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Impact of Distances from Major Roads on Housing Prices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1270000" y="5029200"/>
            <a:ext cx="10464800" cy="4159300"/>
          </a:xfrm>
          <a:prstGeom prst="rect">
            <a:avLst/>
          </a:prstGeom>
        </p:spPr>
        <p:txBody>
          <a:bodyPr/>
          <a:lstStyle/>
          <a:p>
            <a:pPr algn="l" defTabSz="490727">
              <a:defRPr b="1" sz="2688">
                <a:latin typeface="Helvetica"/>
                <a:ea typeface="Helvetica"/>
                <a:cs typeface="Helvetica"/>
                <a:sym typeface="Helvetica"/>
              </a:defRPr>
            </a:pPr>
            <a:r>
              <a:t>Questions:</a:t>
            </a:r>
          </a:p>
          <a:p>
            <a:pPr algn="l" defTabSz="490727">
              <a:defRPr sz="2688"/>
            </a:pPr>
          </a:p>
          <a:p>
            <a:pPr marL="331893" indent="-331893" algn="l" defTabSz="490727">
              <a:buSzPct val="75000"/>
              <a:buChar char="•"/>
              <a:defRPr sz="2688"/>
            </a:pPr>
            <a:r>
              <a:t>What percentage of homes are next to a major road?</a:t>
            </a:r>
          </a:p>
          <a:p>
            <a:pPr marL="331893" indent="-331893" algn="l" defTabSz="490727">
              <a:buSzPct val="75000"/>
              <a:buChar char="•"/>
              <a:defRPr sz="2688"/>
            </a:pPr>
            <a:r>
              <a:t>How does being next to a major road impact the price of a home?</a:t>
            </a:r>
          </a:p>
          <a:p>
            <a:pPr marL="331893" indent="-331893" algn="l" defTabSz="490727">
              <a:buSzPct val="75000"/>
              <a:buChar char="•"/>
              <a:defRPr sz="2688"/>
            </a:pPr>
          </a:p>
          <a:p>
            <a:pPr marL="331893" indent="-331893" algn="l" defTabSz="490727">
              <a:buSzPct val="75000"/>
              <a:buChar char="•"/>
              <a:defRPr sz="2688"/>
            </a:pPr>
          </a:p>
          <a:p>
            <a:pPr marL="331893" indent="-331893" algn="l" defTabSz="490727">
              <a:buSzPct val="75000"/>
              <a:buChar char="•"/>
              <a:defRPr sz="2688"/>
            </a:pPr>
            <a:r>
              <a:t>How would you analyze the accuracy of your major road feature? (You may want to include visualizations)</a:t>
            </a:r>
          </a:p>
          <a:p>
            <a:pPr marL="331893" indent="-331893" algn="l" defTabSz="490727">
              <a:buSzPct val="75000"/>
              <a:buChar char="•"/>
              <a:defRPr sz="2688"/>
            </a:pPr>
            <a:r>
              <a:t>How would Opendoor make use of this analysis? How would you extend your analysis given more resources / time?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900"/>
            </a:lvl1pPr>
          </a:lstStyle>
          <a:p>
            <a:pPr/>
            <a:r>
              <a:t>Chose to focus on major motorways</a:t>
            </a:r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52500" y="2603500"/>
            <a:ext cx="3962599" cy="6286500"/>
          </a:xfrm>
          <a:prstGeom prst="rect">
            <a:avLst/>
          </a:prstGeom>
        </p:spPr>
        <p:txBody>
          <a:bodyPr/>
          <a:lstStyle/>
          <a:p>
            <a:pPr/>
            <a:r>
              <a:t>I 8, I 10, AZ 85, AZ 303 Loop, AZ 303, Northern Parkway, AZ 101 Loop, AZ-101 Loop, I 17, I-17, ….</a:t>
            </a:r>
          </a:p>
          <a:p>
            <a:pPr/>
            <a:r>
              <a:t>Scale of map is …</a:t>
            </a:r>
          </a:p>
          <a:p>
            <a:pPr/>
            <a:r>
              <a:t>Understand how proximity to highway affects price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635000"/>
            <a:ext cx="10586691" cy="199424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What percentage of homes are near a major road?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52500" y="3175000"/>
            <a:ext cx="5334000" cy="4102100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buSzPct val="75000"/>
              <a:buChar char="•"/>
            </a:pPr>
            <a:r>
              <a:t>15% within 1km</a:t>
            </a:r>
          </a:p>
          <a:p>
            <a:pPr marL="395111" indent="-395111" algn="l">
              <a:buSzPct val="75000"/>
              <a:buChar char="•"/>
            </a:pPr>
            <a:r>
              <a:t>85% within 9 km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3097">
              <a:defRPr sz="5520"/>
            </a:pPr>
            <a:r>
              <a:t>Effect of distance on price of home</a:t>
            </a:r>
          </a:p>
          <a:p>
            <a:pPr defTabSz="403097">
              <a:defRPr sz="2760"/>
            </a:pPr>
            <a:r>
              <a:t>Restrict to homes within 15km (93% of data)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177800" y="2692400"/>
            <a:ext cx="4316611" cy="6286500"/>
          </a:xfrm>
          <a:prstGeom prst="rect">
            <a:avLst/>
          </a:prstGeom>
        </p:spPr>
        <p:txBody>
          <a:bodyPr/>
          <a:lstStyle/>
          <a:p>
            <a:pPr/>
            <a:r>
              <a:t> Non linear relationship</a:t>
            </a:r>
          </a:p>
          <a:p>
            <a:pPr/>
            <a:r>
              <a:t>Negatively correlated for small distances away from the highway</a:t>
            </a:r>
          </a:p>
          <a:p>
            <a:pPr/>
            <a:r>
              <a:t>Highly correlated for medium distances (wealthier neighbourhood)</a:t>
            </a:r>
          </a:p>
          <a:p>
            <a:pPr/>
            <a:r>
              <a:t>Negatively correlate for large distances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 a non linear model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596900" y="2674887"/>
            <a:ext cx="5109468" cy="6156426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Performance of model: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Mean Absolute Error: $121K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Median Proportion of Error: 31%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R2 score: -0.01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Performance of median model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Mean Absolute Error: $121K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Median Proportion of Error: 30%</a:t>
            </a:r>
          </a:p>
          <a:p>
            <a:pPr lvl="1" marL="586740" indent="-293370" defTabSz="385572">
              <a:spcBef>
                <a:spcPts val="2700"/>
              </a:spcBef>
              <a:defRPr sz="2376"/>
            </a:pPr>
            <a:r>
              <a:t>R2 score: -0.05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