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494" r:id="rId3"/>
    <p:sldId id="495" r:id="rId4"/>
    <p:sldId id="496" r:id="rId5"/>
    <p:sldId id="497" r:id="rId6"/>
    <p:sldId id="498" r:id="rId7"/>
    <p:sldId id="499" r:id="rId8"/>
    <p:sldId id="500" r:id="rId9"/>
    <p:sldId id="501" r:id="rId10"/>
    <p:sldId id="502" r:id="rId11"/>
    <p:sldId id="503" r:id="rId12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orient="horz" pos="4032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pos="288">
          <p15:clr>
            <a:srgbClr val="A4A3A4"/>
          </p15:clr>
        </p15:guide>
        <p15:guide id="5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nathan Jackson" initials="" lastIdx="1" clrIdx="0"/>
  <p:cmAuthor id="7" name="Ryan Hartford" initials="" lastIdx="0" clrIdx="7"/>
  <p:cmAuthor id="1" name="neal" initials="" lastIdx="1" clrIdx="1"/>
  <p:cmAuthor id="2" name="Krishna Swamy" initials="" lastIdx="2" clrIdx="2"/>
  <p:cmAuthor id="3" name="vsk" initials="" lastIdx="1" clrIdx="3"/>
  <p:cmAuthor id="4" name="cpowers" initials="" lastIdx="1" clrIdx="4"/>
  <p:cmAuthor id="5" name="Carmen María de Mejicano" initials="CMM" lastIdx="1" clrIdx="5"/>
  <p:cmAuthor id="6" name="Hilary Haber" initials="HH" lastIdx="6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49406"/>
    <a:srgbClr val="F37D07"/>
    <a:srgbClr val="D0D8E8"/>
    <a:srgbClr val="DDDDDD"/>
    <a:srgbClr val="4F81BD"/>
    <a:srgbClr val="1259AE"/>
    <a:srgbClr val="265A9A"/>
    <a:srgbClr val="002B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8" autoAdjust="0"/>
    <p:restoredTop sz="92643" autoAdjust="0"/>
  </p:normalViewPr>
  <p:slideViewPr>
    <p:cSldViewPr snapToGrid="0">
      <p:cViewPr varScale="1">
        <p:scale>
          <a:sx n="106" d="100"/>
          <a:sy n="106" d="100"/>
        </p:scale>
        <p:origin x="896" y="184"/>
      </p:cViewPr>
      <p:guideLst>
        <p:guide orient="horz" pos="720"/>
        <p:guide orient="horz" pos="4032"/>
        <p:guide orient="horz" pos="432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288" y="-12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EFAEE81-4066-4538-B8C1-ED2C28D69C2D}" type="datetime1">
              <a:rPr lang="en-US"/>
              <a:pPr>
                <a:defRPr/>
              </a:pPr>
              <a:t>11/29/15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68FD780-8BF1-4B91-A8BE-7620F8AD6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70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6B19135-F785-47E9-BBB4-7692B8B7A958}" type="datetime1">
              <a:rPr lang="en-US"/>
              <a:pPr>
                <a:defRPr/>
              </a:pPr>
              <a:t>11/29/15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7EBDA9-1523-4B97-AE6B-A78B2B72B3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141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8731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r>
              <a:rPr lang="en-US" baseline="0" dirty="0" smtClean="0"/>
              <a:t> phone applications</a:t>
            </a:r>
          </a:p>
          <a:p>
            <a:r>
              <a:rPr lang="en-US" baseline="0" dirty="0" err="1" smtClean="0"/>
              <a:t>CommCare</a:t>
            </a:r>
            <a:r>
              <a:rPr lang="en-US" baseline="0" dirty="0" smtClean="0"/>
              <a:t> is the phone application</a:t>
            </a:r>
          </a:p>
          <a:p>
            <a:r>
              <a:rPr lang="en-US" baseline="0" dirty="0" err="1" smtClean="0"/>
              <a:t>CommCareHQ</a:t>
            </a:r>
            <a:r>
              <a:rPr lang="en-US" baseline="0" dirty="0" smtClean="0"/>
              <a:t> is where the binary for the application is built</a:t>
            </a:r>
          </a:p>
          <a:p>
            <a:r>
              <a:rPr lang="en-US" baseline="0" dirty="0" smtClean="0"/>
              <a:t>All data is sent to </a:t>
            </a:r>
            <a:r>
              <a:rPr lang="en-US" baseline="0" dirty="0" err="1" smtClean="0"/>
              <a:t>CommCareHQ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EBDA9-1523-4B97-AE6B-A78B2B72B3F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45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CommCareHQ</a:t>
            </a:r>
            <a:r>
              <a:rPr lang="en-US" dirty="0" smtClean="0"/>
              <a:t> has multiple ways</a:t>
            </a:r>
            <a:r>
              <a:rPr lang="en-US" baseline="0" dirty="0" smtClean="0"/>
              <a:t> to capture GPS we’ll go over each of the ways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EBDA9-1523-4B97-AE6B-A78B2B72B3F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7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Custom reports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EBDA9-1523-4B97-AE6B-A78B2B72B3F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1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1"/>
          <p:cNvGraphicFramePr>
            <a:graphicFrameLocks noGrp="1"/>
          </p:cNvGraphicFramePr>
          <p:nvPr/>
        </p:nvGraphicFramePr>
        <p:xfrm>
          <a:off x="0" y="6096000"/>
          <a:ext cx="9144001" cy="762000"/>
        </p:xfrm>
        <a:graphic>
          <a:graphicData uri="http://schemas.openxmlformats.org/drawingml/2006/table">
            <a:tbl>
              <a:tblPr/>
              <a:tblGrid>
                <a:gridCol w="2287829"/>
                <a:gridCol w="6856172"/>
              </a:tblGrid>
              <a:tr h="762000">
                <a:tc>
                  <a:txBody>
                    <a:bodyPr/>
                    <a:lstStyle/>
                    <a:p>
                      <a:pPr marL="11430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73010" marR="73010" marT="0" marB="0" anchor="ctr">
                    <a:lnL>
                      <a:noFill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7D0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137133" marR="73010" marT="0" marB="0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Connector 13"/>
          <p:cNvCxnSpPr/>
          <p:nvPr userDrawn="1"/>
        </p:nvCxnSpPr>
        <p:spPr>
          <a:xfrm>
            <a:off x="228600" y="3676650"/>
            <a:ext cx="86868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cpowers\Dropbox\Dimagi - Images\Dimagi Logo\Web or PowerPoint\Dimagi-Logo-RG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409575"/>
            <a:ext cx="3781425" cy="177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95600"/>
            <a:ext cx="8229600" cy="701675"/>
          </a:xfrm>
        </p:spPr>
        <p:txBody>
          <a:bodyPr>
            <a:noAutofit/>
          </a:bodyPr>
          <a:lstStyle>
            <a:lvl1pPr algn="l">
              <a:defRPr sz="3200" cap="none" baseline="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49675"/>
            <a:ext cx="8001000" cy="12954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113463"/>
            <a:ext cx="2895600" cy="608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DRAFT – 11/18/2011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13463"/>
            <a:ext cx="2133600" cy="608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94BDE6F-9D01-4042-875E-FADE7B550F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hidden">
          <a:xfrm>
            <a:off x="0" y="2054225"/>
            <a:ext cx="6361113" cy="274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lIns="90736" tIns="45368" rIns="90736" bIns="45368" anchor="ctr"/>
          <a:lstStyle/>
          <a:p>
            <a:pPr defTabSz="908050">
              <a:defRPr/>
            </a:pPr>
            <a:endParaRPr lang="en-CA" sz="2000"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gray">
          <a:xfrm>
            <a:off x="6402388" y="2054225"/>
            <a:ext cx="2741612" cy="27416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wrap="none" lIns="90736" tIns="45368" rIns="90736" bIns="45368" anchor="ctr"/>
          <a:lstStyle/>
          <a:p>
            <a:pPr defTabSz="908050">
              <a:defRPr/>
            </a:pPr>
            <a:endParaRPr lang="en-CA" sz="2000"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0241" y="2908003"/>
            <a:ext cx="5879806" cy="994145"/>
          </a:xfrm>
        </p:spPr>
        <p:txBody>
          <a:bodyPr>
            <a:noAutofit/>
          </a:bodyPr>
          <a:lstStyle>
            <a:lvl1pPr algn="l">
              <a:defRPr sz="3200" b="1" i="0" cap="small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28600" y="152400"/>
            <a:ext cx="86868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Autofit/>
          </a:bodyPr>
          <a:lstStyle>
            <a:lvl1pPr algn="l">
              <a:defRPr sz="3200" b="1" i="0" cap="none" baseline="0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 marL="228600" indent="-228600">
              <a:spcBef>
                <a:spcPts val="600"/>
              </a:spcBef>
              <a:buFont typeface="Wingdings" pitchFamily="2" charset="2"/>
              <a:buChar char="§"/>
              <a:defRPr sz="2400" cap="none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60375" indent="-231775">
              <a:spcBef>
                <a:spcPts val="600"/>
              </a:spcBef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Trebuchet MS" pitchFamily="34" charset="0"/>
              </a:defRPr>
            </a:lvl2pPr>
            <a:lvl3pPr marL="685800" indent="-228600">
              <a:spcBef>
                <a:spcPts val="6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914400" indent="-228600">
              <a:spcBef>
                <a:spcPts val="600"/>
              </a:spcBef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Trebuchet MS" pitchFamily="34" charset="0"/>
              </a:defRPr>
            </a:lvl4pPr>
            <a:lvl5pPr marL="1143000" indent="-228600">
              <a:spcBef>
                <a:spcPts val="600"/>
              </a:spcBef>
              <a:defRPr sz="1400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" name="SBottomSquare"/>
          <p:cNvSpPr>
            <a:spLocks noChangeArrowheads="1"/>
          </p:cNvSpPr>
          <p:nvPr/>
        </p:nvSpPr>
        <p:spPr bwMode="gray">
          <a:xfrm>
            <a:off x="8604250" y="6477000"/>
            <a:ext cx="539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fld id="{62416F34-168D-4C95-8233-A2DE888D9FC1}" type="slidenum">
              <a:rPr lang="en-US" sz="1000">
                <a:solidFill>
                  <a:schemeClr val="tx2"/>
                </a:solidFill>
                <a:cs typeface="+mn-cs"/>
              </a:rPr>
              <a:pPr algn="ctr">
                <a:defRPr/>
              </a:pPr>
              <a:t>‹#›</a:t>
            </a:fld>
            <a:endParaRPr lang="en-GB" sz="1000" dirty="0">
              <a:solidFill>
                <a:schemeClr val="tx2"/>
              </a:solidFill>
              <a:cs typeface="+mn-cs"/>
            </a:endParaRPr>
          </a:p>
        </p:txBody>
      </p:sp>
      <p:pic>
        <p:nvPicPr>
          <p:cNvPr id="1030" name="Picture 6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363" y="6156325"/>
            <a:ext cx="1319212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w3.org/TR/xform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ubtitle 7"/>
          <p:cNvSpPr>
            <a:spLocks noGrp="1"/>
          </p:cNvSpPr>
          <p:nvPr>
            <p:ph type="subTitle" idx="1"/>
          </p:nvPr>
        </p:nvSpPr>
        <p:spPr>
          <a:xfrm>
            <a:off x="0" y="1985963"/>
            <a:ext cx="9144000" cy="2763837"/>
          </a:xfrm>
        </p:spPr>
        <p:txBody>
          <a:bodyPr>
            <a:normAutofit/>
          </a:bodyPr>
          <a:lstStyle/>
          <a:p>
            <a:pPr algn="ctr"/>
            <a:endParaRPr lang="en-US" dirty="0" smtClean="0">
              <a:ea typeface="ＭＳ Ｐゴシック" pitchFamily="34" charset="-128"/>
            </a:endParaRPr>
          </a:p>
          <a:p>
            <a:pPr algn="ctr"/>
            <a:endParaRPr lang="en-US" dirty="0" smtClean="0">
              <a:ea typeface="ＭＳ Ｐゴシック" pitchFamily="34" charset="-128"/>
            </a:endParaRPr>
          </a:p>
          <a:p>
            <a:pPr algn="ctr"/>
            <a:r>
              <a:rPr lang="en-US" sz="4300" dirty="0" err="1" smtClean="0">
                <a:ea typeface="ＭＳ Ｐゴシック" pitchFamily="34" charset="-128"/>
              </a:rPr>
              <a:t>CommCare</a:t>
            </a:r>
            <a:r>
              <a:rPr lang="en-US" sz="4300" dirty="0" smtClean="0">
                <a:ea typeface="ＭＳ Ｐゴシック" pitchFamily="34" charset="-128"/>
              </a:rPr>
              <a:t> Overview</a:t>
            </a:r>
            <a:endParaRPr lang="en-US" sz="46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Xforms</a:t>
            </a:r>
            <a:r>
              <a:rPr lang="en-US" dirty="0"/>
              <a:t> is a w3 spec: </a:t>
            </a:r>
            <a:r>
              <a:rPr lang="en-US" dirty="0">
                <a:hlinkClick r:id="rId2"/>
              </a:rPr>
              <a:t>http://www.w3.org/TR/xforms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CommCare</a:t>
            </a:r>
            <a:r>
              <a:rPr lang="en-US" dirty="0" smtClean="0"/>
              <a:t> can play any </a:t>
            </a:r>
            <a:r>
              <a:rPr lang="en-US" dirty="0" err="1" smtClean="0"/>
              <a:t>xform</a:t>
            </a:r>
            <a:r>
              <a:rPr lang="en-US" dirty="0" smtClean="0"/>
              <a:t> spec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49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Essence of an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Download the </a:t>
            </a:r>
            <a:r>
              <a:rPr lang="en-US" dirty="0" err="1" smtClean="0"/>
              <a:t>CommCare</a:t>
            </a:r>
            <a:r>
              <a:rPr lang="en-US" dirty="0" smtClean="0"/>
              <a:t>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 a </a:t>
            </a:r>
            <a:r>
              <a:rPr lang="en-US" dirty="0" err="1" smtClean="0"/>
              <a:t>ccz</a:t>
            </a:r>
            <a:r>
              <a:rPr lang="en-US" dirty="0" smtClean="0"/>
              <a:t> file on HQ (consists of forms and modules)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err="1" smtClean="0"/>
              <a:t>CommCare</a:t>
            </a:r>
            <a:r>
              <a:rPr lang="en-US" dirty="0" smtClean="0"/>
              <a:t> application plays that CCZ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Each time a form is submitted HQ processes that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“restores” are sent back to the phone to update the </a:t>
            </a:r>
            <a:r>
              <a:rPr lang="en-US" smtClean="0"/>
              <a:t>case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2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CommCareHQ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79883"/>
            <a:ext cx="430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tool to build phone applications online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50695"/>
            <a:ext cx="3092115" cy="30921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453" y="4199021"/>
            <a:ext cx="2033335" cy="20333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120" y="4199020"/>
            <a:ext cx="2033335" cy="20333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787" y="4199020"/>
            <a:ext cx="2033335" cy="203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44817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Management Review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01152"/>
            <a:ext cx="1367589" cy="136758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47" y="4451684"/>
            <a:ext cx="1540042" cy="15400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126" y="4451684"/>
            <a:ext cx="1540042" cy="15400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451684"/>
            <a:ext cx="1540042" cy="15400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5400000">
            <a:off x="622633" y="3323723"/>
            <a:ext cx="2103521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101110101000101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3876095">
            <a:off x="1926002" y="3386276"/>
            <a:ext cx="2103521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101110101000101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2601233">
            <a:off x="3229814" y="3277377"/>
            <a:ext cx="2103521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101110101000101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06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smart applications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768642"/>
            <a:ext cx="3657599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26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capture in </a:t>
            </a:r>
            <a:r>
              <a:rPr lang="en-US" dirty="0" err="1" smtClean="0"/>
              <a:t>CommCareHQ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010" y="2731168"/>
            <a:ext cx="1524000" cy="1524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20" y="1840831"/>
            <a:ext cx="3344780" cy="33447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010" y="1840831"/>
            <a:ext cx="3344780" cy="33447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159" y="2330115"/>
            <a:ext cx="1298977" cy="229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02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exporting and forwarding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61936"/>
            <a:ext cx="2562727" cy="25627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85" y="2261936"/>
            <a:ext cx="2562727" cy="2562727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2327" y="2039352"/>
            <a:ext cx="445168" cy="445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61876" y="1830804"/>
            <a:ext cx="445168" cy="445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4612" y="1830804"/>
            <a:ext cx="445168" cy="445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2180" y="2039352"/>
            <a:ext cx="445168" cy="445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3244" y="1662362"/>
            <a:ext cx="445168" cy="445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878305" y="3068053"/>
            <a:ext cx="172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CommCareHQ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96790" y="3068053"/>
            <a:ext cx="172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3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821" y="2141620"/>
            <a:ext cx="2478505" cy="24785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863" y="2394284"/>
            <a:ext cx="2418347" cy="241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72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76685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Dimagi 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Dimagi Presentation Template</Template>
  <TotalTime>28227</TotalTime>
  <Words>150</Words>
  <Application>Microsoft Macintosh PowerPoint</Application>
  <PresentationFormat>On-screen Show (4:3)</PresentationFormat>
  <Paragraphs>35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Courier New</vt:lpstr>
      <vt:lpstr>ＭＳ Ｐゴシック</vt:lpstr>
      <vt:lpstr>Times New Roman</vt:lpstr>
      <vt:lpstr>Trebuchet MS</vt:lpstr>
      <vt:lpstr>Wingdings</vt:lpstr>
      <vt:lpstr>Arial</vt:lpstr>
      <vt:lpstr>Dimagi Presentation Template</vt:lpstr>
      <vt:lpstr>PowerPoint Presentation</vt:lpstr>
      <vt:lpstr>What is CommCareHQ</vt:lpstr>
      <vt:lpstr>What we will do</vt:lpstr>
      <vt:lpstr>Case Management Review</vt:lpstr>
      <vt:lpstr>Designing smart applications</vt:lpstr>
      <vt:lpstr>GPS capture in CommCareHQ</vt:lpstr>
      <vt:lpstr>Data exporting and forwarding</vt:lpstr>
      <vt:lpstr>Reporting</vt:lpstr>
      <vt:lpstr>The Tech</vt:lpstr>
      <vt:lpstr>XForms</vt:lpstr>
      <vt:lpstr>Essence of an application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 Governance Subcommittee</dc:title>
  <dc:creator>Mikhail</dc:creator>
  <cp:lastModifiedBy>Ben Rudolph</cp:lastModifiedBy>
  <cp:revision>1283</cp:revision>
  <cp:lastPrinted>2010-06-09T16:46:37Z</cp:lastPrinted>
  <dcterms:created xsi:type="dcterms:W3CDTF">2010-07-02T14:50:19Z</dcterms:created>
  <dcterms:modified xsi:type="dcterms:W3CDTF">2015-11-29T16:02:01Z</dcterms:modified>
</cp:coreProperties>
</file>