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59" r:id="rId3"/>
    <p:sldId id="260" r:id="rId4"/>
    <p:sldId id="263" r:id="rId5"/>
    <p:sldId id="262" r:id="rId6"/>
    <p:sldId id="261" r:id="rId7"/>
    <p:sldId id="264" r:id="rId8"/>
    <p:sldId id="265" r:id="rId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than Jackson" initials="" lastIdx="1" clrIdx="0"/>
  <p:cmAuthor id="7" name="Ryan Hartford" initials="" lastIdx="0" clrIdx="7"/>
  <p:cmAuthor id="1" name="neal" initials="" lastIdx="1" clrIdx="1"/>
  <p:cmAuthor id="2" name="Krishna Swamy" initials="" lastIdx="2" clrIdx="2"/>
  <p:cmAuthor id="3" name="vsk" initials="" lastIdx="1" clrIdx="3"/>
  <p:cmAuthor id="4" name="cpowers" initials="" lastIdx="1" clrIdx="4"/>
  <p:cmAuthor id="5" name="Carmen María de Mejicano" initials="CMM" lastIdx="1" clrIdx="5"/>
  <p:cmAuthor id="6" name="Hilary Haber" initials="HH" lastIdx="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49406"/>
    <a:srgbClr val="F37D07"/>
    <a:srgbClr val="D0D8E8"/>
    <a:srgbClr val="DDDDDD"/>
    <a:srgbClr val="4F81BD"/>
    <a:srgbClr val="1259AE"/>
    <a:srgbClr val="265A9A"/>
    <a:srgbClr val="002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3" autoAdjust="0"/>
    <p:restoredTop sz="92660" autoAdjust="0"/>
  </p:normalViewPr>
  <p:slideViewPr>
    <p:cSldViewPr snapToGrid="0">
      <p:cViewPr varScale="1">
        <p:scale>
          <a:sx n="91" d="100"/>
          <a:sy n="91" d="100"/>
        </p:scale>
        <p:origin x="1616" y="192"/>
      </p:cViewPr>
      <p:guideLst>
        <p:guide orient="horz" pos="720"/>
        <p:guide orient="horz" pos="4032"/>
        <p:guide orient="horz" pos="432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288" y="-12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EFAEE81-4066-4538-B8C1-ED2C28D69C2D}" type="datetime1">
              <a:rPr lang="en-US"/>
              <a:pPr>
                <a:defRPr/>
              </a:pPr>
              <a:t>11/30/15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8FD780-8BF1-4B91-A8BE-7620F8AD6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0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B19135-F785-47E9-BBB4-7692B8B7A958}" type="datetime1">
              <a:rPr lang="en-US"/>
              <a:pPr>
                <a:defRPr/>
              </a:pPr>
              <a:t>11/30/15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7EBDA9-1523-4B97-AE6B-A78B2B72B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41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each question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47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milk type question</a:t>
            </a:r>
            <a:r>
              <a:rPr lang="en-US" baseline="0" dirty="0" smtClean="0"/>
              <a:t> with lookup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5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/>
          <p:cNvGraphicFramePr>
            <a:graphicFrameLocks noGrp="1"/>
          </p:cNvGraphicFramePr>
          <p:nvPr/>
        </p:nvGraphicFramePr>
        <p:xfrm>
          <a:off x="0" y="6096000"/>
          <a:ext cx="9144001" cy="762000"/>
        </p:xfrm>
        <a:graphic>
          <a:graphicData uri="http://schemas.openxmlformats.org/drawingml/2006/table">
            <a:tbl>
              <a:tblPr/>
              <a:tblGrid>
                <a:gridCol w="2287829"/>
                <a:gridCol w="6856172"/>
              </a:tblGrid>
              <a:tr h="762000">
                <a:tc>
                  <a:txBody>
                    <a:bodyPr/>
                    <a:lstStyle/>
                    <a:p>
                      <a:pPr marL="11430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10" marR="73010" marT="0" marB="0" anchor="ctr">
                    <a:lnL>
                      <a:noFill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7D0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37133" marR="73010" marT="0" marB="0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Connector 13"/>
          <p:cNvCxnSpPr/>
          <p:nvPr userDrawn="1"/>
        </p:nvCxnSpPr>
        <p:spPr>
          <a:xfrm>
            <a:off x="228600" y="367665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cpowers\Dropbox\Dimagi - Images\Dimagi Logo\Web or PowerPoint\Dimagi-Logo-RG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09575"/>
            <a:ext cx="3781425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229600" cy="701675"/>
          </a:xfrm>
        </p:spPr>
        <p:txBody>
          <a:bodyPr>
            <a:noAutofit/>
          </a:bodyPr>
          <a:lstStyle>
            <a:lvl1pPr algn="l">
              <a:defRPr sz="3200" cap="none" baseline="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49675"/>
            <a:ext cx="8001000" cy="12954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113463"/>
            <a:ext cx="2895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DRAFT – 11/18/2011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13463"/>
            <a:ext cx="2133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94BDE6F-9D01-4042-875E-FADE7B550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hidden">
          <a:xfrm>
            <a:off x="0" y="2054225"/>
            <a:ext cx="6361113" cy="274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gray">
          <a:xfrm>
            <a:off x="6402388" y="2054225"/>
            <a:ext cx="2741612" cy="27416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0241" y="2908003"/>
            <a:ext cx="5879806" cy="994145"/>
          </a:xfrm>
        </p:spPr>
        <p:txBody>
          <a:bodyPr>
            <a:noAutofit/>
          </a:bodyPr>
          <a:lstStyle>
            <a:lvl1pPr algn="l">
              <a:defRPr sz="3200" b="1" i="0" cap="small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15240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l">
              <a:defRPr sz="3200" b="1" i="0" cap="none" baseline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 marL="228600" indent="-228600">
              <a:spcBef>
                <a:spcPts val="600"/>
              </a:spcBef>
              <a:buFont typeface="Wingdings" pitchFamily="2" charset="2"/>
              <a:buChar char="§"/>
              <a:defRPr sz="2400" cap="none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60375" indent="-231775">
              <a:spcBef>
                <a:spcPts val="600"/>
              </a:spcBef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Trebuchet MS" pitchFamily="34" charset="0"/>
              </a:defRPr>
            </a:lvl2pPr>
            <a:lvl3pPr marL="685800" indent="-228600">
              <a:spcBef>
                <a:spcPts val="6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914400" indent="-228600">
              <a:spcBef>
                <a:spcPts val="600"/>
              </a:spcBef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Trebuchet MS" pitchFamily="34" charset="0"/>
              </a:defRPr>
            </a:lvl4pPr>
            <a:lvl5pPr marL="1143000" indent="-228600">
              <a:spcBef>
                <a:spcPts val="600"/>
              </a:spcBef>
              <a:defRPr sz="1400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" name="SBottomSquare"/>
          <p:cNvSpPr>
            <a:spLocks noChangeArrowheads="1"/>
          </p:cNvSpPr>
          <p:nvPr/>
        </p:nvSpPr>
        <p:spPr bwMode="gray">
          <a:xfrm>
            <a:off x="8604250" y="6477000"/>
            <a:ext cx="53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fld id="{62416F34-168D-4C95-8233-A2DE888D9FC1}" type="slidenum">
              <a:rPr lang="en-US" sz="1000">
                <a:solidFill>
                  <a:schemeClr val="tx2"/>
                </a:solidFill>
                <a:cs typeface="+mn-cs"/>
              </a:rPr>
              <a:pPr algn="ctr">
                <a:defRPr/>
              </a:pPr>
              <a:t>‹#›</a:t>
            </a:fld>
            <a:endParaRPr lang="en-GB" sz="1000" dirty="0">
              <a:solidFill>
                <a:schemeClr val="tx2"/>
              </a:solidFill>
              <a:cs typeface="+mn-cs"/>
            </a:endParaRPr>
          </a:p>
        </p:txBody>
      </p:sp>
      <p:pic>
        <p:nvPicPr>
          <p:cNvPr id="1030" name="Picture 6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363" y="6156325"/>
            <a:ext cx="13192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ubtitle 7"/>
          <p:cNvSpPr>
            <a:spLocks noGrp="1"/>
          </p:cNvSpPr>
          <p:nvPr>
            <p:ph type="subTitle" idx="1"/>
          </p:nvPr>
        </p:nvSpPr>
        <p:spPr>
          <a:xfrm>
            <a:off x="0" y="1985963"/>
            <a:ext cx="9144000" cy="2763837"/>
          </a:xfrm>
        </p:spPr>
        <p:txBody>
          <a:bodyPr>
            <a:normAutofit/>
          </a:bodyPr>
          <a:lstStyle/>
          <a:p>
            <a:pPr algn="ctr"/>
            <a:endParaRPr lang="en-US" dirty="0" smtClean="0">
              <a:ea typeface="ＭＳ Ｐゴシック" pitchFamily="34" charset="-128"/>
            </a:endParaRPr>
          </a:p>
          <a:p>
            <a:pPr algn="ctr"/>
            <a:r>
              <a:rPr lang="en-US" sz="2800" dirty="0" smtClean="0">
                <a:ea typeface="ＭＳ Ｐゴシック" pitchFamily="34" charset="-128"/>
              </a:rPr>
              <a:t> </a:t>
            </a:r>
          </a:p>
          <a:p>
            <a:pPr algn="ctr"/>
            <a:r>
              <a:rPr lang="en-US" sz="4300" dirty="0" smtClean="0">
                <a:ea typeface="ＭＳ Ｐゴシック" pitchFamily="34" charset="-128"/>
              </a:rPr>
              <a:t>User Case</a:t>
            </a:r>
            <a:endParaRPr lang="en-US" sz="46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the user case?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65" y="2430193"/>
            <a:ext cx="2261381" cy="2261381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8373" y="2415092"/>
            <a:ext cx="2276482" cy="2276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135901" y="3091668"/>
            <a:ext cx="1111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+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6434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the user case?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data about that user</a:t>
            </a:r>
            <a:endParaRPr lang="en-US" dirty="0" smtClean="0"/>
          </a:p>
          <a:p>
            <a:r>
              <a:rPr lang="en-US" dirty="0" smtClean="0"/>
              <a:t>Having a dynamic module or form filter based on the user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660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case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only one user case per mobile worker</a:t>
            </a:r>
          </a:p>
          <a:p>
            <a:r>
              <a:rPr lang="en-US" dirty="0"/>
              <a:t>The case type is "</a:t>
            </a:r>
            <a:r>
              <a:rPr lang="en-US" dirty="0" err="1"/>
              <a:t>commcare</a:t>
            </a:r>
            <a:r>
              <a:rPr lang="en-US" dirty="0"/>
              <a:t>-user"</a:t>
            </a:r>
          </a:p>
          <a:p>
            <a:r>
              <a:rPr lang="en-US" dirty="0"/>
              <a:t>The data can be exported just like any other case</a:t>
            </a:r>
          </a:p>
          <a:p>
            <a:r>
              <a:rPr lang="en-US" dirty="0"/>
              <a:t>The special syntax to reference user-case properties in a filter is #user/&lt;property 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Otherwise, refer to it as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1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6969"/>
            <a:ext cx="8229600" cy="457200"/>
          </a:xfrm>
        </p:spPr>
        <p:txBody>
          <a:bodyPr/>
          <a:lstStyle/>
          <a:p>
            <a:pPr algn="ctr"/>
            <a:r>
              <a:rPr lang="en-US" dirty="0" smtClean="0"/>
              <a:t>Let’s look at HQ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1400" dirty="0"/>
              <a:t>https://</a:t>
            </a:r>
            <a:r>
              <a:rPr lang="en-US" sz="1400" dirty="0" err="1" smtClean="0"/>
              <a:t>www.commcarehq.org</a:t>
            </a:r>
            <a:r>
              <a:rPr lang="en-US" sz="1400" dirty="0" smtClean="0"/>
              <a:t>/a/</a:t>
            </a:r>
            <a:r>
              <a:rPr lang="en-US" sz="1400" dirty="0" err="1" smtClean="0"/>
              <a:t>exi</a:t>
            </a:r>
            <a:r>
              <a:rPr lang="en-US" sz="1400" dirty="0" smtClean="0"/>
              <a:t>-training/fixtures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4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Challenge </a:t>
            </a:r>
            <a:r>
              <a:rPr lang="en-US" dirty="0" smtClean="0"/>
              <a:t>Activity: Count how many children a user has registered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5242"/>
            <a:ext cx="8229600" cy="48193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the User Case to record how many children a worker has registered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Output that value as a label at the end of the form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657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User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77897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similar to User as a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Predates User as a Case</a:t>
            </a:r>
          </a:p>
          <a:p>
            <a:r>
              <a:rPr lang="en-US" dirty="0" smtClean="0"/>
              <a:t>Cannot be modified with a form</a:t>
            </a:r>
          </a:p>
          <a:p>
            <a:r>
              <a:rPr lang="en-US" dirty="0" smtClean="0"/>
              <a:t>Can be accessed like this:</a:t>
            </a:r>
          </a:p>
          <a:p>
            <a:pPr marL="0" indent="0">
              <a:buNone/>
            </a:pPr>
            <a:r>
              <a:rPr lang="en-US" dirty="0"/>
              <a:t>instance('</a:t>
            </a:r>
            <a:r>
              <a:rPr lang="en-US" dirty="0" err="1"/>
              <a:t>commcaresession</a:t>
            </a:r>
            <a:r>
              <a:rPr lang="en-US" dirty="0"/>
              <a:t>')/session/user/data</a:t>
            </a:r>
            <a:r>
              <a:rPr lang="en-US" dirty="0" smtClean="0"/>
              <a:t>/&lt;property name&gt;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Docs: http://</a:t>
            </a:r>
            <a:r>
              <a:rPr lang="en-US" dirty="0" err="1"/>
              <a:t>bit.ly</a:t>
            </a:r>
            <a:r>
              <a:rPr lang="en-US"/>
              <a:t>/1N0Etgw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5104"/>
      </p:ext>
    </p:extLst>
  </p:cSld>
  <p:clrMapOvr>
    <a:masterClrMapping/>
  </p:clrMapOvr>
</p:sld>
</file>

<file path=ppt/theme/theme1.xml><?xml version="1.0" encoding="utf-8"?>
<a:theme xmlns:a="http://schemas.openxmlformats.org/drawingml/2006/main" name="Dimagi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Dimagi Presentation Template</Template>
  <TotalTime>26949</TotalTime>
  <Words>179</Words>
  <Application>Microsoft Macintosh PowerPoint</Application>
  <PresentationFormat>On-screen Show (4:3)</PresentationFormat>
  <Paragraphs>34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Courier New</vt:lpstr>
      <vt:lpstr>ＭＳ Ｐゴシック</vt:lpstr>
      <vt:lpstr>Times New Roman</vt:lpstr>
      <vt:lpstr>Trebuchet MS</vt:lpstr>
      <vt:lpstr>Wingdings</vt:lpstr>
      <vt:lpstr>Arial</vt:lpstr>
      <vt:lpstr>Dimagi Presentation Template</vt:lpstr>
      <vt:lpstr>PowerPoint Presentation</vt:lpstr>
      <vt:lpstr>What is the user case?</vt:lpstr>
      <vt:lpstr>What is the user case?</vt:lpstr>
      <vt:lpstr>User case characteristics</vt:lpstr>
      <vt:lpstr>Let’s look at HQ   https://www.commcarehq.org/a/exi-training/fixtures  </vt:lpstr>
      <vt:lpstr>Challenge Activity: Count how many children a user has registered</vt:lpstr>
      <vt:lpstr>Custom User Data</vt:lpstr>
      <vt:lpstr>Very similar to User as a Case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Governance Subcommittee</dc:title>
  <dc:creator>Mikhail</dc:creator>
  <cp:lastModifiedBy>Ben Rudolph</cp:lastModifiedBy>
  <cp:revision>1293</cp:revision>
  <cp:lastPrinted>2010-06-09T16:46:37Z</cp:lastPrinted>
  <dcterms:created xsi:type="dcterms:W3CDTF">2010-07-02T14:50:19Z</dcterms:created>
  <dcterms:modified xsi:type="dcterms:W3CDTF">2015-12-01T05:40:31Z</dcterms:modified>
</cp:coreProperties>
</file>