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
  </p:notesMasterIdLst>
  <p:handoutMasterIdLst>
    <p:handoutMasterId r:id="rId8"/>
  </p:handoutMasterIdLst>
  <p:sldIdLst>
    <p:sldId id="258" r:id="rId2"/>
    <p:sldId id="259" r:id="rId3"/>
    <p:sldId id="260" r:id="rId4"/>
    <p:sldId id="262" r:id="rId5"/>
    <p:sldId id="261" r:id="rId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720">
          <p15:clr>
            <a:srgbClr val="A4A3A4"/>
          </p15:clr>
        </p15:guide>
        <p15:guide id="2" orient="horz" pos="4032">
          <p15:clr>
            <a:srgbClr val="A4A3A4"/>
          </p15:clr>
        </p15:guide>
        <p15:guide id="3" orient="horz" pos="432">
          <p15:clr>
            <a:srgbClr val="A4A3A4"/>
          </p15:clr>
        </p15:guide>
        <p15:guide id="4" pos="288">
          <p15:clr>
            <a:srgbClr val="A4A3A4"/>
          </p15:clr>
        </p15:guide>
        <p15:guide id="5" pos="5472">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Jackson" initials="" lastIdx="1" clrIdx="0"/>
  <p:cmAuthor id="7" name="Ryan Hartford" initials="" lastIdx="0" clrIdx="7"/>
  <p:cmAuthor id="1" name="neal" initials="" lastIdx="1" clrIdx="1"/>
  <p:cmAuthor id="2" name="Krishna Swamy" initials="" lastIdx="2" clrIdx="2"/>
  <p:cmAuthor id="3" name="vsk" initials="" lastIdx="1" clrIdx="3"/>
  <p:cmAuthor id="4" name="cpowers" initials="" lastIdx="1" clrIdx="4"/>
  <p:cmAuthor id="5" name="Carmen María de Mejicano" initials="CMM" lastIdx="1" clrIdx="5"/>
  <p:cmAuthor id="6" name="Hilary Haber" initials="HH" lastIdx="6"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49406"/>
    <a:srgbClr val="F37D07"/>
    <a:srgbClr val="D0D8E8"/>
    <a:srgbClr val="DDDDDD"/>
    <a:srgbClr val="4F81BD"/>
    <a:srgbClr val="1259AE"/>
    <a:srgbClr val="265A9A"/>
    <a:srgbClr val="002B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autoAdjust="0"/>
    <p:restoredTop sz="92643" autoAdjust="0"/>
  </p:normalViewPr>
  <p:slideViewPr>
    <p:cSldViewPr snapToGrid="0">
      <p:cViewPr varScale="1">
        <p:scale>
          <a:sx n="106" d="100"/>
          <a:sy n="106" d="100"/>
        </p:scale>
        <p:origin x="1936" y="184"/>
      </p:cViewPr>
      <p:guideLst>
        <p:guide orient="horz" pos="720"/>
        <p:guide orient="horz" pos="4032"/>
        <p:guide orient="horz" pos="432"/>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cs typeface="+mn-cs"/>
              </a:defRPr>
            </a:lvl1pPr>
          </a:lstStyle>
          <a:p>
            <a:pPr>
              <a:defRPr/>
            </a:pPr>
            <a:fld id="{8EFAEE81-4066-4538-B8C1-ED2C28D69C2D}" type="datetime1">
              <a:rPr lang="en-US"/>
              <a:pPr>
                <a:defRPr/>
              </a:pPr>
              <a:t>11/26/15</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cs typeface="+mn-cs"/>
              </a:defRPr>
            </a:lvl1pPr>
          </a:lstStyle>
          <a:p>
            <a:pPr>
              <a:defRPr/>
            </a:pPr>
            <a:fld id="{668FD780-8BF1-4B91-A8BE-7620F8AD6499}" type="slidenum">
              <a:rPr lang="en-US"/>
              <a:pPr>
                <a:defRPr/>
              </a:pPr>
              <a:t>‹#›</a:t>
            </a:fld>
            <a:endParaRPr lang="en-US"/>
          </a:p>
        </p:txBody>
      </p:sp>
    </p:spTree>
    <p:extLst>
      <p:ext uri="{BB962C8B-B14F-4D97-AF65-F5344CB8AC3E}">
        <p14:creationId xmlns:p14="http://schemas.microsoft.com/office/powerpoint/2010/main" val="32011702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cs typeface="+mn-cs"/>
              </a:defRPr>
            </a:lvl1pPr>
          </a:lstStyle>
          <a:p>
            <a:pPr>
              <a:defRPr/>
            </a:pPr>
            <a:fld id="{66B19135-F785-47E9-BBB4-7692B8B7A958}" type="datetime1">
              <a:rPr lang="en-US"/>
              <a:pPr>
                <a:defRPr/>
              </a:pPr>
              <a:t>11/26/15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416425"/>
            <a:ext cx="5486400" cy="41830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cs typeface="+mn-cs"/>
              </a:defRPr>
            </a:lvl1pPr>
          </a:lstStyle>
          <a:p>
            <a:pPr>
              <a:defRPr/>
            </a:pPr>
            <a:fld id="{307EBDA9-1523-4B97-AE6B-A78B2B72B3F3}" type="slidenum">
              <a:rPr lang="en-US"/>
              <a:pPr>
                <a:defRPr/>
              </a:pPr>
              <a:t>‹#›</a:t>
            </a:fld>
            <a:endParaRPr lang="en-US"/>
          </a:p>
        </p:txBody>
      </p:sp>
    </p:spTree>
    <p:extLst>
      <p:ext uri="{BB962C8B-B14F-4D97-AF65-F5344CB8AC3E}">
        <p14:creationId xmlns:p14="http://schemas.microsoft.com/office/powerpoint/2010/main" val="287801413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spect="1" noTextEdit="1"/>
          </p:cNvSpPr>
          <p:nvPr>
            <p:ph type="sldImg"/>
          </p:nvPr>
        </p:nvSpPr>
        <p:spPr bwMode="auto">
          <a:noFill/>
          <a:ln>
            <a:solidFill>
              <a:srgbClr val="000000"/>
            </a:solidFill>
            <a:miter lim="800000"/>
            <a:headEnd/>
            <a:tailEnd/>
          </a:ln>
        </p:spPr>
      </p:sp>
      <p:sp>
        <p:nvSpPr>
          <p:cNvPr id="10242" name="Rectangle 3"/>
          <p:cNvSpPr>
            <a:spLocks noGrp="1"/>
          </p:cNvSpPr>
          <p:nvPr>
            <p:ph type="body" idx="1"/>
          </p:nvPr>
        </p:nvSpPr>
        <p:spPr bwMode="auto">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55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each of the</a:t>
            </a:r>
            <a:r>
              <a:rPr lang="en-US" baseline="0" dirty="0" smtClean="0"/>
              <a:t> concepts with drawings</a:t>
            </a:r>
            <a:endParaRPr lang="en-US" dirty="0"/>
          </a:p>
        </p:txBody>
      </p:sp>
      <p:sp>
        <p:nvSpPr>
          <p:cNvPr id="4" name="Slide Number Placeholder 3"/>
          <p:cNvSpPr>
            <a:spLocks noGrp="1"/>
          </p:cNvSpPr>
          <p:nvPr>
            <p:ph type="sldNum" sz="quarter" idx="10"/>
          </p:nvPr>
        </p:nvSpPr>
        <p:spPr/>
        <p:txBody>
          <a:bodyPr/>
          <a:lstStyle/>
          <a:p>
            <a:pPr>
              <a:defRPr/>
            </a:pPr>
            <a:fld id="{307EBDA9-1523-4B97-AE6B-A78B2B72B3F3}" type="slidenum">
              <a:rPr lang="en-US" smtClean="0"/>
              <a:pPr>
                <a:defRPr/>
              </a:pPr>
              <a:t>2</a:t>
            </a:fld>
            <a:endParaRPr lang="en-US"/>
          </a:p>
        </p:txBody>
      </p:sp>
    </p:spTree>
    <p:extLst>
      <p:ext uri="{BB962C8B-B14F-4D97-AF65-F5344CB8AC3E}">
        <p14:creationId xmlns:p14="http://schemas.microsoft.com/office/powerpoint/2010/main" val="51674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Table 11"/>
          <p:cNvGraphicFramePr>
            <a:graphicFrameLocks noGrp="1"/>
          </p:cNvGraphicFramePr>
          <p:nvPr/>
        </p:nvGraphicFramePr>
        <p:xfrm>
          <a:off x="0" y="6096000"/>
          <a:ext cx="9144001" cy="762000"/>
        </p:xfrm>
        <a:graphic>
          <a:graphicData uri="http://schemas.openxmlformats.org/drawingml/2006/table">
            <a:tbl>
              <a:tblPr/>
              <a:tblGrid>
                <a:gridCol w="2287829"/>
                <a:gridCol w="6856172"/>
              </a:tblGrid>
              <a:tr h="762000">
                <a:tc>
                  <a:txBody>
                    <a:bodyPr/>
                    <a:lstStyle/>
                    <a:p>
                      <a:pPr marL="114300" marR="0" indent="0" algn="l">
                        <a:lnSpc>
                          <a:spcPct val="115000"/>
                        </a:lnSpc>
                        <a:spcBef>
                          <a:spcPts val="0"/>
                        </a:spcBef>
                        <a:spcAft>
                          <a:spcPts val="0"/>
                        </a:spcAft>
                      </a:pPr>
                      <a:endParaRPr lang="en-US" sz="1100" dirty="0">
                        <a:latin typeface="Calibri"/>
                        <a:ea typeface="Times New Roman"/>
                        <a:cs typeface="Arial"/>
                      </a:endParaRPr>
                    </a:p>
                  </a:txBody>
                  <a:tcPr marL="73010" marR="73010" marT="0" marB="0" anchor="ctr">
                    <a:lnL>
                      <a:noFill/>
                    </a:lnL>
                    <a:lnR w="76200" cap="flat" cmpd="sng" algn="ctr">
                      <a:solidFill>
                        <a:srgbClr val="FFFFFF"/>
                      </a:solidFill>
                      <a:prstDash val="solid"/>
                      <a:round/>
                      <a:headEnd type="none" w="med" len="med"/>
                      <a:tailEnd type="none" w="med" len="med"/>
                    </a:lnR>
                    <a:lnT>
                      <a:noFill/>
                    </a:lnT>
                    <a:lnB>
                      <a:noFill/>
                    </a:lnB>
                    <a:solidFill>
                      <a:srgbClr val="F37D07"/>
                    </a:solidFill>
                  </a:tcPr>
                </a:tc>
                <a:tc>
                  <a:txBody>
                    <a:bodyPr/>
                    <a:lstStyle/>
                    <a:p>
                      <a:pPr marL="0" marR="0">
                        <a:lnSpc>
                          <a:spcPct val="115000"/>
                        </a:lnSpc>
                        <a:spcBef>
                          <a:spcPts val="0"/>
                        </a:spcBef>
                        <a:spcAft>
                          <a:spcPts val="0"/>
                        </a:spcAft>
                      </a:pPr>
                      <a:endParaRPr lang="en-US" sz="1100" dirty="0">
                        <a:latin typeface="Calibri"/>
                        <a:ea typeface="Times New Roman"/>
                        <a:cs typeface="Arial"/>
                      </a:endParaRPr>
                    </a:p>
                  </a:txBody>
                  <a:tcPr marL="137133" marR="73010" marT="0" marB="0" anchor="ctr">
                    <a:lnL w="76200" cap="flat" cmpd="sng" algn="ctr">
                      <a:solidFill>
                        <a:srgbClr val="FFFFFF"/>
                      </a:solidFill>
                      <a:prstDash val="solid"/>
                      <a:round/>
                      <a:headEnd type="none" w="med" len="med"/>
                      <a:tailEnd type="none" w="med" len="med"/>
                    </a:lnL>
                    <a:lnR>
                      <a:noFill/>
                    </a:lnR>
                    <a:lnT>
                      <a:noFill/>
                    </a:lnT>
                    <a:lnB>
                      <a:noFill/>
                    </a:lnB>
                    <a:solidFill>
                      <a:schemeClr val="tx2"/>
                    </a:solidFill>
                  </a:tcPr>
                </a:tc>
              </a:tr>
            </a:tbl>
          </a:graphicData>
        </a:graphic>
      </p:graphicFrame>
      <p:cxnSp>
        <p:nvCxnSpPr>
          <p:cNvPr id="5" name="Straight Connector 13"/>
          <p:cNvCxnSpPr/>
          <p:nvPr userDrawn="1"/>
        </p:nvCxnSpPr>
        <p:spPr>
          <a:xfrm>
            <a:off x="228600" y="3676650"/>
            <a:ext cx="8686800"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2" descr="C:\Users\cpowers\Dropbox\Dimagi - Images\Dimagi Logo\Web or PowerPoint\Dimagi-Logo-RGB.jpg"/>
          <p:cNvPicPr>
            <a:picLocks noChangeAspect="1" noChangeArrowheads="1"/>
          </p:cNvPicPr>
          <p:nvPr userDrawn="1"/>
        </p:nvPicPr>
        <p:blipFill>
          <a:blip r:embed="rId2" cstate="print"/>
          <a:srcRect/>
          <a:stretch>
            <a:fillRect/>
          </a:stretch>
        </p:blipFill>
        <p:spPr bwMode="auto">
          <a:xfrm>
            <a:off x="2667000" y="409575"/>
            <a:ext cx="3781425" cy="1779588"/>
          </a:xfrm>
          <a:prstGeom prst="rect">
            <a:avLst/>
          </a:prstGeom>
          <a:noFill/>
          <a:ln w="9525">
            <a:noFill/>
            <a:miter lim="800000"/>
            <a:headEnd/>
            <a:tailEnd/>
          </a:ln>
        </p:spPr>
      </p:pic>
      <p:sp>
        <p:nvSpPr>
          <p:cNvPr id="2" name="Title 1"/>
          <p:cNvSpPr>
            <a:spLocks noGrp="1"/>
          </p:cNvSpPr>
          <p:nvPr>
            <p:ph type="ctrTitle"/>
          </p:nvPr>
        </p:nvSpPr>
        <p:spPr>
          <a:xfrm>
            <a:off x="457200" y="2895600"/>
            <a:ext cx="8229600" cy="701675"/>
          </a:xfrm>
        </p:spPr>
        <p:txBody>
          <a:bodyPr>
            <a:noAutofit/>
          </a:bodyPr>
          <a:lstStyle>
            <a:lvl1pPr algn="l">
              <a:defRPr sz="3200" cap="none" baseline="0">
                <a:solidFill>
                  <a:schemeClr val="tx1"/>
                </a:solidFill>
                <a:latin typeface="Trebuchet MS"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749675"/>
            <a:ext cx="8001000" cy="1295400"/>
          </a:xfrm>
        </p:spPr>
        <p:txBody>
          <a:bodyPr>
            <a:normAutofit/>
          </a:bodyPr>
          <a:lstStyle>
            <a:lvl1pPr marL="0" indent="0" algn="l">
              <a:buNone/>
              <a:defRPr sz="2400" baseline="0">
                <a:solidFill>
                  <a:schemeClr val="tx1"/>
                </a:solidFill>
                <a:latin typeface="Trebuchet M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10"/>
          </p:nvPr>
        </p:nvSpPr>
        <p:spPr>
          <a:xfrm>
            <a:off x="3124200" y="6113463"/>
            <a:ext cx="2895600" cy="608012"/>
          </a:xfrm>
          <a:prstGeom prst="rect">
            <a:avLst/>
          </a:prstGeom>
        </p:spPr>
        <p:txBody>
          <a:bodyPr vert="horz" wrap="square" lIns="91440" tIns="45720" rIns="91440" bIns="45720" numCol="1" anchor="ctr" anchorCtr="0" compatLnSpc="1">
            <a:prstTxWarp prst="textNoShape">
              <a:avLst/>
            </a:prstTxWarp>
          </a:bodyPr>
          <a:lstStyle>
            <a:lvl1pPr algn="ctr" eaLnBrk="0" hangingPunct="0">
              <a:defRPr sz="1200">
                <a:solidFill>
                  <a:srgbClr val="898989"/>
                </a:solidFill>
                <a:latin typeface="Calibri" charset="0"/>
                <a:ea typeface="ＭＳ Ｐゴシック" charset="-128"/>
              </a:defRPr>
            </a:lvl1pPr>
          </a:lstStyle>
          <a:p>
            <a:pPr>
              <a:defRPr/>
            </a:pPr>
            <a:r>
              <a:rPr lang="en-US"/>
              <a:t>DRAFT – 11/18/2011</a:t>
            </a:r>
          </a:p>
        </p:txBody>
      </p:sp>
      <p:sp>
        <p:nvSpPr>
          <p:cNvPr id="8" name="Slide Number Placeholder 5"/>
          <p:cNvSpPr>
            <a:spLocks noGrp="1"/>
          </p:cNvSpPr>
          <p:nvPr>
            <p:ph type="sldNum" sz="quarter" idx="11"/>
          </p:nvPr>
        </p:nvSpPr>
        <p:spPr>
          <a:xfrm>
            <a:off x="6553200" y="6113463"/>
            <a:ext cx="2133600" cy="608012"/>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128"/>
                <a:cs typeface="+mn-cs"/>
              </a:defRPr>
            </a:lvl1pPr>
          </a:lstStyle>
          <a:p>
            <a:pPr>
              <a:defRPr/>
            </a:pPr>
            <a:fld id="{894BDE6F-9D01-4042-875E-FADE7B550F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Header">
    <p:spTree>
      <p:nvGrpSpPr>
        <p:cNvPr id="1" name=""/>
        <p:cNvGrpSpPr/>
        <p:nvPr/>
      </p:nvGrpSpPr>
      <p:grpSpPr>
        <a:xfrm>
          <a:off x="0" y="0"/>
          <a:ext cx="0" cy="0"/>
          <a:chOff x="0" y="0"/>
          <a:chExt cx="0" cy="0"/>
        </a:xfrm>
      </p:grpSpPr>
      <p:sp>
        <p:nvSpPr>
          <p:cNvPr id="3" name="Rectangle 2"/>
          <p:cNvSpPr>
            <a:spLocks noChangeArrowheads="1"/>
          </p:cNvSpPr>
          <p:nvPr userDrawn="1"/>
        </p:nvSpPr>
        <p:spPr bwMode="hidden">
          <a:xfrm>
            <a:off x="0" y="2054225"/>
            <a:ext cx="6361113" cy="2741613"/>
          </a:xfrm>
          <a:prstGeom prst="rect">
            <a:avLst/>
          </a:prstGeom>
          <a:solidFill>
            <a:schemeClr val="tx2"/>
          </a:solidFill>
          <a:ln w="9525">
            <a:noFill/>
            <a:miter lim="800000"/>
            <a:headEnd/>
            <a:tailEnd/>
          </a:ln>
        </p:spPr>
        <p:txBody>
          <a:bodyPr wrap="none" lIns="90736" tIns="45368" rIns="90736" bIns="45368" anchor="ctr"/>
          <a:lstStyle/>
          <a:p>
            <a:pPr defTabSz="908050">
              <a:defRPr/>
            </a:pPr>
            <a:endParaRPr lang="en-CA" sz="2000">
              <a:cs typeface="+mn-cs"/>
            </a:endParaRPr>
          </a:p>
        </p:txBody>
      </p:sp>
      <p:sp>
        <p:nvSpPr>
          <p:cNvPr id="4" name="Rectangle 3"/>
          <p:cNvSpPr>
            <a:spLocks noChangeArrowheads="1"/>
          </p:cNvSpPr>
          <p:nvPr userDrawn="1"/>
        </p:nvSpPr>
        <p:spPr bwMode="gray">
          <a:xfrm>
            <a:off x="6402388" y="2054225"/>
            <a:ext cx="2741612" cy="2741613"/>
          </a:xfrm>
          <a:prstGeom prst="rect">
            <a:avLst/>
          </a:prstGeom>
          <a:solidFill>
            <a:srgbClr val="FF9900"/>
          </a:solidFill>
          <a:ln w="9525">
            <a:noFill/>
            <a:miter lim="800000"/>
            <a:headEnd/>
            <a:tailEnd/>
          </a:ln>
        </p:spPr>
        <p:txBody>
          <a:bodyPr wrap="none" lIns="90736" tIns="45368" rIns="90736" bIns="45368" anchor="ctr"/>
          <a:lstStyle/>
          <a:p>
            <a:pPr defTabSz="908050">
              <a:defRPr/>
            </a:pPr>
            <a:endParaRPr lang="en-CA" sz="2000">
              <a:cs typeface="+mn-cs"/>
            </a:endParaRPr>
          </a:p>
        </p:txBody>
      </p:sp>
      <p:sp>
        <p:nvSpPr>
          <p:cNvPr id="6" name="Title 1"/>
          <p:cNvSpPr>
            <a:spLocks noGrp="1"/>
          </p:cNvSpPr>
          <p:nvPr>
            <p:ph type="title"/>
          </p:nvPr>
        </p:nvSpPr>
        <p:spPr>
          <a:xfrm>
            <a:off x="340241" y="2908003"/>
            <a:ext cx="5879806" cy="994145"/>
          </a:xfrm>
        </p:spPr>
        <p:txBody>
          <a:bodyPr>
            <a:noAutofit/>
          </a:bodyPr>
          <a:lstStyle>
            <a:lvl1pPr algn="l">
              <a:defRPr sz="3200" b="1" i="0" cap="small" baseline="0">
                <a:solidFill>
                  <a:schemeClr val="bg1"/>
                </a:solidFill>
                <a:latin typeface="Trebuchet MS"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228600" y="152400"/>
            <a:ext cx="8686800"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28600"/>
            <a:ext cx="8229600" cy="457200"/>
          </a:xfrm>
        </p:spPr>
        <p:txBody>
          <a:bodyPr>
            <a:noAutofit/>
          </a:bodyPr>
          <a:lstStyle>
            <a:lvl1pPr algn="l">
              <a:defRPr sz="3200" b="1" i="0" cap="none" baseline="0">
                <a:solidFill>
                  <a:schemeClr val="tx1"/>
                </a:solidFill>
                <a:latin typeface="Trebuchet MS"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marL="228600" indent="-228600">
              <a:spcBef>
                <a:spcPts val="600"/>
              </a:spcBef>
              <a:buFont typeface="Wingdings" pitchFamily="2" charset="2"/>
              <a:buChar char="§"/>
              <a:defRPr sz="2400" cap="none" baseline="0">
                <a:solidFill>
                  <a:schemeClr val="tx1"/>
                </a:solidFill>
                <a:latin typeface="Trebuchet MS" pitchFamily="34" charset="0"/>
              </a:defRPr>
            </a:lvl1pPr>
            <a:lvl2pPr marL="460375" indent="-231775">
              <a:spcBef>
                <a:spcPts val="600"/>
              </a:spcBef>
              <a:buFont typeface="Wingdings" pitchFamily="2" charset="2"/>
              <a:buChar char="Ø"/>
              <a:defRPr sz="2200">
                <a:solidFill>
                  <a:schemeClr val="tx1"/>
                </a:solidFill>
                <a:latin typeface="Trebuchet MS" pitchFamily="34" charset="0"/>
              </a:defRPr>
            </a:lvl2pPr>
            <a:lvl3pPr marL="685800" indent="-228600">
              <a:spcBef>
                <a:spcPts val="600"/>
              </a:spcBef>
              <a:buFont typeface="Arial" pitchFamily="34" charset="0"/>
              <a:buChar char="•"/>
              <a:defRPr sz="2000">
                <a:solidFill>
                  <a:schemeClr val="tx1"/>
                </a:solidFill>
                <a:latin typeface="Trebuchet MS" pitchFamily="34" charset="0"/>
              </a:defRPr>
            </a:lvl3pPr>
            <a:lvl4pPr marL="914400" indent="-228600">
              <a:spcBef>
                <a:spcPts val="600"/>
              </a:spcBef>
              <a:buFont typeface="Courier New" pitchFamily="49" charset="0"/>
              <a:buChar char="o"/>
              <a:defRPr sz="1800">
                <a:solidFill>
                  <a:schemeClr val="tx1"/>
                </a:solidFill>
                <a:latin typeface="Trebuchet MS" pitchFamily="34" charset="0"/>
              </a:defRPr>
            </a:lvl4pPr>
            <a:lvl5pPr marL="1143000" indent="-228600">
              <a:spcBef>
                <a:spcPts val="600"/>
              </a:spcBef>
              <a:defRPr sz="1400">
                <a:solidFill>
                  <a:schemeClr val="tx1"/>
                </a:solidFill>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advClick="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 name="SBottomSquare"/>
          <p:cNvSpPr>
            <a:spLocks noChangeArrowheads="1"/>
          </p:cNvSpPr>
          <p:nvPr/>
        </p:nvSpPr>
        <p:spPr bwMode="gray">
          <a:xfrm>
            <a:off x="8604250" y="6477000"/>
            <a:ext cx="539750" cy="381000"/>
          </a:xfrm>
          <a:prstGeom prst="rect">
            <a:avLst/>
          </a:prstGeom>
          <a:noFill/>
          <a:ln w="9525">
            <a:noFill/>
            <a:miter lim="800000"/>
            <a:headEnd/>
            <a:tailEnd/>
          </a:ln>
          <a:effectLst/>
        </p:spPr>
        <p:txBody>
          <a:bodyPr wrap="none" anchor="ctr"/>
          <a:lstStyle/>
          <a:p>
            <a:pPr algn="ctr">
              <a:defRPr/>
            </a:pPr>
            <a:fld id="{62416F34-168D-4C95-8233-A2DE888D9FC1}" type="slidenum">
              <a:rPr lang="en-US" sz="1000">
                <a:solidFill>
                  <a:schemeClr val="tx2"/>
                </a:solidFill>
                <a:cs typeface="+mn-cs"/>
              </a:rPr>
              <a:pPr algn="ctr">
                <a:defRPr/>
              </a:pPr>
              <a:t>‹#›</a:t>
            </a:fld>
            <a:endParaRPr lang="en-GB" sz="1000" dirty="0">
              <a:solidFill>
                <a:schemeClr val="tx2"/>
              </a:solidFill>
              <a:cs typeface="+mn-cs"/>
            </a:endParaRPr>
          </a:p>
        </p:txBody>
      </p:sp>
      <p:pic>
        <p:nvPicPr>
          <p:cNvPr id="1030" name="Picture 6"/>
          <p:cNvPicPr>
            <a:picLocks noChangeAspect="1"/>
          </p:cNvPicPr>
          <p:nvPr userDrawn="1"/>
        </p:nvPicPr>
        <p:blipFill>
          <a:blip r:embed="rId6" cstate="print"/>
          <a:srcRect/>
          <a:stretch>
            <a:fillRect/>
          </a:stretch>
        </p:blipFill>
        <p:spPr bwMode="auto">
          <a:xfrm>
            <a:off x="106363" y="6156325"/>
            <a:ext cx="1319212" cy="606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dt="0"/>
  <p:txStyles>
    <p:titleStyle>
      <a:lvl1pPr algn="l" rtl="0" eaLnBrk="0" fontAlgn="base" hangingPunct="0">
        <a:spcBef>
          <a:spcPct val="0"/>
        </a:spcBef>
        <a:spcAft>
          <a:spcPct val="0"/>
        </a:spcAft>
        <a:defRPr sz="3200" kern="1200">
          <a:solidFill>
            <a:schemeClr val="tx1"/>
          </a:solidFill>
          <a:latin typeface="+mj-lt"/>
          <a:ea typeface="ＭＳ Ｐゴシック" pitchFamily="-65" charset="-128"/>
          <a:cs typeface="ＭＳ Ｐゴシック" pitchFamily="-65" charset="-128"/>
        </a:defRPr>
      </a:lvl1pPr>
      <a:lvl2pPr algn="l" rtl="0" eaLnBrk="0" fontAlgn="base" hangingPunct="0">
        <a:spcBef>
          <a:spcPct val="0"/>
        </a:spcBef>
        <a:spcAft>
          <a:spcPct val="0"/>
        </a:spcAft>
        <a:defRPr sz="3200">
          <a:solidFill>
            <a:schemeClr val="tx1"/>
          </a:solidFill>
          <a:latin typeface="Calibri" pitchFamily="34"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1"/>
          </a:solidFill>
          <a:latin typeface="Calibri" pitchFamily="34"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1"/>
          </a:solidFill>
          <a:latin typeface="Calibri" pitchFamily="34"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1"/>
          </a:solidFill>
          <a:latin typeface="Calibri" pitchFamily="34"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sz="2800" kern="1200">
          <a:solidFill>
            <a:schemeClr val="tx1"/>
          </a:solidFill>
          <a:latin typeface="+mn-lt"/>
          <a:ea typeface="ＭＳ Ｐゴシック" pitchFamily="-65" charset="-128"/>
          <a:cs typeface="ＭＳ Ｐゴシック" pitchFamily="-65" charset="-128"/>
        </a:defRPr>
      </a:lvl1pPr>
      <a:lvl2pPr marL="914400" indent="-457200" algn="l" rtl="0" eaLnBrk="0" fontAlgn="base" hangingPunct="0">
        <a:spcBef>
          <a:spcPct val="20000"/>
        </a:spcBef>
        <a:spcAft>
          <a:spcPct val="0"/>
        </a:spcAft>
        <a:buFont typeface="Wingdings" pitchFamily="2" charset="2"/>
        <a:buChar char="Ø"/>
        <a:defRPr sz="2400" kern="1200">
          <a:solidFill>
            <a:schemeClr val="tx1"/>
          </a:solidFill>
          <a:latin typeface="+mn-lt"/>
          <a:ea typeface="ＭＳ Ｐゴシック" pitchFamily="-111" charset="-128"/>
          <a:cs typeface="+mn-cs"/>
        </a:defRPr>
      </a:lvl2pPr>
      <a:lvl3pPr marL="1257300" indent="-342900" algn="l" rtl="0" eaLnBrk="0" fontAlgn="base" hangingPunct="0">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Courier New" pitchFamily="49" charset="0"/>
        <a:buChar char="o"/>
        <a:defRPr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ubtitle 7"/>
          <p:cNvSpPr>
            <a:spLocks noGrp="1"/>
          </p:cNvSpPr>
          <p:nvPr>
            <p:ph type="subTitle" idx="1"/>
          </p:nvPr>
        </p:nvSpPr>
        <p:spPr>
          <a:xfrm>
            <a:off x="0" y="1985963"/>
            <a:ext cx="9144000" cy="2763837"/>
          </a:xfrm>
        </p:spPr>
        <p:txBody>
          <a:bodyPr>
            <a:normAutofit/>
          </a:bodyPr>
          <a:lstStyle/>
          <a:p>
            <a:pPr algn="ctr"/>
            <a:endParaRPr lang="en-US" dirty="0" smtClean="0">
              <a:ea typeface="ＭＳ Ｐゴシック" pitchFamily="34" charset="-128"/>
            </a:endParaRPr>
          </a:p>
          <a:p>
            <a:pPr algn="ctr"/>
            <a:r>
              <a:rPr lang="en-US" sz="2800" dirty="0" smtClean="0">
                <a:ea typeface="ＭＳ Ｐゴシック" pitchFamily="34" charset="-128"/>
              </a:rPr>
              <a:t> </a:t>
            </a:r>
            <a:endParaRPr lang="en-US" sz="2800" dirty="0" smtClean="0">
              <a:ea typeface="ＭＳ Ｐゴシック" pitchFamily="34" charset="-128"/>
            </a:endParaRPr>
          </a:p>
          <a:p>
            <a:pPr algn="ctr"/>
            <a:r>
              <a:rPr lang="en-US" sz="4300" dirty="0" smtClean="0">
                <a:ea typeface="ＭＳ Ｐゴシック" pitchFamily="34" charset="-128"/>
              </a:rPr>
              <a:t>Case Management</a:t>
            </a:r>
            <a:endParaRPr lang="en-US" sz="4600" dirty="0">
              <a:ea typeface="ＭＳ Ｐゴシック"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5465" y="1826793"/>
            <a:ext cx="2693069" cy="2693069"/>
          </a:xfrm>
        </p:spPr>
      </p:pic>
    </p:spTree>
    <p:extLst>
      <p:ext uri="{BB962C8B-B14F-4D97-AF65-F5344CB8AC3E}">
        <p14:creationId xmlns:p14="http://schemas.microsoft.com/office/powerpoint/2010/main" val="186434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case</a:t>
            </a:r>
            <a:endParaRPr lang="en-US" dirty="0"/>
          </a:p>
        </p:txBody>
      </p:sp>
      <p:sp>
        <p:nvSpPr>
          <p:cNvPr id="3" name="Content Placeholder 2"/>
          <p:cNvSpPr>
            <a:spLocks noGrp="1"/>
          </p:cNvSpPr>
          <p:nvPr>
            <p:ph idx="1"/>
          </p:nvPr>
        </p:nvSpPr>
        <p:spPr/>
        <p:txBody>
          <a:bodyPr/>
          <a:lstStyle/>
          <a:p>
            <a:r>
              <a:rPr lang="en-US" dirty="0" smtClean="0"/>
              <a:t>A way to collect data over time</a:t>
            </a:r>
          </a:p>
          <a:p>
            <a:r>
              <a:rPr lang="en-US" dirty="0" smtClean="0"/>
              <a:t>A way to share data between applications</a:t>
            </a:r>
          </a:p>
          <a:p>
            <a:r>
              <a:rPr lang="en-US" dirty="0" smtClean="0"/>
              <a:t>A way to send information to other users</a:t>
            </a:r>
          </a:p>
          <a:p>
            <a:r>
              <a:rPr lang="en-US" dirty="0" smtClean="0"/>
              <a:t>A way to share data between mobile workers</a:t>
            </a:r>
          </a:p>
        </p:txBody>
      </p:sp>
    </p:spTree>
    <p:extLst>
      <p:ext uri="{BB962C8B-B14F-4D97-AF65-F5344CB8AC3E}">
        <p14:creationId xmlns:p14="http://schemas.microsoft.com/office/powerpoint/2010/main" val="88660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6969"/>
            <a:ext cx="8229600" cy="457200"/>
          </a:xfrm>
        </p:spPr>
        <p:txBody>
          <a:bodyPr/>
          <a:lstStyle/>
          <a:p>
            <a:pPr algn="ctr"/>
            <a:r>
              <a:rPr lang="en-US" dirty="0" smtClean="0"/>
              <a:t>Let’s look at HQ</a:t>
            </a:r>
            <a:endParaRPr lang="en-US" dirty="0"/>
          </a:p>
        </p:txBody>
      </p:sp>
    </p:spTree>
    <p:extLst>
      <p:ext uri="{BB962C8B-B14F-4D97-AF65-F5344CB8AC3E}">
        <p14:creationId xmlns:p14="http://schemas.microsoft.com/office/powerpoint/2010/main" val="12239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Complex case management</a:t>
            </a:r>
            <a:endParaRPr lang="en-US" dirty="0"/>
          </a:p>
        </p:txBody>
      </p:sp>
      <p:sp>
        <p:nvSpPr>
          <p:cNvPr id="3" name="Content Placeholder 2"/>
          <p:cNvSpPr>
            <a:spLocks noGrp="1"/>
          </p:cNvSpPr>
          <p:nvPr>
            <p:ph idx="1"/>
          </p:nvPr>
        </p:nvSpPr>
        <p:spPr/>
        <p:txBody>
          <a:bodyPr/>
          <a:lstStyle/>
          <a:p>
            <a:r>
              <a:rPr lang="en-US" dirty="0" smtClean="0"/>
              <a:t>A community health worker needs to refer patients to a hospital. Have a form that refers a case to doctors.</a:t>
            </a:r>
          </a:p>
          <a:p>
            <a:r>
              <a:rPr lang="en-US" dirty="0" smtClean="0"/>
              <a:t>Farmers and sellers need to keep track food. Farmers need to know how much they have and so do sellers, but their applications will probably look different. Share data between two applications</a:t>
            </a:r>
          </a:p>
          <a:p>
            <a:r>
              <a:rPr lang="en-US" dirty="0" smtClean="0"/>
              <a:t>Workers need to visit districts, but we do not want them to overlap. Build a case sharing application that ensures that workers see where other workers have visited.</a:t>
            </a:r>
          </a:p>
          <a:p>
            <a:r>
              <a:rPr lang="en-US" dirty="0" smtClean="0"/>
              <a:t>Create your own!</a:t>
            </a:r>
            <a:endParaRPr lang="en-US" dirty="0"/>
          </a:p>
        </p:txBody>
      </p:sp>
    </p:spTree>
    <p:extLst>
      <p:ext uri="{BB962C8B-B14F-4D97-AF65-F5344CB8AC3E}">
        <p14:creationId xmlns:p14="http://schemas.microsoft.com/office/powerpoint/2010/main" val="796572541"/>
      </p:ext>
    </p:extLst>
  </p:cSld>
  <p:clrMapOvr>
    <a:masterClrMapping/>
  </p:clrMapOvr>
</p:sld>
</file>

<file path=ppt/theme/theme1.xml><?xml version="1.0" encoding="utf-8"?>
<a:theme xmlns:a="http://schemas.openxmlformats.org/drawingml/2006/main" name="Dimagi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Dimagi Presentation Template</Template>
  <TotalTime>26220</TotalTime>
  <Words>149</Words>
  <Application>Microsoft Macintosh PowerPoint</Application>
  <PresentationFormat>On-screen Show (4:3)</PresentationFormat>
  <Paragraphs>17</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Calibri</vt:lpstr>
      <vt:lpstr>Courier New</vt:lpstr>
      <vt:lpstr>ＭＳ Ｐゴシック</vt:lpstr>
      <vt:lpstr>Times New Roman</vt:lpstr>
      <vt:lpstr>Trebuchet MS</vt:lpstr>
      <vt:lpstr>Wingdings</vt:lpstr>
      <vt:lpstr>Arial</vt:lpstr>
      <vt:lpstr>Dimagi Presentation Template</vt:lpstr>
      <vt:lpstr>PowerPoint Presentation</vt:lpstr>
      <vt:lpstr>What is a case</vt:lpstr>
      <vt:lpstr>What is case</vt:lpstr>
      <vt:lpstr>Let’s look at HQ</vt:lpstr>
      <vt:lpstr>Activity: Complex case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 Governance Subcommittee</dc:title>
  <dc:creator>Mikhail</dc:creator>
  <cp:lastModifiedBy>Ben Rudolph</cp:lastModifiedBy>
  <cp:revision>1279</cp:revision>
  <cp:lastPrinted>2010-06-09T16:46:37Z</cp:lastPrinted>
  <dcterms:created xsi:type="dcterms:W3CDTF">2010-07-02T14:50:19Z</dcterms:created>
  <dcterms:modified xsi:type="dcterms:W3CDTF">2015-11-27T04:58:07Z</dcterms:modified>
</cp:coreProperties>
</file>