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4" r:id="rId7"/>
    <p:sldId id="265" r:id="rId8"/>
    <p:sldId id="266" r:id="rId9"/>
    <p:sldId id="262" r:id="rId10"/>
    <p:sldId id="261"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0EFA6B-C0E5-4825-BB39-DA51FCDA64B0}" type="datetimeFigureOut">
              <a:rPr lang="en-US" smtClean="0"/>
              <a:t>5/22/2017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8550E6-0EE2-43A0-934B-8A90B279206C}" type="slidenum">
              <a:rPr lang="en-US" smtClean="0"/>
              <a:t>‹#›</a:t>
            </a:fld>
            <a:endParaRPr lang="en-US"/>
          </a:p>
        </p:txBody>
      </p:sp>
    </p:spTree>
    <p:extLst>
      <p:ext uri="{BB962C8B-B14F-4D97-AF65-F5344CB8AC3E}">
        <p14:creationId xmlns:p14="http://schemas.microsoft.com/office/powerpoint/2010/main" val="4044923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B89346-B135-4C71-9160-ADA4BDF16321}" type="datetime1">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E8BA8-E338-41D3-8A88-997C0A094411}" type="slidenum">
              <a:rPr lang="en-US" smtClean="0"/>
              <a:t>‹#›</a:t>
            </a:fld>
            <a:endParaRPr lang="en-US"/>
          </a:p>
        </p:txBody>
      </p:sp>
    </p:spTree>
    <p:extLst>
      <p:ext uri="{BB962C8B-B14F-4D97-AF65-F5344CB8AC3E}">
        <p14:creationId xmlns:p14="http://schemas.microsoft.com/office/powerpoint/2010/main" val="150833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839A6-B4C1-42A4-8DA5-0650C91AF20F}" type="datetime1">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E8BA8-E338-41D3-8A88-997C0A094411}" type="slidenum">
              <a:rPr lang="en-US" smtClean="0"/>
              <a:t>‹#›</a:t>
            </a:fld>
            <a:endParaRPr lang="en-US"/>
          </a:p>
        </p:txBody>
      </p:sp>
    </p:spTree>
    <p:extLst>
      <p:ext uri="{BB962C8B-B14F-4D97-AF65-F5344CB8AC3E}">
        <p14:creationId xmlns:p14="http://schemas.microsoft.com/office/powerpoint/2010/main" val="86141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4EB79D-42B0-4BCC-B570-CCCC12094111}" type="datetime1">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E8BA8-E338-41D3-8A88-997C0A094411}" type="slidenum">
              <a:rPr lang="en-US" smtClean="0"/>
              <a:t>‹#›</a:t>
            </a:fld>
            <a:endParaRPr lang="en-US"/>
          </a:p>
        </p:txBody>
      </p:sp>
    </p:spTree>
    <p:extLst>
      <p:ext uri="{BB962C8B-B14F-4D97-AF65-F5344CB8AC3E}">
        <p14:creationId xmlns:p14="http://schemas.microsoft.com/office/powerpoint/2010/main" val="32491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D0239B-FE2D-442A-80F6-DF3E643E0E54}" type="datetime1">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E8BA8-E338-41D3-8A88-997C0A094411}" type="slidenum">
              <a:rPr lang="en-US" smtClean="0"/>
              <a:t>‹#›</a:t>
            </a:fld>
            <a:endParaRPr lang="en-US"/>
          </a:p>
        </p:txBody>
      </p:sp>
    </p:spTree>
    <p:extLst>
      <p:ext uri="{BB962C8B-B14F-4D97-AF65-F5344CB8AC3E}">
        <p14:creationId xmlns:p14="http://schemas.microsoft.com/office/powerpoint/2010/main" val="394235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13EE09-7759-4D82-8CF0-FC44A37AD717}" type="datetime1">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E8BA8-E338-41D3-8A88-997C0A094411}" type="slidenum">
              <a:rPr lang="en-US" smtClean="0"/>
              <a:t>‹#›</a:t>
            </a:fld>
            <a:endParaRPr lang="en-US"/>
          </a:p>
        </p:txBody>
      </p:sp>
    </p:spTree>
    <p:extLst>
      <p:ext uri="{BB962C8B-B14F-4D97-AF65-F5344CB8AC3E}">
        <p14:creationId xmlns:p14="http://schemas.microsoft.com/office/powerpoint/2010/main" val="25736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E9339A-7F80-4DFD-893F-1E6E412E0486}" type="datetime1">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E8BA8-E338-41D3-8A88-997C0A094411}" type="slidenum">
              <a:rPr lang="en-US" smtClean="0"/>
              <a:t>‹#›</a:t>
            </a:fld>
            <a:endParaRPr lang="en-US"/>
          </a:p>
        </p:txBody>
      </p:sp>
    </p:spTree>
    <p:extLst>
      <p:ext uri="{BB962C8B-B14F-4D97-AF65-F5344CB8AC3E}">
        <p14:creationId xmlns:p14="http://schemas.microsoft.com/office/powerpoint/2010/main" val="353960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9B1361-BF44-4CAE-811C-E06270A91701}" type="datetime1">
              <a:rPr lang="en-US" smtClean="0"/>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E8BA8-E338-41D3-8A88-997C0A094411}" type="slidenum">
              <a:rPr lang="en-US" smtClean="0"/>
              <a:t>‹#›</a:t>
            </a:fld>
            <a:endParaRPr lang="en-US"/>
          </a:p>
        </p:txBody>
      </p:sp>
    </p:spTree>
    <p:extLst>
      <p:ext uri="{BB962C8B-B14F-4D97-AF65-F5344CB8AC3E}">
        <p14:creationId xmlns:p14="http://schemas.microsoft.com/office/powerpoint/2010/main" val="266541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F98D9F-9C3F-473B-953F-03A30BB4CA90}" type="datetime1">
              <a:rPr lang="en-US" smtClean="0"/>
              <a:t>5/22/2017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E8BA8-E338-41D3-8A88-997C0A094411}" type="slidenum">
              <a:rPr lang="en-US" smtClean="0"/>
              <a:t>‹#›</a:t>
            </a:fld>
            <a:endParaRPr lang="en-US"/>
          </a:p>
        </p:txBody>
      </p:sp>
    </p:spTree>
    <p:extLst>
      <p:ext uri="{BB962C8B-B14F-4D97-AF65-F5344CB8AC3E}">
        <p14:creationId xmlns:p14="http://schemas.microsoft.com/office/powerpoint/2010/main" val="300918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00CB8-605B-40F2-B036-021E5D4713DC}" type="datetime1">
              <a:rPr lang="en-US" smtClean="0"/>
              <a:t>5/22/2017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E8BA8-E338-41D3-8A88-997C0A094411}" type="slidenum">
              <a:rPr lang="en-US" smtClean="0"/>
              <a:t>‹#›</a:t>
            </a:fld>
            <a:endParaRPr lang="en-US"/>
          </a:p>
        </p:txBody>
      </p:sp>
    </p:spTree>
    <p:extLst>
      <p:ext uri="{BB962C8B-B14F-4D97-AF65-F5344CB8AC3E}">
        <p14:creationId xmlns:p14="http://schemas.microsoft.com/office/powerpoint/2010/main" val="291219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DD166-0400-44A5-93E7-1E8776D476EB}" type="datetime1">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E8BA8-E338-41D3-8A88-997C0A094411}" type="slidenum">
              <a:rPr lang="en-US" smtClean="0"/>
              <a:t>‹#›</a:t>
            </a:fld>
            <a:endParaRPr lang="en-US"/>
          </a:p>
        </p:txBody>
      </p:sp>
    </p:spTree>
    <p:extLst>
      <p:ext uri="{BB962C8B-B14F-4D97-AF65-F5344CB8AC3E}">
        <p14:creationId xmlns:p14="http://schemas.microsoft.com/office/powerpoint/2010/main" val="82067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3BA45-207E-476F-81F2-2F5838A29D40}" type="datetime1">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E8BA8-E338-41D3-8A88-997C0A094411}" type="slidenum">
              <a:rPr lang="en-US" smtClean="0"/>
              <a:t>‹#›</a:t>
            </a:fld>
            <a:endParaRPr lang="en-US"/>
          </a:p>
        </p:txBody>
      </p:sp>
    </p:spTree>
    <p:extLst>
      <p:ext uri="{BB962C8B-B14F-4D97-AF65-F5344CB8AC3E}">
        <p14:creationId xmlns:p14="http://schemas.microsoft.com/office/powerpoint/2010/main" val="57722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D2829-6FD5-4ABC-B85F-3915D5E7A1D3}" type="datetime1">
              <a:rPr lang="en-US" smtClean="0"/>
              <a:t>5/22/2017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E8BA8-E338-41D3-8A88-997C0A094411}" type="slidenum">
              <a:rPr lang="en-US" smtClean="0"/>
              <a:t>‹#›</a:t>
            </a:fld>
            <a:endParaRPr lang="en-US"/>
          </a:p>
        </p:txBody>
      </p:sp>
    </p:spTree>
    <p:extLst>
      <p:ext uri="{BB962C8B-B14F-4D97-AF65-F5344CB8AC3E}">
        <p14:creationId xmlns:p14="http://schemas.microsoft.com/office/powerpoint/2010/main" val="2542323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dn-shop.adafruit.com/datasheets/HMC5883L_3-Axis_Digital_Compass_IC.pdf" TargetMode="External"/><Relationship Id="rId2" Type="http://schemas.openxmlformats.org/officeDocument/2006/relationships/hyperlink" Target="https://learn.adafruit.com/adafruit-hmc5883l-breakout-triple-axis-magnetometer-compass-sensor?view=all#pinouts" TargetMode="External"/><Relationship Id="rId1" Type="http://schemas.openxmlformats.org/officeDocument/2006/relationships/slideLayout" Target="../slideLayouts/slideLayout2.xml"/><Relationship Id="rId5" Type="http://schemas.openxmlformats.org/officeDocument/2006/relationships/hyperlink" Target="https://www.canakit.com/raspberry-pi-adapter-power-supply-2-5a.html" TargetMode="External"/><Relationship Id="rId4" Type="http://schemas.openxmlformats.org/officeDocument/2006/relationships/hyperlink" Target="https://learn.adafruit.com/adafruit-tca9548a-1-to-8-i2c-multiplexer-breakout/overview"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430.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cdn-shop.adafruit.com/datasheets/HMC5883L_3-Axis_Digital_Compass_IC.pdf" TargetMode="External"/><Relationship Id="rId2" Type="http://schemas.openxmlformats.org/officeDocument/2006/relationships/hyperlink" Target="https://learn.adafruit.com/adafruit-hmc5883l-breakout-triple-axis-magnetometer-compass-sensor/" TargetMode="External"/><Relationship Id="rId1" Type="http://schemas.openxmlformats.org/officeDocument/2006/relationships/slideLayout" Target="../slideLayouts/slideLayout2.xml"/><Relationship Id="rId5" Type="http://schemas.openxmlformats.org/officeDocument/2006/relationships/hyperlink" Target="https://learn.adafruit.com/adafruit-tca9548a-1-to-8-i2c-multiplexer-breakout/overview" TargetMode="External"/><Relationship Id="rId4" Type="http://schemas.openxmlformats.org/officeDocument/2006/relationships/hyperlink" Target="https://www.adafruit.com/products/254?gclid=CJ7-1Nz7gNICFY08gQodcR4Oo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Magnetometer array for Mirror Neutron Oscillation Experiment</a:t>
            </a:r>
            <a:endParaRPr lang="en-US" dirty="0"/>
          </a:p>
        </p:txBody>
      </p:sp>
      <p:sp>
        <p:nvSpPr>
          <p:cNvPr id="3" name="Subtitle 2"/>
          <p:cNvSpPr>
            <a:spLocks noGrp="1"/>
          </p:cNvSpPr>
          <p:nvPr>
            <p:ph type="subTitle" idx="1"/>
          </p:nvPr>
        </p:nvSpPr>
        <p:spPr/>
        <p:txBody>
          <a:bodyPr/>
          <a:lstStyle/>
          <a:p>
            <a:r>
              <a:rPr lang="en-US" dirty="0" smtClean="0"/>
              <a:t>Ben </a:t>
            </a:r>
            <a:r>
              <a:rPr lang="en-US" dirty="0" err="1" smtClean="0"/>
              <a:t>Rybolt</a:t>
            </a:r>
            <a:r>
              <a:rPr lang="en-US" dirty="0" smtClean="0"/>
              <a:t>, Ben Chance</a:t>
            </a:r>
          </a:p>
          <a:p>
            <a:r>
              <a:rPr lang="en-US" dirty="0" smtClean="0"/>
              <a:t>3/16/2017</a:t>
            </a:r>
            <a:endParaRPr lang="en-US" dirty="0"/>
          </a:p>
        </p:txBody>
      </p:sp>
      <p:sp>
        <p:nvSpPr>
          <p:cNvPr id="4" name="Slide Number Placeholder 3"/>
          <p:cNvSpPr>
            <a:spLocks noGrp="1"/>
          </p:cNvSpPr>
          <p:nvPr>
            <p:ph type="sldNum" sz="quarter" idx="12"/>
          </p:nvPr>
        </p:nvSpPr>
        <p:spPr/>
        <p:txBody>
          <a:bodyPr/>
          <a:lstStyle/>
          <a:p>
            <a:fld id="{F0CE8BA8-E338-41D3-8A88-997C0A094411}" type="slidenum">
              <a:rPr lang="en-US" smtClean="0"/>
              <a:t>1</a:t>
            </a:fld>
            <a:endParaRPr lang="en-US"/>
          </a:p>
        </p:txBody>
      </p:sp>
    </p:spTree>
    <p:extLst>
      <p:ext uri="{BB962C8B-B14F-4D97-AF65-F5344CB8AC3E}">
        <p14:creationId xmlns:p14="http://schemas.microsoft.com/office/powerpoint/2010/main" val="24023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a:t>
            </a:r>
            <a:endParaRPr lang="en-US" dirty="0"/>
          </a:p>
        </p:txBody>
      </p:sp>
      <p:sp>
        <p:nvSpPr>
          <p:cNvPr id="3" name="Content Placeholder 2"/>
          <p:cNvSpPr>
            <a:spLocks noGrp="1"/>
          </p:cNvSpPr>
          <p:nvPr>
            <p:ph idx="1"/>
          </p:nvPr>
        </p:nvSpPr>
        <p:spPr>
          <a:xfrm>
            <a:off x="381000" y="1219200"/>
            <a:ext cx="8610600" cy="4525963"/>
          </a:xfrm>
        </p:spPr>
        <p:txBody>
          <a:bodyPr>
            <a:normAutofit/>
          </a:bodyPr>
          <a:lstStyle/>
          <a:p>
            <a:r>
              <a:rPr lang="en-US" dirty="0" smtClean="0"/>
              <a:t>Approval of Prototype design</a:t>
            </a:r>
          </a:p>
          <a:p>
            <a:pPr lvl="1"/>
            <a:r>
              <a:rPr lang="en-US" dirty="0" smtClean="0"/>
              <a:t>Who can give us feedback?</a:t>
            </a:r>
          </a:p>
          <a:p>
            <a:r>
              <a:rPr lang="en-US" dirty="0" smtClean="0"/>
              <a:t>Build Prototype</a:t>
            </a:r>
            <a:endParaRPr lang="en-US" dirty="0"/>
          </a:p>
          <a:p>
            <a:r>
              <a:rPr lang="en-US" dirty="0" smtClean="0"/>
              <a:t>Install at HFIR</a:t>
            </a:r>
          </a:p>
          <a:p>
            <a:r>
              <a:rPr lang="en-US" dirty="0" smtClean="0"/>
              <a:t>Analyze 1 week of data with Beam Off</a:t>
            </a:r>
          </a:p>
        </p:txBody>
      </p:sp>
      <p:sp>
        <p:nvSpPr>
          <p:cNvPr id="4" name="Slide Number Placeholder 3"/>
          <p:cNvSpPr>
            <a:spLocks noGrp="1"/>
          </p:cNvSpPr>
          <p:nvPr>
            <p:ph type="sldNum" sz="quarter" idx="12"/>
          </p:nvPr>
        </p:nvSpPr>
        <p:spPr/>
        <p:txBody>
          <a:bodyPr/>
          <a:lstStyle/>
          <a:p>
            <a:fld id="{F0CE8BA8-E338-41D3-8A88-997C0A094411}" type="slidenum">
              <a:rPr lang="en-US" smtClean="0"/>
              <a:t>10</a:t>
            </a:fld>
            <a:endParaRPr lang="en-US"/>
          </a:p>
        </p:txBody>
      </p:sp>
    </p:spTree>
    <p:extLst>
      <p:ext uri="{BB962C8B-B14F-4D97-AF65-F5344CB8AC3E}">
        <p14:creationId xmlns:p14="http://schemas.microsoft.com/office/powerpoint/2010/main" val="1078588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summary</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Raspberry Pi 3</a:t>
            </a:r>
          </a:p>
          <a:p>
            <a:r>
              <a:rPr lang="en-US" dirty="0" smtClean="0"/>
              <a:t>Arduino Uno</a:t>
            </a:r>
          </a:p>
          <a:p>
            <a:r>
              <a:rPr lang="en-US" dirty="0" smtClean="0"/>
              <a:t>Magnetometer –</a:t>
            </a:r>
            <a:r>
              <a:rPr lang="en-US" sz="2000" dirty="0" smtClean="0">
                <a:hlinkClick r:id="rId2"/>
              </a:rPr>
              <a:t>HMC5883L</a:t>
            </a:r>
            <a:r>
              <a:rPr lang="en-US" sz="2000" dirty="0" smtClean="0"/>
              <a:t> : </a:t>
            </a:r>
            <a:r>
              <a:rPr lang="en-US" sz="2000" dirty="0" smtClean="0">
                <a:hlinkClick r:id="rId3"/>
              </a:rPr>
              <a:t>datasheet</a:t>
            </a:r>
            <a:endParaRPr lang="en-US" sz="2000" dirty="0" smtClean="0"/>
          </a:p>
          <a:p>
            <a:r>
              <a:rPr lang="en-US" dirty="0" smtClean="0"/>
              <a:t>I</a:t>
            </a:r>
            <a:r>
              <a:rPr lang="en-US" baseline="30000" dirty="0" smtClean="0"/>
              <a:t>2</a:t>
            </a:r>
            <a:r>
              <a:rPr lang="en-US" dirty="0" smtClean="0"/>
              <a:t>C Multiplexer- </a:t>
            </a:r>
            <a:r>
              <a:rPr lang="en-US" sz="2400" dirty="0">
                <a:hlinkClick r:id="rId4"/>
              </a:rPr>
              <a:t>I2C Multiplexer breakout</a:t>
            </a:r>
            <a:r>
              <a:rPr lang="en-US" sz="2400" dirty="0" smtClean="0">
                <a:hlinkClick r:id="rId4"/>
              </a:rPr>
              <a:t>:</a:t>
            </a:r>
            <a:endParaRPr lang="en-US" sz="2400" dirty="0" smtClean="0"/>
          </a:p>
          <a:p>
            <a:r>
              <a:rPr lang="en-US" sz="2400" dirty="0" smtClean="0"/>
              <a:t>2.5 A Power supply: </a:t>
            </a:r>
            <a:r>
              <a:rPr lang="en-US" sz="2400" smtClean="0">
                <a:hlinkClick r:id="rId5"/>
              </a:rPr>
              <a:t>link here</a:t>
            </a:r>
            <a:endParaRPr lang="en-US" sz="2000"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F0CE8BA8-E338-41D3-8A88-997C0A094411}" type="slidenum">
              <a:rPr lang="en-US" smtClean="0"/>
              <a:t>11</a:t>
            </a:fld>
            <a:endParaRPr lang="en-US" dirty="0"/>
          </a:p>
        </p:txBody>
      </p:sp>
    </p:spTree>
    <p:extLst>
      <p:ext uri="{BB962C8B-B14F-4D97-AF65-F5344CB8AC3E}">
        <p14:creationId xmlns:p14="http://schemas.microsoft.com/office/powerpoint/2010/main" val="3430719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77" y="-173358"/>
            <a:ext cx="8229600" cy="1143000"/>
          </a:xfrm>
        </p:spPr>
        <p:txBody>
          <a:bodyPr/>
          <a:lstStyle/>
          <a:p>
            <a:r>
              <a:rPr lang="en-US" dirty="0" smtClean="0"/>
              <a:t>Overview</a:t>
            </a:r>
            <a:endParaRPr lang="en-US" dirty="0"/>
          </a:p>
        </p:txBody>
      </p:sp>
      <p:grpSp>
        <p:nvGrpSpPr>
          <p:cNvPr id="16" name="Group 15"/>
          <p:cNvGrpSpPr/>
          <p:nvPr/>
        </p:nvGrpSpPr>
        <p:grpSpPr>
          <a:xfrm>
            <a:off x="5294228" y="3538037"/>
            <a:ext cx="3520173" cy="3186855"/>
            <a:chOff x="680055" y="300056"/>
            <a:chExt cx="8470656" cy="6989186"/>
          </a:xfrm>
        </p:grpSpPr>
        <p:grpSp>
          <p:nvGrpSpPr>
            <p:cNvPr id="10" name="Group 9"/>
            <p:cNvGrpSpPr/>
            <p:nvPr/>
          </p:nvGrpSpPr>
          <p:grpSpPr>
            <a:xfrm>
              <a:off x="980242" y="1066800"/>
              <a:ext cx="7109658" cy="4514850"/>
              <a:chOff x="129342" y="1143000"/>
              <a:chExt cx="7109658" cy="4514850"/>
            </a:xfrm>
          </p:grpSpPr>
          <p:pic>
            <p:nvPicPr>
              <p:cNvPr id="11" name="Picture 2" descr="C:\Users\Neutrino\Dropbox\presentation_pictures\mirror_neutron\cos_beta_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6629400" cy="45148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rot="16200000">
                <a:off x="-501727" y="3033502"/>
                <a:ext cx="1631471" cy="369333"/>
              </a:xfrm>
              <a:prstGeom prst="rect">
                <a:avLst/>
              </a:prstGeom>
              <a:solidFill>
                <a:schemeClr val="bg1"/>
              </a:solidFill>
            </p:spPr>
            <p:txBody>
              <a:bodyPr wrap="none" rtlCol="0">
                <a:spAutoFit/>
              </a:bodyPr>
              <a:lstStyle/>
              <a:p>
                <a:r>
                  <a:rPr lang="en-US" dirty="0" smtClean="0">
                    <a:solidFill>
                      <a:prstClr val="black"/>
                    </a:solidFill>
                  </a:rPr>
                  <a:t>Neutrons/MWs</a:t>
                </a:r>
                <a:endParaRPr lang="en-US" dirty="0">
                  <a:solidFill>
                    <a:prstClr val="black"/>
                  </a:solidFill>
                </a:endParaRPr>
              </a:p>
            </p:txBody>
          </p:sp>
        </p:grpSp>
        <p:pic>
          <p:nvPicPr>
            <p:cNvPr id="13" name="Picture 12"/>
            <p:cNvPicPr>
              <a:picLocks noChangeAspect="1"/>
            </p:cNvPicPr>
            <p:nvPr/>
          </p:nvPicPr>
          <p:blipFill>
            <a:blip r:embed="rId3"/>
            <a:stretch>
              <a:fillRect/>
            </a:stretch>
          </p:blipFill>
          <p:spPr>
            <a:xfrm>
              <a:off x="7542773" y="2798228"/>
              <a:ext cx="1474227" cy="1481672"/>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1758564" y="300056"/>
                  <a:ext cx="7392147" cy="824389"/>
                </a:xfrm>
                <a:prstGeom prst="rect">
                  <a:avLst/>
                </a:prstGeom>
                <a:noFill/>
              </p:spPr>
              <p:txBody>
                <a:bodyPr wrap="none" rtlCol="0">
                  <a:spAutoFit/>
                </a:bodyPr>
                <a:lstStyle/>
                <a:p>
                  <a:r>
                    <a:rPr lang="en-US" sz="2000" dirty="0" smtClean="0">
                      <a:solidFill>
                        <a:srgbClr val="0000FF"/>
                      </a:solidFill>
                    </a:rPr>
                    <a:t>Effect of unknown angle </a:t>
                  </a:r>
                  <a14:m>
                    <m:oMath xmlns:m="http://schemas.openxmlformats.org/officeDocument/2006/math">
                      <m:r>
                        <a:rPr lang="en-US" sz="2000" i="1" smtClean="0">
                          <a:solidFill>
                            <a:srgbClr val="0000FF"/>
                          </a:solidFill>
                          <a:latin typeface="Cambria Math"/>
                          <a:ea typeface="Cambria Math" panose="02040503050406030204" pitchFamily="18" charset="0"/>
                        </a:rPr>
                        <m:t>𝛽</m:t>
                      </m:r>
                      <m:r>
                        <a:rPr lang="en-US" sz="2000" b="0" i="1" smtClean="0">
                          <a:solidFill>
                            <a:srgbClr val="0000FF"/>
                          </a:solidFill>
                          <a:latin typeface="Cambria Math"/>
                          <a:ea typeface="Cambria Math" panose="02040503050406030204" pitchFamily="18" charset="0"/>
                        </a:rPr>
                        <m:t> (</m:t>
                      </m:r>
                      <m:acc>
                        <m:accPr>
                          <m:chr m:val="⃗"/>
                          <m:ctrlPr>
                            <a:rPr lang="en-US" sz="2000" b="0" i="1" smtClean="0">
                              <a:solidFill>
                                <a:srgbClr val="0000FF"/>
                              </a:solidFill>
                              <a:latin typeface="Cambria Math"/>
                              <a:ea typeface="Cambria Math" panose="02040503050406030204" pitchFamily="18" charset="0"/>
                            </a:rPr>
                          </m:ctrlPr>
                        </m:accPr>
                        <m:e>
                          <m:r>
                            <a:rPr lang="en-US" sz="2000" b="0" i="1" smtClean="0">
                              <a:solidFill>
                                <a:srgbClr val="0000FF"/>
                              </a:solidFill>
                              <a:latin typeface="Cambria Math" panose="02040503050406030204" pitchFamily="18" charset="0"/>
                              <a:ea typeface="Cambria Math" panose="02040503050406030204" pitchFamily="18" charset="0"/>
                            </a:rPr>
                            <m:t>𝐵</m:t>
                          </m:r>
                        </m:e>
                      </m:acc>
                      <m:r>
                        <a:rPr lang="en-US" sz="2000" b="0" i="1" smtClean="0">
                          <a:solidFill>
                            <a:srgbClr val="0000FF"/>
                          </a:solidFill>
                          <a:latin typeface="Cambria Math" panose="02040503050406030204" pitchFamily="18" charset="0"/>
                          <a:ea typeface="Cambria Math" panose="02040503050406030204" pitchFamily="18" charset="0"/>
                        </a:rPr>
                        <m:t>′</m:t>
                      </m:r>
                      <m:r>
                        <a:rPr lang="en-US" sz="2000" b="0" i="1" smtClean="0">
                          <a:solidFill>
                            <a:srgbClr val="0000FF"/>
                          </a:solidFill>
                          <a:latin typeface="Cambria Math"/>
                          <a:ea typeface="Cambria Math" panose="02040503050406030204" pitchFamily="18" charset="0"/>
                        </a:rPr>
                        <m:t>,</m:t>
                      </m:r>
                      <m:acc>
                        <m:accPr>
                          <m:chr m:val="⃗"/>
                          <m:ctrlPr>
                            <a:rPr lang="en-US" sz="2000" b="0" i="1" smtClean="0">
                              <a:solidFill>
                                <a:srgbClr val="0000FF"/>
                              </a:solidFill>
                              <a:latin typeface="Cambria Math"/>
                              <a:ea typeface="Cambria Math" panose="02040503050406030204" pitchFamily="18" charset="0"/>
                            </a:rPr>
                          </m:ctrlPr>
                        </m:accPr>
                        <m:e>
                          <m:r>
                            <a:rPr lang="en-US" sz="2000" b="0" i="1" smtClean="0">
                              <a:solidFill>
                                <a:srgbClr val="0000FF"/>
                              </a:solidFill>
                              <a:latin typeface="Cambria Math"/>
                              <a:ea typeface="Cambria Math" panose="02040503050406030204" pitchFamily="18" charset="0"/>
                            </a:rPr>
                            <m:t>𝐵</m:t>
                          </m:r>
                        </m:e>
                      </m:acc>
                    </m:oMath>
                  </a14:m>
                  <a:r>
                    <a:rPr lang="en-US" sz="2000" dirty="0" smtClean="0">
                      <a:solidFill>
                        <a:srgbClr val="0000FF"/>
                      </a:solidFill>
                    </a:rPr>
                    <a:t>)</a:t>
                  </a:r>
                  <a:endParaRPr lang="en-US" sz="2000" dirty="0">
                    <a:solidFill>
                      <a:srgbClr val="0000FF"/>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758564" y="300056"/>
                  <a:ext cx="7392147" cy="824389"/>
                </a:xfrm>
                <a:prstGeom prst="rect">
                  <a:avLst/>
                </a:prstGeom>
                <a:blipFill rotWithShape="1">
                  <a:blip r:embed="rId4"/>
                  <a:stretch>
                    <a:fillRect l="-1984" r="-20437" b="-43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80055" y="5696528"/>
                  <a:ext cx="7409845" cy="1592714"/>
                </a:xfrm>
                <a:prstGeom prst="rect">
                  <a:avLst/>
                </a:prstGeom>
                <a:noFill/>
              </p:spPr>
              <p:txBody>
                <a:bodyPr wrap="square" rtlCol="0">
                  <a:spAutoFit/>
                </a:bodyPr>
                <a:lstStyle/>
                <a:p>
                  <a:r>
                    <a:rPr lang="en-US" sz="1100" dirty="0" smtClean="0"/>
                    <a:t>In the worse case two </a:t>
                  </a:r>
                  <a14:m>
                    <m:oMath xmlns:m="http://schemas.openxmlformats.org/officeDocument/2006/math">
                      <m:acc>
                        <m:accPr>
                          <m:chr m:val="⃗"/>
                          <m:ctrlPr>
                            <a:rPr lang="en-US" sz="1100" i="1" smtClean="0">
                              <a:latin typeface="Cambria Math"/>
                            </a:rPr>
                          </m:ctrlPr>
                        </m:accPr>
                        <m:e>
                          <m:r>
                            <a:rPr lang="en-US" sz="1100" b="0" i="1" smtClean="0">
                              <a:latin typeface="Cambria Math" panose="02040503050406030204" pitchFamily="18" charset="0"/>
                            </a:rPr>
                            <m:t>𝐵</m:t>
                          </m:r>
                        </m:e>
                      </m:acc>
                    </m:oMath>
                  </a14:m>
                  <a:r>
                    <a:rPr lang="en-US" sz="1100" dirty="0" smtClean="0"/>
                    <a:t> field orientations should be sufficient results in the possibility to see ¼ of the signal (</a:t>
                  </a:r>
                  <a:r>
                    <a:rPr lang="en-US" sz="1100" dirty="0" err="1" smtClean="0"/>
                    <a:t>ie</a:t>
                  </a:r>
                  <a:r>
                    <a:rPr lang="en-US" sz="1100" dirty="0" smtClean="0"/>
                    <a:t> </a:t>
                  </a:r>
                  <a14:m>
                    <m:oMath xmlns:m="http://schemas.openxmlformats.org/officeDocument/2006/math">
                      <m:r>
                        <a:rPr lang="en-US" sz="1100" b="0" i="1" smtClean="0">
                          <a:latin typeface="Cambria Math"/>
                        </a:rPr>
                        <m:t>𝛽</m:t>
                      </m:r>
                      <m:r>
                        <a:rPr lang="en-US" sz="1100" b="0" i="1" smtClean="0">
                          <a:latin typeface="Cambria Math"/>
                        </a:rPr>
                        <m:t>=</m:t>
                      </m:r>
                      <m:f>
                        <m:fPr>
                          <m:ctrlPr>
                            <a:rPr lang="en-US" sz="1100" b="0" i="1" smtClean="0">
                              <a:latin typeface="Cambria Math"/>
                            </a:rPr>
                          </m:ctrlPr>
                        </m:fPr>
                        <m:num>
                          <m:r>
                            <a:rPr lang="en-US" sz="1100" b="0" i="1" smtClean="0">
                              <a:latin typeface="Cambria Math"/>
                            </a:rPr>
                            <m:t>𝜋</m:t>
                          </m:r>
                        </m:num>
                        <m:den>
                          <m:r>
                            <a:rPr lang="en-US" sz="1100" b="0" i="1" smtClean="0">
                              <a:latin typeface="Cambria Math"/>
                            </a:rPr>
                            <m:t>2</m:t>
                          </m:r>
                        </m:den>
                      </m:f>
                      <m:r>
                        <a:rPr lang="en-US" sz="1100" b="0" i="1" smtClean="0">
                          <a:latin typeface="Cambria Math"/>
                        </a:rPr>
                        <m:t>,−</m:t>
                      </m:r>
                      <m:f>
                        <m:fPr>
                          <m:ctrlPr>
                            <a:rPr lang="en-US" sz="1100" b="0" i="1" smtClean="0">
                              <a:latin typeface="Cambria Math"/>
                            </a:rPr>
                          </m:ctrlPr>
                        </m:fPr>
                        <m:num>
                          <m:r>
                            <a:rPr lang="en-US" sz="1100" b="0" i="1" smtClean="0">
                              <a:latin typeface="Cambria Math"/>
                            </a:rPr>
                            <m:t>𝜋</m:t>
                          </m:r>
                        </m:num>
                        <m:den>
                          <m:r>
                            <a:rPr lang="en-US" sz="1100" b="0" i="1" smtClean="0">
                              <a:latin typeface="Cambria Math"/>
                            </a:rPr>
                            <m:t>2</m:t>
                          </m:r>
                        </m:den>
                      </m:f>
                    </m:oMath>
                  </a14:m>
                  <a:r>
                    <a:rPr lang="en-US" sz="1100" dirty="0" smtClean="0"/>
                    <a:t>)</a:t>
                  </a:r>
                </a:p>
                <a:p>
                  <a:r>
                    <a:rPr lang="en-US" sz="1100" dirty="0" smtClean="0"/>
                    <a:t>Scanning in </a:t>
                  </a:r>
                  <a14:m>
                    <m:oMath xmlns:m="http://schemas.openxmlformats.org/officeDocument/2006/math">
                      <m:r>
                        <a:rPr lang="en-US" sz="1100" b="0" i="1" smtClean="0">
                          <a:latin typeface="Cambria Math"/>
                        </a:rPr>
                        <m:t>𝛽</m:t>
                      </m:r>
                    </m:oMath>
                  </a14:m>
                  <a:r>
                    <a:rPr lang="en-US" sz="1100" dirty="0" smtClean="0"/>
                    <a:t> can locate the full resonance</a:t>
                  </a:r>
                  <a:endParaRPr lang="en-US" sz="1100" dirty="0"/>
                </a:p>
              </p:txBody>
            </p:sp>
          </mc:Choice>
          <mc:Fallback xmlns="">
            <p:sp>
              <p:nvSpPr>
                <p:cNvPr id="15" name="TextBox 14"/>
                <p:cNvSpPr txBox="1">
                  <a:spLocks noRot="1" noChangeAspect="1" noMove="1" noResize="1" noEditPoints="1" noAdjustHandles="1" noChangeArrowheads="1" noChangeShapeType="1" noTextEdit="1"/>
                </p:cNvSpPr>
                <p:nvPr/>
              </p:nvSpPr>
              <p:spPr>
                <a:xfrm>
                  <a:off x="680055" y="5696528"/>
                  <a:ext cx="7409845" cy="1592714"/>
                </a:xfrm>
                <a:prstGeom prst="rect">
                  <a:avLst/>
                </a:prstGeom>
                <a:blipFill rotWithShape="1">
                  <a:blip r:embed="rId5"/>
                  <a:stretch>
                    <a:fillRect b="-21008"/>
                  </a:stretch>
                </a:blipFill>
              </p:spPr>
              <p:txBody>
                <a:bodyPr/>
                <a:lstStyle/>
                <a:p>
                  <a:r>
                    <a:rPr lang="en-US">
                      <a:noFill/>
                    </a:rPr>
                    <a:t> </a:t>
                  </a:r>
                </a:p>
              </p:txBody>
            </p:sp>
          </mc:Fallback>
        </mc:AlternateContent>
      </p:grpSp>
      <p:grpSp>
        <p:nvGrpSpPr>
          <p:cNvPr id="35" name="Group 34"/>
          <p:cNvGrpSpPr/>
          <p:nvPr/>
        </p:nvGrpSpPr>
        <p:grpSpPr>
          <a:xfrm>
            <a:off x="990601" y="3913932"/>
            <a:ext cx="4700511" cy="2788461"/>
            <a:chOff x="-187618" y="3159380"/>
            <a:chExt cx="5987198" cy="3543014"/>
          </a:xfrm>
        </p:grpSpPr>
        <p:grpSp>
          <p:nvGrpSpPr>
            <p:cNvPr id="4" name="Group 3"/>
            <p:cNvGrpSpPr/>
            <p:nvPr/>
          </p:nvGrpSpPr>
          <p:grpSpPr>
            <a:xfrm>
              <a:off x="-187618" y="3915445"/>
              <a:ext cx="4583705" cy="2786949"/>
              <a:chOff x="3872835" y="512743"/>
              <a:chExt cx="4967096" cy="3264805"/>
            </a:xfrm>
          </p:grpSpPr>
          <p:pic>
            <p:nvPicPr>
              <p:cNvPr id="5" name="Picture 3" descr="C:\Users\Neutrino\Dropbox\presentation_pictures\mirror_neutron\tau_3.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2835" y="512743"/>
                <a:ext cx="4251767" cy="28956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6200000">
                <a:off x="3832464" y="1621670"/>
                <a:ext cx="1631472" cy="369332"/>
              </a:xfrm>
              <a:prstGeom prst="rect">
                <a:avLst/>
              </a:prstGeom>
              <a:solidFill>
                <a:schemeClr val="bg1"/>
              </a:solidFill>
            </p:spPr>
            <p:txBody>
              <a:bodyPr wrap="none" rtlCol="0">
                <a:spAutoFit/>
              </a:bodyPr>
              <a:lstStyle/>
              <a:p>
                <a:r>
                  <a:rPr lang="en-US" dirty="0" smtClean="0">
                    <a:solidFill>
                      <a:prstClr val="black"/>
                    </a:solidFill>
                  </a:rPr>
                  <a:t>Neutrons/MWs</a:t>
                </a:r>
                <a:endParaRPr lang="en-US" dirty="0">
                  <a:solidFill>
                    <a:prstClr val="black"/>
                  </a:solidFill>
                </a:endParaRPr>
              </a:p>
            </p:txBody>
          </p:sp>
          <mc:AlternateContent xmlns:mc="http://schemas.openxmlformats.org/markup-compatibility/2006" xmlns:a14="http://schemas.microsoft.com/office/drawing/2010/main">
            <mc:Choice Requires="a14">
              <p:sp>
                <p:nvSpPr>
                  <p:cNvPr id="7" name="TextBox 6"/>
                  <p:cNvSpPr txBox="1"/>
                  <p:nvPr/>
                </p:nvSpPr>
                <p:spPr>
                  <a:xfrm>
                    <a:off x="4801331" y="512743"/>
                    <a:ext cx="4038600" cy="369332"/>
                  </a:xfrm>
                  <a:prstGeom prst="rect">
                    <a:avLst/>
                  </a:prstGeom>
                  <a:solidFill>
                    <a:schemeClr val="bg1"/>
                  </a:solidFill>
                </p:spPr>
                <p:txBody>
                  <a:bodyPr wrap="square" rtlCol="0">
                    <a:spAutoFit/>
                  </a:bodyPr>
                  <a:lstStyle/>
                  <a:p>
                    <a:r>
                      <a:rPr lang="en-US" dirty="0" smtClean="0">
                        <a:solidFill>
                          <a:prstClr val="black"/>
                        </a:solidFill>
                      </a:rPr>
                      <a:t>Examp</a:t>
                    </a:r>
                    <a:r>
                      <a:rPr lang="en-US" dirty="0">
                        <a:solidFill>
                          <a:prstClr val="black"/>
                        </a:solidFill>
                      </a:rPr>
                      <a:t>l</a:t>
                    </a:r>
                    <a:r>
                      <a:rPr lang="en-US" dirty="0" smtClean="0">
                        <a:solidFill>
                          <a:prstClr val="black"/>
                        </a:solidFill>
                      </a:rPr>
                      <a:t>e scan in B with </a:t>
                    </a:r>
                    <a14:m>
                      <m:oMath xmlns:m="http://schemas.openxmlformats.org/officeDocument/2006/math">
                        <m:r>
                          <a:rPr lang="en-US" i="1" smtClean="0">
                            <a:solidFill>
                              <a:prstClr val="black"/>
                            </a:solidFill>
                            <a:latin typeface="Cambria Math"/>
                          </a:rPr>
                          <m:t>𝜏</m:t>
                        </m:r>
                        <m:r>
                          <a:rPr lang="en-US" i="1" smtClean="0">
                            <a:solidFill>
                              <a:prstClr val="black"/>
                            </a:solidFill>
                            <a:latin typeface="Cambria Math"/>
                          </a:rPr>
                          <m:t>=3 </m:t>
                        </m:r>
                      </m:oMath>
                    </a14:m>
                    <a:endParaRPr lang="en-US" dirty="0">
                      <a:solidFill>
                        <a:prstClr val="black"/>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01331" y="512743"/>
                    <a:ext cx="4038600" cy="369332"/>
                  </a:xfrm>
                  <a:prstGeom prst="rect">
                    <a:avLst/>
                  </a:prstGeom>
                  <a:blipFill rotWithShape="1">
                    <a:blip r:embed="rId7"/>
                    <a:stretch>
                      <a:fillRect l="-1360" t="-8333" b="-26667"/>
                    </a:stretch>
                  </a:blipFill>
                </p:spPr>
                <p:txBody>
                  <a:bodyPr/>
                  <a:lstStyle/>
                  <a:p>
                    <a:r>
                      <a:rPr lang="en-US">
                        <a:noFill/>
                      </a:rPr>
                      <a:t> </a:t>
                    </a:r>
                  </a:p>
                </p:txBody>
              </p:sp>
            </mc:Fallback>
          </mc:AlternateContent>
          <p:sp>
            <p:nvSpPr>
              <p:cNvPr id="8" name="TextBox 7"/>
              <p:cNvSpPr txBox="1"/>
              <p:nvPr/>
            </p:nvSpPr>
            <p:spPr>
              <a:xfrm>
                <a:off x="7046378" y="3408216"/>
                <a:ext cx="1335622" cy="369332"/>
              </a:xfrm>
              <a:prstGeom prst="rect">
                <a:avLst/>
              </a:prstGeom>
              <a:solidFill>
                <a:schemeClr val="bg1"/>
              </a:solidFill>
            </p:spPr>
            <p:txBody>
              <a:bodyPr wrap="none" rtlCol="0">
                <a:spAutoFit/>
              </a:bodyPr>
              <a:lstStyle/>
              <a:p>
                <a:r>
                  <a:rPr lang="en-US" dirty="0" smtClean="0">
                    <a:solidFill>
                      <a:prstClr val="black"/>
                    </a:solidFill>
                  </a:rPr>
                  <a:t>B Field (</a:t>
                </a:r>
                <a:r>
                  <a:rPr lang="en-US" dirty="0" err="1" smtClean="0">
                    <a:solidFill>
                      <a:prstClr val="black"/>
                    </a:solidFill>
                  </a:rPr>
                  <a:t>mG</a:t>
                </a:r>
                <a:r>
                  <a:rPr lang="en-US" dirty="0" smtClean="0">
                    <a:solidFill>
                      <a:prstClr val="black"/>
                    </a:solidFill>
                  </a:rPr>
                  <a:t>)</a:t>
                </a:r>
                <a:endParaRPr lang="en-US" dirty="0">
                  <a:solidFill>
                    <a:prstClr val="black"/>
                  </a:solidFill>
                </a:endParaRPr>
              </a:p>
            </p:txBody>
          </p:sp>
        </p:grpSp>
        <p:sp>
          <p:nvSpPr>
            <p:cNvPr id="9" name="TextBox 8"/>
            <p:cNvSpPr txBox="1"/>
            <p:nvPr/>
          </p:nvSpPr>
          <p:spPr>
            <a:xfrm>
              <a:off x="200615" y="3159380"/>
              <a:ext cx="4243229" cy="58659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solidFill>
                    <a:prstClr val="black"/>
                  </a:solidFill>
                </a:rPr>
                <a:t>Assumes: SNS neutron beam w/ 2x 15 m pipe;  cos(beta)=1 ; </a:t>
              </a:r>
              <a:r>
                <a:rPr lang="en-US" sz="1200" dirty="0" smtClean="0">
                  <a:solidFill>
                    <a:prstClr val="black"/>
                  </a:solidFill>
                  <a:sym typeface="Symbol" panose="05050102010706020507" pitchFamily="18" charset="2"/>
                </a:rPr>
                <a:t>B = 5 </a:t>
              </a:r>
              <a:r>
                <a:rPr lang="en-US" sz="1200" dirty="0" err="1" smtClean="0">
                  <a:solidFill>
                    <a:prstClr val="black"/>
                  </a:solidFill>
                  <a:sym typeface="Symbol" panose="05050102010706020507" pitchFamily="18" charset="2"/>
                </a:rPr>
                <a:t>mGauss</a:t>
              </a:r>
              <a:endParaRPr lang="en-US" sz="1200" dirty="0">
                <a:solidFill>
                  <a:prstClr val="black"/>
                </a:solidFill>
              </a:endParaRPr>
            </a:p>
          </p:txBody>
        </p:sp>
        <p:sp>
          <p:nvSpPr>
            <p:cNvPr id="17" name="TextBox 16"/>
            <p:cNvSpPr txBox="1"/>
            <p:nvPr/>
          </p:nvSpPr>
          <p:spPr>
            <a:xfrm rot="1779374">
              <a:off x="3540614" y="4918352"/>
              <a:ext cx="2258966" cy="4692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Examples at SNS</a:t>
              </a:r>
              <a:endParaRPr lang="en-US" dirty="0"/>
            </a:p>
          </p:txBody>
        </p:sp>
      </p:grpSp>
      <p:sp>
        <p:nvSpPr>
          <p:cNvPr id="18" name="TextBox 17"/>
          <p:cNvSpPr txBox="1"/>
          <p:nvPr/>
        </p:nvSpPr>
        <p:spPr>
          <a:xfrm>
            <a:off x="414777" y="1447800"/>
            <a:ext cx="184731" cy="369332"/>
          </a:xfrm>
          <a:prstGeom prst="rect">
            <a:avLst/>
          </a:prstGeom>
          <a:noFill/>
        </p:spPr>
        <p:txBody>
          <a:bodyPr wrap="none" rtlCol="0">
            <a:spAutoFit/>
          </a:bodyPr>
          <a:lstStyle/>
          <a:p>
            <a:endParaRPr lang="en-US" dirty="0"/>
          </a:p>
        </p:txBody>
      </p:sp>
      <p:sp>
        <p:nvSpPr>
          <p:cNvPr id="20" name="Oval 19"/>
          <p:cNvSpPr/>
          <p:nvPr/>
        </p:nvSpPr>
        <p:spPr>
          <a:xfrm>
            <a:off x="3829481" y="1471466"/>
            <a:ext cx="768999" cy="4710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smtClean="0"/>
              <a:t>Neutron source</a:t>
            </a:r>
            <a:endParaRPr lang="en-US" sz="700" dirty="0"/>
          </a:p>
        </p:txBody>
      </p:sp>
      <p:sp>
        <p:nvSpPr>
          <p:cNvPr id="21" name="Rectangle 20"/>
          <p:cNvSpPr/>
          <p:nvPr/>
        </p:nvSpPr>
        <p:spPr>
          <a:xfrm>
            <a:off x="4887693" y="1464444"/>
            <a:ext cx="1180528" cy="453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B-Field Control</a:t>
            </a:r>
            <a:endParaRPr lang="en-US" sz="1400" dirty="0"/>
          </a:p>
        </p:txBody>
      </p:sp>
      <p:sp>
        <p:nvSpPr>
          <p:cNvPr id="22" name="Rectangle 21"/>
          <p:cNvSpPr/>
          <p:nvPr/>
        </p:nvSpPr>
        <p:spPr>
          <a:xfrm>
            <a:off x="8413635" y="1397580"/>
            <a:ext cx="877805" cy="4854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dirty="0" smtClean="0"/>
              <a:t>Low Background High Eff. N Detector </a:t>
            </a:r>
            <a:endParaRPr lang="en-US" sz="800" dirty="0"/>
          </a:p>
        </p:txBody>
      </p:sp>
      <p:sp>
        <p:nvSpPr>
          <p:cNvPr id="23" name="Rectangle 22"/>
          <p:cNvSpPr/>
          <p:nvPr/>
        </p:nvSpPr>
        <p:spPr>
          <a:xfrm>
            <a:off x="6980991" y="1471466"/>
            <a:ext cx="1280822" cy="453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B-Field Control</a:t>
            </a:r>
            <a:endParaRPr lang="en-US" sz="1600" dirty="0"/>
          </a:p>
        </p:txBody>
      </p:sp>
      <p:sp>
        <p:nvSpPr>
          <p:cNvPr id="24" name="Rectangle 23"/>
          <p:cNvSpPr/>
          <p:nvPr/>
        </p:nvSpPr>
        <p:spPr>
          <a:xfrm rot="5400000">
            <a:off x="6099473" y="1582401"/>
            <a:ext cx="744358" cy="31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Beam Dump</a:t>
            </a:r>
            <a:endParaRPr lang="en-US" sz="900" dirty="0"/>
          </a:p>
        </p:txBody>
      </p:sp>
      <mc:AlternateContent xmlns:mc="http://schemas.openxmlformats.org/markup-compatibility/2006" xmlns:a14="http://schemas.microsoft.com/office/drawing/2010/main">
        <mc:Choice Requires="a14">
          <p:sp>
            <p:nvSpPr>
              <p:cNvPr id="25" name="TextBox 24"/>
              <p:cNvSpPr txBox="1"/>
              <p:nvPr/>
            </p:nvSpPr>
            <p:spPr>
              <a:xfrm>
                <a:off x="5131526" y="1234717"/>
                <a:ext cx="659219"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50" b="0" i="1" smtClean="0">
                          <a:latin typeface="Cambria Math"/>
                        </a:rPr>
                        <m:t>𝑁</m:t>
                      </m:r>
                      <m:r>
                        <a:rPr lang="en-US" sz="1050" b="0" i="1" smtClean="0">
                          <a:latin typeface="Cambria Math"/>
                        </a:rPr>
                        <m:t>→</m:t>
                      </m:r>
                      <m:r>
                        <a:rPr lang="en-US" sz="1050" b="0" i="1" smtClean="0">
                          <a:latin typeface="Cambria Math"/>
                        </a:rPr>
                        <m:t>𝑁</m:t>
                      </m:r>
                      <m:r>
                        <a:rPr lang="en-US" sz="1050" b="0" i="1" smtClean="0">
                          <a:latin typeface="Cambria Math"/>
                        </a:rPr>
                        <m:t>′</m:t>
                      </m:r>
                    </m:oMath>
                  </m:oMathPara>
                </a14:m>
                <a:endParaRPr lang="en-US" sz="1050" dirty="0"/>
              </a:p>
            </p:txBody>
          </p:sp>
        </mc:Choice>
        <mc:Fallback xmlns="">
          <p:sp>
            <p:nvSpPr>
              <p:cNvPr id="25" name="TextBox 24"/>
              <p:cNvSpPr txBox="1">
                <a:spLocks noRot="1" noChangeAspect="1" noMove="1" noResize="1" noEditPoints="1" noAdjustHandles="1" noChangeArrowheads="1" noChangeShapeType="1" noTextEdit="1"/>
              </p:cNvSpPr>
              <p:nvPr/>
            </p:nvSpPr>
            <p:spPr>
              <a:xfrm>
                <a:off x="5131526" y="1234717"/>
                <a:ext cx="659219" cy="261610"/>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224866" y="1287091"/>
                <a:ext cx="67281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100" b="0" i="1" smtClean="0">
                              <a:latin typeface="Cambria Math"/>
                            </a:rPr>
                          </m:ctrlPr>
                        </m:sSupPr>
                        <m:e>
                          <m:r>
                            <a:rPr lang="en-US" sz="1100" b="0" i="1" smtClean="0">
                              <a:latin typeface="Cambria Math"/>
                            </a:rPr>
                            <m:t>𝑁</m:t>
                          </m:r>
                        </m:e>
                        <m:sup>
                          <m:r>
                            <a:rPr lang="en-US" sz="1100" b="0" i="1" smtClean="0">
                              <a:latin typeface="Cambria Math"/>
                            </a:rPr>
                            <m:t>′</m:t>
                          </m:r>
                        </m:sup>
                      </m:sSup>
                      <m:r>
                        <a:rPr lang="en-US" sz="1100" b="0" i="1" smtClean="0">
                          <a:latin typeface="Cambria Math"/>
                        </a:rPr>
                        <m:t>→</m:t>
                      </m:r>
                      <m:r>
                        <a:rPr lang="en-US" sz="1100" b="0" i="1" smtClean="0">
                          <a:latin typeface="Cambria Math"/>
                        </a:rPr>
                        <m:t>𝑁</m:t>
                      </m:r>
                    </m:oMath>
                  </m:oMathPara>
                </a14:m>
                <a:endParaRPr lang="en-US" sz="1100" dirty="0"/>
              </a:p>
            </p:txBody>
          </p:sp>
        </mc:Choice>
        <mc:Fallback xmlns="">
          <p:sp>
            <p:nvSpPr>
              <p:cNvPr id="26" name="TextBox 25"/>
              <p:cNvSpPr txBox="1">
                <a:spLocks noRot="1" noChangeAspect="1" noMove="1" noResize="1" noEditPoints="1" noAdjustHandles="1" noChangeArrowheads="1" noChangeShapeType="1" noTextEdit="1"/>
              </p:cNvSpPr>
              <p:nvPr/>
            </p:nvSpPr>
            <p:spPr>
              <a:xfrm>
                <a:off x="7224866" y="1287091"/>
                <a:ext cx="672812" cy="261610"/>
              </a:xfrm>
              <a:prstGeom prst="rect">
                <a:avLst/>
              </a:prstGeom>
              <a:blipFill rotWithShape="1">
                <a:blip r:embed="rId9"/>
                <a:stretch>
                  <a:fillRect/>
                </a:stretch>
              </a:blipFill>
            </p:spPr>
            <p:txBody>
              <a:bodyPr/>
              <a:lstStyle/>
              <a:p>
                <a:r>
                  <a:rPr lang="en-US">
                    <a:noFill/>
                  </a:rPr>
                  <a:t> </a:t>
                </a:r>
              </a:p>
            </p:txBody>
          </p:sp>
        </mc:Fallback>
      </mc:AlternateContent>
      <p:sp>
        <p:nvSpPr>
          <p:cNvPr id="27" name="Rectangle 26"/>
          <p:cNvSpPr/>
          <p:nvPr/>
        </p:nvSpPr>
        <p:spPr>
          <a:xfrm>
            <a:off x="4591410" y="1432080"/>
            <a:ext cx="207949" cy="4854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p>
        </p:txBody>
      </p:sp>
      <p:sp>
        <p:nvSpPr>
          <p:cNvPr id="28" name="Rectangle 27"/>
          <p:cNvSpPr/>
          <p:nvPr/>
        </p:nvSpPr>
        <p:spPr>
          <a:xfrm>
            <a:off x="4355396" y="1940735"/>
            <a:ext cx="679976" cy="71558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1050" dirty="0"/>
              <a:t>Low</a:t>
            </a:r>
            <a:r>
              <a:rPr lang="en-US" sz="1000" dirty="0"/>
              <a:t> Efficiency</a:t>
            </a:r>
          </a:p>
          <a:p>
            <a:pPr algn="ctr"/>
            <a:r>
              <a:rPr lang="en-US" sz="1000" dirty="0"/>
              <a:t>N Detector </a:t>
            </a:r>
          </a:p>
        </p:txBody>
      </p:sp>
      <p:sp>
        <p:nvSpPr>
          <p:cNvPr id="29" name="Rectangle 28"/>
          <p:cNvSpPr/>
          <p:nvPr/>
        </p:nvSpPr>
        <p:spPr>
          <a:xfrm>
            <a:off x="5811697" y="2123730"/>
            <a:ext cx="56580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800" dirty="0"/>
              <a:t>High Eff. N Detector </a:t>
            </a:r>
          </a:p>
        </p:txBody>
      </p:sp>
      <p:sp>
        <p:nvSpPr>
          <p:cNvPr id="30" name="Rectangle 29"/>
          <p:cNvSpPr/>
          <p:nvPr/>
        </p:nvSpPr>
        <p:spPr>
          <a:xfrm>
            <a:off x="6626952" y="1982430"/>
            <a:ext cx="725574" cy="6001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1100" dirty="0"/>
              <a:t>High Eff. N Detector </a:t>
            </a:r>
          </a:p>
        </p:txBody>
      </p:sp>
      <p:sp>
        <p:nvSpPr>
          <p:cNvPr id="31" name="Rectangle 30"/>
          <p:cNvSpPr/>
          <p:nvPr/>
        </p:nvSpPr>
        <p:spPr>
          <a:xfrm>
            <a:off x="6108403" y="1455284"/>
            <a:ext cx="207949" cy="4854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p>
        </p:txBody>
      </p:sp>
      <p:sp>
        <p:nvSpPr>
          <p:cNvPr id="32" name="Rectangle 31"/>
          <p:cNvSpPr/>
          <p:nvPr/>
        </p:nvSpPr>
        <p:spPr>
          <a:xfrm>
            <a:off x="6679187" y="1432080"/>
            <a:ext cx="207949" cy="4854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p>
        </p:txBody>
      </p:sp>
      <p:sp>
        <p:nvSpPr>
          <p:cNvPr id="34" name="TextBox 33"/>
          <p:cNvSpPr txBox="1"/>
          <p:nvPr/>
        </p:nvSpPr>
        <p:spPr>
          <a:xfrm>
            <a:off x="177009" y="969642"/>
            <a:ext cx="3596635" cy="24929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Mirror Neutron oscillation experiment requires controlling the magnetic field in 3d along the flight path of neutrons (see schematic to the right)</a:t>
            </a:r>
          </a:p>
          <a:p>
            <a:endParaRPr lang="en-US" sz="1200" dirty="0" smtClean="0"/>
          </a:p>
          <a:p>
            <a:r>
              <a:rPr lang="en-US" sz="1200" dirty="0" smtClean="0"/>
              <a:t>The Probability of oscillation is sensitive to changes </a:t>
            </a:r>
            <a:r>
              <a:rPr lang="en-US" sz="1200" dirty="0"/>
              <a:t>(~</a:t>
            </a:r>
            <a:r>
              <a:rPr lang="en-US" sz="1200" dirty="0" smtClean="0"/>
              <a:t>10mG) </a:t>
            </a:r>
            <a:r>
              <a:rPr lang="en-US" sz="1200" dirty="0"/>
              <a:t>of </a:t>
            </a:r>
            <a:r>
              <a:rPr lang="en-US" sz="1200" dirty="0" smtClean="0"/>
              <a:t>magnetic field strength and direction[see below for example]. </a:t>
            </a:r>
          </a:p>
          <a:p>
            <a:endParaRPr lang="en-US" sz="1200" dirty="0"/>
          </a:p>
          <a:p>
            <a:r>
              <a:rPr lang="en-US" sz="1200" dirty="0" smtClean="0"/>
              <a:t>For this reason there should be an </a:t>
            </a:r>
            <a:r>
              <a:rPr lang="en-US" sz="1200" u="sng" dirty="0" smtClean="0"/>
              <a:t>independent measurement system to determine the magnetic field along the neutron beam. </a:t>
            </a:r>
            <a:endParaRPr lang="en-US" sz="1200" u="sng" dirty="0"/>
          </a:p>
          <a:p>
            <a:endParaRPr lang="en-US" sz="1200" u="sng" dirty="0" smtClean="0"/>
          </a:p>
          <a:p>
            <a:r>
              <a:rPr lang="en-US" sz="1200" u="sng" dirty="0" smtClean="0"/>
              <a:t>Our goal is to build such a system.</a:t>
            </a:r>
            <a:endParaRPr lang="en-US" sz="1200" u="sng" dirty="0"/>
          </a:p>
        </p:txBody>
      </p:sp>
      <p:sp>
        <p:nvSpPr>
          <p:cNvPr id="36" name="Slide Number Placeholder 35"/>
          <p:cNvSpPr>
            <a:spLocks noGrp="1"/>
          </p:cNvSpPr>
          <p:nvPr>
            <p:ph type="sldNum" sz="quarter" idx="12"/>
          </p:nvPr>
        </p:nvSpPr>
        <p:spPr/>
        <p:txBody>
          <a:bodyPr/>
          <a:lstStyle/>
          <a:p>
            <a:fld id="{F0CE8BA8-E338-41D3-8A88-997C0A094411}" type="slidenum">
              <a:rPr lang="en-US" smtClean="0"/>
              <a:t>2</a:t>
            </a:fld>
            <a:endParaRPr lang="en-US"/>
          </a:p>
        </p:txBody>
      </p:sp>
    </p:spTree>
    <p:extLst>
      <p:ext uri="{BB962C8B-B14F-4D97-AF65-F5344CB8AC3E}">
        <p14:creationId xmlns:p14="http://schemas.microsoft.com/office/powerpoint/2010/main" val="12611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271" y="-152400"/>
            <a:ext cx="8229600" cy="1143000"/>
          </a:xfrm>
        </p:spPr>
        <p:txBody>
          <a:bodyPr/>
          <a:lstStyle/>
          <a:p>
            <a:r>
              <a:rPr lang="en-US" dirty="0" smtClean="0"/>
              <a:t>Hardware</a:t>
            </a:r>
            <a:endParaRPr lang="en-US" dirty="0"/>
          </a:p>
        </p:txBody>
      </p:sp>
      <p:sp>
        <p:nvSpPr>
          <p:cNvPr id="5" name="TextBox 4"/>
          <p:cNvSpPr txBox="1"/>
          <p:nvPr/>
        </p:nvSpPr>
        <p:spPr>
          <a:xfrm>
            <a:off x="381000" y="721478"/>
            <a:ext cx="7620000" cy="3077766"/>
          </a:xfrm>
          <a:prstGeom prst="rect">
            <a:avLst/>
          </a:prstGeom>
          <a:noFill/>
        </p:spPr>
        <p:txBody>
          <a:bodyPr wrap="square" rtlCol="0">
            <a:spAutoFit/>
          </a:bodyPr>
          <a:lstStyle/>
          <a:p>
            <a:r>
              <a:rPr lang="en-US" sz="1600" dirty="0" smtClean="0"/>
              <a:t>We plan to accomplish this goal by installing a prototype magnetometer </a:t>
            </a:r>
            <a:r>
              <a:rPr lang="en-US" sz="1600" dirty="0"/>
              <a:t>array along </a:t>
            </a:r>
            <a:r>
              <a:rPr lang="en-US" sz="1600" dirty="0" smtClean="0"/>
              <a:t>the neutron guide.</a:t>
            </a:r>
          </a:p>
          <a:p>
            <a:endParaRPr lang="en-US" sz="1600" dirty="0"/>
          </a:p>
          <a:p>
            <a:r>
              <a:rPr lang="en-US" sz="1600" dirty="0" smtClean="0"/>
              <a:t>1) The immediate goal will be to build a 6 channel working prototype that can be installed in May 2017.</a:t>
            </a:r>
          </a:p>
          <a:p>
            <a:endParaRPr lang="en-US" sz="1600" dirty="0" smtClean="0"/>
          </a:p>
          <a:p>
            <a:r>
              <a:rPr lang="en-US" sz="1600" dirty="0" smtClean="0"/>
              <a:t>2) Following completion of 1) we will examine the time varying magnetic fields within a 1m region</a:t>
            </a:r>
          </a:p>
          <a:p>
            <a:endParaRPr lang="en-US" sz="1600" dirty="0" smtClean="0"/>
          </a:p>
          <a:p>
            <a:r>
              <a:rPr lang="en-US" sz="1600" dirty="0" smtClean="0"/>
              <a:t>3) By the design the prototype will be modular so that replication will allow coverage of the entire 14 m “disappearance” region.</a:t>
            </a:r>
            <a:endParaRPr lang="en-US" sz="1600" dirty="0"/>
          </a:p>
          <a:p>
            <a:endParaRPr lang="en-US" dirty="0" smtClean="0"/>
          </a:p>
        </p:txBody>
      </p:sp>
      <p:grpSp>
        <p:nvGrpSpPr>
          <p:cNvPr id="74" name="Group 73"/>
          <p:cNvGrpSpPr/>
          <p:nvPr/>
        </p:nvGrpSpPr>
        <p:grpSpPr>
          <a:xfrm>
            <a:off x="2191017" y="3434632"/>
            <a:ext cx="4378893" cy="3459572"/>
            <a:chOff x="2895898" y="3328800"/>
            <a:chExt cx="4378893" cy="3459572"/>
          </a:xfrm>
        </p:grpSpPr>
        <p:sp>
          <p:nvSpPr>
            <p:cNvPr id="19" name="Oval 18"/>
            <p:cNvSpPr/>
            <p:nvPr/>
          </p:nvSpPr>
          <p:spPr>
            <a:xfrm>
              <a:off x="4074391" y="3771384"/>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Arduino</a:t>
              </a:r>
              <a:endParaRPr lang="en-US" dirty="0"/>
            </a:p>
          </p:txBody>
        </p:sp>
        <p:cxnSp>
          <p:nvCxnSpPr>
            <p:cNvPr id="20" name="Straight Connector 19"/>
            <p:cNvCxnSpPr>
              <a:stCxn id="19" idx="4"/>
              <a:endCxn id="23" idx="0"/>
            </p:cNvCxnSpPr>
            <p:nvPr/>
          </p:nvCxnSpPr>
          <p:spPr>
            <a:xfrm flipH="1">
              <a:off x="4756001" y="4228584"/>
              <a:ext cx="4190" cy="18466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9" idx="6"/>
              <a:endCxn id="22" idx="1"/>
            </p:cNvCxnSpPr>
            <p:nvPr/>
          </p:nvCxnSpPr>
          <p:spPr>
            <a:xfrm>
              <a:off x="5445991" y="3999984"/>
              <a:ext cx="838200" cy="0"/>
            </a:xfrm>
            <a:prstGeom prst="line">
              <a:avLst/>
            </a:prstGeom>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284191" y="3695184"/>
              <a:ext cx="990600" cy="609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Raspberry pi</a:t>
              </a:r>
            </a:p>
          </p:txBody>
        </p:sp>
        <p:sp>
          <p:nvSpPr>
            <p:cNvPr id="23" name="Rectangle 22"/>
            <p:cNvSpPr/>
            <p:nvPr/>
          </p:nvSpPr>
          <p:spPr>
            <a:xfrm>
              <a:off x="4260701" y="4413250"/>
              <a:ext cx="990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I</a:t>
              </a:r>
              <a:r>
                <a:rPr lang="en-US" sz="1200" baseline="30000" dirty="0" smtClean="0"/>
                <a:t>2</a:t>
              </a:r>
              <a:r>
                <a:rPr lang="en-US" sz="1200" dirty="0" smtClean="0"/>
                <a:t>C Multiplex</a:t>
              </a:r>
            </a:p>
          </p:txBody>
        </p:sp>
        <p:sp>
          <p:nvSpPr>
            <p:cNvPr id="33" name="TextBox 32"/>
            <p:cNvSpPr txBox="1"/>
            <p:nvPr/>
          </p:nvSpPr>
          <p:spPr>
            <a:xfrm>
              <a:off x="4495800" y="3328800"/>
              <a:ext cx="148630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Multi-channel</a:t>
              </a:r>
              <a:endParaRPr lang="en-US" dirty="0"/>
            </a:p>
          </p:txBody>
        </p:sp>
        <p:sp>
          <p:nvSpPr>
            <p:cNvPr id="40" name="Rectangle 39"/>
            <p:cNvSpPr/>
            <p:nvPr/>
          </p:nvSpPr>
          <p:spPr>
            <a:xfrm>
              <a:off x="4412234" y="5559652"/>
              <a:ext cx="1130002" cy="3774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smtClean="0"/>
                <a:t>3 axis  Magnetometer</a:t>
              </a:r>
            </a:p>
          </p:txBody>
        </p:sp>
        <p:sp>
          <p:nvSpPr>
            <p:cNvPr id="41" name="Rectangle 40"/>
            <p:cNvSpPr/>
            <p:nvPr/>
          </p:nvSpPr>
          <p:spPr>
            <a:xfrm>
              <a:off x="4191000" y="5732833"/>
              <a:ext cx="1130002" cy="3774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smtClean="0"/>
                <a:t>3 axis  Magnetometer</a:t>
              </a:r>
            </a:p>
          </p:txBody>
        </p:sp>
        <p:sp>
          <p:nvSpPr>
            <p:cNvPr id="42" name="Rectangle 41"/>
            <p:cNvSpPr/>
            <p:nvPr/>
          </p:nvSpPr>
          <p:spPr>
            <a:xfrm>
              <a:off x="3847233" y="5921540"/>
              <a:ext cx="1130002" cy="3774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smtClean="0"/>
                <a:t>3 axis  Magnetometer</a:t>
              </a:r>
            </a:p>
          </p:txBody>
        </p:sp>
        <p:sp>
          <p:nvSpPr>
            <p:cNvPr id="43" name="Rectangle 42"/>
            <p:cNvSpPr/>
            <p:nvPr/>
          </p:nvSpPr>
          <p:spPr>
            <a:xfrm>
              <a:off x="3538124" y="6094477"/>
              <a:ext cx="1130002" cy="3774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smtClean="0"/>
                <a:t>3 axis  Magnetometer</a:t>
              </a:r>
            </a:p>
          </p:txBody>
        </p:sp>
        <p:sp>
          <p:nvSpPr>
            <p:cNvPr id="39" name="Rectangle 38"/>
            <p:cNvSpPr/>
            <p:nvPr/>
          </p:nvSpPr>
          <p:spPr>
            <a:xfrm>
              <a:off x="3282232" y="6258558"/>
              <a:ext cx="1130002" cy="3774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smtClean="0"/>
                <a:t>3 axis  Magnetometer</a:t>
              </a:r>
            </a:p>
          </p:txBody>
        </p:sp>
        <p:sp>
          <p:nvSpPr>
            <p:cNvPr id="45" name="Rectangle 44"/>
            <p:cNvSpPr/>
            <p:nvPr/>
          </p:nvSpPr>
          <p:spPr>
            <a:xfrm>
              <a:off x="2895898" y="6410958"/>
              <a:ext cx="1130002" cy="3774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smtClean="0"/>
                <a:t>3 axis  Magnetometer</a:t>
              </a:r>
            </a:p>
          </p:txBody>
        </p:sp>
        <p:cxnSp>
          <p:nvCxnSpPr>
            <p:cNvPr id="47" name="Straight Connector 46"/>
            <p:cNvCxnSpPr>
              <a:stCxn id="45" idx="0"/>
              <a:endCxn id="23" idx="1"/>
            </p:cNvCxnSpPr>
            <p:nvPr/>
          </p:nvCxnSpPr>
          <p:spPr>
            <a:xfrm flipV="1">
              <a:off x="3460899" y="4718050"/>
              <a:ext cx="799802" cy="1692908"/>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p:cNvCxnSpPr>
              <a:stCxn id="39" idx="0"/>
              <a:endCxn id="23" idx="1"/>
            </p:cNvCxnSpPr>
            <p:nvPr/>
          </p:nvCxnSpPr>
          <p:spPr>
            <a:xfrm flipV="1">
              <a:off x="3847233" y="4718050"/>
              <a:ext cx="413468" cy="1540508"/>
            </a:xfrm>
            <a:prstGeom prst="line">
              <a:avLst/>
            </a:prstGeom>
          </p:spPr>
          <p:style>
            <a:lnRef idx="2">
              <a:schemeClr val="accent4"/>
            </a:lnRef>
            <a:fillRef idx="0">
              <a:schemeClr val="accent4"/>
            </a:fillRef>
            <a:effectRef idx="1">
              <a:schemeClr val="accent4"/>
            </a:effectRef>
            <a:fontRef idx="minor">
              <a:schemeClr val="tx1"/>
            </a:fontRef>
          </p:style>
        </p:cxnSp>
        <p:cxnSp>
          <p:nvCxnSpPr>
            <p:cNvPr id="62" name="Straight Connector 61"/>
            <p:cNvCxnSpPr>
              <a:stCxn id="40" idx="0"/>
              <a:endCxn id="23" idx="1"/>
            </p:cNvCxnSpPr>
            <p:nvPr/>
          </p:nvCxnSpPr>
          <p:spPr>
            <a:xfrm flipH="1" flipV="1">
              <a:off x="4260701" y="4718050"/>
              <a:ext cx="716534" cy="841602"/>
            </a:xfrm>
            <a:prstGeom prst="line">
              <a:avLst/>
            </a:prstGeom>
          </p:spPr>
          <p:style>
            <a:lnRef idx="2">
              <a:schemeClr val="accent4"/>
            </a:lnRef>
            <a:fillRef idx="0">
              <a:schemeClr val="accent4"/>
            </a:fillRef>
            <a:effectRef idx="1">
              <a:schemeClr val="accent4"/>
            </a:effectRef>
            <a:fontRef idx="minor">
              <a:schemeClr val="tx1"/>
            </a:fontRef>
          </p:style>
        </p:cxnSp>
        <p:cxnSp>
          <p:nvCxnSpPr>
            <p:cNvPr id="65" name="Straight Connector 64"/>
            <p:cNvCxnSpPr>
              <a:endCxn id="23" idx="1"/>
            </p:cNvCxnSpPr>
            <p:nvPr/>
          </p:nvCxnSpPr>
          <p:spPr>
            <a:xfrm flipH="1" flipV="1">
              <a:off x="4260701" y="4718050"/>
              <a:ext cx="499490" cy="994002"/>
            </a:xfrm>
            <a:prstGeom prst="line">
              <a:avLst/>
            </a:prstGeom>
          </p:spPr>
          <p:style>
            <a:lnRef idx="2">
              <a:schemeClr val="accent4"/>
            </a:lnRef>
            <a:fillRef idx="0">
              <a:schemeClr val="accent4"/>
            </a:fillRef>
            <a:effectRef idx="1">
              <a:schemeClr val="accent4"/>
            </a:effectRef>
            <a:fontRef idx="minor">
              <a:schemeClr val="tx1"/>
            </a:fontRef>
          </p:style>
        </p:cxnSp>
        <p:cxnSp>
          <p:nvCxnSpPr>
            <p:cNvPr id="68" name="Straight Connector 67"/>
            <p:cNvCxnSpPr>
              <a:stCxn id="42" idx="0"/>
              <a:endCxn id="23" idx="1"/>
            </p:cNvCxnSpPr>
            <p:nvPr/>
          </p:nvCxnSpPr>
          <p:spPr>
            <a:xfrm flipH="1" flipV="1">
              <a:off x="4260701" y="4718050"/>
              <a:ext cx="151533" cy="1203490"/>
            </a:xfrm>
            <a:prstGeom prst="line">
              <a:avLst/>
            </a:prstGeom>
          </p:spPr>
          <p:style>
            <a:lnRef idx="2">
              <a:schemeClr val="accent4"/>
            </a:lnRef>
            <a:fillRef idx="0">
              <a:schemeClr val="accent4"/>
            </a:fillRef>
            <a:effectRef idx="1">
              <a:schemeClr val="accent4"/>
            </a:effectRef>
            <a:fontRef idx="minor">
              <a:schemeClr val="tx1"/>
            </a:fontRef>
          </p:style>
        </p:cxnSp>
        <p:cxnSp>
          <p:nvCxnSpPr>
            <p:cNvPr id="71" name="Straight Connector 70"/>
            <p:cNvCxnSpPr>
              <a:stCxn id="43" idx="0"/>
              <a:endCxn id="23" idx="1"/>
            </p:cNvCxnSpPr>
            <p:nvPr/>
          </p:nvCxnSpPr>
          <p:spPr>
            <a:xfrm flipV="1">
              <a:off x="4103125" y="4718050"/>
              <a:ext cx="157576" cy="1376427"/>
            </a:xfrm>
            <a:prstGeom prst="line">
              <a:avLst/>
            </a:prstGeom>
          </p:spPr>
          <p:style>
            <a:lnRef idx="2">
              <a:schemeClr val="accent4"/>
            </a:lnRef>
            <a:fillRef idx="0">
              <a:schemeClr val="accent4"/>
            </a:fillRef>
            <a:effectRef idx="1">
              <a:schemeClr val="accent4"/>
            </a:effectRef>
            <a:fontRef idx="minor">
              <a:schemeClr val="tx1"/>
            </a:fontRef>
          </p:style>
        </p:cxnSp>
      </p:grpSp>
      <p:sp>
        <p:nvSpPr>
          <p:cNvPr id="6" name="TextBox 5"/>
          <p:cNvSpPr txBox="1"/>
          <p:nvPr/>
        </p:nvSpPr>
        <p:spPr>
          <a:xfrm>
            <a:off x="5791201" y="5371583"/>
            <a:ext cx="334587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u="sng" dirty="0" smtClean="0"/>
              <a:t>Useful links:</a:t>
            </a:r>
          </a:p>
          <a:p>
            <a:r>
              <a:rPr lang="en-US" dirty="0" smtClean="0"/>
              <a:t>Arduino: </a:t>
            </a:r>
          </a:p>
          <a:p>
            <a:r>
              <a:rPr lang="en-US" dirty="0" smtClean="0">
                <a:hlinkClick r:id="rId2"/>
              </a:rPr>
              <a:t>Magnetometer chip</a:t>
            </a:r>
            <a:r>
              <a:rPr lang="en-US" dirty="0" smtClean="0"/>
              <a:t>: </a:t>
            </a:r>
            <a:r>
              <a:rPr lang="en-US" dirty="0" smtClean="0">
                <a:hlinkClick r:id="rId3"/>
              </a:rPr>
              <a:t>datasheet</a:t>
            </a:r>
            <a:endParaRPr lang="en-US" dirty="0" smtClean="0"/>
          </a:p>
          <a:p>
            <a:r>
              <a:rPr lang="en-US" dirty="0" smtClean="0">
                <a:hlinkClick r:id="rId4"/>
              </a:rPr>
              <a:t>SD card read/write  </a:t>
            </a:r>
            <a:endParaRPr lang="en-US" dirty="0" smtClean="0"/>
          </a:p>
          <a:p>
            <a:r>
              <a:rPr lang="en-US" dirty="0" smtClean="0">
                <a:hlinkClick r:id="rId5"/>
              </a:rPr>
              <a:t>I2C Multiplexer breakout:</a:t>
            </a:r>
            <a:endParaRPr lang="en-US" dirty="0"/>
          </a:p>
        </p:txBody>
      </p:sp>
      <p:sp>
        <p:nvSpPr>
          <p:cNvPr id="75" name="Slide Number Placeholder 74"/>
          <p:cNvSpPr>
            <a:spLocks noGrp="1"/>
          </p:cNvSpPr>
          <p:nvPr>
            <p:ph type="sldNum" sz="quarter" idx="12"/>
          </p:nvPr>
        </p:nvSpPr>
        <p:spPr/>
        <p:txBody>
          <a:bodyPr/>
          <a:lstStyle/>
          <a:p>
            <a:fld id="{F0CE8BA8-E338-41D3-8A88-997C0A094411}" type="slidenum">
              <a:rPr lang="en-US" smtClean="0"/>
              <a:t>3</a:t>
            </a:fld>
            <a:endParaRPr lang="en-US"/>
          </a:p>
        </p:txBody>
      </p:sp>
      <p:sp>
        <p:nvSpPr>
          <p:cNvPr id="4" name="Freeform 3"/>
          <p:cNvSpPr/>
          <p:nvPr/>
        </p:nvSpPr>
        <p:spPr>
          <a:xfrm>
            <a:off x="6570921" y="4113198"/>
            <a:ext cx="839972" cy="161090"/>
          </a:xfrm>
          <a:custGeom>
            <a:avLst/>
            <a:gdLst>
              <a:gd name="connsiteX0" fmla="*/ 0 w 839972"/>
              <a:gd name="connsiteY0" fmla="*/ 1602 h 161090"/>
              <a:gd name="connsiteX1" fmla="*/ 467832 w 839972"/>
              <a:gd name="connsiteY1" fmla="*/ 22867 h 161090"/>
              <a:gd name="connsiteX2" fmla="*/ 839972 w 839972"/>
              <a:gd name="connsiteY2" fmla="*/ 161090 h 161090"/>
            </a:gdLst>
            <a:ahLst/>
            <a:cxnLst>
              <a:cxn ang="0">
                <a:pos x="connsiteX0" y="connsiteY0"/>
              </a:cxn>
              <a:cxn ang="0">
                <a:pos x="connsiteX1" y="connsiteY1"/>
              </a:cxn>
              <a:cxn ang="0">
                <a:pos x="connsiteX2" y="connsiteY2"/>
              </a:cxn>
            </a:cxnLst>
            <a:rect l="l" t="t" r="r" b="b"/>
            <a:pathLst>
              <a:path w="839972" h="161090">
                <a:moveTo>
                  <a:pt x="0" y="1602"/>
                </a:moveTo>
                <a:cubicBezTo>
                  <a:pt x="163918" y="-1056"/>
                  <a:pt x="327837" y="-3714"/>
                  <a:pt x="467832" y="22867"/>
                </a:cubicBezTo>
                <a:cubicBezTo>
                  <a:pt x="607827" y="49448"/>
                  <a:pt x="723899" y="105269"/>
                  <a:pt x="839972" y="16109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8" name="TextBox 7"/>
          <p:cNvSpPr txBox="1"/>
          <p:nvPr/>
        </p:nvSpPr>
        <p:spPr>
          <a:xfrm>
            <a:off x="7410893" y="3951122"/>
            <a:ext cx="666307"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Power Outlet</a:t>
            </a:r>
            <a:endParaRPr lang="en-US" sz="1400" dirty="0"/>
          </a:p>
        </p:txBody>
      </p:sp>
    </p:spTree>
    <p:extLst>
      <p:ext uri="{BB962C8B-B14F-4D97-AF65-F5344CB8AC3E}">
        <p14:creationId xmlns:p14="http://schemas.microsoft.com/office/powerpoint/2010/main" val="241320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0389"/>
            <a:ext cx="8229600" cy="1143000"/>
          </a:xfrm>
        </p:spPr>
        <p:txBody>
          <a:bodyPr/>
          <a:lstStyle/>
          <a:p>
            <a:r>
              <a:rPr lang="en-US" dirty="0" smtClean="0"/>
              <a:t>Software</a:t>
            </a:r>
            <a:endParaRPr lang="en-US" dirty="0"/>
          </a:p>
        </p:txBody>
      </p:sp>
      <p:sp>
        <p:nvSpPr>
          <p:cNvPr id="4" name="TextBox 3"/>
          <p:cNvSpPr txBox="1"/>
          <p:nvPr/>
        </p:nvSpPr>
        <p:spPr>
          <a:xfrm>
            <a:off x="1066800" y="1066800"/>
            <a:ext cx="6400800" cy="4247317"/>
          </a:xfrm>
          <a:prstGeom prst="rect">
            <a:avLst/>
          </a:prstGeom>
          <a:noFill/>
        </p:spPr>
        <p:txBody>
          <a:bodyPr wrap="square" rtlCol="0">
            <a:spAutoFit/>
          </a:bodyPr>
          <a:lstStyle/>
          <a:p>
            <a:r>
              <a:rPr lang="en-US" dirty="0" smtClean="0"/>
              <a:t>Magnetometers communicate through I</a:t>
            </a:r>
            <a:r>
              <a:rPr lang="en-US" baseline="30000" dirty="0" smtClean="0"/>
              <a:t>2</a:t>
            </a:r>
            <a:r>
              <a:rPr lang="en-US" dirty="0" smtClean="0"/>
              <a:t>C protocol with Arduino. Raspberry Pi reads and saves data from Arduino with time stamp.</a:t>
            </a:r>
          </a:p>
          <a:p>
            <a:endParaRPr lang="en-US" dirty="0" smtClean="0"/>
          </a:p>
          <a:p>
            <a:r>
              <a:rPr lang="en-US" dirty="0" smtClean="0"/>
              <a:t>A measurement session can be started in person and left to collect data indefinitely.</a:t>
            </a:r>
          </a:p>
          <a:p>
            <a:endParaRPr lang="en-US" dirty="0"/>
          </a:p>
          <a:p>
            <a:r>
              <a:rPr lang="en-US" dirty="0" smtClean="0"/>
              <a:t>Ideally we can have remote access to this raspberry Pi through its Wi-Fi connection for data retrieval/operation control.</a:t>
            </a:r>
          </a:p>
          <a:p>
            <a:endParaRPr lang="en-US" dirty="0"/>
          </a:p>
          <a:p>
            <a:r>
              <a:rPr lang="en-US" dirty="0" smtClean="0"/>
              <a:t>We can also explore automatic uploads of data files onto our server.</a:t>
            </a:r>
          </a:p>
          <a:p>
            <a:endParaRPr lang="en-US" dirty="0"/>
          </a:p>
          <a:p>
            <a:r>
              <a:rPr lang="en-US" dirty="0" smtClean="0"/>
              <a:t>Have communicated this with :</a:t>
            </a:r>
            <a:r>
              <a:rPr lang="en-US" sz="1200" b="1" dirty="0" err="1">
                <a:solidFill>
                  <a:srgbClr val="222222"/>
                </a:solidFill>
                <a:latin typeface="arial"/>
              </a:rPr>
              <a:t>Senesac</a:t>
            </a:r>
            <a:r>
              <a:rPr lang="en-US" sz="1200" b="1" dirty="0">
                <a:solidFill>
                  <a:srgbClr val="222222"/>
                </a:solidFill>
                <a:latin typeface="arial"/>
              </a:rPr>
              <a:t>, Larry </a:t>
            </a:r>
            <a:r>
              <a:rPr lang="en-US" sz="1200" b="1" dirty="0" smtClean="0">
                <a:solidFill>
                  <a:srgbClr val="222222"/>
                </a:solidFill>
                <a:latin typeface="arial"/>
              </a:rPr>
              <a:t>R.</a:t>
            </a:r>
            <a:r>
              <a:rPr lang="en-US" sz="1200" b="1" dirty="0">
                <a:latin typeface="arial"/>
              </a:rPr>
              <a:t> </a:t>
            </a:r>
            <a:r>
              <a:rPr lang="en-US" sz="1200" b="1" dirty="0">
                <a:solidFill>
                  <a:srgbClr val="555555"/>
                </a:solidFill>
                <a:latin typeface="arial"/>
              </a:rPr>
              <a:t>&lt;senesaclr@ornl.gov&gt;</a:t>
            </a:r>
            <a:endParaRPr lang="en-US" sz="1200" b="1" dirty="0">
              <a:latin typeface="arial"/>
            </a:endParaRPr>
          </a:p>
          <a:p>
            <a:endParaRPr lang="en-US" dirty="0" smtClean="0"/>
          </a:p>
          <a:p>
            <a:endParaRPr lang="en-US" dirty="0" smtClean="0"/>
          </a:p>
        </p:txBody>
      </p:sp>
      <p:sp>
        <p:nvSpPr>
          <p:cNvPr id="5" name="Slide Number Placeholder 4"/>
          <p:cNvSpPr>
            <a:spLocks noGrp="1"/>
          </p:cNvSpPr>
          <p:nvPr>
            <p:ph type="sldNum" sz="quarter" idx="12"/>
          </p:nvPr>
        </p:nvSpPr>
        <p:spPr/>
        <p:txBody>
          <a:bodyPr/>
          <a:lstStyle/>
          <a:p>
            <a:fld id="{F0CE8BA8-E338-41D3-8A88-997C0A094411}" type="slidenum">
              <a:rPr lang="en-US" smtClean="0"/>
              <a:t>4</a:t>
            </a:fld>
            <a:endParaRPr lang="en-US"/>
          </a:p>
        </p:txBody>
      </p:sp>
      <p:pic>
        <p:nvPicPr>
          <p:cNvPr id="1025" name="Picture 1"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8114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8114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8114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811463"/>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533400" y="4800600"/>
            <a:ext cx="7848600" cy="1447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Ben,</a:t>
            </a:r>
            <a:endParaRPr kumimoji="0" lang="en-US" altLang="en-US" sz="900"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 </a:t>
            </a:r>
            <a:endParaRPr kumimoji="0" lang="en-US" altLang="en-US" sz="900"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 </a:t>
            </a:r>
            <a:endParaRPr kumimoji="0" lang="en-US" altLang="en-US" sz="900"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Currently our IT guy is looking into how we can set up this communications and stay within the ORNL internet rules, so we will have to get back to you regarding when we will be ready for you to bring the device and setup the initial communications. I’m sure that the setup cannot be done remotely.</a:t>
            </a:r>
            <a:endParaRPr kumimoji="0" lang="en-US" altLang="en-US" sz="900"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 </a:t>
            </a:r>
            <a:endParaRPr kumimoji="0" lang="en-US" altLang="en-US" sz="900"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Larry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97338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of Single Magnetometer</a:t>
            </a:r>
            <a:endParaRPr lang="en-US" dirty="0"/>
          </a:p>
        </p:txBody>
      </p:sp>
      <p:sp>
        <p:nvSpPr>
          <p:cNvPr id="4" name="Slide Number Placeholder 3"/>
          <p:cNvSpPr>
            <a:spLocks noGrp="1"/>
          </p:cNvSpPr>
          <p:nvPr>
            <p:ph type="sldNum" sz="quarter" idx="12"/>
          </p:nvPr>
        </p:nvSpPr>
        <p:spPr/>
        <p:txBody>
          <a:bodyPr/>
          <a:lstStyle/>
          <a:p>
            <a:fld id="{F0CE8BA8-E338-41D3-8A88-997C0A094411}" type="slidenum">
              <a:rPr lang="en-US" smtClean="0"/>
              <a:t>5</a:t>
            </a:fld>
            <a:endParaRPr lang="en-US"/>
          </a:p>
        </p:txBody>
      </p:sp>
      <p:sp>
        <p:nvSpPr>
          <p:cNvPr id="5" name="TextBox 4"/>
          <p:cNvSpPr txBox="1"/>
          <p:nvPr/>
        </p:nvSpPr>
        <p:spPr>
          <a:xfrm>
            <a:off x="1219200" y="5325991"/>
            <a:ext cx="5956182" cy="1200329"/>
          </a:xfrm>
          <a:prstGeom prst="rect">
            <a:avLst/>
          </a:prstGeom>
          <a:noFill/>
        </p:spPr>
        <p:txBody>
          <a:bodyPr wrap="none" rtlCol="0">
            <a:spAutoFit/>
          </a:bodyPr>
          <a:lstStyle/>
          <a:p>
            <a:r>
              <a:rPr lang="en-US" dirty="0" smtClean="0"/>
              <a:t>Also we should make a plot where we bring a magnet nearby </a:t>
            </a:r>
          </a:p>
          <a:p>
            <a:r>
              <a:rPr lang="en-US" dirty="0" smtClean="0"/>
              <a:t>or</a:t>
            </a:r>
          </a:p>
          <a:p>
            <a:r>
              <a:rPr lang="en-US" dirty="0" smtClean="0"/>
              <a:t>maybe use Helmholtz coils to calibrate</a:t>
            </a:r>
          </a:p>
          <a:p>
            <a:r>
              <a:rPr lang="en-US" dirty="0" smtClean="0"/>
              <a:t>Self Calibrate magnetometers?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19200"/>
            <a:ext cx="601027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200400" y="1175266"/>
            <a:ext cx="3007233" cy="369332"/>
          </a:xfrm>
          <a:prstGeom prst="rect">
            <a:avLst/>
          </a:prstGeom>
          <a:noFill/>
        </p:spPr>
        <p:txBody>
          <a:bodyPr wrap="none" rtlCol="0">
            <a:spAutoFit/>
          </a:bodyPr>
          <a:lstStyle/>
          <a:p>
            <a:r>
              <a:rPr lang="en-US" dirty="0" smtClean="0"/>
              <a:t>Overnight Magnetometer Run</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2132767" y="2782267"/>
                <a:ext cx="5194051" cy="712439"/>
              </a:xfrm>
              <a:prstGeom prst="rect">
                <a:avLst/>
              </a:prstGeom>
              <a:noFill/>
            </p:spPr>
            <p:txBody>
              <a:bodyPr wrap="none" rtlCol="0">
                <a:spAutoFit/>
              </a:bodyPr>
              <a:lstStyle/>
              <a:p>
                <a:r>
                  <a:rPr lang="en-US" dirty="0" smtClean="0"/>
                  <a:t>Total Field seems too strong</a:t>
                </a:r>
              </a:p>
              <a:p>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a:rPr>
                          </m:ctrlPr>
                        </m:radPr>
                        <m:deg/>
                        <m:e>
                          <m:sSup>
                            <m:sSupPr>
                              <m:ctrlPr>
                                <a:rPr lang="en-US" b="0" i="1" smtClean="0">
                                  <a:latin typeface="Cambria Math"/>
                                </a:rPr>
                              </m:ctrlPr>
                            </m:sSupPr>
                            <m:e>
                              <m:r>
                                <a:rPr lang="en-US" b="0" i="1" smtClean="0">
                                  <a:latin typeface="Cambria Math"/>
                                </a:rPr>
                                <m:t>50</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30</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34</m:t>
                              </m:r>
                            </m:e>
                            <m:sup>
                              <m:r>
                                <a:rPr lang="en-US" b="0" i="1" smtClean="0">
                                  <a:latin typeface="Cambria Math"/>
                                </a:rPr>
                                <m:t>2</m:t>
                              </m:r>
                            </m:sup>
                          </m:sSup>
                        </m:e>
                      </m:rad>
                      <m:r>
                        <a:rPr lang="en-US" b="0" i="1" smtClean="0">
                          <a:latin typeface="Cambria Math"/>
                        </a:rPr>
                        <m:t>=</m:t>
                      </m:r>
                      <m:r>
                        <a:rPr lang="en-US" b="0" i="0" smtClean="0">
                          <a:latin typeface="Cambria Math"/>
                        </a:rPr>
                        <m:t>67 </m:t>
                      </m:r>
                      <m:r>
                        <m:rPr>
                          <m:sty m:val="p"/>
                        </m:rPr>
                        <a:rPr lang="en-US" b="0" i="0" smtClean="0">
                          <a:latin typeface="Cambria Math"/>
                        </a:rPr>
                        <m:t>but</m:t>
                      </m:r>
                      <m:r>
                        <a:rPr lang="en-US" b="0" i="0" smtClean="0">
                          <a:latin typeface="Cambria Math"/>
                        </a:rPr>
                        <m:t> </m:t>
                      </m:r>
                      <m:r>
                        <m:rPr>
                          <m:sty m:val="p"/>
                        </m:rPr>
                        <a:rPr lang="en-US" b="0" i="0" smtClean="0">
                          <a:latin typeface="Cambria Math"/>
                        </a:rPr>
                        <m:t>Earth</m:t>
                      </m:r>
                      <m:r>
                        <a:rPr lang="en-US" b="0" i="0" smtClean="0">
                          <a:latin typeface="Cambria Math"/>
                        </a:rPr>
                        <m:t> </m:t>
                      </m:r>
                      <m:r>
                        <m:rPr>
                          <m:sty m:val="p"/>
                        </m:rPr>
                        <a:rPr lang="en-US" b="0" i="0" smtClean="0">
                          <a:latin typeface="Cambria Math"/>
                        </a:rPr>
                        <m:t>Field</m:t>
                      </m:r>
                      <m:r>
                        <a:rPr lang="en-US" b="0" i="0" smtClean="0">
                          <a:latin typeface="Cambria Math"/>
                        </a:rPr>
                        <m:t> </m:t>
                      </m:r>
                      <m:r>
                        <m:rPr>
                          <m:sty m:val="p"/>
                        </m:rPr>
                        <a:rPr lang="en-US" b="0" i="0" smtClean="0">
                          <a:latin typeface="Cambria Math"/>
                        </a:rPr>
                        <m:t>is</m:t>
                      </m:r>
                      <m:r>
                        <a:rPr lang="en-US" b="0" i="0" smtClean="0">
                          <a:latin typeface="Cambria Math"/>
                        </a:rPr>
                        <m:t> ~50 </m:t>
                      </m:r>
                      <m:r>
                        <a:rPr lang="en-US" b="0" i="1" smtClean="0">
                          <a:latin typeface="Cambria Math"/>
                        </a:rPr>
                        <m:t>𝜇</m:t>
                      </m:r>
                      <m:r>
                        <a:rPr lang="en-US" b="0" i="1" smtClean="0">
                          <a:latin typeface="Cambria Math"/>
                        </a:rPr>
                        <m:t>𝑇</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132767" y="2782267"/>
                <a:ext cx="5194051" cy="712439"/>
              </a:xfrm>
              <a:prstGeom prst="rect">
                <a:avLst/>
              </a:prstGeom>
              <a:blipFill rotWithShape="1">
                <a:blip r:embed="rId3"/>
                <a:stretch>
                  <a:fillRect l="-1056" t="-4274" b="-4274"/>
                </a:stretch>
              </a:blipFill>
            </p:spPr>
            <p:txBody>
              <a:bodyPr/>
              <a:lstStyle/>
              <a:p>
                <a:r>
                  <a:rPr lang="en-US">
                    <a:noFill/>
                  </a:rPr>
                  <a:t> </a:t>
                </a:r>
              </a:p>
            </p:txBody>
          </p:sp>
        </mc:Fallback>
      </mc:AlternateContent>
    </p:spTree>
    <p:extLst>
      <p:ext uri="{BB962C8B-B14F-4D97-AF65-F5344CB8AC3E}">
        <p14:creationId xmlns:p14="http://schemas.microsoft.com/office/powerpoint/2010/main" val="291657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Overnight Magnetometer Run</a:t>
            </a:r>
            <a:endParaRPr lang="en-US" dirty="0"/>
          </a:p>
        </p:txBody>
      </p:sp>
      <p:sp>
        <p:nvSpPr>
          <p:cNvPr id="4" name="Slide Number Placeholder 3"/>
          <p:cNvSpPr>
            <a:spLocks noGrp="1"/>
          </p:cNvSpPr>
          <p:nvPr>
            <p:ph type="sldNum" sz="quarter" idx="12"/>
          </p:nvPr>
        </p:nvSpPr>
        <p:spPr/>
        <p:txBody>
          <a:bodyPr/>
          <a:lstStyle/>
          <a:p>
            <a:fld id="{F0CE8BA8-E338-41D3-8A88-997C0A094411}" type="slidenum">
              <a:rPr lang="en-US" smtClean="0"/>
              <a:t>6</a:t>
            </a:fld>
            <a:endParaRPr lang="en-US"/>
          </a:p>
        </p:txBody>
      </p:sp>
      <p:pic>
        <p:nvPicPr>
          <p:cNvPr id="1026" name="Picture 2" descr="C:\Users\Neutrino\Dropbox\overn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633" y="1304925"/>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24050" y="1524000"/>
            <a:ext cx="1212191" cy="369332"/>
          </a:xfrm>
          <a:prstGeom prst="rect">
            <a:avLst/>
          </a:prstGeom>
          <a:noFill/>
        </p:spPr>
        <p:txBody>
          <a:bodyPr wrap="none" rtlCol="0">
            <a:spAutoFit/>
          </a:bodyPr>
          <a:lstStyle/>
          <a:p>
            <a:r>
              <a:rPr lang="en-US" dirty="0" smtClean="0"/>
              <a:t>Magnitude</a:t>
            </a:r>
            <a:endParaRPr lang="en-US" dirty="0"/>
          </a:p>
        </p:txBody>
      </p:sp>
      <p:sp>
        <p:nvSpPr>
          <p:cNvPr id="9" name="TextBox 8"/>
          <p:cNvSpPr txBox="1"/>
          <p:nvPr/>
        </p:nvSpPr>
        <p:spPr>
          <a:xfrm>
            <a:off x="1924049" y="2286000"/>
            <a:ext cx="296876" cy="369332"/>
          </a:xfrm>
          <a:prstGeom prst="rect">
            <a:avLst/>
          </a:prstGeom>
          <a:noFill/>
        </p:spPr>
        <p:txBody>
          <a:bodyPr wrap="none" rtlCol="0">
            <a:spAutoFit/>
          </a:bodyPr>
          <a:lstStyle/>
          <a:p>
            <a:r>
              <a:rPr lang="en-US" dirty="0" smtClean="0"/>
              <a:t>Y</a:t>
            </a:r>
            <a:endParaRPr lang="en-US" dirty="0"/>
          </a:p>
        </p:txBody>
      </p:sp>
      <p:sp>
        <p:nvSpPr>
          <p:cNvPr id="10" name="TextBox 9"/>
          <p:cNvSpPr txBox="1"/>
          <p:nvPr/>
        </p:nvSpPr>
        <p:spPr>
          <a:xfrm>
            <a:off x="1937065" y="3240643"/>
            <a:ext cx="304892" cy="369332"/>
          </a:xfrm>
          <a:prstGeom prst="rect">
            <a:avLst/>
          </a:prstGeom>
          <a:noFill/>
        </p:spPr>
        <p:txBody>
          <a:bodyPr wrap="none" rtlCol="0">
            <a:spAutoFit/>
          </a:bodyPr>
          <a:lstStyle/>
          <a:p>
            <a:r>
              <a:rPr lang="en-US" dirty="0" smtClean="0"/>
              <a:t>X</a:t>
            </a:r>
            <a:endParaRPr lang="en-US" dirty="0"/>
          </a:p>
        </p:txBody>
      </p:sp>
      <p:sp>
        <p:nvSpPr>
          <p:cNvPr id="11" name="TextBox 10"/>
          <p:cNvSpPr txBox="1"/>
          <p:nvPr/>
        </p:nvSpPr>
        <p:spPr>
          <a:xfrm>
            <a:off x="1931120" y="4733925"/>
            <a:ext cx="292068" cy="369332"/>
          </a:xfrm>
          <a:prstGeom prst="rect">
            <a:avLst/>
          </a:prstGeom>
          <a:noFill/>
        </p:spPr>
        <p:txBody>
          <a:bodyPr wrap="none" rtlCol="0">
            <a:spAutoFit/>
          </a:bodyPr>
          <a:lstStyle/>
          <a:p>
            <a:r>
              <a:rPr lang="en-US" dirty="0"/>
              <a:t>Z</a:t>
            </a:r>
          </a:p>
        </p:txBody>
      </p:sp>
      <p:sp>
        <p:nvSpPr>
          <p:cNvPr id="8" name="TextBox 7"/>
          <p:cNvSpPr txBox="1"/>
          <p:nvPr/>
        </p:nvSpPr>
        <p:spPr>
          <a:xfrm rot="16200000">
            <a:off x="491963" y="3009810"/>
            <a:ext cx="1611339" cy="461665"/>
          </a:xfrm>
          <a:prstGeom prst="rect">
            <a:avLst/>
          </a:prstGeom>
          <a:noFill/>
        </p:spPr>
        <p:txBody>
          <a:bodyPr wrap="none" rtlCol="0">
            <a:spAutoFit/>
          </a:bodyPr>
          <a:lstStyle/>
          <a:p>
            <a:r>
              <a:rPr lang="en-US" sz="2400" dirty="0" smtClean="0"/>
              <a:t>B-Field (</a:t>
            </a:r>
            <a:r>
              <a:rPr lang="en-US" sz="2400" dirty="0" err="1" smtClean="0"/>
              <a:t>uT</a:t>
            </a:r>
            <a:r>
              <a:rPr lang="en-US" sz="2400" dirty="0" smtClean="0"/>
              <a:t>)</a:t>
            </a:r>
            <a:endParaRPr lang="en-US" sz="2400" dirty="0"/>
          </a:p>
        </p:txBody>
      </p:sp>
    </p:spTree>
    <p:extLst>
      <p:ext uri="{BB962C8B-B14F-4D97-AF65-F5344CB8AC3E}">
        <p14:creationId xmlns:p14="http://schemas.microsoft.com/office/powerpoint/2010/main" val="170195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Magnetometer Sensitivity</a:t>
            </a:r>
            <a:endParaRPr lang="en-US" dirty="0"/>
          </a:p>
        </p:txBody>
      </p:sp>
      <p:sp>
        <p:nvSpPr>
          <p:cNvPr id="4" name="Slide Number Placeholder 3"/>
          <p:cNvSpPr>
            <a:spLocks noGrp="1"/>
          </p:cNvSpPr>
          <p:nvPr>
            <p:ph type="sldNum" sz="quarter" idx="12"/>
          </p:nvPr>
        </p:nvSpPr>
        <p:spPr/>
        <p:txBody>
          <a:bodyPr/>
          <a:lstStyle/>
          <a:p>
            <a:fld id="{F0CE8BA8-E338-41D3-8A88-997C0A094411}" type="slidenum">
              <a:rPr lang="en-US" smtClean="0"/>
              <a:t>7</a:t>
            </a:fld>
            <a:endParaRPr lang="en-US"/>
          </a:p>
        </p:txBody>
      </p:sp>
      <p:pic>
        <p:nvPicPr>
          <p:cNvPr id="2052" name="Picture 4" descr="C:\Users\Neutrino\Dropbox\OVERNIGHT_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67" y="1447800"/>
            <a:ext cx="4387333" cy="3290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277917" y="2468540"/>
            <a:ext cx="1257075" cy="369332"/>
          </a:xfrm>
          <a:prstGeom prst="rect">
            <a:avLst/>
          </a:prstGeom>
          <a:noFill/>
        </p:spPr>
        <p:txBody>
          <a:bodyPr wrap="none" rtlCol="0">
            <a:spAutoFit/>
          </a:bodyPr>
          <a:lstStyle/>
          <a:p>
            <a:r>
              <a:rPr lang="en-US" dirty="0" smtClean="0"/>
              <a:t>B-Field (</a:t>
            </a:r>
            <a:r>
              <a:rPr lang="en-US" dirty="0" err="1" smtClean="0"/>
              <a:t>uT</a:t>
            </a:r>
            <a:r>
              <a:rPr lang="en-US" dirty="0" smtClean="0"/>
              <a:t>)</a:t>
            </a:r>
            <a:endParaRPr lang="en-US" dirty="0"/>
          </a:p>
        </p:txBody>
      </p:sp>
      <p:sp>
        <p:nvSpPr>
          <p:cNvPr id="6" name="TextBox 5"/>
          <p:cNvSpPr txBox="1"/>
          <p:nvPr/>
        </p:nvSpPr>
        <p:spPr>
          <a:xfrm>
            <a:off x="127853" y="1186934"/>
            <a:ext cx="1268296" cy="369332"/>
          </a:xfrm>
          <a:prstGeom prst="rect">
            <a:avLst/>
          </a:prstGeom>
          <a:noFill/>
        </p:spPr>
        <p:txBody>
          <a:bodyPr wrap="none" rtlCol="0">
            <a:spAutoFit/>
          </a:bodyPr>
          <a:lstStyle/>
          <a:p>
            <a:r>
              <a:rPr lang="en-US" dirty="0" smtClean="0"/>
              <a:t>1uT=10 </a:t>
            </a:r>
            <a:r>
              <a:rPr lang="en-US" dirty="0" err="1" smtClean="0"/>
              <a:t>mG</a:t>
            </a:r>
            <a:endParaRPr lang="en-US" dirty="0"/>
          </a:p>
        </p:txBody>
      </p:sp>
      <p:sp>
        <p:nvSpPr>
          <p:cNvPr id="7" name="TextBox 6"/>
          <p:cNvSpPr txBox="1"/>
          <p:nvPr/>
        </p:nvSpPr>
        <p:spPr>
          <a:xfrm>
            <a:off x="5864112" y="4876800"/>
            <a:ext cx="2056589" cy="646331"/>
          </a:xfrm>
          <a:prstGeom prst="rect">
            <a:avLst/>
          </a:prstGeom>
          <a:noFill/>
        </p:spPr>
        <p:txBody>
          <a:bodyPr wrap="none" rtlCol="0">
            <a:spAutoFit/>
          </a:bodyPr>
          <a:lstStyle/>
          <a:p>
            <a:r>
              <a:rPr lang="en-US" dirty="0" smtClean="0"/>
              <a:t>Digitizer LSB = 1 </a:t>
            </a:r>
            <a:r>
              <a:rPr lang="en-US" dirty="0" err="1" smtClean="0"/>
              <a:t>mG</a:t>
            </a:r>
            <a:endParaRPr lang="en-US" dirty="0" smtClean="0"/>
          </a:p>
          <a:p>
            <a:r>
              <a:rPr lang="en-US" dirty="0" smtClean="0"/>
              <a:t>RMS = 1.65 </a:t>
            </a:r>
            <a:r>
              <a:rPr lang="en-US" dirty="0" err="1" smtClean="0"/>
              <a:t>mG</a:t>
            </a:r>
            <a:endParaRPr lang="en-US" dirty="0" smtClean="0"/>
          </a:p>
        </p:txBody>
      </p:sp>
      <p:sp>
        <p:nvSpPr>
          <p:cNvPr id="8" name="TextBox 7"/>
          <p:cNvSpPr txBox="1"/>
          <p:nvPr/>
        </p:nvSpPr>
        <p:spPr>
          <a:xfrm>
            <a:off x="2238173" y="1375291"/>
            <a:ext cx="1873654" cy="369332"/>
          </a:xfrm>
          <a:prstGeom prst="rect">
            <a:avLst/>
          </a:prstGeom>
          <a:noFill/>
        </p:spPr>
        <p:txBody>
          <a:bodyPr wrap="none" rtlCol="0">
            <a:spAutoFit/>
          </a:bodyPr>
          <a:lstStyle/>
          <a:p>
            <a:r>
              <a:rPr lang="en-US" dirty="0" smtClean="0"/>
              <a:t>Z channel stability</a:t>
            </a:r>
            <a:endParaRPr lang="en-US" dirty="0"/>
          </a:p>
        </p:txBody>
      </p:sp>
      <p:pic>
        <p:nvPicPr>
          <p:cNvPr id="2053" name="Picture 5" descr="C:\Users\Neutrino\Dropbox\presentation_pictures\magnetometer\overnight_z.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371600"/>
            <a:ext cx="4475545" cy="304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705600" y="4234934"/>
            <a:ext cx="925253" cy="369332"/>
          </a:xfrm>
          <a:prstGeom prst="rect">
            <a:avLst/>
          </a:prstGeom>
          <a:noFill/>
        </p:spPr>
        <p:txBody>
          <a:bodyPr wrap="none" rtlCol="0">
            <a:spAutoFit/>
          </a:bodyPr>
          <a:lstStyle/>
          <a:p>
            <a:r>
              <a:rPr lang="en-US" dirty="0" err="1" smtClean="0"/>
              <a:t>Bz</a:t>
            </a:r>
            <a:r>
              <a:rPr lang="en-US" dirty="0" smtClean="0"/>
              <a:t> (</a:t>
            </a:r>
            <a:r>
              <a:rPr lang="en-US" dirty="0" err="1" smtClean="0"/>
              <a:t>mG</a:t>
            </a:r>
            <a:r>
              <a:rPr lang="en-US" dirty="0" smtClean="0"/>
              <a:t>)</a:t>
            </a:r>
            <a:endParaRPr lang="en-US" dirty="0"/>
          </a:p>
        </p:txBody>
      </p:sp>
    </p:spTree>
    <p:extLst>
      <p:ext uri="{BB962C8B-B14F-4D97-AF65-F5344CB8AC3E}">
        <p14:creationId xmlns:p14="http://schemas.microsoft.com/office/powerpoint/2010/main" val="256547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Magnetometer Sensitivity</a:t>
            </a:r>
            <a:endParaRPr lang="en-US" dirty="0"/>
          </a:p>
        </p:txBody>
      </p:sp>
      <p:sp>
        <p:nvSpPr>
          <p:cNvPr id="4" name="Slide Number Placeholder 3"/>
          <p:cNvSpPr>
            <a:spLocks noGrp="1"/>
          </p:cNvSpPr>
          <p:nvPr>
            <p:ph type="sldNum" sz="quarter" idx="12"/>
          </p:nvPr>
        </p:nvSpPr>
        <p:spPr/>
        <p:txBody>
          <a:bodyPr/>
          <a:lstStyle/>
          <a:p>
            <a:fld id="{F0CE8BA8-E338-41D3-8A88-997C0A094411}" type="slidenum">
              <a:rPr lang="en-US" smtClean="0"/>
              <a:t>8</a:t>
            </a:fld>
            <a:endParaRPr lang="en-US"/>
          </a:p>
        </p:txBody>
      </p:sp>
      <p:sp>
        <p:nvSpPr>
          <p:cNvPr id="5" name="TextBox 4"/>
          <p:cNvSpPr txBox="1"/>
          <p:nvPr/>
        </p:nvSpPr>
        <p:spPr>
          <a:xfrm>
            <a:off x="450082" y="1447800"/>
            <a:ext cx="8806322" cy="369332"/>
          </a:xfrm>
          <a:prstGeom prst="rect">
            <a:avLst/>
          </a:prstGeom>
          <a:noFill/>
        </p:spPr>
        <p:txBody>
          <a:bodyPr wrap="none" rtlCol="0">
            <a:spAutoFit/>
          </a:bodyPr>
          <a:lstStyle/>
          <a:p>
            <a:r>
              <a:rPr lang="en-US" dirty="0" smtClean="0"/>
              <a:t>We want to know the magnitude and direction. What is sensitivity on these measurements?</a:t>
            </a:r>
            <a:endParaRPr lang="en-US" dirty="0"/>
          </a:p>
        </p:txBody>
      </p:sp>
      <p:pic>
        <p:nvPicPr>
          <p:cNvPr id="3074" name="Picture 2" descr="C:\Users\Neutrino\Dropbox\presentation_pictures\magnetometer\magnitude_m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09774"/>
            <a:ext cx="4514850" cy="307476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Neutrino\Dropbox\presentation_pictures\magnetometer\angle_degre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74" y="2028824"/>
            <a:ext cx="4405615" cy="30003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9450" y="5486400"/>
            <a:ext cx="3440750" cy="923330"/>
          </a:xfrm>
          <a:prstGeom prst="rect">
            <a:avLst/>
          </a:prstGeom>
          <a:noFill/>
        </p:spPr>
        <p:txBody>
          <a:bodyPr wrap="none" rtlCol="0">
            <a:spAutoFit/>
          </a:bodyPr>
          <a:lstStyle/>
          <a:p>
            <a:r>
              <a:rPr lang="en-US" dirty="0" smtClean="0"/>
              <a:t>Magnitude 501 </a:t>
            </a:r>
            <a:r>
              <a:rPr lang="en-US" dirty="0" err="1" smtClean="0"/>
              <a:t>mG</a:t>
            </a:r>
            <a:endParaRPr lang="en-US" dirty="0" smtClean="0"/>
          </a:p>
          <a:p>
            <a:r>
              <a:rPr lang="en-US" dirty="0" smtClean="0"/>
              <a:t>RMS +/- 1.8 </a:t>
            </a:r>
            <a:r>
              <a:rPr lang="en-US" dirty="0" err="1" smtClean="0"/>
              <a:t>mG</a:t>
            </a:r>
            <a:endParaRPr lang="en-US" dirty="0" smtClean="0"/>
          </a:p>
          <a:p>
            <a:r>
              <a:rPr lang="en-US" dirty="0" smtClean="0"/>
              <a:t>Spec sheet says noise floor is 2 </a:t>
            </a:r>
            <a:r>
              <a:rPr lang="en-US" dirty="0" err="1" smtClean="0"/>
              <a:t>mG</a:t>
            </a:r>
            <a:endParaRPr lang="en-US" dirty="0"/>
          </a:p>
        </p:txBody>
      </p:sp>
      <p:sp>
        <p:nvSpPr>
          <p:cNvPr id="9" name="TextBox 8"/>
          <p:cNvSpPr txBox="1"/>
          <p:nvPr/>
        </p:nvSpPr>
        <p:spPr>
          <a:xfrm>
            <a:off x="5181600" y="5410200"/>
            <a:ext cx="3199466" cy="923330"/>
          </a:xfrm>
          <a:prstGeom prst="rect">
            <a:avLst/>
          </a:prstGeom>
          <a:noFill/>
        </p:spPr>
        <p:txBody>
          <a:bodyPr wrap="none" rtlCol="0">
            <a:spAutoFit/>
          </a:bodyPr>
          <a:lstStyle/>
          <a:p>
            <a:r>
              <a:rPr lang="en-US" dirty="0" smtClean="0"/>
              <a:t>Direction: -34.6°</a:t>
            </a:r>
          </a:p>
          <a:p>
            <a:r>
              <a:rPr lang="en-US" dirty="0" smtClean="0"/>
              <a:t> RMS= 0.67° </a:t>
            </a:r>
          </a:p>
          <a:p>
            <a:r>
              <a:rPr lang="en-US" dirty="0" smtClean="0"/>
              <a:t>Spec sheet quotes 1-2° accuracy</a:t>
            </a:r>
          </a:p>
        </p:txBody>
      </p:sp>
      <p:sp>
        <p:nvSpPr>
          <p:cNvPr id="7" name="TextBox 6"/>
          <p:cNvSpPr txBox="1"/>
          <p:nvPr/>
        </p:nvSpPr>
        <p:spPr>
          <a:xfrm>
            <a:off x="1981200" y="4892159"/>
            <a:ext cx="23622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B Magnitude (</a:t>
            </a:r>
            <a:r>
              <a:rPr lang="en-US" dirty="0" err="1" smtClean="0"/>
              <a:t>mG</a:t>
            </a:r>
            <a:r>
              <a:rPr lang="en-US" dirty="0" smtClean="0"/>
              <a:t>)</a:t>
            </a:r>
            <a:endParaRPr lang="en-US" dirty="0"/>
          </a:p>
        </p:txBody>
      </p:sp>
      <p:sp>
        <p:nvSpPr>
          <p:cNvPr id="8" name="TextBox 7"/>
          <p:cNvSpPr txBox="1"/>
          <p:nvPr/>
        </p:nvSpPr>
        <p:spPr>
          <a:xfrm>
            <a:off x="6248400" y="4844534"/>
            <a:ext cx="2462725" cy="369332"/>
          </a:xfrm>
          <a:prstGeom prst="rect">
            <a:avLst/>
          </a:prstGeom>
          <a:solidFill>
            <a:schemeClr val="lt1"/>
          </a:solidFill>
        </p:spPr>
        <p:txBody>
          <a:bodyPr wrap="none" rtlCol="0">
            <a:spAutoFit/>
          </a:bodyPr>
          <a:lstStyle/>
          <a:p>
            <a:r>
              <a:rPr lang="en-US" dirty="0" smtClean="0"/>
              <a:t>Direction in Y-Z plane (°)</a:t>
            </a:r>
            <a:endParaRPr lang="en-US" dirty="0"/>
          </a:p>
        </p:txBody>
      </p:sp>
    </p:spTree>
    <p:extLst>
      <p:ext uri="{BB962C8B-B14F-4D97-AF65-F5344CB8AC3E}">
        <p14:creationId xmlns:p14="http://schemas.microsoft.com/office/powerpoint/2010/main" val="397106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731751" y="5354001"/>
            <a:ext cx="3810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3487" y="62909"/>
            <a:ext cx="8458200" cy="1702982"/>
          </a:xfrm>
        </p:spPr>
        <p:txBody>
          <a:bodyPr>
            <a:normAutofit/>
          </a:bodyPr>
          <a:lstStyle/>
          <a:p>
            <a:r>
              <a:rPr lang="en-US" dirty="0" smtClean="0"/>
              <a:t>Prototype</a:t>
            </a:r>
            <a:r>
              <a:rPr lang="en-US" dirty="0"/>
              <a:t> </a:t>
            </a:r>
            <a:r>
              <a:rPr lang="en-US" dirty="0" smtClean="0"/>
              <a:t>Magnetometer </a:t>
            </a:r>
            <a:r>
              <a:rPr lang="en-US" dirty="0"/>
              <a:t>Array</a:t>
            </a:r>
            <a:r>
              <a:rPr lang="en-US" dirty="0" smtClean="0"/>
              <a:t> Design</a:t>
            </a:r>
            <a:endParaRPr lang="en-US" dirty="0"/>
          </a:p>
        </p:txBody>
      </p:sp>
      <p:sp>
        <p:nvSpPr>
          <p:cNvPr id="4" name="Slide Number Placeholder 3"/>
          <p:cNvSpPr>
            <a:spLocks noGrp="1"/>
          </p:cNvSpPr>
          <p:nvPr>
            <p:ph type="sldNum" sz="quarter" idx="12"/>
          </p:nvPr>
        </p:nvSpPr>
        <p:spPr/>
        <p:txBody>
          <a:bodyPr/>
          <a:lstStyle/>
          <a:p>
            <a:fld id="{F0CE8BA8-E338-41D3-8A88-997C0A094411}" type="slidenum">
              <a:rPr lang="en-US" smtClean="0"/>
              <a:t>9</a:t>
            </a:fld>
            <a:endParaRPr lang="en-US"/>
          </a:p>
        </p:txBody>
      </p:sp>
      <p:grpSp>
        <p:nvGrpSpPr>
          <p:cNvPr id="28" name="Group 27"/>
          <p:cNvGrpSpPr/>
          <p:nvPr/>
        </p:nvGrpSpPr>
        <p:grpSpPr>
          <a:xfrm>
            <a:off x="5721967" y="5158475"/>
            <a:ext cx="3200479" cy="1245823"/>
            <a:chOff x="211126" y="3479269"/>
            <a:chExt cx="3200479" cy="1245823"/>
          </a:xfrm>
        </p:grpSpPr>
        <p:sp>
          <p:nvSpPr>
            <p:cNvPr id="16" name="Rectangle 15"/>
            <p:cNvSpPr/>
            <p:nvPr/>
          </p:nvSpPr>
          <p:spPr>
            <a:xfrm>
              <a:off x="304800" y="3581400"/>
              <a:ext cx="108099"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p:cNvSpPr txBox="1"/>
            <p:nvPr/>
          </p:nvSpPr>
          <p:spPr>
            <a:xfrm>
              <a:off x="412899" y="3479269"/>
              <a:ext cx="2998706" cy="307777"/>
            </a:xfrm>
            <a:prstGeom prst="rect">
              <a:avLst/>
            </a:prstGeom>
            <a:noFill/>
          </p:spPr>
          <p:txBody>
            <a:bodyPr wrap="none" rtlCol="0">
              <a:spAutoFit/>
            </a:bodyPr>
            <a:lstStyle/>
            <a:p>
              <a:r>
                <a:rPr lang="en-US" sz="1400" dirty="0"/>
                <a:t>HMC5883L – triple axis magnetometer</a:t>
              </a:r>
            </a:p>
          </p:txBody>
        </p:sp>
        <p:sp>
          <p:nvSpPr>
            <p:cNvPr id="23" name="Rectangle 22"/>
            <p:cNvSpPr/>
            <p:nvPr/>
          </p:nvSpPr>
          <p:spPr>
            <a:xfrm>
              <a:off x="319310" y="3913095"/>
              <a:ext cx="79078" cy="756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dirty="0" smtClean="0"/>
            </a:p>
          </p:txBody>
        </p:sp>
        <p:sp>
          <p:nvSpPr>
            <p:cNvPr id="24" name="Oval 23"/>
            <p:cNvSpPr/>
            <p:nvPr/>
          </p:nvSpPr>
          <p:spPr>
            <a:xfrm>
              <a:off x="244549" y="4147803"/>
              <a:ext cx="228600" cy="144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11126" y="4508053"/>
              <a:ext cx="295445" cy="1791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dirty="0"/>
            </a:p>
          </p:txBody>
        </p:sp>
        <p:sp>
          <p:nvSpPr>
            <p:cNvPr id="18" name="Rectangle 17"/>
            <p:cNvSpPr/>
            <p:nvPr/>
          </p:nvSpPr>
          <p:spPr>
            <a:xfrm>
              <a:off x="511357" y="3757084"/>
              <a:ext cx="2052293" cy="307777"/>
            </a:xfrm>
            <a:prstGeom prst="rect">
              <a:avLst/>
            </a:prstGeom>
          </p:spPr>
          <p:txBody>
            <a:bodyPr wrap="none">
              <a:spAutoFit/>
            </a:bodyPr>
            <a:lstStyle/>
            <a:p>
              <a:r>
                <a:rPr lang="en-US" sz="1400" dirty="0" smtClean="0"/>
                <a:t>TCA9548A I</a:t>
              </a:r>
              <a:r>
                <a:rPr lang="en-US" sz="1400" baseline="30000" dirty="0" smtClean="0"/>
                <a:t>2</a:t>
              </a:r>
              <a:r>
                <a:rPr lang="en-US" sz="1400" dirty="0" smtClean="0"/>
                <a:t>C multiplexer</a:t>
              </a:r>
              <a:endParaRPr lang="en-US" sz="1400" dirty="0"/>
            </a:p>
          </p:txBody>
        </p:sp>
        <p:sp>
          <p:nvSpPr>
            <p:cNvPr id="26" name="Rectangle 25"/>
            <p:cNvSpPr/>
            <p:nvPr/>
          </p:nvSpPr>
          <p:spPr>
            <a:xfrm>
              <a:off x="538545" y="4060135"/>
              <a:ext cx="982393" cy="307777"/>
            </a:xfrm>
            <a:prstGeom prst="rect">
              <a:avLst/>
            </a:prstGeom>
          </p:spPr>
          <p:txBody>
            <a:bodyPr wrap="square">
              <a:spAutoFit/>
            </a:bodyPr>
            <a:lstStyle/>
            <a:p>
              <a:r>
                <a:rPr lang="en-US" sz="1400" dirty="0" smtClean="0"/>
                <a:t>Arduino</a:t>
              </a:r>
              <a:endParaRPr lang="en-US" sz="1200" dirty="0"/>
            </a:p>
          </p:txBody>
        </p:sp>
        <p:sp>
          <p:nvSpPr>
            <p:cNvPr id="27" name="Rectangle 26"/>
            <p:cNvSpPr/>
            <p:nvPr/>
          </p:nvSpPr>
          <p:spPr>
            <a:xfrm>
              <a:off x="538545" y="4417315"/>
              <a:ext cx="1100879" cy="307777"/>
            </a:xfrm>
            <a:prstGeom prst="rect">
              <a:avLst/>
            </a:prstGeom>
          </p:spPr>
          <p:txBody>
            <a:bodyPr wrap="none">
              <a:spAutoFit/>
            </a:bodyPr>
            <a:lstStyle/>
            <a:p>
              <a:r>
                <a:rPr lang="en-US" sz="1400" dirty="0" smtClean="0"/>
                <a:t>Raspberry Pi</a:t>
              </a:r>
              <a:endParaRPr lang="en-US" sz="1200" dirty="0"/>
            </a:p>
          </p:txBody>
        </p:sp>
      </p:grpSp>
      <p:grpSp>
        <p:nvGrpSpPr>
          <p:cNvPr id="17" name="Group 16"/>
          <p:cNvGrpSpPr/>
          <p:nvPr/>
        </p:nvGrpSpPr>
        <p:grpSpPr>
          <a:xfrm>
            <a:off x="927855" y="4037908"/>
            <a:ext cx="3486597" cy="1485900"/>
            <a:chOff x="2488902" y="4076700"/>
            <a:chExt cx="3486597" cy="1485900"/>
          </a:xfrm>
        </p:grpSpPr>
        <p:sp>
          <p:nvSpPr>
            <p:cNvPr id="8" name="Rectangle 7"/>
            <p:cNvSpPr/>
            <p:nvPr/>
          </p:nvSpPr>
          <p:spPr>
            <a:xfrm>
              <a:off x="2488902" y="4076700"/>
              <a:ext cx="108099"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2494216" y="5486400"/>
              <a:ext cx="108099"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5867400" y="5486400"/>
              <a:ext cx="108099"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p:cNvSpPr/>
            <p:nvPr/>
          </p:nvSpPr>
          <p:spPr>
            <a:xfrm>
              <a:off x="5859371" y="4077419"/>
              <a:ext cx="108099"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p:cNvSpPr/>
            <p:nvPr/>
          </p:nvSpPr>
          <p:spPr>
            <a:xfrm>
              <a:off x="4159101" y="4076700"/>
              <a:ext cx="108099"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p:cNvSpPr/>
            <p:nvPr/>
          </p:nvSpPr>
          <p:spPr>
            <a:xfrm>
              <a:off x="4143749" y="5448300"/>
              <a:ext cx="108099"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9" name="Oval 18"/>
          <p:cNvSpPr/>
          <p:nvPr/>
        </p:nvSpPr>
        <p:spPr>
          <a:xfrm>
            <a:off x="1613041" y="4905102"/>
            <a:ext cx="228600" cy="144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1687802" y="4724330"/>
            <a:ext cx="79078" cy="756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dirty="0" smtClean="0"/>
          </a:p>
        </p:txBody>
      </p:sp>
      <p:sp>
        <p:nvSpPr>
          <p:cNvPr id="22" name="Rectangle 21"/>
          <p:cNvSpPr/>
          <p:nvPr/>
        </p:nvSpPr>
        <p:spPr>
          <a:xfrm>
            <a:off x="1581062" y="5147187"/>
            <a:ext cx="295445" cy="1791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dirty="0"/>
          </a:p>
        </p:txBody>
      </p:sp>
      <p:sp>
        <p:nvSpPr>
          <p:cNvPr id="31" name="TextBox 30"/>
          <p:cNvSpPr txBox="1"/>
          <p:nvPr/>
        </p:nvSpPr>
        <p:spPr>
          <a:xfrm>
            <a:off x="347691" y="6059555"/>
            <a:ext cx="1010020"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t>Power cord</a:t>
            </a:r>
            <a:endParaRPr lang="en-US" sz="1400" dirty="0"/>
          </a:p>
        </p:txBody>
      </p:sp>
      <p:cxnSp>
        <p:nvCxnSpPr>
          <p:cNvPr id="1028" name="Straight Connector 1027"/>
          <p:cNvCxnSpPr>
            <a:stCxn id="19" idx="4"/>
            <a:endCxn id="22" idx="0"/>
          </p:cNvCxnSpPr>
          <p:nvPr/>
        </p:nvCxnSpPr>
        <p:spPr>
          <a:xfrm>
            <a:off x="1727341" y="5049956"/>
            <a:ext cx="1444" cy="97231"/>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723032" y="4797958"/>
            <a:ext cx="1444" cy="97231"/>
          </a:xfrm>
          <a:prstGeom prst="line">
            <a:avLst/>
          </a:prstGeom>
        </p:spPr>
        <p:style>
          <a:lnRef idx="2">
            <a:schemeClr val="accent1"/>
          </a:lnRef>
          <a:fillRef idx="0">
            <a:schemeClr val="accent1"/>
          </a:fillRef>
          <a:effectRef idx="1">
            <a:schemeClr val="accent1"/>
          </a:effectRef>
          <a:fontRef idx="minor">
            <a:schemeClr val="tx1"/>
          </a:fontRef>
        </p:style>
      </p:cxnSp>
      <p:sp>
        <p:nvSpPr>
          <p:cNvPr id="1039" name="Freeform 1038"/>
          <p:cNvSpPr/>
          <p:nvPr/>
        </p:nvSpPr>
        <p:spPr>
          <a:xfrm>
            <a:off x="1343258" y="5326339"/>
            <a:ext cx="558506" cy="887105"/>
          </a:xfrm>
          <a:custGeom>
            <a:avLst/>
            <a:gdLst>
              <a:gd name="connsiteX0" fmla="*/ 388962 w 558506"/>
              <a:gd name="connsiteY0" fmla="*/ 0 h 887105"/>
              <a:gd name="connsiteX1" fmla="*/ 552735 w 558506"/>
              <a:gd name="connsiteY1" fmla="*/ 477672 h 887105"/>
              <a:gd name="connsiteX2" fmla="*/ 204717 w 558506"/>
              <a:gd name="connsiteY2" fmla="*/ 818866 h 887105"/>
              <a:gd name="connsiteX3" fmla="*/ 0 w 558506"/>
              <a:gd name="connsiteY3" fmla="*/ 887105 h 887105"/>
            </a:gdLst>
            <a:ahLst/>
            <a:cxnLst>
              <a:cxn ang="0">
                <a:pos x="connsiteX0" y="connsiteY0"/>
              </a:cxn>
              <a:cxn ang="0">
                <a:pos x="connsiteX1" y="connsiteY1"/>
              </a:cxn>
              <a:cxn ang="0">
                <a:pos x="connsiteX2" y="connsiteY2"/>
              </a:cxn>
              <a:cxn ang="0">
                <a:pos x="connsiteX3" y="connsiteY3"/>
              </a:cxn>
            </a:cxnLst>
            <a:rect l="l" t="t" r="r" b="b"/>
            <a:pathLst>
              <a:path w="558506" h="887105">
                <a:moveTo>
                  <a:pt x="388962" y="0"/>
                </a:moveTo>
                <a:cubicBezTo>
                  <a:pt x="486202" y="170597"/>
                  <a:pt x="583443" y="341194"/>
                  <a:pt x="552735" y="477672"/>
                </a:cubicBezTo>
                <a:cubicBezTo>
                  <a:pt x="522028" y="614150"/>
                  <a:pt x="296839" y="750627"/>
                  <a:pt x="204717" y="818866"/>
                </a:cubicBezTo>
                <a:cubicBezTo>
                  <a:pt x="112594" y="887105"/>
                  <a:pt x="56297" y="887105"/>
                  <a:pt x="0" y="887105"/>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104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389729"/>
            <a:ext cx="3862973" cy="2908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44" name="Straight Arrow Connector 1043"/>
          <p:cNvCxnSpPr/>
          <p:nvPr/>
        </p:nvCxnSpPr>
        <p:spPr>
          <a:xfrm>
            <a:off x="5482920" y="2702011"/>
            <a:ext cx="1584886" cy="73865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45" name="TextBox 1044"/>
          <p:cNvSpPr txBox="1"/>
          <p:nvPr/>
        </p:nvSpPr>
        <p:spPr>
          <a:xfrm>
            <a:off x="3677449" y="1700848"/>
            <a:ext cx="1828508"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Self contained system can be placed where it is near collimation guide and will not be disturbed</a:t>
            </a:r>
            <a:endParaRPr lang="en-US" dirty="0"/>
          </a:p>
        </p:txBody>
      </p:sp>
      <p:sp>
        <p:nvSpPr>
          <p:cNvPr id="3" name="TextBox 2"/>
          <p:cNvSpPr txBox="1"/>
          <p:nvPr/>
        </p:nvSpPr>
        <p:spPr>
          <a:xfrm rot="1912955">
            <a:off x="941938" y="2151649"/>
            <a:ext cx="1327992" cy="369332"/>
          </a:xfrm>
          <a:prstGeom prst="rect">
            <a:avLst/>
          </a:prstGeom>
          <a:noFill/>
        </p:spPr>
        <p:txBody>
          <a:bodyPr wrap="none" rtlCol="0">
            <a:spAutoFit/>
          </a:bodyPr>
          <a:lstStyle/>
          <a:p>
            <a:r>
              <a:rPr lang="en-US" dirty="0" smtClean="0"/>
              <a:t>Picture here</a:t>
            </a:r>
            <a:endParaRPr lang="en-US" dirty="0"/>
          </a:p>
        </p:txBody>
      </p:sp>
      <p:sp>
        <p:nvSpPr>
          <p:cNvPr id="20" name="Rectangle 19"/>
          <p:cNvSpPr/>
          <p:nvPr/>
        </p:nvSpPr>
        <p:spPr>
          <a:xfrm rot="20038654">
            <a:off x="7180584" y="3005511"/>
            <a:ext cx="283246" cy="870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513506" y="4687159"/>
            <a:ext cx="457201" cy="639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93054" y="3962428"/>
            <a:ext cx="3810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286397" y="4191027"/>
            <a:ext cx="195815" cy="1162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418508" y="4191026"/>
            <a:ext cx="195815" cy="1162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028599" y="3993530"/>
            <a:ext cx="676706" cy="964923"/>
          </a:xfrm>
          <a:custGeom>
            <a:avLst/>
            <a:gdLst>
              <a:gd name="connsiteX0" fmla="*/ 0 w 676706"/>
              <a:gd name="connsiteY0" fmla="*/ 77727 h 964923"/>
              <a:gd name="connsiteX1" fmla="*/ 344384 w 676706"/>
              <a:gd name="connsiteY1" fmla="*/ 83665 h 964923"/>
              <a:gd name="connsiteX2" fmla="*/ 368135 w 676706"/>
              <a:gd name="connsiteY2" fmla="*/ 932751 h 964923"/>
              <a:gd name="connsiteX3" fmla="*/ 641267 w 676706"/>
              <a:gd name="connsiteY3" fmla="*/ 784309 h 964923"/>
              <a:gd name="connsiteX4" fmla="*/ 665018 w 676706"/>
              <a:gd name="connsiteY4" fmla="*/ 760558 h 964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706" h="964923">
                <a:moveTo>
                  <a:pt x="0" y="77727"/>
                </a:moveTo>
                <a:cubicBezTo>
                  <a:pt x="141514" y="9444"/>
                  <a:pt x="283028" y="-58839"/>
                  <a:pt x="344384" y="83665"/>
                </a:cubicBezTo>
                <a:cubicBezTo>
                  <a:pt x="405740" y="226169"/>
                  <a:pt x="318655" y="815977"/>
                  <a:pt x="368135" y="932751"/>
                </a:cubicBezTo>
                <a:cubicBezTo>
                  <a:pt x="417615" y="1049525"/>
                  <a:pt x="591787" y="813008"/>
                  <a:pt x="641267" y="784309"/>
                </a:cubicBezTo>
                <a:cubicBezTo>
                  <a:pt x="690748" y="755610"/>
                  <a:pt x="677883" y="758084"/>
                  <a:pt x="665018" y="760558"/>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34" name="Freeform 33"/>
          <p:cNvSpPr/>
          <p:nvPr/>
        </p:nvSpPr>
        <p:spPr>
          <a:xfrm>
            <a:off x="1052350" y="4742213"/>
            <a:ext cx="635329" cy="760021"/>
          </a:xfrm>
          <a:custGeom>
            <a:avLst/>
            <a:gdLst>
              <a:gd name="connsiteX0" fmla="*/ 0 w 635329"/>
              <a:gd name="connsiteY0" fmla="*/ 760021 h 760021"/>
              <a:gd name="connsiteX1" fmla="*/ 172192 w 635329"/>
              <a:gd name="connsiteY1" fmla="*/ 748146 h 760021"/>
              <a:gd name="connsiteX2" fmla="*/ 302820 w 635329"/>
              <a:gd name="connsiteY2" fmla="*/ 700644 h 760021"/>
              <a:gd name="connsiteX3" fmla="*/ 326571 w 635329"/>
              <a:gd name="connsiteY3" fmla="*/ 190005 h 760021"/>
              <a:gd name="connsiteX4" fmla="*/ 635329 w 635329"/>
              <a:gd name="connsiteY4" fmla="*/ 0 h 76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329" h="760021">
                <a:moveTo>
                  <a:pt x="0" y="760021"/>
                </a:moveTo>
                <a:cubicBezTo>
                  <a:pt x="60861" y="759031"/>
                  <a:pt x="121722" y="758042"/>
                  <a:pt x="172192" y="748146"/>
                </a:cubicBezTo>
                <a:cubicBezTo>
                  <a:pt x="222662" y="738250"/>
                  <a:pt x="277090" y="793667"/>
                  <a:pt x="302820" y="700644"/>
                </a:cubicBezTo>
                <a:cubicBezTo>
                  <a:pt x="328550" y="607621"/>
                  <a:pt x="271153" y="306779"/>
                  <a:pt x="326571" y="190005"/>
                </a:cubicBezTo>
                <a:cubicBezTo>
                  <a:pt x="381989" y="73231"/>
                  <a:pt x="508659" y="36615"/>
                  <a:pt x="635329" y="0"/>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35" name="Freeform 34"/>
          <p:cNvSpPr/>
          <p:nvPr/>
        </p:nvSpPr>
        <p:spPr>
          <a:xfrm>
            <a:off x="1326833" y="4001329"/>
            <a:ext cx="1263371" cy="979627"/>
          </a:xfrm>
          <a:custGeom>
            <a:avLst/>
            <a:gdLst>
              <a:gd name="connsiteX0" fmla="*/ 1263371 w 1263371"/>
              <a:gd name="connsiteY0" fmla="*/ 69928 h 979627"/>
              <a:gd name="connsiteX1" fmla="*/ 93652 w 1263371"/>
              <a:gd name="connsiteY1" fmla="*/ 87741 h 979627"/>
              <a:gd name="connsiteX2" fmla="*/ 99589 w 1263371"/>
              <a:gd name="connsiteY2" fmla="*/ 936827 h 979627"/>
              <a:gd name="connsiteX3" fmla="*/ 325220 w 1263371"/>
              <a:gd name="connsiteY3" fmla="*/ 776510 h 979627"/>
            </a:gdLst>
            <a:ahLst/>
            <a:cxnLst>
              <a:cxn ang="0">
                <a:pos x="connsiteX0" y="connsiteY0"/>
              </a:cxn>
              <a:cxn ang="0">
                <a:pos x="connsiteX1" y="connsiteY1"/>
              </a:cxn>
              <a:cxn ang="0">
                <a:pos x="connsiteX2" y="connsiteY2"/>
              </a:cxn>
              <a:cxn ang="0">
                <a:pos x="connsiteX3" y="connsiteY3"/>
              </a:cxn>
            </a:cxnLst>
            <a:rect l="l" t="t" r="r" b="b"/>
            <a:pathLst>
              <a:path w="1263371" h="979627">
                <a:moveTo>
                  <a:pt x="1263371" y="69928"/>
                </a:moveTo>
                <a:cubicBezTo>
                  <a:pt x="775493" y="6593"/>
                  <a:pt x="287616" y="-56742"/>
                  <a:pt x="93652" y="87741"/>
                </a:cubicBezTo>
                <a:cubicBezTo>
                  <a:pt x="-100312" y="232224"/>
                  <a:pt x="60994" y="822032"/>
                  <a:pt x="99589" y="936827"/>
                </a:cubicBezTo>
                <a:cubicBezTo>
                  <a:pt x="138184" y="1051622"/>
                  <a:pt x="231702" y="914066"/>
                  <a:pt x="325220" y="776510"/>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38" name="Freeform 37"/>
          <p:cNvSpPr/>
          <p:nvPr/>
        </p:nvSpPr>
        <p:spPr>
          <a:xfrm>
            <a:off x="1388858" y="4042069"/>
            <a:ext cx="2887642" cy="907994"/>
          </a:xfrm>
          <a:custGeom>
            <a:avLst/>
            <a:gdLst>
              <a:gd name="connsiteX0" fmla="*/ 2887642 w 2887642"/>
              <a:gd name="connsiteY0" fmla="*/ 58877 h 907994"/>
              <a:gd name="connsiteX1" fmla="*/ 453201 w 2887642"/>
              <a:gd name="connsiteY1" fmla="*/ 94503 h 907994"/>
              <a:gd name="connsiteX2" fmla="*/ 108816 w 2887642"/>
              <a:gd name="connsiteY2" fmla="*/ 35126 h 907994"/>
              <a:gd name="connsiteX3" fmla="*/ 1938 w 2887642"/>
              <a:gd name="connsiteY3" fmla="*/ 717957 h 907994"/>
              <a:gd name="connsiteX4" fmla="*/ 180068 w 2887642"/>
              <a:gd name="connsiteY4" fmla="*/ 907962 h 907994"/>
              <a:gd name="connsiteX5" fmla="*/ 281008 w 2887642"/>
              <a:gd name="connsiteY5" fmla="*/ 729832 h 90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7642" h="907994">
                <a:moveTo>
                  <a:pt x="2887642" y="58877"/>
                </a:moveTo>
                <a:lnTo>
                  <a:pt x="453201" y="94503"/>
                </a:lnTo>
                <a:cubicBezTo>
                  <a:pt x="-9937" y="90545"/>
                  <a:pt x="184027" y="-68783"/>
                  <a:pt x="108816" y="35126"/>
                </a:cubicBezTo>
                <a:cubicBezTo>
                  <a:pt x="33605" y="139035"/>
                  <a:pt x="-9937" y="572484"/>
                  <a:pt x="1938" y="717957"/>
                </a:cubicBezTo>
                <a:cubicBezTo>
                  <a:pt x="13813" y="863430"/>
                  <a:pt x="133556" y="905983"/>
                  <a:pt x="180068" y="907962"/>
                </a:cubicBezTo>
                <a:cubicBezTo>
                  <a:pt x="226580" y="909941"/>
                  <a:pt x="253794" y="819886"/>
                  <a:pt x="281008" y="729832"/>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41" name="Freeform 40"/>
          <p:cNvSpPr/>
          <p:nvPr/>
        </p:nvSpPr>
        <p:spPr>
          <a:xfrm>
            <a:off x="1351864" y="4777839"/>
            <a:ext cx="1214589" cy="745628"/>
          </a:xfrm>
          <a:custGeom>
            <a:avLst/>
            <a:gdLst>
              <a:gd name="connsiteX0" fmla="*/ 1214589 w 1214589"/>
              <a:gd name="connsiteY0" fmla="*/ 665018 h 745628"/>
              <a:gd name="connsiteX1" fmla="*/ 98309 w 1214589"/>
              <a:gd name="connsiteY1" fmla="*/ 712520 h 745628"/>
              <a:gd name="connsiteX2" fmla="*/ 92371 w 1214589"/>
              <a:gd name="connsiteY2" fmla="*/ 231569 h 745628"/>
              <a:gd name="connsiteX3" fmla="*/ 418943 w 1214589"/>
              <a:gd name="connsiteY3" fmla="*/ 0 h 745628"/>
            </a:gdLst>
            <a:ahLst/>
            <a:cxnLst>
              <a:cxn ang="0">
                <a:pos x="connsiteX0" y="connsiteY0"/>
              </a:cxn>
              <a:cxn ang="0">
                <a:pos x="connsiteX1" y="connsiteY1"/>
              </a:cxn>
              <a:cxn ang="0">
                <a:pos x="connsiteX2" y="connsiteY2"/>
              </a:cxn>
              <a:cxn ang="0">
                <a:pos x="connsiteX3" y="connsiteY3"/>
              </a:cxn>
            </a:cxnLst>
            <a:rect l="l" t="t" r="r" b="b"/>
            <a:pathLst>
              <a:path w="1214589" h="745628">
                <a:moveTo>
                  <a:pt x="1214589" y="665018"/>
                </a:moveTo>
                <a:cubicBezTo>
                  <a:pt x="749967" y="724890"/>
                  <a:pt x="285345" y="784762"/>
                  <a:pt x="98309" y="712520"/>
                </a:cubicBezTo>
                <a:cubicBezTo>
                  <a:pt x="-88727" y="640278"/>
                  <a:pt x="38932" y="350322"/>
                  <a:pt x="92371" y="231569"/>
                </a:cubicBezTo>
                <a:cubicBezTo>
                  <a:pt x="145810" y="112816"/>
                  <a:pt x="282376" y="56408"/>
                  <a:pt x="418943" y="0"/>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43" name="Freeform 42"/>
          <p:cNvSpPr/>
          <p:nvPr/>
        </p:nvSpPr>
        <p:spPr>
          <a:xfrm>
            <a:off x="1274920" y="4783777"/>
            <a:ext cx="3013456" cy="706582"/>
          </a:xfrm>
          <a:custGeom>
            <a:avLst/>
            <a:gdLst>
              <a:gd name="connsiteX0" fmla="*/ 3013456 w 3013456"/>
              <a:gd name="connsiteY0" fmla="*/ 706582 h 706582"/>
              <a:gd name="connsiteX1" fmla="*/ 2906578 w 3013456"/>
              <a:gd name="connsiteY1" fmla="*/ 694706 h 706582"/>
              <a:gd name="connsiteX2" fmla="*/ 234630 w 3013456"/>
              <a:gd name="connsiteY2" fmla="*/ 653143 h 706582"/>
              <a:gd name="connsiteX3" fmla="*/ 157440 w 3013456"/>
              <a:gd name="connsiteY3" fmla="*/ 385948 h 706582"/>
              <a:gd name="connsiteX4" fmla="*/ 430572 w 3013456"/>
              <a:gd name="connsiteY4" fmla="*/ 0 h 706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456" h="706582">
                <a:moveTo>
                  <a:pt x="3013456" y="706582"/>
                </a:moveTo>
                <a:lnTo>
                  <a:pt x="2906578" y="694706"/>
                </a:lnTo>
                <a:cubicBezTo>
                  <a:pt x="2443440" y="685799"/>
                  <a:pt x="692820" y="704603"/>
                  <a:pt x="234630" y="653143"/>
                </a:cubicBezTo>
                <a:cubicBezTo>
                  <a:pt x="-223560" y="601683"/>
                  <a:pt x="124783" y="494805"/>
                  <a:pt x="157440" y="385948"/>
                </a:cubicBezTo>
                <a:cubicBezTo>
                  <a:pt x="190097" y="277091"/>
                  <a:pt x="310334" y="138545"/>
                  <a:pt x="430572" y="0"/>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54" name="Straight Connector 53"/>
          <p:cNvCxnSpPr/>
          <p:nvPr/>
        </p:nvCxnSpPr>
        <p:spPr>
          <a:xfrm>
            <a:off x="971609" y="3622944"/>
            <a:ext cx="0" cy="327608"/>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a:off x="4346435" y="3622944"/>
            <a:ext cx="0" cy="327608"/>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a:stCxn id="14" idx="0"/>
          </p:cNvCxnSpPr>
          <p:nvPr/>
        </p:nvCxnSpPr>
        <p:spPr>
          <a:xfrm flipH="1" flipV="1">
            <a:off x="2652103" y="3792221"/>
            <a:ext cx="1" cy="245687"/>
          </a:xfrm>
          <a:prstGeom prst="line">
            <a:avLst/>
          </a:prstGeom>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1495053" y="3622944"/>
            <a:ext cx="654346" cy="338554"/>
          </a:xfrm>
          <a:prstGeom prst="rect">
            <a:avLst/>
          </a:prstGeom>
          <a:noFill/>
        </p:spPr>
        <p:txBody>
          <a:bodyPr wrap="none" rtlCol="0">
            <a:spAutoFit/>
          </a:bodyPr>
          <a:lstStyle/>
          <a:p>
            <a:r>
              <a:rPr lang="en-US" sz="1600" dirty="0" smtClean="0"/>
              <a:t>0.5 m</a:t>
            </a:r>
            <a:endParaRPr lang="en-US" sz="1600" dirty="0"/>
          </a:p>
        </p:txBody>
      </p:sp>
      <p:cxnSp>
        <p:nvCxnSpPr>
          <p:cNvPr id="62" name="Straight Connector 61"/>
          <p:cNvCxnSpPr/>
          <p:nvPr/>
        </p:nvCxnSpPr>
        <p:spPr>
          <a:xfrm flipH="1">
            <a:off x="971609" y="3893847"/>
            <a:ext cx="1665142" cy="0"/>
          </a:xfrm>
          <a:prstGeom prst="line">
            <a:avLst/>
          </a:prstGeom>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3287150" y="3611998"/>
            <a:ext cx="654346" cy="338554"/>
          </a:xfrm>
          <a:prstGeom prst="rect">
            <a:avLst/>
          </a:prstGeom>
          <a:noFill/>
        </p:spPr>
        <p:txBody>
          <a:bodyPr wrap="none" rtlCol="0">
            <a:spAutoFit/>
          </a:bodyPr>
          <a:lstStyle/>
          <a:p>
            <a:r>
              <a:rPr lang="en-US" sz="1600" dirty="0" smtClean="0"/>
              <a:t>0.5 m</a:t>
            </a:r>
            <a:endParaRPr lang="en-US" sz="1600" dirty="0"/>
          </a:p>
        </p:txBody>
      </p:sp>
      <p:cxnSp>
        <p:nvCxnSpPr>
          <p:cNvPr id="77" name="Straight Connector 76"/>
          <p:cNvCxnSpPr/>
          <p:nvPr/>
        </p:nvCxnSpPr>
        <p:spPr>
          <a:xfrm flipH="1">
            <a:off x="2652103" y="3893847"/>
            <a:ext cx="1665142" cy="0"/>
          </a:xfrm>
          <a:prstGeom prst="line">
            <a:avLst/>
          </a:prstGeom>
        </p:spPr>
        <p:style>
          <a:lnRef idx="2">
            <a:schemeClr val="dk1"/>
          </a:lnRef>
          <a:fillRef idx="0">
            <a:schemeClr val="dk1"/>
          </a:fillRef>
          <a:effectRef idx="1">
            <a:schemeClr val="dk1"/>
          </a:effectRef>
          <a:fontRef idx="minor">
            <a:schemeClr val="tx1"/>
          </a:fontRef>
        </p:style>
      </p:cxnSp>
      <p:sp>
        <p:nvSpPr>
          <p:cNvPr id="78" name="TextBox 77"/>
          <p:cNvSpPr txBox="1"/>
          <p:nvPr/>
        </p:nvSpPr>
        <p:spPr>
          <a:xfrm rot="16200000">
            <a:off x="-16878" y="4505617"/>
            <a:ext cx="654346" cy="338554"/>
          </a:xfrm>
          <a:prstGeom prst="rect">
            <a:avLst/>
          </a:prstGeom>
          <a:noFill/>
        </p:spPr>
        <p:txBody>
          <a:bodyPr wrap="none" rtlCol="0">
            <a:spAutoFit/>
          </a:bodyPr>
          <a:lstStyle/>
          <a:p>
            <a:r>
              <a:rPr lang="en-US" sz="1600" dirty="0" smtClean="0"/>
              <a:t>0.5 m</a:t>
            </a:r>
            <a:endParaRPr lang="en-US" sz="1600" dirty="0"/>
          </a:p>
        </p:txBody>
      </p:sp>
      <p:cxnSp>
        <p:nvCxnSpPr>
          <p:cNvPr id="79" name="Straight Connector 78"/>
          <p:cNvCxnSpPr/>
          <p:nvPr/>
        </p:nvCxnSpPr>
        <p:spPr>
          <a:xfrm flipH="1" flipV="1">
            <a:off x="496006" y="4072989"/>
            <a:ext cx="1" cy="1409700"/>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a:stCxn id="8" idx="1"/>
          </p:cNvCxnSpPr>
          <p:nvPr/>
        </p:nvCxnSpPr>
        <p:spPr>
          <a:xfrm flipH="1">
            <a:off x="381000" y="4076008"/>
            <a:ext cx="546855" cy="72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flipH="1">
            <a:off x="381000" y="5482689"/>
            <a:ext cx="54685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3256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1866</TotalTime>
  <Words>681</Words>
  <Application>Microsoft Office PowerPoint</Application>
  <PresentationFormat>On-screen Show (4:3)</PresentationFormat>
  <Paragraphs>137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Magnetometer array for Mirror Neutron Oscillation Experiment</vt:lpstr>
      <vt:lpstr>Overview</vt:lpstr>
      <vt:lpstr>Hardware</vt:lpstr>
      <vt:lpstr>Software</vt:lpstr>
      <vt:lpstr>Performance of Single Magnetometer</vt:lpstr>
      <vt:lpstr>Overnight Magnetometer Run</vt:lpstr>
      <vt:lpstr>Magnetometer Sensitivity</vt:lpstr>
      <vt:lpstr>Magnetometer Sensitivity</vt:lpstr>
      <vt:lpstr>Prototype Magnetometer Array Design</vt:lpstr>
      <vt:lpstr>To Do:</vt:lpstr>
      <vt:lpstr>Hardware summary</vt:lpstr>
    </vt:vector>
  </TitlesOfParts>
  <Company>University of Tennessee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Magnetometer array for Mirror Neutron Oscillation Experiment</dc:title>
  <dc:creator>Neutrino</dc:creator>
  <cp:lastModifiedBy>Neutrino</cp:lastModifiedBy>
  <cp:revision>25</cp:revision>
  <dcterms:created xsi:type="dcterms:W3CDTF">2017-02-09T16:03:01Z</dcterms:created>
  <dcterms:modified xsi:type="dcterms:W3CDTF">2017-05-22T16:50:56Z</dcterms:modified>
</cp:coreProperties>
</file>