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70" r:id="rId9"/>
    <p:sldId id="264" r:id="rId10"/>
    <p:sldId id="265" r:id="rId11"/>
    <p:sldId id="271" r:id="rId12"/>
    <p:sldId id="272" r:id="rId13"/>
    <p:sldId id="267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Vieira" initials="PV" lastIdx="4" clrIdx="0">
    <p:extLst>
      <p:ext uri="{19B8F6BF-5375-455C-9EA6-DF929625EA0E}">
        <p15:presenceInfo xmlns:p15="http://schemas.microsoft.com/office/powerpoint/2012/main" userId="b006b4a8d064a8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206" autoAdjust="0"/>
  </p:normalViewPr>
  <p:slideViewPr>
    <p:cSldViewPr snapToGrid="0">
      <p:cViewPr>
        <p:scale>
          <a:sx n="70" d="100"/>
          <a:sy n="70" d="100"/>
        </p:scale>
        <p:origin x="75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2T14:32:30.139" idx="3">
    <p:pos x="7032" y="338"/>
    <p:text>Exemplo simples de HTML:
&lt;!DOCTYPE html&gt;
&lt;html&gt;
  &lt;head&gt;
    &lt;title&gt;Minha Página&lt;/title&gt;
  &lt;/head&gt;
  &lt;body&gt;
    &lt;h1&gt;Bem-vindo!&lt;/h1&gt;
    &lt;p&gt;Esta é a minha primeira página em HTML.&lt;/p&gt;
    &lt;a href="https://www.google.com"&gt;Ir para o Google&lt;/a&gt;
  &lt;/body&gt;
&lt;/html&gt;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3T11:27:53.008" idx="4">
    <p:pos x="7236" y="57"/>
    <p:text>@media (max-width: 600px) {
  body {
    background-color: lightblue;
  }
}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F2FE6-4131-C8C9-E4A2-C317C7CCF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AAC351-B962-388B-36DC-2C2F54EBB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A60489-C155-E50C-87A6-E18ACBF2C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214FD0A-AA1A-750D-43CB-ADB49DF0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AB13EBB-6C5B-0129-373E-243CDE7E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81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03DA3-8DFC-E9B0-30A1-1B4CA0B7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A003621-22C2-FCF0-6E78-AC2329429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BE5BF90-8F32-97B0-31FE-44295DA7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C128AF-99E4-6319-EBFA-DD999EA8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0D44D0-8F89-90D9-3289-AD8C432B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093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5230D21-E176-79D3-E469-4C2351B2E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99CF2B-B81B-15CB-2A79-692B5732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82AEBA-E9BC-2D33-7F65-A2A69EA6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57A3C3-C8F3-8310-6F04-18983F50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D87B1B-1191-5F47-2B2A-5BC993D9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65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C7230-8EE0-4BE7-BDCE-CA18424A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927750-E5A1-0B82-28E3-496933B1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FA35B35-59F5-C5BA-83CF-56D8C3C0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688EE0-21C1-3F8A-B3C6-B6660906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345D33-D360-66E0-8A83-F62BDB8B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08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7A864-0A30-65AB-7ED1-78364657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7605D09-7584-74B4-6E97-05CDD145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C829E35-6818-ACF5-28F5-39F6E310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C9D5C11-0DBD-05DF-573F-9637567A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D3E27B-DEDF-F0AA-9A6C-7D4DA539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975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48C82-DE8D-7E27-DD4E-96D19559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595A40A-F7D9-F18E-18F5-1C398B7F0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1702062-2E3C-4C9D-2A4C-168562678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F38D2C-3F45-773C-C836-1EFA47A6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D8C1669-E05C-48BB-6FC5-8E1FFACD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4393187-44C6-EDD6-F681-06AC80BF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82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350B4-3CD8-FC78-5F17-3F03F4BA6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8411089-C3A6-D1A8-7159-A74C6711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ADD4621-2FBD-B3A7-237A-7E1C6663C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494E0DDD-FA5A-9FF6-2566-A94D646A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1ECDD4E-B60C-F27A-5B76-F4712EA3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DAA370C-8484-A828-BBF0-B91065AC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F89FF25B-3168-7ACB-08C9-64A88FF9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CC17B8F-0782-7703-3A25-DDB1D854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6120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C931C-715E-8CF7-AB5B-48028A6C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BDEEA42-87C3-D7AC-7E23-DB3B8337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E3DA012-DF38-B51A-368C-A2891926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0646ECA-705C-BF22-D5BD-6B3133D5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72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C900AEA-24C9-11FD-0535-7AF72168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4BC2299-6D01-089F-BD7A-8DF137D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081D2D8-7756-1743-48F1-6267FF28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B6E0-A844-D7E5-D6E5-D332F98D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052A8B-B9CE-D213-D996-258AE38D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DEE7DCC-C330-50C8-6C31-13C2A5138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803731-839D-9C8E-AE0D-A54709E5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E4E1EAC-76A6-C3D7-85CE-F3710BD5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DE587AC-67FD-C113-E90F-3990B0D4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71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0B169-7A23-2031-3D0E-A09E413E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191AB90-BBA7-E18A-3A81-191006A74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341400B-FAFD-270D-EE23-FD395194D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15059CC-0112-24EC-268A-09561ACF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03F60AA-9463-6E48-E855-AD12AECA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EE6AA59-05C4-31A5-FA59-AAB48DF2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7360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BCCB3B5-BE4D-3785-748F-4B6F488D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27E0CF-49BA-A46C-9422-3917D6D4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1033D8-672D-9EBF-3E7A-0908C6B1E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4C45-06C6-4509-9C07-F9A1D088831E}" type="datetimeFigureOut">
              <a:rPr lang="pt-PT" smtClean="0"/>
              <a:t>12/05/2025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F6E3DC-8196-BA59-554D-28AEEF93A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CA1448F-4877-B8E8-E881-862858D3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BE52F-6BBA-4EAA-B9F2-490423BB7E1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56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AD75A-F37A-F554-C714-36915309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662" y="157163"/>
            <a:ext cx="9144000" cy="1828800"/>
          </a:xfrm>
        </p:spPr>
        <p:txBody>
          <a:bodyPr/>
          <a:lstStyle/>
          <a:p>
            <a:r>
              <a:rPr lang="pt-PT" b="1" dirty="0">
                <a:latin typeface="Rockwell" panose="02060603020205020403" pitchFamily="18" charset="0"/>
              </a:rPr>
              <a:t>Ferramentas de desenvolvimento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D3EC9-65BF-9C81-C1B5-8A862289C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2376" y="6380162"/>
            <a:ext cx="4910137" cy="641350"/>
          </a:xfrm>
        </p:spPr>
        <p:txBody>
          <a:bodyPr>
            <a:normAutofit/>
          </a:bodyPr>
          <a:lstStyle/>
          <a:p>
            <a:r>
              <a:rPr lang="pt-PT" sz="2000" dirty="0"/>
              <a:t>Realizado por –Pedro </a:t>
            </a:r>
            <a:r>
              <a:rPr lang="pt-PT" sz="2000" dirty="0" err="1"/>
              <a:t>Bensabath</a:t>
            </a:r>
            <a:r>
              <a:rPr lang="pt-PT" sz="2000" dirty="0"/>
              <a:t> nº14</a:t>
            </a:r>
          </a:p>
        </p:txBody>
      </p:sp>
      <p:pic>
        <p:nvPicPr>
          <p:cNvPr id="1026" name="Picture 2" descr="Escola Secundária de Silves">
            <a:extLst>
              <a:ext uri="{FF2B5EF4-FFF2-40B4-BE49-F238E27FC236}">
                <a16:creationId xmlns:a16="http://schemas.microsoft.com/office/drawing/2014/main" id="{FEF8D8D0-863A-E393-AEE3-CEA5B426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0" y="57149"/>
            <a:ext cx="1171576" cy="117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38479E-580A-7180-A834-282CCA70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2476161"/>
            <a:ext cx="7010402" cy="318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86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D69BE-041F-77A8-3662-7214C765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dirty="0">
                <a:latin typeface="Rockwell" panose="02060603020205020403" pitchFamily="18" charset="0"/>
              </a:rPr>
              <a:t>Funcionalidades do Visual Studio Code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A50673-689E-8C7E-1365-9CEEC4E7F0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1878" y="2151854"/>
            <a:ext cx="48196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Escrever e editar código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 várias linguagens (como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JavaScript, C++,</a:t>
            </a:r>
            <a:r>
              <a:rPr lang="pt-PT" altLang="pt-PT" sz="2400" dirty="0">
                <a:latin typeface="Arial" panose="020B0604020202020204" pitchFamily="34" charset="0"/>
              </a:rPr>
              <a:t>C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Testar 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programas diretamente no editor.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Instalar extensões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acrescentam funcionalidades (como suporte a Git, temas,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snippets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etc.).</a:t>
            </a:r>
          </a:p>
        </p:txBody>
      </p:sp>
      <p:pic>
        <p:nvPicPr>
          <p:cNvPr id="5" name="Picture 2" descr="Visual Studio Code - Baixar e instalar no Windows | Microsoft Store">
            <a:extLst>
              <a:ext uri="{FF2B5EF4-FFF2-40B4-BE49-F238E27FC236}">
                <a16:creationId xmlns:a16="http://schemas.microsoft.com/office/drawing/2014/main" id="{75A2074B-B1B5-0C55-D59F-13B657936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59" y="2471737"/>
            <a:ext cx="3171832" cy="31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5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isual Studio Code - Baixar e instalar no Windows | Microsoft Store">
            <a:extLst>
              <a:ext uri="{FF2B5EF4-FFF2-40B4-BE49-F238E27FC236}">
                <a16:creationId xmlns:a16="http://schemas.microsoft.com/office/drawing/2014/main" id="{BBF44269-AAD0-C1C5-13A8-FAB5031F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844" y="2128778"/>
            <a:ext cx="3171832" cy="31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3FB1F6-B493-7F75-58C1-AD68B617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Oque é importante  no visual Studio code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98D8EF0-CFEB-4ADD-D3BA-D2DF1B8F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3292" y="2141537"/>
            <a:ext cx="6149454" cy="3535932"/>
          </a:xfrm>
        </p:spPr>
        <p:txBody>
          <a:bodyPr/>
          <a:lstStyle/>
          <a:p>
            <a:pPr>
              <a:buNone/>
            </a:pPr>
            <a:r>
              <a:rPr lang="pt-PT" sz="2000" b="1" dirty="0"/>
              <a:t>Extensões Poderosas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Você pode adicionar </a:t>
            </a:r>
            <a:r>
              <a:rPr lang="pt-PT" sz="2000" b="1" dirty="0"/>
              <a:t>suporte para linguagens</a:t>
            </a:r>
            <a:r>
              <a:rPr lang="pt-PT" sz="2000" dirty="0"/>
              <a:t> (PHP, </a:t>
            </a:r>
            <a:r>
              <a:rPr lang="pt-PT" sz="2000" dirty="0" err="1"/>
              <a:t>Python</a:t>
            </a:r>
            <a:r>
              <a:rPr lang="pt-PT" sz="2000" dirty="0"/>
              <a:t>, JavaScript,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Instalação de temas, ícones e atalhos personalizados</a:t>
            </a:r>
          </a:p>
          <a:p>
            <a:pPr>
              <a:buNone/>
            </a:pPr>
            <a:r>
              <a:rPr lang="pt-PT" sz="2000" b="1" dirty="0"/>
              <a:t>Live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Permite visualizar seu site no navegador e ver atualizações em tempo real sempre que você salva o arquivo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0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772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6229B-E2F6-0B3B-C92A-0042D303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471"/>
            <a:ext cx="10515600" cy="1325563"/>
          </a:xfrm>
        </p:spPr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As diferenças entre todas ferramentas</a:t>
            </a:r>
          </a:p>
        </p:txBody>
      </p:sp>
      <p:graphicFrame>
        <p:nvGraphicFramePr>
          <p:cNvPr id="15" name="Marcador de Posição de Conteúdo 14">
            <a:extLst>
              <a:ext uri="{FF2B5EF4-FFF2-40B4-BE49-F238E27FC236}">
                <a16:creationId xmlns:a16="http://schemas.microsoft.com/office/drawing/2014/main" id="{9548F179-35C3-7888-2423-DFF19C5B0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01594"/>
              </p:ext>
            </p:extLst>
          </p:nvPr>
        </p:nvGraphicFramePr>
        <p:xfrm>
          <a:off x="838200" y="2479040"/>
          <a:ext cx="10515597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39527204"/>
                    </a:ext>
                  </a:extLst>
                </a:gridCol>
                <a:gridCol w="3540212">
                  <a:extLst>
                    <a:ext uri="{9D8B030D-6E8A-4147-A177-3AD203B41FA5}">
                      <a16:colId xmlns:a16="http://schemas.microsoft.com/office/drawing/2014/main" val="714252135"/>
                    </a:ext>
                  </a:extLst>
                </a:gridCol>
                <a:gridCol w="3470186">
                  <a:extLst>
                    <a:ext uri="{9D8B030D-6E8A-4147-A177-3AD203B41FA5}">
                      <a16:colId xmlns:a16="http://schemas.microsoft.com/office/drawing/2014/main" val="1919014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Ferramentas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Metáfora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5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Controle de Versão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“Histórico de edições do seu código”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918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Plataforma online para o 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1600" dirty="0"/>
                        <a:t>“Nuvem onde você guarda e compartilha seu projeto”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3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Visual Studio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Editor de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“Caderno e caneta onde você escreve seu código”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25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09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982AE-9CEA-48B4-47FD-7ECD3B047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Linguagens de  programação/scripting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FE107F-D172-BD9D-2997-041F02105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442" y="2807367"/>
            <a:ext cx="2723147" cy="2614865"/>
          </a:xfrm>
        </p:spPr>
        <p:txBody>
          <a:bodyPr/>
          <a:lstStyle/>
          <a:p>
            <a:r>
              <a:rPr lang="pt-PT" dirty="0"/>
              <a:t>HTML</a:t>
            </a:r>
          </a:p>
          <a:p>
            <a:r>
              <a:rPr lang="pt-PT" dirty="0"/>
              <a:t>CSS</a:t>
            </a:r>
            <a:br>
              <a:rPr lang="pt-PT" dirty="0"/>
            </a:br>
            <a:r>
              <a:rPr lang="pt-PT" dirty="0"/>
              <a:t>JAVASCRIPT</a:t>
            </a:r>
          </a:p>
          <a:p>
            <a:r>
              <a:rPr lang="pt-PT" dirty="0"/>
              <a:t>PHP</a:t>
            </a: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68433D78-89D9-5E6D-C603-CA122CAE3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13" y="2533650"/>
            <a:ext cx="3046000" cy="304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HTML – Wikipédia, a enciclopédia livre">
            <a:extLst>
              <a:ext uri="{FF2B5EF4-FFF2-40B4-BE49-F238E27FC236}">
                <a16:creationId xmlns:a16="http://schemas.microsoft.com/office/drawing/2014/main" id="{8BD4E5B3-7026-7CCB-7F94-4B5250EE4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641" y="2131210"/>
            <a:ext cx="3291024" cy="32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86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HTML – Wikipédia, a enciclopédia livre">
            <a:extLst>
              <a:ext uri="{FF2B5EF4-FFF2-40B4-BE49-F238E27FC236}">
                <a16:creationId xmlns:a16="http://schemas.microsoft.com/office/drawing/2014/main" id="{4056B795-B8B4-C12D-126E-6EF10D4B8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91" y="2101821"/>
            <a:ext cx="3291024" cy="32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C44299-46D9-808C-EAC5-51544FE7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i="0" dirty="0">
                <a:solidFill>
                  <a:srgbClr val="000000"/>
                </a:solidFill>
                <a:effectLst/>
                <a:latin typeface="Inter"/>
              </a:rPr>
              <a:t>O que é  o HTML?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41414C-F2D6-3A2D-4E67-81AAF8CB8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8015" y="2880296"/>
            <a:ext cx="322717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HTML (HyperText Markup Language)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é a 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linguagem padrão para criar páginas da web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. Ele define a 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estrutura básica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 um site usando 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elementos (tags)</a:t>
            </a:r>
            <a:endParaRPr kumimoji="0" lang="pt-PT" altLang="pt-PT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022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549C1-AD90-D649-8EE5-AD4AE500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dirty="0">
                <a:latin typeface="Rockwell" panose="02060603020205020403" pitchFamily="18" charset="0"/>
              </a:rPr>
              <a:t>Funcionalidades</a:t>
            </a:r>
            <a:r>
              <a:rPr lang="pt-PT" b="1" dirty="0">
                <a:solidFill>
                  <a:srgbClr val="000000"/>
                </a:solidFill>
                <a:latin typeface="Inter"/>
              </a:rPr>
              <a:t> do </a:t>
            </a:r>
            <a:r>
              <a:rPr lang="pt-PT" sz="4400" b="1" i="0" dirty="0">
                <a:solidFill>
                  <a:srgbClr val="000000"/>
                </a:solidFill>
                <a:effectLst/>
                <a:latin typeface="Inter"/>
              </a:rPr>
              <a:t> HTML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21BC4D-E868-C763-E4A1-D9E8BABE4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9"/>
            <a:ext cx="676575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🧱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Estruturar o conteúdo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página (títulos, parágrafos, listas,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Conectar páginas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 links (hipertexto)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🖼️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Inserir e posicionar elementos multimídia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(imagens, vídeos, áudios)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 significado ao conteúdo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 tags semânticas (como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article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PT" altLang="pt-P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footer</a:t>
            </a: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pt-PT" alt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Servir de base para o CSS e JavaScript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eles dependem da estrutura HTML para funcionar</a:t>
            </a:r>
          </a:p>
        </p:txBody>
      </p:sp>
      <p:pic>
        <p:nvPicPr>
          <p:cNvPr id="5" name="Picture 3" descr="HTML – Wikipédia, a enciclopédia livre">
            <a:extLst>
              <a:ext uri="{FF2B5EF4-FFF2-40B4-BE49-F238E27FC236}">
                <a16:creationId xmlns:a16="http://schemas.microsoft.com/office/drawing/2014/main" id="{7AE1A454-B11E-57DA-9E15-498E02410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776" y="2101821"/>
            <a:ext cx="3291024" cy="32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140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E8DC4-0587-9746-408F-2D618B257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65"/>
            <a:ext cx="10515600" cy="1325563"/>
          </a:xfrm>
        </p:spPr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Oque é importante  no html</a:t>
            </a:r>
            <a:endParaRPr lang="pt-P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48EAA4-3139-D4E5-38C1-C2CFF447A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0916" y="1607728"/>
            <a:ext cx="5386137" cy="488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Semântica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 </a:t>
            </a:r>
            <a:r>
              <a:rPr kumimoji="0" lang="pt-PT" altLang="pt-P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tags com significado claro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ajuda na acessibilidade e no SEO (otimização para buscadores):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header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footer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nav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 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PT" altLang="pt-P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pt-PT" altLang="pt-P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endParaRPr lang="pt-PT" altLang="pt-PT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Links e Navegação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permite criar 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links internos e externos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&lt;a&gt;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formando a navegação entre páginas</a:t>
            </a:r>
            <a:endParaRPr kumimoji="0" lang="pt-PT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pt-PT" sz="2000" b="1" dirty="0"/>
              <a:t>Base para CSS e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HTML fornece a </a:t>
            </a:r>
            <a:r>
              <a:rPr lang="pt-PT" sz="2000" b="1" dirty="0"/>
              <a:t>estrutura</a:t>
            </a: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CSS cuida do </a:t>
            </a:r>
            <a:r>
              <a:rPr lang="pt-PT" sz="2000" b="1" dirty="0"/>
              <a:t>visual</a:t>
            </a: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JavaScript cuida da </a:t>
            </a:r>
            <a:r>
              <a:rPr lang="pt-PT" sz="2000" b="1" dirty="0"/>
              <a:t>interatividade</a:t>
            </a:r>
            <a:endParaRPr lang="pt-PT" sz="20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3" descr="HTML – Wikipédia, a enciclopédia livre">
            <a:extLst>
              <a:ext uri="{FF2B5EF4-FFF2-40B4-BE49-F238E27FC236}">
                <a16:creationId xmlns:a16="http://schemas.microsoft.com/office/drawing/2014/main" id="{15860F1C-5C2B-59A5-8547-DF5B8845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617" y="2230158"/>
            <a:ext cx="3291024" cy="329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3" name="Picture 5" descr="CSS | Coding Help Wikia | Fandom">
            <a:extLst>
              <a:ext uri="{FF2B5EF4-FFF2-40B4-BE49-F238E27FC236}">
                <a16:creationId xmlns:a16="http://schemas.microsoft.com/office/drawing/2014/main" id="{51BDA197-7AFE-678A-69FC-35B084B73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4300" y="2409825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08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6F409-9378-78C2-151B-17B3609F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i="0" dirty="0">
                <a:solidFill>
                  <a:srgbClr val="000000"/>
                </a:solidFill>
                <a:effectLst/>
                <a:latin typeface="Inter"/>
              </a:rPr>
              <a:t>O que é  o CSS?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9E77C3-E2BD-E567-FD78-8CFF4370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2359025"/>
            <a:ext cx="4533900" cy="3298825"/>
          </a:xfrm>
        </p:spPr>
        <p:txBody>
          <a:bodyPr/>
          <a:lstStyle/>
          <a:p>
            <a:r>
              <a:rPr lang="pt-PT" dirty="0"/>
              <a:t>CSS é a sigla para </a:t>
            </a:r>
            <a:r>
              <a:rPr lang="pt-PT" b="1" dirty="0" err="1"/>
              <a:t>Cascading</a:t>
            </a:r>
            <a:r>
              <a:rPr lang="pt-PT" b="1" dirty="0"/>
              <a:t> </a:t>
            </a:r>
            <a:r>
              <a:rPr lang="pt-PT" b="1" dirty="0" err="1"/>
              <a:t>Style</a:t>
            </a:r>
            <a:r>
              <a:rPr lang="pt-PT" b="1" dirty="0"/>
              <a:t> </a:t>
            </a:r>
            <a:r>
              <a:rPr lang="pt-PT" b="1" dirty="0" err="1"/>
              <a:t>Sheets</a:t>
            </a:r>
            <a:r>
              <a:rPr lang="pt-PT" dirty="0"/>
              <a:t>, ou </a:t>
            </a:r>
            <a:r>
              <a:rPr lang="pt-PT" b="1" dirty="0"/>
              <a:t>Folhas de Estilo em Cascata.</a:t>
            </a:r>
          </a:p>
          <a:p>
            <a:r>
              <a:rPr lang="pt-PT" dirty="0"/>
              <a:t>É uma linguagem usada para </a:t>
            </a:r>
            <a:r>
              <a:rPr lang="pt-PT" b="1" dirty="0"/>
              <a:t>estilizar páginas da web</a:t>
            </a:r>
            <a:r>
              <a:rPr lang="pt-PT" dirty="0"/>
              <a:t> escritas em HTML.</a:t>
            </a:r>
          </a:p>
        </p:txBody>
      </p:sp>
      <p:pic>
        <p:nvPicPr>
          <p:cNvPr id="18434" name="Picture 2" descr="CSS | Coding Help Wikia | Fandom">
            <a:extLst>
              <a:ext uri="{FF2B5EF4-FFF2-40B4-BE49-F238E27FC236}">
                <a16:creationId xmlns:a16="http://schemas.microsoft.com/office/drawing/2014/main" id="{043C49CC-EDB3-9CFE-30F8-D5EE95F33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200275"/>
            <a:ext cx="3429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03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971E6-F2A3-81CF-6084-0C18D471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dirty="0">
                <a:latin typeface="Rockwell" panose="02060603020205020403" pitchFamily="18" charset="0"/>
              </a:rPr>
              <a:t>Funcionalidades</a:t>
            </a:r>
            <a:r>
              <a:rPr lang="pt-PT" b="1" dirty="0">
                <a:solidFill>
                  <a:srgbClr val="000000"/>
                </a:solidFill>
                <a:latin typeface="Inter"/>
              </a:rPr>
              <a:t> do </a:t>
            </a:r>
            <a:r>
              <a:rPr lang="pt-PT" sz="4400" b="1" i="0" dirty="0">
                <a:solidFill>
                  <a:srgbClr val="000000"/>
                </a:solidFill>
                <a:effectLst/>
                <a:latin typeface="Inter"/>
              </a:rPr>
              <a:t> CSS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7EB35FC-6A47-E72F-D1B9-42F34C7E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PT" sz="2000" dirty="0"/>
              <a:t>O CSS serve para </a:t>
            </a:r>
            <a:r>
              <a:rPr lang="pt-PT" sz="2000" b="1" dirty="0"/>
              <a:t>controlar a aparência</a:t>
            </a:r>
            <a:r>
              <a:rPr lang="pt-PT" sz="2000" dirty="0"/>
              <a:t> de uma página web. Com ele, você pode definir: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Cores</a:t>
            </a:r>
            <a:r>
              <a:rPr lang="pt-PT" sz="2000" dirty="0"/>
              <a:t> (de texto, fundo, bordas,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Fontes</a:t>
            </a:r>
            <a:r>
              <a:rPr lang="pt-PT" sz="2000" dirty="0"/>
              <a:t> (tipo, tamanho, estilo)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Tamanhos e espaçamentos</a:t>
            </a:r>
            <a:r>
              <a:rPr lang="pt-PT" sz="2000" dirty="0"/>
              <a:t> (margens, </a:t>
            </a:r>
            <a:r>
              <a:rPr lang="pt-PT" sz="2000" dirty="0" err="1"/>
              <a:t>padding</a:t>
            </a:r>
            <a:r>
              <a:rPr lang="pt-PT" sz="2000" dirty="0"/>
              <a:t>, largura, altura)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Posicionamento de elementos</a:t>
            </a:r>
            <a:r>
              <a:rPr lang="pt-PT" sz="2000" dirty="0"/>
              <a:t> na tela (centralização, flutuação, alinhamento)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Estilos interativos</a:t>
            </a:r>
            <a:r>
              <a:rPr lang="pt-PT" sz="2000" dirty="0"/>
              <a:t>, como efeitos ao passar o mouse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Responsividade</a:t>
            </a:r>
            <a:r>
              <a:rPr lang="pt-PT" sz="2000" dirty="0"/>
              <a:t>, ou seja, adaptar a página a diferentes tamanhos de tela (celular, tablet, desktop)</a:t>
            </a:r>
          </a:p>
          <a:p>
            <a:endParaRPr lang="pt-PT" dirty="0"/>
          </a:p>
        </p:txBody>
      </p:sp>
      <p:pic>
        <p:nvPicPr>
          <p:cNvPr id="4" name="Picture 2" descr="CSS | Coding Help Wikia | Fandom">
            <a:extLst>
              <a:ext uri="{FF2B5EF4-FFF2-40B4-BE49-F238E27FC236}">
                <a16:creationId xmlns:a16="http://schemas.microsoft.com/office/drawing/2014/main" id="{EEAC5637-7587-C49C-FC30-17B3D67A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2200275"/>
            <a:ext cx="3429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21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01A30-BA02-A66E-7D28-460B10AA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Oque é importante  no CSS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AC78A20-C9E6-C448-8ACA-B303377B0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96281"/>
            <a:ext cx="5505450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PT" sz="2000" b="1" dirty="0"/>
              <a:t>Box </a:t>
            </a:r>
            <a:r>
              <a:rPr lang="pt-PT" sz="2000" b="1" dirty="0" err="1"/>
              <a:t>Model</a:t>
            </a:r>
            <a:r>
              <a:rPr lang="pt-PT" sz="2000" b="1" dirty="0"/>
              <a:t> (Modelo de Caixa)</a:t>
            </a:r>
          </a:p>
          <a:p>
            <a:pPr>
              <a:buNone/>
            </a:pPr>
            <a:r>
              <a:rPr lang="pt-PT" sz="2000" dirty="0"/>
              <a:t>Todo elemento HTML é considerado uma "caixa", com: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 err="1"/>
              <a:t>Content</a:t>
            </a:r>
            <a:r>
              <a:rPr lang="pt-PT" sz="2000" dirty="0"/>
              <a:t> (conteúdo)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 err="1"/>
              <a:t>Padding</a:t>
            </a:r>
            <a:r>
              <a:rPr lang="pt-PT" sz="2000" dirty="0"/>
              <a:t> (preenchimento interno)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 err="1"/>
              <a:t>Border</a:t>
            </a:r>
            <a:r>
              <a:rPr lang="pt-PT" sz="2000" dirty="0"/>
              <a:t> (borda)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 err="1"/>
              <a:t>Margin</a:t>
            </a:r>
            <a:r>
              <a:rPr lang="pt-PT" sz="2000" dirty="0"/>
              <a:t> (espaçamento externo)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sz="2000" dirty="0"/>
          </a:p>
        </p:txBody>
      </p:sp>
      <p:pic>
        <p:nvPicPr>
          <p:cNvPr id="7" name="Picture 2" descr="CSS | Coding Help Wikia | Fandom">
            <a:extLst>
              <a:ext uri="{FF2B5EF4-FFF2-40B4-BE49-F238E27FC236}">
                <a16:creationId xmlns:a16="http://schemas.microsoft.com/office/drawing/2014/main" id="{9664094F-9747-52E2-3C03-839002F9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150" y="2619375"/>
            <a:ext cx="3429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Live Instructor-Led JavaScript Training - Hands-on Interactive Course">
            <a:extLst>
              <a:ext uri="{FF2B5EF4-FFF2-40B4-BE49-F238E27FC236}">
                <a16:creationId xmlns:a16="http://schemas.microsoft.com/office/drawing/2014/main" id="{609FA335-795B-008E-EA63-E5F5CF55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4655" y="2228850"/>
            <a:ext cx="344810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49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m criada">
            <a:extLst>
              <a:ext uri="{FF2B5EF4-FFF2-40B4-BE49-F238E27FC236}">
                <a16:creationId xmlns:a16="http://schemas.microsoft.com/office/drawing/2014/main" id="{0030256B-148D-86FF-B13A-4FE77956D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6" y="1428750"/>
            <a:ext cx="661035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986F57-3A3B-974A-9F47-53F9A789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21544"/>
            <a:ext cx="10515600" cy="1325563"/>
          </a:xfrm>
        </p:spPr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O que São as ferramentas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EFFB2A-9EA3-B06C-2868-CA749636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2664619"/>
            <a:ext cx="5191125" cy="3271837"/>
          </a:xfrm>
        </p:spPr>
        <p:txBody>
          <a:bodyPr/>
          <a:lstStyle/>
          <a:p>
            <a:r>
              <a:rPr lang="pt-PT" b="1" dirty="0">
                <a:solidFill>
                  <a:srgbClr val="000000"/>
                </a:solidFill>
                <a:latin typeface="Inter"/>
              </a:rPr>
              <a:t>Git</a:t>
            </a:r>
          </a:p>
          <a:p>
            <a:r>
              <a:rPr lang="pt-PT" b="1" i="0" dirty="0">
                <a:solidFill>
                  <a:srgbClr val="000000"/>
                </a:solidFill>
                <a:effectLst/>
                <a:latin typeface="Inter"/>
              </a:rPr>
              <a:t>GitHUB</a:t>
            </a:r>
          </a:p>
          <a:p>
            <a:r>
              <a:rPr lang="pt-PT" b="1" dirty="0">
                <a:solidFill>
                  <a:srgbClr val="000000"/>
                </a:solidFill>
                <a:latin typeface="Inter"/>
              </a:rPr>
              <a:t>Visual Studio Code</a:t>
            </a:r>
            <a:endParaRPr lang="pt-PT" b="1" i="0" dirty="0">
              <a:solidFill>
                <a:srgbClr val="000000"/>
              </a:solidFill>
              <a:effectLst/>
              <a:latin typeface="Inter"/>
            </a:endParaRPr>
          </a:p>
          <a:p>
            <a:endParaRPr lang="pt-PT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4" name="Picture 2" descr="Getting started with Git">
            <a:extLst>
              <a:ext uri="{FF2B5EF4-FFF2-40B4-BE49-F238E27FC236}">
                <a16:creationId xmlns:a16="http://schemas.microsoft.com/office/drawing/2014/main" id="{AE251D4C-EDD9-C0B8-2C05-372C4E87C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8803" y="2664619"/>
            <a:ext cx="4562472" cy="2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772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D9A3-7B2F-81B5-38E5-1771A44C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i="0" dirty="0">
                <a:solidFill>
                  <a:srgbClr val="000000"/>
                </a:solidFill>
                <a:effectLst/>
                <a:latin typeface="Inter"/>
              </a:rPr>
              <a:t>O que é  o JavaScript?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C402183-3A0B-BC50-D858-0E7C84E0A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07" y="2506662"/>
            <a:ext cx="3829030" cy="34559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b="1" dirty="0"/>
              <a:t>O JavaScript (ou JS) é uma linguagem de programação usada principalmente para tornar páginas da web interativas.</a:t>
            </a:r>
          </a:p>
          <a:p>
            <a:endParaRPr lang="pt-PT" dirty="0"/>
          </a:p>
        </p:txBody>
      </p:sp>
      <p:pic>
        <p:nvPicPr>
          <p:cNvPr id="21506" name="Picture 2" descr="Live Instructor-Led JavaScript Training - Hands-on Interactive Course">
            <a:extLst>
              <a:ext uri="{FF2B5EF4-FFF2-40B4-BE49-F238E27FC236}">
                <a16:creationId xmlns:a16="http://schemas.microsoft.com/office/drawing/2014/main" id="{2893D775-D13F-66EA-1FB8-DA3BA356B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21" y="2414588"/>
            <a:ext cx="2436772" cy="274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444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13E06-BEA9-7FCF-9A01-D54E0255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305162"/>
            <a:ext cx="10515600" cy="1325563"/>
          </a:xfrm>
        </p:spPr>
        <p:txBody>
          <a:bodyPr/>
          <a:lstStyle/>
          <a:p>
            <a:pPr algn="ctr"/>
            <a:r>
              <a:rPr lang="pt-PT" sz="4400" b="1" dirty="0">
                <a:latin typeface="Rockwell" panose="02060603020205020403" pitchFamily="18" charset="0"/>
              </a:rPr>
              <a:t>Funcionalidades</a:t>
            </a:r>
            <a:r>
              <a:rPr lang="pt-PT" b="1" dirty="0">
                <a:solidFill>
                  <a:srgbClr val="000000"/>
                </a:solidFill>
                <a:latin typeface="Inter"/>
              </a:rPr>
              <a:t> do JavaScript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2A6219-449D-B6BF-B9BF-1CA1ED32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54" y="2135119"/>
            <a:ext cx="4933950" cy="435133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pt-PT" sz="8000" dirty="0"/>
              <a:t>Permite: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8000" dirty="0"/>
              <a:t>Alterar texto, imagens e estilos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8000" dirty="0"/>
              <a:t>Criar ou remover elementos da página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8000" dirty="0"/>
              <a:t>Reagir a eventos (como cliques)</a:t>
            </a:r>
          </a:p>
          <a:p>
            <a:pPr>
              <a:buNone/>
            </a:pPr>
            <a:r>
              <a:rPr lang="pt-PT" sz="8000" b="1" dirty="0"/>
              <a:t>Validação de formulários</a:t>
            </a:r>
          </a:p>
          <a:p>
            <a:pPr>
              <a:buNone/>
            </a:pPr>
            <a:r>
              <a:rPr lang="pt-PT" sz="8000" dirty="0"/>
              <a:t>Antes de submeter um formulário, o JavaScript pode verificar se os dados estão corretos.</a:t>
            </a:r>
          </a:p>
          <a:p>
            <a:pPr>
              <a:buNone/>
            </a:pPr>
            <a:r>
              <a:rPr lang="pt-PT" sz="8000" dirty="0"/>
              <a:t> Exemplo: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8000" dirty="0"/>
              <a:t>Verificar se o e-mail foi preenchido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8000" dirty="0"/>
              <a:t>Confirmar se a palavra-passe tem, pelo menos, 8 caracteres</a:t>
            </a:r>
          </a:p>
          <a:p>
            <a:endParaRPr lang="pt-PT" dirty="0"/>
          </a:p>
        </p:txBody>
      </p:sp>
      <p:pic>
        <p:nvPicPr>
          <p:cNvPr id="4" name="Picture 2" descr="Live Instructor-Led JavaScript Training - Hands-on Interactive Course">
            <a:extLst>
              <a:ext uri="{FF2B5EF4-FFF2-40B4-BE49-F238E27FC236}">
                <a16:creationId xmlns:a16="http://schemas.microsoft.com/office/drawing/2014/main" id="{A63CD130-A01E-02A5-3E4A-5F6E3FF0E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23" y="2070292"/>
            <a:ext cx="3392528" cy="382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8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575E9-2553-58FD-18A1-211558FB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Oque é importante  no  JavaScript 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27E0B7-E319-F089-DECF-BCBEE1C2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45" y="1825625"/>
            <a:ext cx="4535806" cy="4351338"/>
          </a:xfrm>
        </p:spPr>
        <p:txBody>
          <a:bodyPr/>
          <a:lstStyle/>
          <a:p>
            <a:pPr>
              <a:buNone/>
            </a:pPr>
            <a:r>
              <a:rPr lang="pt-PT" sz="2000" b="1" dirty="0"/>
              <a:t>Validação de formulários</a:t>
            </a:r>
          </a:p>
          <a:p>
            <a:r>
              <a:rPr lang="pt-PT" sz="2000" dirty="0"/>
              <a:t>Verificar se os dados inseridos pelo utilizador estão corretos antes de enviar.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Condicionais e ciclos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Controlar o fluxo do programa com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</a:p>
          <a:p>
            <a:pPr>
              <a:buNone/>
            </a:pPr>
            <a:r>
              <a:rPr lang="pt-PT" sz="2000" b="1" dirty="0"/>
              <a:t>Manipulação do DOM</a:t>
            </a:r>
          </a:p>
          <a:p>
            <a:r>
              <a:rPr lang="pt-PT" sz="2000" dirty="0"/>
              <a:t>Permite alterar elementos HTML dinamicamente (texto, imagem, classes,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PT" dirty="0"/>
          </a:p>
        </p:txBody>
      </p:sp>
      <p:pic>
        <p:nvPicPr>
          <p:cNvPr id="6" name="Picture 2" descr="Live Instructor-Led JavaScript Training - Hands-on Interactive Course">
            <a:extLst>
              <a:ext uri="{FF2B5EF4-FFF2-40B4-BE49-F238E27FC236}">
                <a16:creationId xmlns:a16="http://schemas.microsoft.com/office/drawing/2014/main" id="{43E74F3A-EE97-2028-865D-25730E254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1" y="2089513"/>
            <a:ext cx="3392528" cy="382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4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2962-BFB7-783A-B051-083B0D489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23071"/>
            <a:ext cx="10515600" cy="1325563"/>
          </a:xfrm>
        </p:spPr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Qual diferença  o JavaScript e o Java tem? </a:t>
            </a:r>
          </a:p>
        </p:txBody>
      </p:sp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54B7AA33-DEE5-27C8-3736-AC4787FC38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218900"/>
              </p:ext>
            </p:extLst>
          </p:nvPr>
        </p:nvGraphicFramePr>
        <p:xfrm>
          <a:off x="838201" y="2035174"/>
          <a:ext cx="10515597" cy="373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356248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397287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11021546"/>
                    </a:ext>
                  </a:extLst>
                </a:gridCol>
              </a:tblGrid>
              <a:tr h="40399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Característica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 java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2693707"/>
                  </a:ext>
                </a:extLst>
              </a:tr>
              <a:tr h="40399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Tipo de linguagem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Interpretada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Compilada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86465"/>
                  </a:ext>
                </a:extLst>
              </a:tr>
              <a:tr h="706995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Onde é utilizado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Navegadores web, aplicações móveis e servidores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Aplicações desktop, Android, sistemas empresariais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67802"/>
                  </a:ext>
                </a:extLst>
              </a:tr>
              <a:tr h="40399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Corre diretamente no navegador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Requer a Máquina Virtual Java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39557"/>
                  </a:ext>
                </a:extLst>
              </a:tr>
              <a:tr h="706995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Desempenho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Ótimo para interatividade na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Melhor para aplicações de grande escala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80520"/>
                  </a:ext>
                </a:extLst>
              </a:tr>
              <a:tr h="706995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instalação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Não é necessário instalar – já vem nos navegadores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Requer instalação do Java e do seu compilador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209"/>
                  </a:ext>
                </a:extLst>
              </a:tr>
              <a:tr h="40399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Programação orientada a objetos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Baseada em protótipos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Baseada em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91241"/>
                  </a:ext>
                </a:extLst>
              </a:tr>
            </a:tbl>
          </a:graphicData>
        </a:graphic>
      </p:graphicFrame>
      <p:pic>
        <p:nvPicPr>
          <p:cNvPr id="24578" name="Picture 2" descr="PHP – Wikipédia, a enciclopédia livre">
            <a:extLst>
              <a:ext uri="{FF2B5EF4-FFF2-40B4-BE49-F238E27FC236}">
                <a16:creationId xmlns:a16="http://schemas.microsoft.com/office/drawing/2014/main" id="{5D16B9BC-484C-5468-A262-853F24A52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8850" y="1748634"/>
            <a:ext cx="6096000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22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2F252-1AF4-5261-87A3-4069203B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i="0" dirty="0">
                <a:solidFill>
                  <a:srgbClr val="000000"/>
                </a:solidFill>
                <a:effectLst/>
                <a:latin typeface="Inter"/>
              </a:rPr>
              <a:t>O que é  o PHP?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4DE1B9A-D7DE-35ED-5CCD-74D96588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4400" cy="4351338"/>
          </a:xfrm>
        </p:spPr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PHP</a:t>
            </a:r>
            <a:r>
              <a:rPr lang="pt-PT" dirty="0"/>
              <a:t> (sigla para </a:t>
            </a:r>
            <a:r>
              <a:rPr lang="pt-PT" b="1" dirty="0" err="1"/>
              <a:t>Hypertext</a:t>
            </a:r>
            <a:r>
              <a:rPr lang="pt-PT" b="1" dirty="0"/>
              <a:t> </a:t>
            </a:r>
            <a:r>
              <a:rPr lang="pt-PT" b="1" dirty="0" err="1"/>
              <a:t>Preprocessor</a:t>
            </a:r>
            <a:r>
              <a:rPr lang="pt-PT" dirty="0"/>
              <a:t>) é uma </a:t>
            </a:r>
            <a:r>
              <a:rPr lang="pt-PT" b="1" dirty="0"/>
              <a:t>linguagem de programação voltada para o desenvolvimento web</a:t>
            </a:r>
            <a:r>
              <a:rPr lang="pt-PT" dirty="0"/>
              <a:t>, especialmente para criar </a:t>
            </a:r>
            <a:r>
              <a:rPr lang="pt-PT" b="1" dirty="0"/>
              <a:t>páginas dinâmicas</a:t>
            </a:r>
            <a:r>
              <a:rPr lang="pt-PT" dirty="0"/>
              <a:t> que interagem com bases de dados.</a:t>
            </a:r>
          </a:p>
        </p:txBody>
      </p:sp>
      <p:pic>
        <p:nvPicPr>
          <p:cNvPr id="4" name="Picture 2" descr="PHP – Wikipédia, a enciclopédia livre">
            <a:extLst>
              <a:ext uri="{FF2B5EF4-FFF2-40B4-BE49-F238E27FC236}">
                <a16:creationId xmlns:a16="http://schemas.microsoft.com/office/drawing/2014/main" id="{1F63740C-E533-8FF3-A970-8D38E4BD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43150"/>
            <a:ext cx="4809852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145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94452-E877-AA06-E207-65DE8E7B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dirty="0">
                <a:latin typeface="Rockwell" panose="02060603020205020403" pitchFamily="18" charset="0"/>
              </a:rPr>
              <a:t>Funcionalidades</a:t>
            </a:r>
            <a:r>
              <a:rPr lang="pt-PT" b="1" dirty="0">
                <a:solidFill>
                  <a:srgbClr val="000000"/>
                </a:solidFill>
                <a:latin typeface="Inter"/>
              </a:rPr>
              <a:t> do PHP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7AEDADB-AC4E-9D5D-244C-2400B262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98" y="2405062"/>
            <a:ext cx="4267200" cy="3279775"/>
          </a:xfrm>
        </p:spPr>
        <p:txBody>
          <a:bodyPr/>
          <a:lstStyle/>
          <a:p>
            <a:pPr>
              <a:buNone/>
            </a:pPr>
            <a:r>
              <a:rPr lang="pt-PT" sz="2000" b="1" dirty="0"/>
              <a:t>Gerar conteúdo dinâmico</a:t>
            </a:r>
            <a:r>
              <a:rPr lang="pt-PT" sz="2000" dirty="0"/>
              <a:t> (como mostrar produtos de uma loja online)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Trabalhar com bases de dados</a:t>
            </a:r>
            <a:r>
              <a:rPr lang="pt-PT" sz="2000" dirty="0"/>
              <a:t> (</a:t>
            </a:r>
            <a:r>
              <a:rPr lang="pt-PT" sz="2000" dirty="0" err="1"/>
              <a:t>ex</a:t>
            </a:r>
            <a:r>
              <a:rPr lang="pt-PT" sz="2000" dirty="0"/>
              <a:t>: MySQL)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Criar sistemas completos</a:t>
            </a:r>
            <a:r>
              <a:rPr lang="pt-PT" sz="2000" dirty="0"/>
              <a:t>, como blogs, fóruns, lojas virtuais, etc.</a:t>
            </a:r>
          </a:p>
          <a:p>
            <a:endParaRPr lang="pt-PT" dirty="0"/>
          </a:p>
        </p:txBody>
      </p:sp>
      <p:pic>
        <p:nvPicPr>
          <p:cNvPr id="4" name="Picture 2" descr="PHP – Wikipédia, a enciclopédia livre">
            <a:extLst>
              <a:ext uri="{FF2B5EF4-FFF2-40B4-BE49-F238E27FC236}">
                <a16:creationId xmlns:a16="http://schemas.microsoft.com/office/drawing/2014/main" id="{D2BCCB95-E6B4-1E60-4E3A-0737EBF9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324100"/>
            <a:ext cx="4809852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41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E4CA5-B21B-28CC-BE90-2C94B192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Oque é importante  no PHP?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727C13-29B6-1B3F-5958-D7C36CA28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2000" b="1" dirty="0"/>
              <a:t>Trabalhando com bases de dados (MySQL)</a:t>
            </a:r>
          </a:p>
          <a:p>
            <a:r>
              <a:rPr lang="pt-PT" sz="2000" dirty="0"/>
              <a:t>PHP é frequentemente usado para criar sites dinâmicos que interagem com bases de dados, sendo o </a:t>
            </a:r>
            <a:r>
              <a:rPr lang="pt-PT" sz="2000" b="1" dirty="0"/>
              <a:t>MySQL</a:t>
            </a:r>
            <a:r>
              <a:rPr lang="pt-PT" sz="2000" dirty="0"/>
              <a:t> uma das mais populares.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Segurança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 crucial garantir que as aplicações em PHP sejam 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seguras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Algumas práticas incluem: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 dados de entrada</a:t>
            </a:r>
            <a:r>
              <a:rPr kumimoji="0" lang="pt-PT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(evitar injeção de SQL)</a:t>
            </a:r>
          </a:p>
          <a:p>
            <a:endParaRPr lang="pt-PT" dirty="0"/>
          </a:p>
        </p:txBody>
      </p:sp>
      <p:pic>
        <p:nvPicPr>
          <p:cNvPr id="5" name="Picture 2" descr="PHP – Wikipédia, a enciclopédia livre">
            <a:extLst>
              <a:ext uri="{FF2B5EF4-FFF2-40B4-BE49-F238E27FC236}">
                <a16:creationId xmlns:a16="http://schemas.microsoft.com/office/drawing/2014/main" id="{FDED5906-B3EF-55E0-F09A-4235C10F7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2438400"/>
            <a:ext cx="4809852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25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421D6-28B6-046F-9024-3AC120B4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As diferenças entre todas ferramentas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4426F76B-9483-DB1E-1DBA-70728362A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359054"/>
              </p:ext>
            </p:extLst>
          </p:nvPr>
        </p:nvGraphicFramePr>
        <p:xfrm>
          <a:off x="838200" y="1825625"/>
          <a:ext cx="10515600" cy="474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410818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74165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992368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8278856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Característica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6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Função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Estrutura da página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Interatividade e dinamismo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Geração de conteúdo dinâmico no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Navegador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Navegador (</a:t>
                      </a:r>
                      <a:r>
                        <a:rPr lang="pt-PT" dirty="0" err="1"/>
                        <a:t>client-side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Servidor (server-</a:t>
                      </a:r>
                      <a:r>
                        <a:rPr lang="pt-PT" dirty="0" err="1"/>
                        <a:t>side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3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Tipo de linguagem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Linguagem de marcação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Linguagem de programação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Linguagem de programação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71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Interatividade</a:t>
                      </a:r>
                      <a:endParaRPr lang="pt-P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Não possui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Sim, com o utilizador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Processa dados e interage com bases de dados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69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Sintaxe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Tags e atributos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Funções, Loop, condicionais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Variáveis, funções, interações com 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Exemplo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Criar cabeçalhos, parágrafos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Validar formulários, animações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Processar formulários, login de utilizadores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79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Dependência de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Não requer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Não requer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Requer servidor para execução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974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74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8142-4AEB-6B7D-F80B-B0929324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213" y="277812"/>
            <a:ext cx="10515600" cy="977900"/>
          </a:xfrm>
        </p:spPr>
        <p:txBody>
          <a:bodyPr>
            <a:noAutofit/>
          </a:bodyPr>
          <a:lstStyle/>
          <a:p>
            <a:pPr algn="ctr"/>
            <a:r>
              <a:rPr lang="pt-PT" sz="6000" b="1" i="0" dirty="0">
                <a:solidFill>
                  <a:srgbClr val="000000"/>
                </a:solidFill>
                <a:effectLst/>
                <a:latin typeface="Inter"/>
              </a:rPr>
              <a:t>O que é o Git?</a:t>
            </a:r>
            <a:endParaRPr lang="pt-PT" sz="6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11535E-A11D-CCFC-ABB8-E0E3166E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2" y="1811338"/>
            <a:ext cx="5133976" cy="4768850"/>
          </a:xfrm>
        </p:spPr>
        <p:txBody>
          <a:bodyPr>
            <a:normAutofit/>
          </a:bodyPr>
          <a:lstStyle/>
          <a:p>
            <a:r>
              <a:rPr lang="pt-PT" sz="2800" dirty="0"/>
              <a:t>O Git é o sistema de controlo de versões open source mais utilizado no mundo atualmente! É usado para controlar o histórico de alterações de ficheiros</a:t>
            </a:r>
            <a:endParaRPr lang="pt-PT" dirty="0"/>
          </a:p>
        </p:txBody>
      </p:sp>
      <p:pic>
        <p:nvPicPr>
          <p:cNvPr id="4" name="Picture 2" descr="Getting started with Git">
            <a:extLst>
              <a:ext uri="{FF2B5EF4-FFF2-40B4-BE49-F238E27FC236}">
                <a16:creationId xmlns:a16="http://schemas.microsoft.com/office/drawing/2014/main" id="{16664A8C-066A-782D-5588-E7DA90CF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6" y="2700338"/>
            <a:ext cx="4562472" cy="2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044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56CC6-5028-E49C-F8E3-6EE0B693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>
                <a:latin typeface="Rockwell" panose="02060603020205020403" pitchFamily="18" charset="0"/>
              </a:rPr>
              <a:t>Funcionalidades do Git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F5A2AE-D06F-D40B-AB78-81EBD3A9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00262"/>
            <a:ext cx="6438900" cy="3830638"/>
          </a:xfrm>
        </p:spPr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Git</a:t>
            </a:r>
            <a:r>
              <a:rPr lang="pt-PT" dirty="0"/>
              <a:t> é uma ferramenta usada para controlar o histórico de alterações em ficheiros, principalmente em projetos de programação. Permite trabalhar em equipa, criar versões diferentes do projeto (ramificações) e recuperar alterações anteriores de forma segura.</a:t>
            </a:r>
          </a:p>
        </p:txBody>
      </p:sp>
      <p:pic>
        <p:nvPicPr>
          <p:cNvPr id="4" name="Picture 2" descr="Getting started with Git">
            <a:extLst>
              <a:ext uri="{FF2B5EF4-FFF2-40B4-BE49-F238E27FC236}">
                <a16:creationId xmlns:a16="http://schemas.microsoft.com/office/drawing/2014/main" id="{B76C0B1F-B94D-E406-341B-25706C653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28" y="2886869"/>
            <a:ext cx="4562472" cy="2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6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BF0D3-C0C3-F09B-89E3-65EC1FC5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Oque é importante  no GIT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B428EB-777E-2454-FB66-5D888551E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205" y="2072759"/>
            <a:ext cx="6201738" cy="363606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PT" sz="2000" b="1" dirty="0"/>
              <a:t>Controle de Versão</a:t>
            </a:r>
          </a:p>
          <a:p>
            <a:r>
              <a:rPr lang="pt-PT" sz="2000" dirty="0"/>
              <a:t>Permite acompanhar o histórico de mudanças no código, voltando facilmente para versões anteriores se algo der errado.</a:t>
            </a:r>
          </a:p>
          <a:p>
            <a:pPr>
              <a:buNone/>
            </a:pPr>
            <a:r>
              <a:rPr lang="pt-PT" sz="2000" b="1" dirty="0"/>
              <a:t>Backup do Código</a:t>
            </a:r>
          </a:p>
          <a:p>
            <a:r>
              <a:rPr lang="pt-PT" sz="2000" dirty="0"/>
              <a:t>Com plataformas como GitHub seu código fica salvo na nuvem, protegendo contra perda.</a:t>
            </a:r>
          </a:p>
          <a:p>
            <a:pPr>
              <a:buNone/>
            </a:pPr>
            <a:r>
              <a:rPr lang="pt-PT" sz="2000" b="1" dirty="0"/>
              <a:t>Trabalho em Equipe (Colaboração)</a:t>
            </a:r>
          </a:p>
          <a:p>
            <a:r>
              <a:rPr lang="pt-PT" sz="2000" dirty="0"/>
              <a:t>Facilita o trabalho de várias pessoas no mesmo projeto sem sobrescrever o trabalho dos outros, usando </a:t>
            </a:r>
            <a:r>
              <a:rPr lang="pt-PT" sz="2000" i="1" dirty="0"/>
              <a:t>branches</a:t>
            </a:r>
            <a:r>
              <a:rPr lang="pt-PT" sz="2000" dirty="0"/>
              <a:t> (ramificações).</a:t>
            </a:r>
          </a:p>
          <a:p>
            <a:endParaRPr lang="pt-PT" dirty="0"/>
          </a:p>
        </p:txBody>
      </p:sp>
      <p:pic>
        <p:nvPicPr>
          <p:cNvPr id="7" name="Picture 2" descr="Getting started with Git">
            <a:extLst>
              <a:ext uri="{FF2B5EF4-FFF2-40B4-BE49-F238E27FC236}">
                <a16:creationId xmlns:a16="http://schemas.microsoft.com/office/drawing/2014/main" id="{1E83C811-6635-EA8A-C2FA-3AD40291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31" y="3007737"/>
            <a:ext cx="4562472" cy="22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CF5821AE-E335-DEB4-4091-DBF646E03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702" y="2290762"/>
            <a:ext cx="36290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1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10CCA-0057-2B5C-CD9F-85703FDD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81" y="571571"/>
            <a:ext cx="10515600" cy="1325563"/>
          </a:xfrm>
        </p:spPr>
        <p:txBody>
          <a:bodyPr/>
          <a:lstStyle/>
          <a:p>
            <a:pPr algn="ctr"/>
            <a:r>
              <a:rPr lang="pt-PT" sz="4400" b="1" i="0" dirty="0">
                <a:solidFill>
                  <a:srgbClr val="000000"/>
                </a:solidFill>
                <a:effectLst/>
                <a:latin typeface="Inter"/>
              </a:rPr>
              <a:t>O que é GitHUB?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72CCEAC-0860-E680-50C3-6515BFB4B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649" y="2249345"/>
            <a:ext cx="5762625" cy="4351338"/>
          </a:xfrm>
        </p:spPr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GitHub</a:t>
            </a:r>
            <a:r>
              <a:rPr lang="pt-PT" dirty="0"/>
              <a:t> é uma plataforma online onde se podem guardar e partilhar projetos que usam o </a:t>
            </a:r>
            <a:r>
              <a:rPr lang="pt-PT" b="1" dirty="0"/>
              <a:t>Git</a:t>
            </a:r>
            <a:r>
              <a:rPr lang="pt-PT" dirty="0"/>
              <a:t>. Permite colaborar com outras pessoas, acompanhar alterações no código, gerir tarefas e automatizar processos.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A9A31EF8-ED4F-18EA-76E8-A5480F559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849" y="2249345"/>
            <a:ext cx="4884024" cy="306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29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815D4-F7EC-B532-6487-EB13594B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sz="4400" b="1" dirty="0">
                <a:latin typeface="Rockwell" panose="02060603020205020403" pitchFamily="18" charset="0"/>
              </a:rPr>
              <a:t>Funcionalidades do GitHUB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46AF7D-A1AC-48C0-1699-356FF343B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22" y="2112749"/>
            <a:ext cx="5591175" cy="4351338"/>
          </a:xfrm>
        </p:spPr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GitHub</a:t>
            </a:r>
            <a:r>
              <a:rPr lang="pt-PT" dirty="0"/>
              <a:t> serve para </a:t>
            </a:r>
            <a:r>
              <a:rPr lang="pt-PT" b="1" dirty="0"/>
              <a:t>guardar projetos na nuvem</a:t>
            </a:r>
            <a:r>
              <a:rPr lang="pt-PT" dirty="0"/>
              <a:t>, </a:t>
            </a:r>
            <a:r>
              <a:rPr lang="pt-PT" b="1" dirty="0"/>
              <a:t>colaborar com outras pessoas</a:t>
            </a:r>
            <a:r>
              <a:rPr lang="pt-PT" dirty="0"/>
              <a:t> e </a:t>
            </a:r>
            <a:r>
              <a:rPr lang="pt-PT" b="1" dirty="0"/>
              <a:t>gerir o código</a:t>
            </a:r>
            <a:r>
              <a:rPr lang="pt-PT" dirty="0"/>
              <a:t> de forma organizada usando o Git. Facilita o trabalho em equipa, o controlo de versões, a partilha de código e a gestão de tarefas em projetos de software.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1063F3-8444-99AC-FC50-DF32B358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999" y="2100263"/>
            <a:ext cx="5184034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5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1F373-FB41-A791-0CAF-5888C8F8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b="1" dirty="0">
                <a:latin typeface="Rockwell" panose="02060603020205020403" pitchFamily="18" charset="0"/>
              </a:rPr>
              <a:t>Oque é importante  no GITHUB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B9D2FD0-EB9F-A71D-2FF6-8F3C2BCB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9394" cy="4351338"/>
          </a:xfrm>
        </p:spPr>
        <p:txBody>
          <a:bodyPr/>
          <a:lstStyle/>
          <a:p>
            <a:pPr>
              <a:buNone/>
            </a:pPr>
            <a:r>
              <a:rPr lang="pt-PT" sz="2000" b="1" dirty="0" err="1"/>
              <a:t>Forks</a:t>
            </a:r>
            <a:endParaRPr lang="pt-P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Copia um projeto público para sua conta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Permite fazer alterações livremente sem afetar o original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Usado para contribuir com projetos open source</a:t>
            </a:r>
          </a:p>
          <a:p>
            <a:pPr>
              <a:buNone/>
            </a:pPr>
            <a:r>
              <a:rPr lang="pt-PT" sz="2000" b="1" dirty="0"/>
              <a:t>GitHub </a:t>
            </a:r>
            <a:r>
              <a:rPr lang="pt-PT" sz="2000" b="1" dirty="0" err="1"/>
              <a:t>Pages</a:t>
            </a:r>
            <a:endParaRPr lang="pt-P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Hospeda sites estáticos (HTML, CSS, JS) diretamente de um repositório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sz="2000" dirty="0"/>
              <a:t>Ideal para portfólios, documentações, blogs</a:t>
            </a:r>
          </a:p>
          <a:p>
            <a:endParaRPr lang="pt-PT" dirty="0"/>
          </a:p>
        </p:txBody>
      </p:sp>
      <p:pic>
        <p:nvPicPr>
          <p:cNvPr id="4" name="Picture 2" descr="Visual Studio Code - Baixar e instalar no Windows | Microsoft Store">
            <a:extLst>
              <a:ext uri="{FF2B5EF4-FFF2-40B4-BE49-F238E27FC236}">
                <a16:creationId xmlns:a16="http://schemas.microsoft.com/office/drawing/2014/main" id="{8A3BD484-B382-9B28-6BB7-27F52577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949" y="2250407"/>
            <a:ext cx="3171832" cy="31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E177A7B2-C36D-F4C6-5F58-C05F4618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678" y="1997121"/>
            <a:ext cx="5460122" cy="342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69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C7993-A8BF-B659-7DC9-BEB0AD02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407988"/>
            <a:ext cx="10515600" cy="1063625"/>
          </a:xfrm>
        </p:spPr>
        <p:txBody>
          <a:bodyPr>
            <a:normAutofit fontScale="90000"/>
          </a:bodyPr>
          <a:lstStyle/>
          <a:p>
            <a:pPr algn="ctr"/>
            <a:r>
              <a:rPr lang="pt-PT" sz="4400" b="1" i="0" dirty="0">
                <a:solidFill>
                  <a:srgbClr val="000000"/>
                </a:solidFill>
                <a:effectLst/>
                <a:latin typeface="Inter"/>
              </a:rPr>
              <a:t>O que é o </a:t>
            </a:r>
            <a:r>
              <a:rPr lang="pt-PT" b="1" dirty="0">
                <a:solidFill>
                  <a:srgbClr val="000000"/>
                </a:solidFill>
                <a:latin typeface="Inter"/>
              </a:rPr>
              <a:t>Visual Studio Code?</a:t>
            </a:r>
            <a:br>
              <a:rPr lang="pt-PT" b="1" i="0" dirty="0">
                <a:solidFill>
                  <a:srgbClr val="000000"/>
                </a:solidFill>
                <a:effectLst/>
                <a:latin typeface="Inter"/>
              </a:rPr>
            </a:b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60872B-3699-9473-56D5-4F11704A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153" y="2983435"/>
            <a:ext cx="3933825" cy="1834108"/>
          </a:xfrm>
        </p:spPr>
        <p:txBody>
          <a:bodyPr/>
          <a:lstStyle/>
          <a:p>
            <a:r>
              <a:rPr lang="pt-PT" dirty="0"/>
              <a:t>O </a:t>
            </a:r>
            <a:r>
              <a:rPr lang="pt-PT" b="1" dirty="0"/>
              <a:t>Visual Studio Code</a:t>
            </a:r>
            <a:r>
              <a:rPr lang="pt-PT" dirty="0"/>
              <a:t> (ou </a:t>
            </a:r>
            <a:r>
              <a:rPr lang="pt-PT" b="1" dirty="0"/>
              <a:t>VS Code</a:t>
            </a:r>
            <a:r>
              <a:rPr lang="pt-PT" dirty="0"/>
              <a:t>) é um </a:t>
            </a:r>
            <a:r>
              <a:rPr lang="pt-PT" b="1" dirty="0"/>
              <a:t>editor de código-fonte</a:t>
            </a:r>
            <a:endParaRPr lang="pt-PT" dirty="0"/>
          </a:p>
        </p:txBody>
      </p:sp>
      <p:pic>
        <p:nvPicPr>
          <p:cNvPr id="8194" name="Picture 2" descr="Visual Studio Code - Baixar e instalar no Windows | Microsoft Store">
            <a:extLst>
              <a:ext uri="{FF2B5EF4-FFF2-40B4-BE49-F238E27FC236}">
                <a16:creationId xmlns:a16="http://schemas.microsoft.com/office/drawing/2014/main" id="{DB92F377-D1B5-FE1F-9EC5-09089B72A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8046">
            <a:off x="6708442" y="2300927"/>
            <a:ext cx="3171832" cy="317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152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1325</Words>
  <Application>Microsoft Office PowerPoint</Application>
  <PresentationFormat>Ecrã Panorâmico</PresentationFormat>
  <Paragraphs>180</Paragraphs>
  <Slides>27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Inter</vt:lpstr>
      <vt:lpstr>Rockwell</vt:lpstr>
      <vt:lpstr>Tema do Office</vt:lpstr>
      <vt:lpstr>Ferramentas de desenvolvimento web</vt:lpstr>
      <vt:lpstr>O que São as ferramentas</vt:lpstr>
      <vt:lpstr>O que é o Git?</vt:lpstr>
      <vt:lpstr>Funcionalidades do Git</vt:lpstr>
      <vt:lpstr>Oque é importante  no GIT</vt:lpstr>
      <vt:lpstr>O que é GitHUB?</vt:lpstr>
      <vt:lpstr>Funcionalidades do GitHUB</vt:lpstr>
      <vt:lpstr>Oque é importante  no GITHUB</vt:lpstr>
      <vt:lpstr>O que é o Visual Studio Code? </vt:lpstr>
      <vt:lpstr>Funcionalidades do Visual Studio Code</vt:lpstr>
      <vt:lpstr>Oque é importante  no visual Studio code</vt:lpstr>
      <vt:lpstr>As diferenças entre todas ferramentas</vt:lpstr>
      <vt:lpstr>Linguagens de  programação/scripting</vt:lpstr>
      <vt:lpstr>O que é  o HTML?</vt:lpstr>
      <vt:lpstr>Funcionalidades do  HTML</vt:lpstr>
      <vt:lpstr>Oque é importante  no html</vt:lpstr>
      <vt:lpstr>O que é  o CSS?</vt:lpstr>
      <vt:lpstr>Funcionalidades do  CSS</vt:lpstr>
      <vt:lpstr>Oque é importante  no CSS</vt:lpstr>
      <vt:lpstr>O que é  o JavaScript?</vt:lpstr>
      <vt:lpstr>Funcionalidades do JavaScript </vt:lpstr>
      <vt:lpstr>Oque é importante  no  JavaScript </vt:lpstr>
      <vt:lpstr>Qual diferença  o JavaScript e o Java tem? </vt:lpstr>
      <vt:lpstr>O que é  o PHP?</vt:lpstr>
      <vt:lpstr>Funcionalidades do PHP</vt:lpstr>
      <vt:lpstr>Oque é importante  no PHP?</vt:lpstr>
      <vt:lpstr>As diferenças entre todas ferramentas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Vieira</dc:creator>
  <cp:lastModifiedBy>Pedro Vieira</cp:lastModifiedBy>
  <cp:revision>1</cp:revision>
  <dcterms:created xsi:type="dcterms:W3CDTF">2025-05-12T10:58:50Z</dcterms:created>
  <dcterms:modified xsi:type="dcterms:W3CDTF">2025-05-15T20:41:00Z</dcterms:modified>
</cp:coreProperties>
</file>