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6858000" cy="9144000"/>
  <p:embeddedFontLst>
    <p:embeddedFont>
      <p:font typeface="Helvetica Neue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HelveticaNeueLight-regular.fntdata"/><Relationship Id="rId14" Type="http://schemas.openxmlformats.org/officeDocument/2006/relationships/slide" Target="slides/slide8.xml"/><Relationship Id="rId17" Type="http://schemas.openxmlformats.org/officeDocument/2006/relationships/font" Target="fonts/HelveticaNeueLight-italic.fntdata"/><Relationship Id="rId16" Type="http://schemas.openxmlformats.org/officeDocument/2006/relationships/font" Target="fonts/HelveticaNeue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7cbf20009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67cbf2000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64ed76e0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764ed76e06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6fd79bc1dc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6fd79bc1d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67cbf20009_7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67cbf20009_7_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7cbf20009_7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67cbf20009_7_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764ed76e0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764ed76e06_0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72ebb40d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72ebb40d1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764ed76e0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764ed76e06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 rot="5400000">
            <a:off x="4861650" y="2042388"/>
            <a:ext cx="5592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 rot="5400000">
            <a:off x="670650" y="61188"/>
            <a:ext cx="55929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 rot="5400000">
            <a:off x="2171700" y="-647700"/>
            <a:ext cx="4800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18" name="Google Shape;118;p18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24" name="Google Shape;124;p1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37" name="Google Shape;137;p21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38" name="Google Shape;138;p21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39" name="Google Shape;139;p21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457200" y="1066800"/>
            <a:ext cx="403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45" name="Google Shape;145;p22"/>
          <p:cNvSpPr txBox="1"/>
          <p:nvPr>
            <p:ph idx="2" type="body"/>
          </p:nvPr>
        </p:nvSpPr>
        <p:spPr>
          <a:xfrm>
            <a:off x="4648200" y="1066800"/>
            <a:ext cx="403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46" name="Google Shape;146;p22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52" name="Google Shape;152;p23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36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32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9pPr>
          </a:lstStyle>
          <a:p/>
        </p:txBody>
      </p:sp>
      <p:sp>
        <p:nvSpPr>
          <p:cNvPr id="164" name="Google Shape;164;p2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36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32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9pPr>
          </a:lstStyle>
          <a:p/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 rot="5400000">
            <a:off x="4861719" y="2042319"/>
            <a:ext cx="559276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 rot="5400000">
            <a:off x="670719" y="61119"/>
            <a:ext cx="559276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 rot="5400000">
            <a:off x="2171700" y="-647700"/>
            <a:ext cx="4800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9" name="Google Shape;59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0" name="Google Shape;60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457200" y="1066800"/>
            <a:ext cx="403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4648200" y="1066800"/>
            <a:ext cx="403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10" name="Google Shape;10;p1"/>
          <p:cNvCxnSpPr/>
          <p:nvPr/>
        </p:nvCxnSpPr>
        <p:spPr>
          <a:xfrm>
            <a:off x="381000" y="9144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" name="Google Shape;11;p1"/>
          <p:cNvSpPr txBox="1"/>
          <p:nvPr/>
        </p:nvSpPr>
        <p:spPr>
          <a:xfrm>
            <a:off x="3657600" y="304800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6324600" y="152400"/>
            <a:ext cx="26670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Number_________________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Customer_____________________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" y="152400"/>
            <a:ext cx="2895600" cy="698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457200" y="1066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cxnSp>
        <p:nvCxnSpPr>
          <p:cNvPr id="88" name="Google Shape;88;p13"/>
          <p:cNvCxnSpPr/>
          <p:nvPr/>
        </p:nvCxnSpPr>
        <p:spPr>
          <a:xfrm>
            <a:off x="381000" y="9144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9" name="Google Shape;89;p13"/>
          <p:cNvSpPr txBox="1"/>
          <p:nvPr/>
        </p:nvSpPr>
        <p:spPr>
          <a:xfrm>
            <a:off x="3657600" y="304800"/>
            <a:ext cx="2895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6324600" y="152400"/>
            <a:ext cx="26670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Number_________________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Customer_____________________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" y="152400"/>
            <a:ext cx="2895599" cy="6984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69725" y="1708927"/>
            <a:ext cx="8229600" cy="450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100"/>
              <a:t>Efficient Solar Panels for Hot Water</a:t>
            </a:r>
            <a:endParaRPr sz="31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</a:rPr>
              <a:t>Team 21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</a:rPr>
              <a:t>Stanley Nguyen, Hal Levin, Yuri Zhang, Moises Bensadon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700"/>
          </a:p>
        </p:txBody>
      </p:sp>
      <p:sp>
        <p:nvSpPr>
          <p:cNvPr id="171" name="Google Shape;171;p26"/>
          <p:cNvSpPr txBox="1"/>
          <p:nvPr/>
        </p:nvSpPr>
        <p:spPr>
          <a:xfrm>
            <a:off x="3652400" y="312750"/>
            <a:ext cx="1373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7750325" y="78175"/>
            <a:ext cx="8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7141625" y="312750"/>
            <a:ext cx="20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 Robert Kotiuga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925" y="988500"/>
            <a:ext cx="1558125" cy="15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457200" y="10287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Problem to be solved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Solar panels are 15%-22% efficient in optimal conditions and decrease in efficiency as temperature increases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How can circulated water be used to increase efficiency?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Design and build an efficient, low maintenance solar panel hot water heating system 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3540700" y="301575"/>
            <a:ext cx="1697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3194450" y="0"/>
            <a:ext cx="2803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Efficient Solar Panels for Hot Water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7159575" y="301575"/>
            <a:ext cx="203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Prof Robert Kotiuga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/>
        </p:nvSpPr>
        <p:spPr>
          <a:xfrm>
            <a:off x="7997150" y="67025"/>
            <a:ext cx="8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/>
        </p:nvSpPr>
        <p:spPr>
          <a:xfrm>
            <a:off x="976700" y="1406000"/>
            <a:ext cx="73401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Minimum Viable Product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Our product provides a way to maximize efficiency for photovoltaics and solar water heating by combining the two technologies.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This product will allow existing solar customers to save energy and money as well as provide a cheaper method for new customers to transition to solar power.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3484850" y="189875"/>
            <a:ext cx="1731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457200" y="1028700"/>
            <a:ext cx="8229600" cy="57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Who is this for?</a:t>
            </a:r>
            <a:endParaRPr b="1" sz="2200"/>
          </a:p>
          <a:p>
            <a:pPr indent="-330200" lvl="0" marL="457200" rtl="0" algn="l">
              <a:spcBef>
                <a:spcPts val="480"/>
              </a:spcBef>
              <a:spcAft>
                <a:spcPts val="0"/>
              </a:spcAft>
              <a:buSzPts val="1600"/>
              <a:buChar char="-"/>
            </a:pPr>
            <a:r>
              <a:rPr lang="en-US" sz="2200"/>
              <a:t>Residential customers in very sunny regions where solar panels may overheat thereby reducing efficienc</a:t>
            </a:r>
            <a:r>
              <a:rPr lang="en-US" sz="2200"/>
              <a:t>y</a:t>
            </a:r>
            <a:endParaRPr sz="22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What do they want?</a:t>
            </a:r>
            <a:endParaRPr b="1" sz="2200"/>
          </a:p>
          <a:p>
            <a:pPr indent="-330200" lvl="0" marL="457200" rtl="0" algn="l">
              <a:spcBef>
                <a:spcPts val="480"/>
              </a:spcBef>
              <a:spcAft>
                <a:spcPts val="0"/>
              </a:spcAft>
              <a:buSzPts val="1600"/>
              <a:buChar char="-"/>
            </a:pPr>
            <a:r>
              <a:rPr lang="en-US" sz="2200"/>
              <a:t>A way to cool down solar panels.</a:t>
            </a:r>
            <a:endParaRPr sz="22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Wh</a:t>
            </a:r>
            <a:r>
              <a:rPr b="1" lang="en-US" sz="2200"/>
              <a:t>at is this product?</a:t>
            </a:r>
            <a:endParaRPr b="1" sz="2200"/>
          </a:p>
          <a:p>
            <a:pPr indent="-330200" lvl="0" marL="457200" rtl="0" algn="l">
              <a:spcBef>
                <a:spcPts val="480"/>
              </a:spcBef>
              <a:spcAft>
                <a:spcPts val="0"/>
              </a:spcAft>
              <a:buSzPts val="1600"/>
              <a:buChar char="-"/>
            </a:pPr>
            <a:r>
              <a:rPr lang="en-US" sz="2200"/>
              <a:t>A water cooled solar panel.</a:t>
            </a:r>
            <a:endParaRPr sz="22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So what?</a:t>
            </a:r>
            <a:endParaRPr b="1" sz="2200"/>
          </a:p>
          <a:p>
            <a:pPr indent="-330200" lvl="0" marL="457200" rtl="0" algn="l">
              <a:spcBef>
                <a:spcPts val="480"/>
              </a:spcBef>
              <a:spcAft>
                <a:spcPts val="0"/>
              </a:spcAft>
              <a:buSzPts val="1600"/>
              <a:buChar char="-"/>
            </a:pPr>
            <a:r>
              <a:rPr lang="en-US" sz="2200"/>
              <a:t>Not only does our product cool solar panels but it does so by recycling cold water from a heat pump that is already being used to heat water. </a:t>
            </a:r>
            <a:endParaRPr sz="22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95" name="Google Shape;195;p29"/>
          <p:cNvSpPr txBox="1"/>
          <p:nvPr/>
        </p:nvSpPr>
        <p:spPr>
          <a:xfrm>
            <a:off x="3540700" y="301575"/>
            <a:ext cx="1697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3194450" y="0"/>
            <a:ext cx="2803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Efficient Solar Panels for Hot Water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7159575" y="301575"/>
            <a:ext cx="203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Prof Robert Kotiuga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 txBox="1"/>
          <p:nvPr/>
        </p:nvSpPr>
        <p:spPr>
          <a:xfrm>
            <a:off x="7997150" y="67025"/>
            <a:ext cx="8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idx="4294967295" type="body"/>
          </p:nvPr>
        </p:nvSpPr>
        <p:spPr>
          <a:xfrm>
            <a:off x="838200" y="1193575"/>
            <a:ext cx="746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System Overview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3719400" y="357425"/>
            <a:ext cx="1329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 txBox="1"/>
          <p:nvPr/>
        </p:nvSpPr>
        <p:spPr>
          <a:xfrm>
            <a:off x="3248450" y="18875"/>
            <a:ext cx="2803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Efficient Solar Panels for Hot Water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 txBox="1"/>
          <p:nvPr/>
        </p:nvSpPr>
        <p:spPr>
          <a:xfrm>
            <a:off x="7111200" y="301600"/>
            <a:ext cx="208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Prof Robert Kotiuga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 txBox="1"/>
          <p:nvPr/>
        </p:nvSpPr>
        <p:spPr>
          <a:xfrm>
            <a:off x="7974950" y="74725"/>
            <a:ext cx="6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625" y="1625225"/>
            <a:ext cx="5773425" cy="5025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idx="4294967295" type="body"/>
          </p:nvPr>
        </p:nvSpPr>
        <p:spPr>
          <a:xfrm>
            <a:off x="838200" y="1193575"/>
            <a:ext cx="746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System Overview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3719400" y="357425"/>
            <a:ext cx="1329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 txBox="1"/>
          <p:nvPr/>
        </p:nvSpPr>
        <p:spPr>
          <a:xfrm>
            <a:off x="3248450" y="18875"/>
            <a:ext cx="2803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Efficient Solar Panels for Hot Water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 txBox="1"/>
          <p:nvPr/>
        </p:nvSpPr>
        <p:spPr>
          <a:xfrm>
            <a:off x="7111200" y="301600"/>
            <a:ext cx="208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Prof Robert Kotiuga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 txBox="1"/>
          <p:nvPr/>
        </p:nvSpPr>
        <p:spPr>
          <a:xfrm>
            <a:off x="7974950" y="74725"/>
            <a:ext cx="6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09175"/>
            <a:ext cx="5603100" cy="48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457200" y="1066800"/>
            <a:ext cx="8229600" cy="53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Competing Technologies / Patents / Other Products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Solar panels solely for water heating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>
                <a:highlight>
                  <a:srgbClr val="FFFFFF"/>
                </a:highlight>
              </a:rPr>
              <a:t>Everything Solar®</a:t>
            </a:r>
            <a:endParaRPr sz="2400">
              <a:highlight>
                <a:srgbClr val="FFFFFF"/>
              </a:highlight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>
                <a:highlight>
                  <a:srgbClr val="FFFFFF"/>
                </a:highlight>
              </a:rPr>
              <a:t>RevoluSun®</a:t>
            </a:r>
            <a:endParaRPr sz="2400"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highlight>
                  <a:srgbClr val="FFFFFF"/>
                </a:highlight>
              </a:rPr>
              <a:t>Hybrid electricity and heat production</a:t>
            </a:r>
            <a:endParaRPr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400">
                <a:highlight>
                  <a:srgbClr val="FFFFFF"/>
                </a:highlight>
              </a:rPr>
              <a:t>DualSun®</a:t>
            </a:r>
            <a:endParaRPr sz="2400">
              <a:highlight>
                <a:srgbClr val="FFFFFF"/>
              </a:highlight>
            </a:endParaRPr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>
                <a:highlight>
                  <a:srgbClr val="FFFFFF"/>
                </a:highlight>
              </a:rPr>
              <a:t>Heat exchange patent only in France</a:t>
            </a:r>
            <a:endParaRPr sz="2400">
              <a:highlight>
                <a:srgbClr val="FFFFFF"/>
              </a:highlight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200"/>
              <a:t>There’s a french company that produces a similar technology yet they are not producing on a large scale nor do they have heating capacity for the panels.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	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3719400" y="368600"/>
            <a:ext cx="1329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2"/>
          <p:cNvSpPr txBox="1"/>
          <p:nvPr/>
        </p:nvSpPr>
        <p:spPr>
          <a:xfrm>
            <a:off x="7750325" y="78175"/>
            <a:ext cx="8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7141625" y="312750"/>
            <a:ext cx="20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 Robert Kotiuga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457200" y="12954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600"/>
          </a:p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600"/>
              <a:t>Thank you!</a:t>
            </a:r>
            <a:endParaRPr sz="2600"/>
          </a:p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600"/>
          </a:p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600"/>
              <a:t>Questions/Comments?</a:t>
            </a:r>
            <a:endParaRPr sz="26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3719400" y="368600"/>
            <a:ext cx="1329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7750325" y="78175"/>
            <a:ext cx="8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234" name="Google Shape;234;p33"/>
          <p:cNvSpPr txBox="1"/>
          <p:nvPr/>
        </p:nvSpPr>
        <p:spPr>
          <a:xfrm>
            <a:off x="7141625" y="312750"/>
            <a:ext cx="20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 Robert Kotiuga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