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g6PnQqO7b4TY0NjeUIXxoFlJWs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7cbf2000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7cbf2000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70aff4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670aff4b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7cbf20009_7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67cbf20009_7_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7cbf20009_7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67cbf20009_7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8394d25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68394d25c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7cbf20009_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67cbf20009_7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7cbf20009_7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67cbf20009_7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70aff4b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670aff4b8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70aff4b8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670aff4b89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7cbf20009_7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67cbf20009_7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7cbf20009_7_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g167cbf20009_7_9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g167cbf20009_7_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67cbf20009_7_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67cbf20009_7_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7cbf20009_7_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67cbf20009_7_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67cbf20009_7_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7cbf20009_7_19"/>
          <p:cNvSpPr txBox="1"/>
          <p:nvPr>
            <p:ph type="title"/>
          </p:nvPr>
        </p:nvSpPr>
        <p:spPr>
          <a:xfrm rot="5400000">
            <a:off x="4861719" y="2042319"/>
            <a:ext cx="55927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67cbf20009_7_19"/>
          <p:cNvSpPr txBox="1"/>
          <p:nvPr>
            <p:ph idx="1" type="body"/>
          </p:nvPr>
        </p:nvSpPr>
        <p:spPr>
          <a:xfrm rot="5400000">
            <a:off x="670719" y="61119"/>
            <a:ext cx="55927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g167cbf20009_7_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67cbf20009_7_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67cbf20009_7_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7cbf20009_7_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g167cbf20009_7_25"/>
          <p:cNvSpPr txBox="1"/>
          <p:nvPr>
            <p:ph idx="1" type="body"/>
          </p:nvPr>
        </p:nvSpPr>
        <p:spPr>
          <a:xfrm rot="5400000">
            <a:off x="2171700" y="-647700"/>
            <a:ext cx="480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g167cbf20009_7_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167cbf20009_7_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67cbf20009_7_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7cbf20009_7_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167cbf20009_7_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g167cbf20009_7_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8" name="Google Shape;118;g167cbf20009_7_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67cbf20009_7_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67cbf20009_7_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7cbf20009_7_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g167cbf20009_7_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24" name="Google Shape;124;g167cbf20009_7_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25" name="Google Shape;125;g167cbf20009_7_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67cbf20009_7_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67cbf20009_7_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7cbf20009_7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g167cbf20009_7_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67cbf20009_7_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67cbf20009_7_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7cbf20009_7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g167cbf20009_7_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6" name="Google Shape;136;g167cbf20009_7_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7" name="Google Shape;137;g167cbf20009_7_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8" name="Google Shape;138;g167cbf20009_7_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9" name="Google Shape;139;g167cbf20009_7_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67cbf20009_7_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67cbf20009_7_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cbf20009_7_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g167cbf20009_7_59"/>
          <p:cNvSpPr txBox="1"/>
          <p:nvPr>
            <p:ph idx="1" type="body"/>
          </p:nvPr>
        </p:nvSpPr>
        <p:spPr>
          <a:xfrm>
            <a:off x="457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45" name="Google Shape;145;g167cbf20009_7_59"/>
          <p:cNvSpPr txBox="1"/>
          <p:nvPr>
            <p:ph idx="2" type="body"/>
          </p:nvPr>
        </p:nvSpPr>
        <p:spPr>
          <a:xfrm>
            <a:off x="4648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46" name="Google Shape;146;g167cbf20009_7_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67cbf20009_7_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67cbf20009_7_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7cbf20009_7_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g167cbf20009_7_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52" name="Google Shape;152;g167cbf20009_7_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67cbf20009_7_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67cbf20009_7_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7cbf20009_7_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g167cbf20009_7_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58" name="Google Shape;158;g167cbf20009_7_7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167cbf20009_7_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167cbf20009_7_7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 rot="5400000">
            <a:off x="4861719" y="2042319"/>
            <a:ext cx="55927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 rot="5400000">
            <a:off x="670719" y="61119"/>
            <a:ext cx="55927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 rot="5400000">
            <a:off x="2171700" y="-647700"/>
            <a:ext cx="480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9" name="Google Shape;59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0" name="Google Shape;60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648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1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0" name="Google Shape;10;p6"/>
          <p:cNvCxnSpPr/>
          <p:nvPr/>
        </p:nvCxnSpPr>
        <p:spPr>
          <a:xfrm>
            <a:off x="381000" y="9144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" name="Google Shape;11;p6"/>
          <p:cNvSpPr txBox="1"/>
          <p:nvPr/>
        </p:nvSpPr>
        <p:spPr>
          <a:xfrm>
            <a:off x="3657600" y="3048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324600" y="152400"/>
            <a:ext cx="2667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Number_________________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Customer_____________________</a:t>
            </a:r>
            <a:endParaRPr/>
          </a:p>
        </p:txBody>
      </p:sp>
      <p:graphicFrame>
        <p:nvGraphicFramePr>
          <p:cNvPr id="13" name="Google Shape;13;p6"/>
          <p:cNvGraphicFramePr/>
          <p:nvPr/>
        </p:nvGraphicFramePr>
        <p:xfrm>
          <a:off x="152400" y="152400"/>
          <a:ext cx="2895600" cy="698500"/>
        </p:xfrm>
        <a:graphic>
          <a:graphicData uri="http://schemas.openxmlformats.org/presentationml/2006/ole">
            <mc:AlternateContent>
              <mc:Choice Requires="v">
                <p:oleObj r:id="rId1" imgH="698500" imgW="2895600" progId="MSPhotoEd.3" spid="_x0000_s1">
                  <p:embed/>
                </p:oleObj>
              </mc:Choice>
              <mc:Fallback>
                <p:oleObj r:id="rId2" imgH="698500" imgW="2895600" progId="MSPhotoEd.3">
                  <p:embed/>
                  <p:pic>
                    <p:nvPicPr>
                      <p:cNvPr id="13" name="Google Shape;13;p6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152400"/>
                        <a:ext cx="2895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7cbf20009_7_0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167cbf20009_7_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167cbf20009_7_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167cbf20009_7_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88" name="Google Shape;88;g167cbf20009_7_0"/>
          <p:cNvCxnSpPr/>
          <p:nvPr/>
        </p:nvCxnSpPr>
        <p:spPr>
          <a:xfrm>
            <a:off x="381000" y="9144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" name="Google Shape;89;g167cbf20009_7_0"/>
          <p:cNvSpPr txBox="1"/>
          <p:nvPr/>
        </p:nvSpPr>
        <p:spPr>
          <a:xfrm>
            <a:off x="3657600" y="3048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</p:txBody>
      </p:sp>
      <p:sp>
        <p:nvSpPr>
          <p:cNvPr id="90" name="Google Shape;90;g167cbf20009_7_0"/>
          <p:cNvSpPr txBox="1"/>
          <p:nvPr/>
        </p:nvSpPr>
        <p:spPr>
          <a:xfrm>
            <a:off x="6324600" y="152400"/>
            <a:ext cx="2667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Number_________________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Customer_____________________</a:t>
            </a:r>
            <a:endParaRPr/>
          </a:p>
        </p:txBody>
      </p:sp>
      <p:pic>
        <p:nvPicPr>
          <p:cNvPr id="91" name="Google Shape;91;g167cbf20009_7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152400"/>
            <a:ext cx="2895600" cy="698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7cbf20009_0_3"/>
          <p:cNvSpPr txBox="1"/>
          <p:nvPr>
            <p:ph type="title"/>
          </p:nvPr>
        </p:nvSpPr>
        <p:spPr>
          <a:xfrm>
            <a:off x="369725" y="1708927"/>
            <a:ext cx="8229600" cy="45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Efficient Solar Panels for Hot Water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Team 21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Stanley Nguyen, Hal Levin, Yuri Zhang, Moises Bensadon</a:t>
            </a:r>
            <a:endParaRPr sz="2700"/>
          </a:p>
        </p:txBody>
      </p:sp>
      <p:sp>
        <p:nvSpPr>
          <p:cNvPr id="166" name="Google Shape;166;g167cbf20009_0_3"/>
          <p:cNvSpPr txBox="1"/>
          <p:nvPr/>
        </p:nvSpPr>
        <p:spPr>
          <a:xfrm>
            <a:off x="3652400" y="312750"/>
            <a:ext cx="1373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67cbf20009_0_3"/>
          <p:cNvSpPr txBox="1"/>
          <p:nvPr/>
        </p:nvSpPr>
        <p:spPr>
          <a:xfrm>
            <a:off x="7750325" y="78175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168" name="Google Shape;168;g167cbf20009_0_3"/>
          <p:cNvSpPr txBox="1"/>
          <p:nvPr/>
        </p:nvSpPr>
        <p:spPr>
          <a:xfrm>
            <a:off x="7141625" y="312750"/>
            <a:ext cx="20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 Robert Kotiuga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670aff4b89_0_0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/>
          </a:p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/>
              <a:t>Thank you!</a:t>
            </a:r>
            <a:endParaRPr sz="2600"/>
          </a:p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/>
          </a:p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/>
              <a:t>Questions/Comments?</a:t>
            </a:r>
            <a:endParaRPr sz="26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670aff4b89_0_0"/>
          <p:cNvSpPr txBox="1"/>
          <p:nvPr/>
        </p:nvSpPr>
        <p:spPr>
          <a:xfrm>
            <a:off x="3719400" y="368600"/>
            <a:ext cx="1329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670aff4b89_0_0"/>
          <p:cNvSpPr txBox="1"/>
          <p:nvPr/>
        </p:nvSpPr>
        <p:spPr>
          <a:xfrm>
            <a:off x="7750325" y="78175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248" name="Google Shape;248;g1670aff4b89_0_0"/>
          <p:cNvSpPr txBox="1"/>
          <p:nvPr/>
        </p:nvSpPr>
        <p:spPr>
          <a:xfrm>
            <a:off x="7141625" y="312750"/>
            <a:ext cx="20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 Robert Kotiuga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7cbf20009_7_78"/>
          <p:cNvSpPr txBox="1"/>
          <p:nvPr>
            <p:ph idx="1" type="body"/>
          </p:nvPr>
        </p:nvSpPr>
        <p:spPr>
          <a:xfrm>
            <a:off x="457200" y="10287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Solar panels are 15%-22% efficient in optimal conditions and decrease in efficiency as temperature increases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can circulated water be used to increase efficiency?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Design and build an efficient, low maintenance solar panel hot water heating system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67cbf20009_7_78"/>
          <p:cNvSpPr txBox="1"/>
          <p:nvPr/>
        </p:nvSpPr>
        <p:spPr>
          <a:xfrm>
            <a:off x="3540700" y="301575"/>
            <a:ext cx="169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7cbf20009_7_78"/>
          <p:cNvSpPr txBox="1"/>
          <p:nvPr/>
        </p:nvSpPr>
        <p:spPr>
          <a:xfrm>
            <a:off x="3194450" y="0"/>
            <a:ext cx="280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Efficient Solar Panels for Hot Water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6" name="Google Shape;176;g167cbf20009_7_78"/>
          <p:cNvSpPr txBox="1"/>
          <p:nvPr/>
        </p:nvSpPr>
        <p:spPr>
          <a:xfrm>
            <a:off x="7159575" y="301575"/>
            <a:ext cx="203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Prof Robert Kotiuga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67cbf20009_7_78"/>
          <p:cNvSpPr txBox="1"/>
          <p:nvPr/>
        </p:nvSpPr>
        <p:spPr>
          <a:xfrm>
            <a:off x="7997150" y="67025"/>
            <a:ext cx="8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7cbf20009_7_85"/>
          <p:cNvSpPr txBox="1"/>
          <p:nvPr>
            <p:ph idx="4294967295" type="body"/>
          </p:nvPr>
        </p:nvSpPr>
        <p:spPr>
          <a:xfrm>
            <a:off x="838200" y="1193575"/>
            <a:ext cx="74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67cbf20009_7_85"/>
          <p:cNvSpPr txBox="1"/>
          <p:nvPr/>
        </p:nvSpPr>
        <p:spPr>
          <a:xfrm>
            <a:off x="3719400" y="357425"/>
            <a:ext cx="1329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67cbf20009_7_85"/>
          <p:cNvSpPr txBox="1"/>
          <p:nvPr/>
        </p:nvSpPr>
        <p:spPr>
          <a:xfrm>
            <a:off x="3248450" y="18875"/>
            <a:ext cx="2803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Efficient Solar Panels for Hot Water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67cbf20009_7_85"/>
          <p:cNvSpPr txBox="1"/>
          <p:nvPr/>
        </p:nvSpPr>
        <p:spPr>
          <a:xfrm>
            <a:off x="7111200" y="301600"/>
            <a:ext cx="20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Prof Robert Kotiuga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67cbf20009_7_85"/>
          <p:cNvSpPr txBox="1"/>
          <p:nvPr/>
        </p:nvSpPr>
        <p:spPr>
          <a:xfrm>
            <a:off x="7974950" y="74725"/>
            <a:ext cx="6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pic>
        <p:nvPicPr>
          <p:cNvPr id="187" name="Google Shape;187;g167cbf20009_7_85"/>
          <p:cNvPicPr preferRelativeResize="0"/>
          <p:nvPr/>
        </p:nvPicPr>
        <p:blipFill rotWithShape="1">
          <a:blip r:embed="rId3">
            <a:alphaModFix/>
          </a:blip>
          <a:srcRect b="0" l="22870" r="19578" t="0"/>
          <a:stretch/>
        </p:blipFill>
        <p:spPr>
          <a:xfrm>
            <a:off x="0" y="2478875"/>
            <a:ext cx="35630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67cbf20009_7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025" y="2085561"/>
            <a:ext cx="5580974" cy="345541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67cbf20009_7_85"/>
          <p:cNvSpPr txBox="1"/>
          <p:nvPr/>
        </p:nvSpPr>
        <p:spPr>
          <a:xfrm>
            <a:off x="3406650" y="2245050"/>
            <a:ext cx="2155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8394d25cb_1_0"/>
          <p:cNvSpPr txBox="1"/>
          <p:nvPr>
            <p:ph idx="4294967295" type="body"/>
          </p:nvPr>
        </p:nvSpPr>
        <p:spPr>
          <a:xfrm>
            <a:off x="838200" y="1193575"/>
            <a:ext cx="74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 (continued)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Solar Cell Temperature Dependence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68394d25cb_1_0"/>
          <p:cNvSpPr txBox="1"/>
          <p:nvPr/>
        </p:nvSpPr>
        <p:spPr>
          <a:xfrm>
            <a:off x="3719400" y="357425"/>
            <a:ext cx="1329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68394d25cb_1_0"/>
          <p:cNvSpPr txBox="1"/>
          <p:nvPr/>
        </p:nvSpPr>
        <p:spPr>
          <a:xfrm>
            <a:off x="3304525" y="70750"/>
            <a:ext cx="2803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Efficient Solar Panels for Hot Water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68394d25cb_1_0"/>
          <p:cNvSpPr txBox="1"/>
          <p:nvPr/>
        </p:nvSpPr>
        <p:spPr>
          <a:xfrm>
            <a:off x="7111200" y="301600"/>
            <a:ext cx="20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Prof Robert Kotiuga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68394d25cb_1_0"/>
          <p:cNvSpPr txBox="1"/>
          <p:nvPr/>
        </p:nvSpPr>
        <p:spPr>
          <a:xfrm>
            <a:off x="7974950" y="74725"/>
            <a:ext cx="6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pic>
        <p:nvPicPr>
          <p:cNvPr id="199" name="Google Shape;199;g168394d25c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50" y="3021900"/>
            <a:ext cx="2418275" cy="16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68394d25cb_1_0"/>
          <p:cNvPicPr preferRelativeResize="0"/>
          <p:nvPr/>
        </p:nvPicPr>
        <p:blipFill rotWithShape="1">
          <a:blip r:embed="rId4">
            <a:alphaModFix/>
          </a:blip>
          <a:srcRect b="5473" l="0" r="0" t="0"/>
          <a:stretch/>
        </p:blipFill>
        <p:spPr>
          <a:xfrm>
            <a:off x="2874725" y="2695402"/>
            <a:ext cx="6116875" cy="401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7cbf20009_7_89"/>
          <p:cNvSpPr txBox="1"/>
          <p:nvPr>
            <p:ph idx="1" type="body"/>
          </p:nvPr>
        </p:nvSpPr>
        <p:spPr>
          <a:xfrm>
            <a:off x="457200" y="1089400"/>
            <a:ext cx="8229600" cy="51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Model energy production against temperature using collected data from our solar panels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Build physical system that drives cool water from heat pump to cool the solar panels while storing hot water in tank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Compare and model different designs of this system using data collected on energy use and production by this system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67cbf20009_7_89"/>
          <p:cNvSpPr txBox="1"/>
          <p:nvPr/>
        </p:nvSpPr>
        <p:spPr>
          <a:xfrm>
            <a:off x="3685900" y="301575"/>
            <a:ext cx="1407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67cbf20009_7_89"/>
          <p:cNvSpPr txBox="1"/>
          <p:nvPr/>
        </p:nvSpPr>
        <p:spPr>
          <a:xfrm>
            <a:off x="7750325" y="78175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208" name="Google Shape;208;g167cbf20009_7_89"/>
          <p:cNvSpPr txBox="1"/>
          <p:nvPr/>
        </p:nvSpPr>
        <p:spPr>
          <a:xfrm>
            <a:off x="7141625" y="312750"/>
            <a:ext cx="20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 Robert Kotiuga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7cbf20009_7_94"/>
          <p:cNvSpPr txBox="1"/>
          <p:nvPr/>
        </p:nvSpPr>
        <p:spPr>
          <a:xfrm>
            <a:off x="381600" y="1189175"/>
            <a:ext cx="83808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Functions and Objectives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Monitoring system must record temperature of solar panels and temperature of water storage tanks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Be able to record water levels and energy production vs. consumption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Be able to remotely control pumps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Hybrid system must have net energy savings and be able to pay for itself within a reasonable timeframe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67cbf20009_7_94"/>
          <p:cNvSpPr txBox="1"/>
          <p:nvPr/>
        </p:nvSpPr>
        <p:spPr>
          <a:xfrm>
            <a:off x="3685900" y="368600"/>
            <a:ext cx="1373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67cbf20009_7_94"/>
          <p:cNvSpPr txBox="1"/>
          <p:nvPr/>
        </p:nvSpPr>
        <p:spPr>
          <a:xfrm>
            <a:off x="7750325" y="78175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216" name="Google Shape;216;g167cbf20009_7_94"/>
          <p:cNvSpPr txBox="1"/>
          <p:nvPr/>
        </p:nvSpPr>
        <p:spPr>
          <a:xfrm>
            <a:off x="7141625" y="312750"/>
            <a:ext cx="20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 Robert Kotiuga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70aff4b89_1_0"/>
          <p:cNvSpPr txBox="1"/>
          <p:nvPr/>
        </p:nvSpPr>
        <p:spPr>
          <a:xfrm>
            <a:off x="311400" y="1054800"/>
            <a:ext cx="85212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Constraints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Currently we only have access to Boston’s Autumn climate to test our system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Must take up a small enough area and mass to fit on a customer’s roof or possibly their backyard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Total Budget of $1000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670aff4b89_1_0"/>
          <p:cNvSpPr txBox="1"/>
          <p:nvPr/>
        </p:nvSpPr>
        <p:spPr>
          <a:xfrm>
            <a:off x="3685900" y="368600"/>
            <a:ext cx="1373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670aff4b89_1_0"/>
          <p:cNvSpPr txBox="1"/>
          <p:nvPr/>
        </p:nvSpPr>
        <p:spPr>
          <a:xfrm>
            <a:off x="7750325" y="78175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224" name="Google Shape;224;g1670aff4b89_1_0"/>
          <p:cNvSpPr txBox="1"/>
          <p:nvPr/>
        </p:nvSpPr>
        <p:spPr>
          <a:xfrm>
            <a:off x="7141625" y="312750"/>
            <a:ext cx="20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 Robert Kotiuga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70aff4b89_1_8"/>
          <p:cNvSpPr txBox="1"/>
          <p:nvPr>
            <p:ph idx="1" type="body"/>
          </p:nvPr>
        </p:nvSpPr>
        <p:spPr>
          <a:xfrm>
            <a:off x="457200" y="1219200"/>
            <a:ext cx="8229600" cy="4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Reach Goals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9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Model systems of different climates such as those that reach freezing temperatures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9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Use infrastructure to raise the temperature of solar panels in the winter to increase efficiency or to melt snow off of panels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Build customer friendly monitoring system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670aff4b89_1_8"/>
          <p:cNvSpPr txBox="1"/>
          <p:nvPr/>
        </p:nvSpPr>
        <p:spPr>
          <a:xfrm>
            <a:off x="3685900" y="368600"/>
            <a:ext cx="1373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670aff4b89_1_8"/>
          <p:cNvSpPr txBox="1"/>
          <p:nvPr/>
        </p:nvSpPr>
        <p:spPr>
          <a:xfrm>
            <a:off x="7750325" y="78175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232" name="Google Shape;232;g1670aff4b89_1_8"/>
          <p:cNvSpPr txBox="1"/>
          <p:nvPr/>
        </p:nvSpPr>
        <p:spPr>
          <a:xfrm>
            <a:off x="7141625" y="312750"/>
            <a:ext cx="20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 Robert Kotiuga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7cbf20009_7_99"/>
          <p:cNvSpPr txBox="1"/>
          <p:nvPr>
            <p:ph idx="1" type="body"/>
          </p:nvPr>
        </p:nvSpPr>
        <p:spPr>
          <a:xfrm>
            <a:off x="457200" y="1066800"/>
            <a:ext cx="8229600" cy="53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Competing Technologies / Patents / Other Products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Solar panels solely for water heating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highlight>
                  <a:srgbClr val="FFFFFF"/>
                </a:highlight>
              </a:rPr>
              <a:t>Everything Solar®</a:t>
            </a:r>
            <a:endParaRPr sz="2400"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highlight>
                  <a:srgbClr val="FFFFFF"/>
                </a:highlight>
              </a:rPr>
              <a:t>RevoluSun®</a:t>
            </a:r>
            <a:endParaRPr sz="24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highlight>
                  <a:srgbClr val="FFFFFF"/>
                </a:highlight>
              </a:rPr>
              <a:t>Hybrid electricity and heat production</a:t>
            </a:r>
            <a:endParaRPr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>
                <a:highlight>
                  <a:srgbClr val="FFFFFF"/>
                </a:highlight>
              </a:rPr>
              <a:t>DualS</a:t>
            </a:r>
            <a:r>
              <a:rPr lang="en-US" sz="2400">
                <a:highlight>
                  <a:srgbClr val="FFFFFF"/>
                </a:highlight>
              </a:rPr>
              <a:t>un®</a:t>
            </a:r>
            <a:endParaRPr sz="2400">
              <a:highlight>
                <a:srgbClr val="FFFFFF"/>
              </a:highlight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highlight>
                  <a:srgbClr val="FFFFFF"/>
                </a:highlight>
              </a:rPr>
              <a:t>Heat exchange patent only in France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	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67cbf20009_7_99"/>
          <p:cNvSpPr txBox="1"/>
          <p:nvPr/>
        </p:nvSpPr>
        <p:spPr>
          <a:xfrm>
            <a:off x="3719400" y="368600"/>
            <a:ext cx="1329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67cbf20009_7_99"/>
          <p:cNvSpPr txBox="1"/>
          <p:nvPr/>
        </p:nvSpPr>
        <p:spPr>
          <a:xfrm>
            <a:off x="7750325" y="78175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240" name="Google Shape;240;g167cbf20009_7_99"/>
          <p:cNvSpPr txBox="1"/>
          <p:nvPr/>
        </p:nvSpPr>
        <p:spPr>
          <a:xfrm>
            <a:off x="7141625" y="312750"/>
            <a:ext cx="20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 Robert Kotiuga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2003-09-28T20:21:16Z</dcterms:created>
  <dc:creator>Alan Pisano</dc:creator>
</cp:coreProperties>
</file>