
<file path=[Content_Types].xml><?xml version="1.0" encoding="utf-8"?>
<Types xmlns="http://schemas.openxmlformats.org/package/2006/content-types">
  <Default Extension="jpeg" ContentType="image/jpeg"/>
  <Default Extension="JPG" ContentType="image/.jpg"/>
  <Default Extension="png" ContentType="image/png"/>
  <Default Extension="tiff" ContentType="image/tif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878" r:id="rId5"/>
    <p:sldId id="1021" r:id="rId6"/>
    <p:sldId id="1002" r:id="rId7"/>
    <p:sldId id="1011" r:id="rId8"/>
    <p:sldId id="1022" r:id="rId9"/>
    <p:sldId id="1014" r:id="rId10"/>
    <p:sldId id="1015" r:id="rId11"/>
    <p:sldId id="1023" r:id="rId12"/>
    <p:sldId id="1024" r:id="rId13"/>
    <p:sldId id="1025" r:id="rId14"/>
    <p:sldId id="1016" r:id="rId15"/>
    <p:sldId id="1017" r:id="rId16"/>
    <p:sldId id="1018" r:id="rId17"/>
    <p:sldId id="1026" r:id="rId18"/>
    <p:sldId id="1019" r:id="rId19"/>
    <p:sldId id="1029" r:id="rId20"/>
    <p:sldId id="1030" r:id="rId21"/>
    <p:sldId id="1020" r:id="rId22"/>
    <p:sldId id="1031" r:id="rId23"/>
    <p:sldId id="1032" r:id="rId24"/>
    <p:sldId id="1027" r:id="rId25"/>
    <p:sldId id="1035" r:id="rId26"/>
    <p:sldId id="1036" r:id="rId27"/>
    <p:sldId id="1037" r:id="rId28"/>
    <p:sldId id="1040" r:id="rId29"/>
    <p:sldId id="1038" r:id="rId30"/>
    <p:sldId id="1028" r:id="rId31"/>
    <p:sldId id="1044" r:id="rId32"/>
    <p:sldId id="1045" r:id="rId33"/>
    <p:sldId id="1046" r:id="rId34"/>
    <p:sldId id="1060" r:id="rId35"/>
    <p:sldId id="1039" r:id="rId36"/>
    <p:sldId id="1059" r:id="rId37"/>
    <p:sldId id="1063" r:id="rId38"/>
    <p:sldId id="1062" r:id="rId39"/>
    <p:sldId id="1042" r:id="rId40"/>
    <p:sldId id="1056" r:id="rId41"/>
    <p:sldId id="1043" r:id="rId42"/>
    <p:sldId id="1047" r:id="rId43"/>
    <p:sldId id="1048" r:id="rId44"/>
    <p:sldId id="1049" r:id="rId45"/>
    <p:sldId id="1050" r:id="rId46"/>
    <p:sldId id="1051" r:id="rId47"/>
    <p:sldId id="1052" r:id="rId48"/>
    <p:sldId id="1053" r:id="rId49"/>
    <p:sldId id="1054" r:id="rId50"/>
    <p:sldId id="1033" r:id="rId51"/>
    <p:sldId id="1057" r:id="rId52"/>
    <p:sldId id="1058"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33" autoAdjust="0"/>
    <p:restoredTop sz="75765" autoAdjust="0"/>
  </p:normalViewPr>
  <p:slideViewPr>
    <p:cSldViewPr snapToGrid="0">
      <p:cViewPr varScale="1">
        <p:scale>
          <a:sx n="123" d="100"/>
          <a:sy n="123" d="100"/>
        </p:scale>
        <p:origin x="4902"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CFD7D6-7CE0-493E-A4B3-2F2BBA4C6373}"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379E0E-16AB-4F89-820A-CC33E439C0BE}"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379E0E-16AB-4F89-820A-CC33E439C0BE}"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379E0E-16AB-4F89-820A-CC33E439C0BE}"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379E0E-16AB-4F89-820A-CC33E439C0BE}"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379E0E-16AB-4F89-820A-CC33E439C0BE}"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379E0E-16AB-4F89-820A-CC33E439C0BE}"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379E0E-16AB-4F89-820A-CC33E439C0BE}"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379E0E-16AB-4F89-820A-CC33E439C0BE}"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379E0E-16AB-4F89-820A-CC33E439C0BE}"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379E0E-16AB-4F89-820A-CC33E439C0BE}"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job scheduling and resource management operations are divided into two separate tasks and managed by different entities</a:t>
            </a:r>
            <a:endParaRPr lang="he-IL"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a:t>
            </a:r>
            <a:r>
              <a:rPr lang="en-US" sz="1200" b="1" i="0" kern="1200" dirty="0" err="1">
                <a:solidFill>
                  <a:schemeClr val="tx1"/>
                </a:solidFill>
                <a:effectLst/>
                <a:latin typeface="+mn-lt"/>
                <a:ea typeface="+mn-ea"/>
                <a:cs typeface="+mn-cs"/>
              </a:rPr>
              <a:t>ResourceManager</a:t>
            </a:r>
            <a:r>
              <a:rPr lang="en-US" sz="1200" b="0" i="0" kern="1200" dirty="0">
                <a:solidFill>
                  <a:schemeClr val="tx1"/>
                </a:solidFill>
                <a:effectLst/>
                <a:latin typeface="+mn-lt"/>
                <a:ea typeface="+mn-ea"/>
                <a:cs typeface="+mn-cs"/>
              </a:rPr>
              <a:t> tracks how many live nodes and resources are available on the cluster and coordinates what applications submitted by users should get these resources and when. </a:t>
            </a: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When a user submits an application, an instance of a lightweight process called the </a:t>
            </a:r>
            <a:r>
              <a:rPr lang="en-US" sz="1200" b="1" i="0" kern="1200" dirty="0" err="1">
                <a:solidFill>
                  <a:schemeClr val="tx1"/>
                </a:solidFill>
                <a:effectLst/>
                <a:latin typeface="+mn-lt"/>
                <a:ea typeface="+mn-ea"/>
                <a:cs typeface="+mn-cs"/>
              </a:rPr>
              <a:t>ApplicationMaster</a:t>
            </a:r>
            <a:r>
              <a:rPr lang="en-US" sz="1200" b="0" i="0" kern="1200" dirty="0">
                <a:solidFill>
                  <a:schemeClr val="tx1"/>
                </a:solidFill>
                <a:effectLst/>
                <a:latin typeface="+mn-lt"/>
                <a:ea typeface="+mn-ea"/>
                <a:cs typeface="+mn-cs"/>
              </a:rPr>
              <a:t> is started to coordinate the execution of all tasks within the application. This includes:</a:t>
            </a:r>
            <a:endParaRPr lang="en-US"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monitoring tasks </a:t>
            </a:r>
            <a:endParaRPr lang="en-US"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restarting failed tasks </a:t>
            </a:r>
            <a:endParaRPr lang="en-US"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speculatively running slow tasks</a:t>
            </a:r>
            <a:endParaRPr lang="en-US"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calculating total values of application counters. </a:t>
            </a:r>
            <a:endParaRPr lang="en-US"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In v1, all these were assigned to the </a:t>
            </a:r>
            <a:r>
              <a:rPr lang="en-US" sz="1200" b="1" i="0" kern="1200" dirty="0" err="1">
                <a:solidFill>
                  <a:schemeClr val="tx1"/>
                </a:solidFill>
                <a:effectLst/>
                <a:latin typeface="+mn-lt"/>
                <a:ea typeface="+mn-ea"/>
                <a:cs typeface="+mn-cs"/>
              </a:rPr>
              <a:t>JobTracker</a:t>
            </a:r>
            <a:r>
              <a:rPr lang="en-US" sz="1200" b="1" i="0" kern="1200" dirty="0">
                <a:solidFill>
                  <a:schemeClr val="tx1"/>
                </a:solidFill>
                <a:effectLst/>
                <a:latin typeface="+mn-lt"/>
                <a:ea typeface="+mn-ea"/>
                <a:cs typeface="+mn-cs"/>
              </a:rPr>
              <a:t>!</a:t>
            </a:r>
            <a:endParaRPr lang="en-US" sz="1200" b="1"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a:t>
            </a:r>
            <a:r>
              <a:rPr lang="en-US" sz="1200" b="0" i="0" kern="1200" baseline="0" dirty="0">
                <a:solidFill>
                  <a:schemeClr val="tx1"/>
                </a:solidFill>
                <a:effectLst/>
                <a:latin typeface="+mn-lt"/>
                <a:ea typeface="+mn-ea"/>
                <a:cs typeface="+mn-cs"/>
              </a:rPr>
              <a:t> AM can run any type of task, not only M/R jobs!</a:t>
            </a:r>
            <a:endParaRPr lang="en-US" sz="1200" b="0" i="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The </a:t>
            </a:r>
            <a:r>
              <a:rPr lang="en-US" sz="1200" b="1" i="0" kern="1200" dirty="0" err="1">
                <a:solidFill>
                  <a:schemeClr val="tx1"/>
                </a:solidFill>
                <a:effectLst/>
                <a:latin typeface="+mn-lt"/>
                <a:ea typeface="+mn-ea"/>
                <a:cs typeface="+mn-cs"/>
              </a:rPr>
              <a:t>NodeManager</a:t>
            </a:r>
            <a:r>
              <a:rPr lang="en-US" sz="1200" b="0" i="0" kern="1200" dirty="0">
                <a:solidFill>
                  <a:schemeClr val="tx1"/>
                </a:solidFill>
                <a:effectLst/>
                <a:latin typeface="+mn-lt"/>
                <a:ea typeface="+mn-ea"/>
                <a:cs typeface="+mn-cs"/>
              </a:rPr>
              <a:t> is a more generic and efficient version of the </a:t>
            </a:r>
            <a:r>
              <a:rPr lang="en-US" sz="1200" b="0" i="0" kern="1200" dirty="0" err="1">
                <a:solidFill>
                  <a:schemeClr val="tx1"/>
                </a:solidFill>
                <a:effectLst/>
                <a:latin typeface="+mn-lt"/>
                <a:ea typeface="+mn-ea"/>
                <a:cs typeface="+mn-cs"/>
              </a:rPr>
              <a:t>TaskTracker</a:t>
            </a:r>
            <a:r>
              <a:rPr lang="en-US" sz="1200" b="0" i="0" kern="1200" dirty="0">
                <a:solidFill>
                  <a:schemeClr val="tx1"/>
                </a:solidFill>
                <a:effectLst/>
                <a:latin typeface="+mn-lt"/>
                <a:ea typeface="+mn-ea"/>
                <a:cs typeface="+mn-cs"/>
              </a:rPr>
              <a:t> of V1. Instead of having a fixed number of map and reduce slots, the </a:t>
            </a:r>
            <a:r>
              <a:rPr lang="en-US" sz="1200" b="0" i="0" kern="1200" dirty="0" err="1">
                <a:solidFill>
                  <a:schemeClr val="tx1"/>
                </a:solidFill>
                <a:effectLst/>
                <a:latin typeface="+mn-lt"/>
                <a:ea typeface="+mn-ea"/>
                <a:cs typeface="+mn-cs"/>
              </a:rPr>
              <a:t>NodeManager</a:t>
            </a:r>
            <a:r>
              <a:rPr lang="en-US" sz="1200" b="0" i="0" kern="1200" dirty="0">
                <a:solidFill>
                  <a:schemeClr val="tx1"/>
                </a:solidFill>
                <a:effectLst/>
                <a:latin typeface="+mn-lt"/>
                <a:ea typeface="+mn-ea"/>
                <a:cs typeface="+mn-cs"/>
              </a:rPr>
              <a:t> has a number of dynamically created resource containers.</a:t>
            </a:r>
            <a:endParaRPr lang="en-US" sz="1200" b="0" i="0" kern="1200" dirty="0">
              <a:solidFill>
                <a:schemeClr val="tx1"/>
              </a:solidFill>
              <a:effectLst/>
              <a:latin typeface="+mn-lt"/>
              <a:ea typeface="+mn-ea"/>
              <a:cs typeface="+mn-cs"/>
            </a:endParaRPr>
          </a:p>
          <a:p>
            <a:pPr marL="171450" lvl="0"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D2379E0E-16AB-4F89-820A-CC33E439C0BE}"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ApplicationsManager</a:t>
            </a:r>
            <a:r>
              <a:rPr lang="en-US" sz="1200" b="0" i="0" kern="1200" dirty="0">
                <a:solidFill>
                  <a:schemeClr val="tx1"/>
                </a:solidFill>
                <a:effectLst/>
                <a:latin typeface="+mn-lt"/>
                <a:ea typeface="+mn-ea"/>
                <a:cs typeface="+mn-cs"/>
              </a:rPr>
              <a:t> is responsible for accepting job-submissions, negotiating the first container for executing the application specific </a:t>
            </a:r>
            <a:r>
              <a:rPr lang="en-US" sz="1200" b="0" i="0" kern="1200" dirty="0" err="1">
                <a:solidFill>
                  <a:schemeClr val="tx1"/>
                </a:solidFill>
                <a:effectLst/>
                <a:latin typeface="+mn-lt"/>
                <a:ea typeface="+mn-ea"/>
                <a:cs typeface="+mn-cs"/>
              </a:rPr>
              <a:t>ApplicationMaster</a:t>
            </a:r>
            <a:r>
              <a:rPr lang="en-US" sz="1200" b="0" i="0" kern="1200" dirty="0">
                <a:solidFill>
                  <a:schemeClr val="tx1"/>
                </a:solidFill>
                <a:effectLst/>
                <a:latin typeface="+mn-lt"/>
                <a:ea typeface="+mn-ea"/>
                <a:cs typeface="+mn-cs"/>
              </a:rPr>
              <a:t> and provides the service for restarting the </a:t>
            </a:r>
            <a:r>
              <a:rPr lang="en-US" sz="1200" b="0" i="0" kern="1200" dirty="0" err="1">
                <a:solidFill>
                  <a:schemeClr val="tx1"/>
                </a:solidFill>
                <a:effectLst/>
                <a:latin typeface="+mn-lt"/>
                <a:ea typeface="+mn-ea"/>
                <a:cs typeface="+mn-cs"/>
              </a:rPr>
              <a:t>ApplicationMaster</a:t>
            </a:r>
            <a:r>
              <a:rPr lang="en-US" sz="1200" b="0" i="0" kern="1200" dirty="0">
                <a:solidFill>
                  <a:schemeClr val="tx1"/>
                </a:solidFill>
                <a:effectLst/>
                <a:latin typeface="+mn-lt"/>
                <a:ea typeface="+mn-ea"/>
                <a:cs typeface="+mn-cs"/>
              </a:rPr>
              <a:t> container on failure. The per-application </a:t>
            </a:r>
            <a:r>
              <a:rPr lang="en-US" sz="1200" b="0" i="0" kern="1200" dirty="0" err="1">
                <a:solidFill>
                  <a:schemeClr val="tx1"/>
                </a:solidFill>
                <a:effectLst/>
                <a:latin typeface="+mn-lt"/>
                <a:ea typeface="+mn-ea"/>
                <a:cs typeface="+mn-cs"/>
              </a:rPr>
              <a:t>ApplicationMaster</a:t>
            </a:r>
            <a:r>
              <a:rPr lang="en-US" sz="1200" b="0" i="0" kern="1200" dirty="0">
                <a:solidFill>
                  <a:schemeClr val="tx1"/>
                </a:solidFill>
                <a:effectLst/>
                <a:latin typeface="+mn-lt"/>
                <a:ea typeface="+mn-ea"/>
                <a:cs typeface="+mn-cs"/>
              </a:rPr>
              <a:t> has the responsibility of negotiating appropriate resource containers from the Scheduler, tracking their status and monitoring for progress</a:t>
            </a:r>
            <a:endParaRPr lang="en-US" dirty="0"/>
          </a:p>
        </p:txBody>
      </p:sp>
      <p:sp>
        <p:nvSpPr>
          <p:cNvPr id="4" name="Slide Number Placeholder 3"/>
          <p:cNvSpPr>
            <a:spLocks noGrp="1"/>
          </p:cNvSpPr>
          <p:nvPr>
            <p:ph type="sldNum" sz="quarter" idx="5"/>
          </p:nvPr>
        </p:nvSpPr>
        <p:spPr/>
        <p:txBody>
          <a:bodyPr/>
          <a:lstStyle/>
          <a:p>
            <a:fld id="{D2379E0E-16AB-4F89-820A-CC33E439C0BE}"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379E0E-16AB-4F89-820A-CC33E439C0BE}"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379E0E-16AB-4F89-820A-CC33E439C0BE}"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Standalone</a:t>
            </a:r>
            <a:r>
              <a:rPr lang="en-US" sz="1200" b="0" i="0" kern="1200" dirty="0">
                <a:solidFill>
                  <a:schemeClr val="tx1"/>
                </a:solidFill>
                <a:effectLst/>
                <a:latin typeface="+mn-lt"/>
                <a:ea typeface="+mn-ea"/>
                <a:cs typeface="+mn-cs"/>
              </a:rPr>
              <a:t> − Spark Standalone deployment means Spark occupies the place on top of HDFS(Hadoop Distributed File System) and space is allocated for HDFS, explicitly. Here, Spark and MapReduce will run side by side to cover all spark jobs on cluster.</a:t>
            </a: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Hadoop Yarn</a:t>
            </a:r>
            <a:r>
              <a:rPr lang="en-US" sz="1200" b="0" i="0" kern="1200" dirty="0">
                <a:solidFill>
                  <a:schemeClr val="tx1"/>
                </a:solidFill>
                <a:effectLst/>
                <a:latin typeface="+mn-lt"/>
                <a:ea typeface="+mn-ea"/>
                <a:cs typeface="+mn-cs"/>
              </a:rPr>
              <a:t> − Hadoop Yarn deployment means, simply, spark runs on Yarn without any pre-installation or root access required. It helps to integrate Spark into Hadoop ecosystem or Hadoop stack. It allows other components to run on top of stack.</a:t>
            </a: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Spark in MapReduce (SIMR)</a:t>
            </a:r>
            <a:r>
              <a:rPr lang="en-US" sz="1200" b="0" i="0" kern="1200" dirty="0">
                <a:solidFill>
                  <a:schemeClr val="tx1"/>
                </a:solidFill>
                <a:effectLst/>
                <a:latin typeface="+mn-lt"/>
                <a:ea typeface="+mn-ea"/>
                <a:cs typeface="+mn-cs"/>
              </a:rPr>
              <a:t> − Spark in MapReduce is used to launch spark job in addition to standalone deployment. With SIMR, user can start Spark and uses its shell without any administrative access.</a:t>
            </a:r>
            <a:endParaRPr lang="en-US" sz="1200" b="0" i="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fld id="{D2379E0E-16AB-4F89-820A-CC33E439C0BE}"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Apache Spark Core</a:t>
            </a:r>
            <a:r>
              <a:rPr lang="en-US" sz="1200" b="0" i="0" kern="1200" dirty="0">
                <a:solidFill>
                  <a:schemeClr val="tx1"/>
                </a:solidFill>
                <a:effectLst/>
                <a:latin typeface="+mn-lt"/>
                <a:ea typeface="+mn-ea"/>
                <a:cs typeface="+mn-cs"/>
              </a:rPr>
              <a:t> - the underlying general execution engine for spark platform that all other functionality is built upon. It provides In-Memory computing and referencing datasets in external storage systems.</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Spark SQL - </a:t>
            </a:r>
            <a:r>
              <a:rPr lang="en-US" sz="1200" b="0" i="0" kern="1200" dirty="0">
                <a:solidFill>
                  <a:schemeClr val="tx1"/>
                </a:solidFill>
                <a:effectLst/>
                <a:latin typeface="+mn-lt"/>
                <a:ea typeface="+mn-ea"/>
                <a:cs typeface="+mn-cs"/>
              </a:rPr>
              <a:t>a component on top of Spark Core that introduces a new data abstraction called </a:t>
            </a:r>
            <a:r>
              <a:rPr lang="en-US" sz="1200" b="0" i="0" kern="1200" dirty="0" err="1">
                <a:solidFill>
                  <a:schemeClr val="tx1"/>
                </a:solidFill>
                <a:effectLst/>
                <a:latin typeface="+mn-lt"/>
                <a:ea typeface="+mn-ea"/>
                <a:cs typeface="+mn-cs"/>
              </a:rPr>
              <a:t>SchemaRDD</a:t>
            </a:r>
            <a:r>
              <a:rPr lang="en-US" sz="1200" b="0" i="0" kern="1200" dirty="0">
                <a:solidFill>
                  <a:schemeClr val="tx1"/>
                </a:solidFill>
                <a:effectLst/>
                <a:latin typeface="+mn-lt"/>
                <a:ea typeface="+mn-ea"/>
                <a:cs typeface="+mn-cs"/>
              </a:rPr>
              <a:t>, which provides support for structured and semi-structured data.</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Spark Streaming </a:t>
            </a:r>
            <a:r>
              <a:rPr lang="en-US" sz="1200" b="0" i="0" kern="1200" dirty="0">
                <a:solidFill>
                  <a:schemeClr val="tx1"/>
                </a:solidFill>
                <a:effectLst/>
                <a:latin typeface="+mn-lt"/>
                <a:ea typeface="+mn-ea"/>
                <a:cs typeface="+mn-cs"/>
              </a:rPr>
              <a:t>-</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leverages Spark Core's fast scheduling capability to perform streaming analytics. It ingests data in mini-batches and performs RDD (Resilient Distributed Datasets) transformations on those mini-batches of data.</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1" i="0" kern="1200" dirty="0" err="1">
                <a:solidFill>
                  <a:schemeClr val="tx1"/>
                </a:solidFill>
                <a:effectLst/>
                <a:latin typeface="+mn-lt"/>
                <a:ea typeface="+mn-ea"/>
                <a:cs typeface="+mn-cs"/>
              </a:rPr>
              <a:t>MLlib</a:t>
            </a:r>
            <a:r>
              <a:rPr lang="en-US" sz="1200" b="1" i="0" kern="1200" dirty="0">
                <a:solidFill>
                  <a:schemeClr val="tx1"/>
                </a:solidFill>
                <a:effectLst/>
                <a:latin typeface="+mn-lt"/>
                <a:ea typeface="+mn-ea"/>
                <a:cs typeface="+mn-cs"/>
              </a:rPr>
              <a:t> (Machine Learning Library) - </a:t>
            </a:r>
            <a:r>
              <a:rPr lang="en-US" sz="1200" b="0" i="0" kern="1200" dirty="0">
                <a:solidFill>
                  <a:schemeClr val="tx1"/>
                </a:solidFill>
                <a:effectLst/>
                <a:latin typeface="+mn-lt"/>
                <a:ea typeface="+mn-ea"/>
                <a:cs typeface="+mn-cs"/>
              </a:rPr>
              <a:t>distributed machine learning framework above Spark because of the distributed memory-based Spark architecture. It is, according to benchmarks, done by the </a:t>
            </a:r>
            <a:r>
              <a:rPr lang="en-US" sz="1200" b="0" i="0" kern="1200" dirty="0" err="1">
                <a:solidFill>
                  <a:schemeClr val="tx1"/>
                </a:solidFill>
                <a:effectLst/>
                <a:latin typeface="+mn-lt"/>
                <a:ea typeface="+mn-ea"/>
                <a:cs typeface="+mn-cs"/>
              </a:rPr>
              <a:t>MLlib</a:t>
            </a:r>
            <a:r>
              <a:rPr lang="en-US" sz="1200" b="0" i="0" kern="1200" dirty="0">
                <a:solidFill>
                  <a:schemeClr val="tx1"/>
                </a:solidFill>
                <a:effectLst/>
                <a:latin typeface="+mn-lt"/>
                <a:ea typeface="+mn-ea"/>
                <a:cs typeface="+mn-cs"/>
              </a:rPr>
              <a:t> developers against the Alternating Least Squares (ALS) implementations. Spark </a:t>
            </a:r>
            <a:r>
              <a:rPr lang="en-US" sz="1200" b="0" i="0" kern="1200" dirty="0" err="1">
                <a:solidFill>
                  <a:schemeClr val="tx1"/>
                </a:solidFill>
                <a:effectLst/>
                <a:latin typeface="+mn-lt"/>
                <a:ea typeface="+mn-ea"/>
                <a:cs typeface="+mn-cs"/>
              </a:rPr>
              <a:t>MLlib</a:t>
            </a:r>
            <a:r>
              <a:rPr lang="en-US" sz="1200" b="0" i="0" kern="1200" dirty="0">
                <a:solidFill>
                  <a:schemeClr val="tx1"/>
                </a:solidFill>
                <a:effectLst/>
                <a:latin typeface="+mn-lt"/>
                <a:ea typeface="+mn-ea"/>
                <a:cs typeface="+mn-cs"/>
              </a:rPr>
              <a:t> is nine times as fast as the Hadoop disk-based version of </a:t>
            </a:r>
            <a:r>
              <a:rPr lang="en-US" sz="1200" b="1" i="0" kern="1200" dirty="0">
                <a:solidFill>
                  <a:schemeClr val="tx1"/>
                </a:solidFill>
                <a:effectLst/>
                <a:latin typeface="+mn-lt"/>
                <a:ea typeface="+mn-ea"/>
                <a:cs typeface="+mn-cs"/>
              </a:rPr>
              <a:t>Apache Mahout</a:t>
            </a:r>
            <a:r>
              <a:rPr lang="en-US" sz="1200" b="0" i="0" kern="1200" dirty="0">
                <a:solidFill>
                  <a:schemeClr val="tx1"/>
                </a:solidFill>
                <a:effectLst/>
                <a:latin typeface="+mn-lt"/>
                <a:ea typeface="+mn-ea"/>
                <a:cs typeface="+mn-cs"/>
              </a:rPr>
              <a:t> (before Mahout gained a Spark interface).</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1" i="0" kern="1200" dirty="0" err="1">
                <a:solidFill>
                  <a:schemeClr val="tx1"/>
                </a:solidFill>
                <a:effectLst/>
                <a:latin typeface="+mn-lt"/>
                <a:ea typeface="+mn-ea"/>
                <a:cs typeface="+mn-cs"/>
              </a:rPr>
              <a:t>GraphX</a:t>
            </a:r>
            <a:r>
              <a:rPr lang="en-US" sz="1200" b="1"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GraphX</a:t>
            </a:r>
            <a:r>
              <a:rPr lang="en-US" sz="1200" b="0" i="0" kern="1200" dirty="0">
                <a:solidFill>
                  <a:schemeClr val="tx1"/>
                </a:solidFill>
                <a:effectLst/>
                <a:latin typeface="+mn-lt"/>
                <a:ea typeface="+mn-ea"/>
                <a:cs typeface="+mn-cs"/>
              </a:rPr>
              <a:t> is a distributed graph-processing framework on top of Spark. It provides an API for expressing graph computation that can model the user-defined graphs by using Pregel abstraction API. It also provides an optimized runtime for this abstraction.</a:t>
            </a:r>
            <a:endParaRPr lang="en-US" sz="1200" b="0" i="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fld id="{D2379E0E-16AB-4F89-820A-CC33E439C0BE}"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MapReduce:</a:t>
            </a:r>
            <a:r>
              <a:rPr lang="en-US" baseline="0" dirty="0"/>
              <a:t> lot’s of network and I/O during every MapReduce action.</a:t>
            </a:r>
            <a:endParaRPr lang="en-US" baseline="0" dirty="0"/>
          </a:p>
          <a:p>
            <a:r>
              <a:rPr lang="en-US" baseline="0" dirty="0"/>
              <a:t>Insight: memory is faster, and sometimes we need to chain M/R tasks (or other data intensive tasks)</a:t>
            </a:r>
            <a:endParaRPr lang="en-US" baseline="0" dirty="0"/>
          </a:p>
          <a:p>
            <a:r>
              <a:rPr lang="en-US" baseline="0" dirty="0"/>
              <a:t>Memory ~ x10-100 times faster</a:t>
            </a:r>
            <a:endParaRPr lang="he-IL" dirty="0"/>
          </a:p>
          <a:p>
            <a:endParaRPr lang="en-US" dirty="0"/>
          </a:p>
        </p:txBody>
      </p:sp>
      <p:sp>
        <p:nvSpPr>
          <p:cNvPr id="4" name="Slide Number Placeholder 3"/>
          <p:cNvSpPr>
            <a:spLocks noGrp="1"/>
          </p:cNvSpPr>
          <p:nvPr>
            <p:ph type="sldNum" sz="quarter" idx="5"/>
          </p:nvPr>
        </p:nvSpPr>
        <p:spPr/>
        <p:txBody>
          <a:bodyPr/>
          <a:lstStyle/>
          <a:p>
            <a:fld id="{D2379E0E-16AB-4F89-820A-CC33E439C0BE}"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379E0E-16AB-4F89-820A-CC33E439C0BE}"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379E0E-16AB-4F89-820A-CC33E439C0BE}"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RDD is a read-only, partitioned collection of records. RDDs can be created through deterministic operations on either data on stable storage or other RDDs. RDD is a fault-tolerant collection of elements that can be operated on in parallel. Objects need to be passed through the “parallelize” command</a:t>
            </a:r>
            <a:endParaRPr lang="en-US" sz="1200" b="0" i="0" kern="1200">
              <a:solidFill>
                <a:schemeClr val="tx1"/>
              </a:solidFill>
              <a:effectLst/>
              <a:latin typeface="+mn-lt"/>
              <a:ea typeface="+mn-ea"/>
              <a:cs typeface="+mn-cs"/>
            </a:endParaRPr>
          </a:p>
          <a:p>
            <a:endParaRPr lang="en-US" sz="1200" b="0" i="0" kern="1200">
              <a:solidFill>
                <a:schemeClr val="tx1"/>
              </a:solidFill>
              <a:effectLst/>
              <a:latin typeface="+mn-lt"/>
              <a:ea typeface="+mn-ea"/>
              <a:cs typeface="+mn-cs"/>
            </a:endParaRPr>
          </a:p>
          <a:p>
            <a:endParaRPr lang="en-US"/>
          </a:p>
          <a:p>
            <a:endParaRPr lang="en-US" dirty="0"/>
          </a:p>
        </p:txBody>
      </p:sp>
      <p:sp>
        <p:nvSpPr>
          <p:cNvPr id="4" name="Slide Number Placeholder 3"/>
          <p:cNvSpPr>
            <a:spLocks noGrp="1"/>
          </p:cNvSpPr>
          <p:nvPr>
            <p:ph type="sldNum" sz="quarter" idx="5"/>
          </p:nvPr>
        </p:nvSpPr>
        <p:spPr/>
        <p:txBody>
          <a:bodyPr/>
          <a:lstStyle/>
          <a:p>
            <a:fld id="{D2379E0E-16AB-4F89-820A-CC33E439C0BE}"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379E0E-16AB-4F89-820A-CC33E439C0BE}" type="slidenum">
              <a:rPr 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379E0E-16AB-4F89-820A-CC33E439C0BE}" type="slidenum">
              <a:rPr lang="en-US" smtClean="0"/>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379E0E-16AB-4F89-820A-CC33E439C0BE}"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379E0E-16AB-4F89-820A-CC33E439C0BE}" type="slidenum">
              <a:rPr lang="en-US" smtClean="0"/>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379E0E-16AB-4F89-820A-CC33E439C0BE}" type="slidenum">
              <a:rPr lang="en-US" smtClean="0"/>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379E0E-16AB-4F89-820A-CC33E439C0BE}" type="slidenum">
              <a:rPr lang="en-US" smtClean="0"/>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379E0E-16AB-4F89-820A-CC33E439C0BE}" type="slidenum">
              <a:rPr lang="en-US" smtClean="0"/>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379E0E-16AB-4F89-820A-CC33E439C0BE}" type="slidenum">
              <a:rPr lang="en-US" smtClean="0"/>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379E0E-16AB-4F89-820A-CC33E439C0BE}" type="slidenum">
              <a:rPr lang="en-US" smtClean="0"/>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379E0E-16AB-4F89-820A-CC33E439C0BE}" type="slidenum">
              <a:rPr lang="en-US" smtClean="0"/>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379E0E-16AB-4F89-820A-CC33E439C0BE}" type="slidenum">
              <a:rPr lang="en-US" smtClean="0"/>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379E0E-16AB-4F89-820A-CC33E439C0BE}" type="slidenum">
              <a:rPr lang="en-US" smtClean="0"/>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379E0E-16AB-4F89-820A-CC33E439C0BE}" type="slidenum">
              <a:rPr lang="en-US" smtClean="0"/>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379E0E-16AB-4F89-820A-CC33E439C0BE}"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379E0E-16AB-4F89-820A-CC33E439C0BE}" type="slidenum">
              <a:rPr lang="en-US" smtClean="0"/>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379E0E-16AB-4F89-820A-CC33E439C0BE}" type="slidenum">
              <a:rPr lang="en-US" smtClean="0"/>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379E0E-16AB-4F89-820A-CC33E439C0BE}" type="slidenum">
              <a:rPr lang="en-US" smtClean="0"/>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379E0E-16AB-4F89-820A-CC33E439C0BE}" type="slidenum">
              <a:rPr lang="en-US" smtClean="0"/>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379E0E-16AB-4F89-820A-CC33E439C0BE}" type="slidenum">
              <a:rPr lang="en-US" smtClean="0"/>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379E0E-16AB-4F89-820A-CC33E439C0BE}" type="slidenum">
              <a:rPr lang="en-US" smtClean="0"/>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379E0E-16AB-4F89-820A-CC33E439C0BE}" type="slidenum">
              <a:rPr lang="en-US" smtClean="0"/>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379E0E-16AB-4F89-820A-CC33E439C0BE}"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379E0E-16AB-4F89-820A-CC33E439C0BE}"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379E0E-16AB-4F89-820A-CC33E439C0BE}"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379E0E-16AB-4F89-820A-CC33E439C0BE}"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379E0E-16AB-4F89-820A-CC33E439C0BE}"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comparison to SQL, Pig</a:t>
            </a:r>
            <a:endParaRPr lang="en-US" dirty="0"/>
          </a:p>
          <a:p>
            <a:endParaRPr lang="en-US" dirty="0"/>
          </a:p>
          <a:p>
            <a:r>
              <a:rPr lang="en-US" dirty="0"/>
              <a:t>uses lazy evaluation,</a:t>
            </a:r>
            <a:endParaRPr lang="en-US" dirty="0"/>
          </a:p>
          <a:p>
            <a:r>
              <a:rPr lang="en-US" dirty="0"/>
              <a:t>uses extract, transform, load (ETL),</a:t>
            </a:r>
            <a:endParaRPr lang="en-US" dirty="0"/>
          </a:p>
          <a:p>
            <a:r>
              <a:rPr lang="en-US" dirty="0"/>
              <a:t>is able to store data at any point during a pipeline,</a:t>
            </a:r>
            <a:endParaRPr lang="en-US" dirty="0"/>
          </a:p>
          <a:p>
            <a:r>
              <a:rPr lang="en-US" dirty="0"/>
              <a:t>declares execution plans,</a:t>
            </a:r>
            <a:endParaRPr lang="en-US" dirty="0"/>
          </a:p>
          <a:p>
            <a:r>
              <a:rPr lang="en-US" dirty="0"/>
              <a:t>supports pipeline splits, thus allowing workflows to proceed along DAGs instead of strictly sequential pipelines.</a:t>
            </a:r>
            <a:endParaRPr lang="en-US" dirty="0"/>
          </a:p>
          <a:p>
            <a:endParaRPr lang="en-US" dirty="0"/>
          </a:p>
        </p:txBody>
      </p:sp>
      <p:sp>
        <p:nvSpPr>
          <p:cNvPr id="4" name="Slide Number Placeholder 3"/>
          <p:cNvSpPr>
            <a:spLocks noGrp="1"/>
          </p:cNvSpPr>
          <p:nvPr>
            <p:ph type="sldNum" sz="quarter" idx="5"/>
          </p:nvPr>
        </p:nvSpPr>
        <p:spPr/>
        <p:txBody>
          <a:bodyPr/>
          <a:lstStyle/>
          <a:p>
            <a:fld id="{D2379E0E-16AB-4F89-820A-CC33E439C0BE}"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50AEEF5A-1BC0-431F-96EA-98C0BE7E6907}" type="datetime1">
              <a:rPr lang="en-US" smtClean="0"/>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05D13691-4256-4255-B783-96F0D219885A}" type="slidenum">
              <a:rPr lang="en-US" smtClean="0"/>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1DD536A-FDC1-45EE-BA08-343996657E08}"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D13691-4256-4255-B783-96F0D219885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0D072D5-9450-4051-80E6-76D56C4881F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D13691-4256-4255-B783-96F0D219885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F799AE3-5381-404B-A851-FB07BE52255E}" type="datetime1">
              <a:rPr lang="en-US" smtClean="0"/>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D13691-4256-4255-B783-96F0D219885A}" type="slidenum">
              <a:rPr lang="en-US" smtClean="0"/>
            </a:fld>
            <a:endParaRPr lang="en-US"/>
          </a:p>
        </p:txBody>
      </p:sp>
      <p:pic>
        <p:nvPicPr>
          <p:cNvPr id="8" name="Picture 7" descr="Text, logo&#10;&#10;Description automatically generated with medium confidenc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57232" y="5981789"/>
            <a:ext cx="1305799" cy="78413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AEEF6A3D-745E-47BA-BC4B-CC424D6A6D6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D13691-4256-4255-B783-96F0D219885A}" type="slidenum">
              <a:rPr lang="en-US" smtClean="0"/>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F89831F3-8789-4316-857F-9290F908BAAD}"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D13691-4256-4255-B783-96F0D219885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endParaRPr lang="en-US"/>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DA6658D8-7CCF-45F9-BE05-C5A3D612576D}"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D13691-4256-4255-B783-96F0D219885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71CC8E-1195-4986-9627-086F75462350}"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D13691-4256-4255-B783-96F0D219885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1BD0C6-7877-47B7-824B-DF2B92995E02}"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D13691-4256-4255-B783-96F0D219885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35DB8517-4D98-4B76-A365-7233495CA1E6}"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D13691-4256-4255-B783-96F0D219885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4DDF23C-B4FE-40F2-A1B6-E859BDA4A79A}"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D13691-4256-4255-B783-96F0D219885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8C76B1A0-EABE-4EC8-B3A2-5DC3399E587D}" type="datetime1">
              <a:rPr lang="en-US" smtClean="0"/>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05D13691-4256-4255-B783-96F0D219885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anose="020B0604020202020204"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5pPr>
      <a:lvl6pPr marL="1600200" indent="-22860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6pPr>
      <a:lvl7pPr marL="1899920" indent="-22860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7pPr>
      <a:lvl8pPr marL="2200275" indent="-22860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8pPr>
      <a:lvl9pPr marL="2499995" indent="-22860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hyperlink" Target="http://hadoop.apache.org/"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7.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1.tif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17.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19.e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2.xml"/><Relationship Id="rId2" Type="http://schemas.openxmlformats.org/officeDocument/2006/relationships/image" Target="../media/image21.jpeg"/><Relationship Id="rId1" Type="http://schemas.openxmlformats.org/officeDocument/2006/relationships/image" Target="../media/image20.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2.xml"/><Relationship Id="rId3" Type="http://schemas.openxmlformats.org/officeDocument/2006/relationships/hyperlink" Target="https://medium.com/codex/spark-transformation-and-action-a-deep-dive-f351bce88086" TargetMode="External"/><Relationship Id="rId2" Type="http://schemas.openxmlformats.org/officeDocument/2006/relationships/image" Target="../media/image23.png"/><Relationship Id="rId1" Type="http://schemas.openxmlformats.org/officeDocument/2006/relationships/hyperlink" Target="https://spark.apache.org/docs/latest/rdd-programming-guide.html#transformations"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6" Type="http://schemas.openxmlformats.org/officeDocument/2006/relationships/notesSlide" Target="../notesSlides/notesSlide40.xml"/><Relationship Id="rId5" Type="http://schemas.openxmlformats.org/officeDocument/2006/relationships/slideLayout" Target="../slideLayouts/slideLayout2.xml"/><Relationship Id="rId4" Type="http://schemas.openxmlformats.org/officeDocument/2006/relationships/image" Target="../media/image26.png"/><Relationship Id="rId3" Type="http://schemas.openxmlformats.org/officeDocument/2006/relationships/hyperlink" Target="https://spark.apache.org/docs/latest/api/python/reference/api/pyspark.sql.functions.coalesce.html#pyspark.sql.functions.coalesce" TargetMode="External"/><Relationship Id="rId2" Type="http://schemas.openxmlformats.org/officeDocument/2006/relationships/hyperlink" Target="https://spark.apache.org/docs/latest/api/python/reference/api/pyspark.sql.DataFrameNaFunctions.drop.html#pyspark.sql.DataFrameNaFunctions.drop" TargetMode="External"/><Relationship Id="rId1" Type="http://schemas.openxmlformats.org/officeDocument/2006/relationships/hyperlink" Target="https://spark.apache.org/docs/latest/api/python/reference/api/pyspark.sql.DataFrame.filter.html#pyspark.sql.DataFrame.filter" TargetMode="External"/></Relationships>
</file>

<file path=ppt/slides/_rels/slide44.xml.rels><?xml version="1.0" encoding="UTF-8" standalone="yes"?>
<Relationships xmlns="http://schemas.openxmlformats.org/package/2006/relationships"><Relationship Id="rId6" Type="http://schemas.openxmlformats.org/officeDocument/2006/relationships/notesSlide" Target="../notesSlides/notesSlide41.xml"/><Relationship Id="rId5" Type="http://schemas.openxmlformats.org/officeDocument/2006/relationships/slideLayout" Target="../slideLayouts/slideLayout2.xml"/><Relationship Id="rId4" Type="http://schemas.openxmlformats.org/officeDocument/2006/relationships/image" Target="../media/image27.png"/><Relationship Id="rId3" Type="http://schemas.openxmlformats.org/officeDocument/2006/relationships/hyperlink" Target="https://spark.apache.org/docs/latest/api/python/reference/api/pyspark.sql.DataFrame.repartition.html#pyspark.sql.DataFrame.repartition" TargetMode="External"/><Relationship Id="rId2" Type="http://schemas.openxmlformats.org/officeDocument/2006/relationships/hyperlink" Target="https://spark.apache.org/docs/latest/api/python/reference/api/pyspark.sql.DataFrame.groupBy.html#pyspark.sql.DataFrame.groupBy" TargetMode="External"/><Relationship Id="rId1" Type="http://schemas.openxmlformats.org/officeDocument/2006/relationships/hyperlink" Target="https://spark.apache.org/docs/latest/api/python/reference/api/pyspark.sql.DataFrame.distinct.html#pyspark.sql.DataFrame.distinct" TargetMode="External"/></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slideLayout" Target="../slideLayouts/slideLayout2.xml"/><Relationship Id="rId3" Type="http://schemas.openxmlformats.org/officeDocument/2006/relationships/image" Target="../media/image27.png"/><Relationship Id="rId2" Type="http://schemas.openxmlformats.org/officeDocument/2006/relationships/hyperlink" Target="https://spark.apache.org/docs/latest/api/python/reference/api/pyspark.sql.DataFrame.count.html#pyspark.sql.DataFrame.count" TargetMode="External"/><Relationship Id="rId1" Type="http://schemas.openxmlformats.org/officeDocument/2006/relationships/hyperlink" Target="https://spark.apache.org/docs/latest/api/python/reference/api/pyspark.sql.DataFrame.groupBy.html#pyspark.sql.DataFrame.groupBy" TargetMode="Externa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hyperlink" Target="https://spark.apache.org/docs/latest/api/python/"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0062" y="1372572"/>
            <a:ext cx="10331317" cy="1834260"/>
          </a:xfrm>
        </p:spPr>
        <p:txBody>
          <a:bodyPr anchor="b">
            <a:normAutofit/>
          </a:bodyPr>
          <a:lstStyle/>
          <a:p>
            <a:r>
              <a:rPr lang="en-US" sz="6000" b="1" dirty="0"/>
              <a:t>Big Data Platforms</a:t>
            </a:r>
            <a:endParaRPr lang="en-US" sz="6000" b="1" dirty="0"/>
          </a:p>
        </p:txBody>
      </p:sp>
      <p:sp>
        <p:nvSpPr>
          <p:cNvPr id="3" name="Subtitle 2"/>
          <p:cNvSpPr>
            <a:spLocks noGrp="1"/>
          </p:cNvSpPr>
          <p:nvPr>
            <p:ph type="subTitle" idx="1"/>
          </p:nvPr>
        </p:nvSpPr>
        <p:spPr>
          <a:xfrm>
            <a:off x="710063" y="3418415"/>
            <a:ext cx="10505928" cy="2513753"/>
          </a:xfrm>
          <a:noFill/>
        </p:spPr>
        <p:txBody>
          <a:bodyPr anchor="t">
            <a:normAutofit/>
          </a:bodyPr>
          <a:lstStyle/>
          <a:p>
            <a:r>
              <a:rPr lang="en-US" sz="4700" dirty="0">
                <a:solidFill>
                  <a:schemeClr val="tx1"/>
                </a:solidFill>
              </a:rPr>
              <a:t>Lecture 5 – Spark</a:t>
            </a:r>
            <a:endParaRPr lang="en-US" sz="2800" dirty="0">
              <a:solidFill>
                <a:schemeClr val="tx1"/>
              </a:solidFill>
            </a:endParaRPr>
          </a:p>
          <a:p>
            <a:r>
              <a:rPr lang="en-US" sz="3000" dirty="0">
                <a:solidFill>
                  <a:schemeClr val="tx1"/>
                </a:solidFill>
              </a:rPr>
              <a:t>Lecturer: Shay Sakazi</a:t>
            </a:r>
            <a:endParaRPr lang="en-US" sz="3000" dirty="0">
              <a:solidFill>
                <a:schemeClr val="tx1"/>
              </a:solidFill>
            </a:endParaRPr>
          </a:p>
          <a:p>
            <a:r>
              <a:rPr lang="en-US" sz="3000" dirty="0">
                <a:solidFill>
                  <a:schemeClr val="tx1"/>
                </a:solidFill>
              </a:rPr>
              <a:t>Teaching Assistants: </a:t>
            </a:r>
            <a:r>
              <a:rPr lang="en-US" sz="3000" dirty="0" err="1">
                <a:solidFill>
                  <a:schemeClr val="tx1"/>
                </a:solidFill>
              </a:rPr>
              <a:t>Yarden</a:t>
            </a:r>
            <a:r>
              <a:rPr lang="en-US" sz="3000" dirty="0">
                <a:solidFill>
                  <a:schemeClr val="tx1"/>
                </a:solidFill>
              </a:rPr>
              <a:t> Fogel &amp; </a:t>
            </a:r>
            <a:r>
              <a:rPr lang="en-US" sz="3000" dirty="0" err="1">
                <a:solidFill>
                  <a:schemeClr val="tx1"/>
                </a:solidFill>
              </a:rPr>
              <a:t>Roei</a:t>
            </a:r>
            <a:r>
              <a:rPr lang="en-US" sz="3000" dirty="0">
                <a:solidFill>
                  <a:schemeClr val="tx1"/>
                </a:solidFill>
              </a:rPr>
              <a:t> </a:t>
            </a:r>
            <a:r>
              <a:rPr lang="en-US" sz="3000" dirty="0" err="1">
                <a:solidFill>
                  <a:schemeClr val="tx1"/>
                </a:solidFill>
              </a:rPr>
              <a:t>Arpaly</a:t>
            </a:r>
            <a:endParaRPr lang="en-US" sz="3000" dirty="0">
              <a:solidFill>
                <a:schemeClr val="tx1"/>
              </a:solidFill>
            </a:endParaRPr>
          </a:p>
        </p:txBody>
      </p:sp>
      <p:cxnSp>
        <p:nvCxnSpPr>
          <p:cNvPr id="5" name="Straight Connector 4"/>
          <p:cNvCxnSpPr/>
          <p:nvPr/>
        </p:nvCxnSpPr>
        <p:spPr>
          <a:xfrm>
            <a:off x="811530" y="3206832"/>
            <a:ext cx="7772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2032" y="365760"/>
            <a:ext cx="9692640" cy="747932"/>
          </a:xfrm>
        </p:spPr>
        <p:txBody>
          <a:bodyPr/>
          <a:lstStyle/>
          <a:p>
            <a:pPr algn="ctr"/>
            <a:r>
              <a:rPr lang="en-US" b="1" dirty="0"/>
              <a:t>Apache Pig</a:t>
            </a:r>
            <a:endParaRPr lang="en-US" b="1" dirty="0"/>
          </a:p>
        </p:txBody>
      </p:sp>
      <p:sp>
        <p:nvSpPr>
          <p:cNvPr id="4" name="Slide Number Placeholder 3"/>
          <p:cNvSpPr>
            <a:spLocks noGrp="1"/>
          </p:cNvSpPr>
          <p:nvPr>
            <p:ph type="sldNum" sz="quarter" idx="12"/>
          </p:nvPr>
        </p:nvSpPr>
        <p:spPr/>
        <p:txBody>
          <a:bodyPr>
            <a:normAutofit lnSpcReduction="10000"/>
          </a:bodyPr>
          <a:lstStyle/>
          <a:p>
            <a:fld id="{05D13691-4256-4255-B783-96F0D219885A}" type="slidenum">
              <a:rPr lang="en-US" smtClean="0"/>
            </a:fld>
            <a:endParaRPr lang="en-US"/>
          </a:p>
        </p:txBody>
      </p:sp>
      <p:pic>
        <p:nvPicPr>
          <p:cNvPr id="5" name="Picture 2" descr="Image result for apache pig architectur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82312" y="1974679"/>
            <a:ext cx="8376805" cy="46777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www.mapr.com/sites/default/files/pig-im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875" y="3346450"/>
            <a:ext cx="2867025" cy="3419475"/>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ular Callout 5"/>
          <p:cNvSpPr/>
          <p:nvPr/>
        </p:nvSpPr>
        <p:spPr>
          <a:xfrm>
            <a:off x="2450387" y="1117192"/>
            <a:ext cx="5463903" cy="854312"/>
          </a:xfrm>
          <a:prstGeom prst="wedgeRoundRectCallout">
            <a:avLst>
              <a:gd name="adj1" fmla="val -38612"/>
              <a:gd name="adj2" fmla="val 270801"/>
              <a:gd name="adj3" fmla="val 16667"/>
            </a:avLst>
          </a:prstGeom>
        </p:spPr>
        <p:style>
          <a:lnRef idx="1">
            <a:schemeClr val="accent6"/>
          </a:lnRef>
          <a:fillRef idx="2">
            <a:schemeClr val="accent6"/>
          </a:fillRef>
          <a:effectRef idx="1">
            <a:schemeClr val="accent6"/>
          </a:effectRef>
          <a:fontRef idx="minor">
            <a:schemeClr val="dk1"/>
          </a:fontRef>
        </p:style>
        <p:txBody>
          <a:bodyPr rtlCol="1" anchor="ctr"/>
          <a:lstStyle/>
          <a:p>
            <a:pPr algn="just" rtl="0"/>
            <a:r>
              <a:rPr lang="en-US" sz="2400" dirty="0"/>
              <a:t>Naïve: one M/R task per command</a:t>
            </a:r>
            <a:endParaRPr lang="en-US" sz="2400" dirty="0"/>
          </a:p>
          <a:p>
            <a:pPr algn="just" rtl="0"/>
            <a:r>
              <a:rPr lang="en-US" sz="2400" dirty="0"/>
              <a:t>Optimizer: tries to group them</a:t>
            </a:r>
            <a:endParaRPr lang="he-IL"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47932"/>
          </a:xfrm>
        </p:spPr>
        <p:txBody>
          <a:bodyPr/>
          <a:lstStyle/>
          <a:p>
            <a:pPr algn="ctr"/>
            <a:r>
              <a:rPr lang="en-US" b="1" dirty="0"/>
              <a:t>The Hadoop Eco-System</a:t>
            </a:r>
            <a:endParaRPr lang="en-US" b="1" dirty="0"/>
          </a:p>
        </p:txBody>
      </p:sp>
      <p:sp>
        <p:nvSpPr>
          <p:cNvPr id="4" name="Slide Number Placeholder 3"/>
          <p:cNvSpPr>
            <a:spLocks noGrp="1"/>
          </p:cNvSpPr>
          <p:nvPr>
            <p:ph type="sldNum" sz="quarter" idx="12"/>
          </p:nvPr>
        </p:nvSpPr>
        <p:spPr/>
        <p:txBody>
          <a:bodyPr>
            <a:normAutofit lnSpcReduction="10000"/>
          </a:bodyPr>
          <a:lstStyle/>
          <a:p>
            <a:fld id="{05D13691-4256-4255-B783-96F0D219885A}" type="slidenum">
              <a:rPr lang="en-US" smtClean="0"/>
            </a:fld>
            <a:endParaRPr lang="en-US"/>
          </a:p>
        </p:txBody>
      </p:sp>
      <p:pic>
        <p:nvPicPr>
          <p:cNvPr id="9" name="Picture 2" descr="http://thebigdatablog.weebly.com/uploads/3/2/3/2/32326475/87375_orig.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63856" y="1204362"/>
            <a:ext cx="7730431" cy="527771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8104431" y="2681370"/>
            <a:ext cx="997527" cy="2144684"/>
          </a:xfrm>
          <a:prstGeom prst="rect">
            <a:avLst/>
          </a:prstGeom>
          <a:solidFill>
            <a:srgbClr val="F9FF0D">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47932"/>
          </a:xfrm>
        </p:spPr>
        <p:txBody>
          <a:bodyPr/>
          <a:lstStyle/>
          <a:p>
            <a:pPr algn="ctr"/>
            <a:r>
              <a:rPr lang="en-US" b="1" dirty="0"/>
              <a:t>Hive</a:t>
            </a:r>
            <a:endParaRPr lang="en-US" b="1" dirty="0"/>
          </a:p>
        </p:txBody>
      </p:sp>
      <p:sp>
        <p:nvSpPr>
          <p:cNvPr id="4" name="Slide Number Placeholder 3"/>
          <p:cNvSpPr>
            <a:spLocks noGrp="1"/>
          </p:cNvSpPr>
          <p:nvPr>
            <p:ph type="sldNum" sz="quarter" idx="12"/>
          </p:nvPr>
        </p:nvSpPr>
        <p:spPr/>
        <p:txBody>
          <a:bodyPr>
            <a:normAutofit lnSpcReduction="10000"/>
          </a:bodyPr>
          <a:lstStyle/>
          <a:p>
            <a:fld id="{05D13691-4256-4255-B783-96F0D219885A}" type="slidenum">
              <a:rPr lang="en-US" smtClean="0"/>
            </a:fld>
            <a:endParaRPr lang="en-US"/>
          </a:p>
        </p:txBody>
      </p:sp>
      <p:sp>
        <p:nvSpPr>
          <p:cNvPr id="8" name="Rectangle 7"/>
          <p:cNvSpPr/>
          <p:nvPr/>
        </p:nvSpPr>
        <p:spPr>
          <a:xfrm>
            <a:off x="2050771" y="1113692"/>
            <a:ext cx="9007536" cy="954107"/>
          </a:xfrm>
          <a:prstGeom prst="rect">
            <a:avLst/>
          </a:prstGeom>
        </p:spPr>
        <p:txBody>
          <a:bodyPr wrap="square">
            <a:spAutoFit/>
          </a:bodyPr>
          <a:lstStyle/>
          <a:p>
            <a:pPr algn="l" rtl="0"/>
            <a:r>
              <a:rPr lang="en-US" sz="2800" dirty="0">
                <a:solidFill>
                  <a:srgbClr val="333333"/>
                </a:solidFill>
                <a:latin typeface="Arial" panose="020B0604020202020204" pitchFamily="34" charset="0"/>
              </a:rPr>
              <a:t>Hive is a data warehousing infrastructure </a:t>
            </a:r>
            <a:endParaRPr lang="en-US" sz="2800" dirty="0">
              <a:solidFill>
                <a:srgbClr val="333333"/>
              </a:solidFill>
              <a:latin typeface="Arial" panose="020B0604020202020204" pitchFamily="34" charset="0"/>
            </a:endParaRPr>
          </a:p>
          <a:p>
            <a:pPr algn="l" rtl="0"/>
            <a:r>
              <a:rPr lang="en-US" sz="2800" dirty="0">
                <a:solidFill>
                  <a:srgbClr val="333333"/>
                </a:solidFill>
                <a:latin typeface="Arial" panose="020B0604020202020204" pitchFamily="34" charset="0"/>
              </a:rPr>
              <a:t>			based on </a:t>
            </a:r>
            <a:r>
              <a:rPr lang="en-US" sz="2800" u="sng" dirty="0">
                <a:solidFill>
                  <a:srgbClr val="3572B0"/>
                </a:solidFill>
                <a:latin typeface="Arial" panose="020B0604020202020204" pitchFamily="34" charset="0"/>
                <a:hlinkClick r:id="rId1"/>
              </a:rPr>
              <a:t>Apache Hadoop</a:t>
            </a:r>
            <a:endParaRPr lang="he-IL" sz="2800" dirty="0"/>
          </a:p>
        </p:txBody>
      </p:sp>
      <p:pic>
        <p:nvPicPr>
          <p:cNvPr id="9" name="Picture 8"/>
          <p:cNvPicPr>
            <a:picLocks noChangeAspect="1"/>
          </p:cNvPicPr>
          <p:nvPr/>
        </p:nvPicPr>
        <p:blipFill>
          <a:blip r:embed="rId2"/>
          <a:stretch>
            <a:fillRect/>
          </a:stretch>
        </p:blipFill>
        <p:spPr>
          <a:xfrm>
            <a:off x="1133475" y="1982470"/>
            <a:ext cx="3215640" cy="1216660"/>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3"/>
          <a:stretch>
            <a:fillRect/>
          </a:stretch>
        </p:blipFill>
        <p:spPr>
          <a:xfrm>
            <a:off x="1945005" y="3570605"/>
            <a:ext cx="7174865" cy="1219200"/>
          </a:xfrm>
          <a:prstGeom prst="rect">
            <a:avLst/>
          </a:prstGeom>
          <a:ln>
            <a:noFill/>
          </a:ln>
          <a:effectLst>
            <a:outerShdw blurRad="292100" dist="139700" dir="2700000" algn="tl" rotWithShape="0">
              <a:srgbClr val="333333">
                <a:alpha val="65000"/>
              </a:srgbClr>
            </a:outerShdw>
          </a:effectLst>
        </p:spPr>
      </p:pic>
      <p:sp>
        <p:nvSpPr>
          <p:cNvPr id="11" name="TextBox 10"/>
          <p:cNvSpPr txBox="1"/>
          <p:nvPr/>
        </p:nvSpPr>
        <p:spPr>
          <a:xfrm>
            <a:off x="3270885" y="5033645"/>
            <a:ext cx="5377815" cy="1630045"/>
          </a:xfrm>
          <a:prstGeom prst="rect">
            <a:avLst/>
          </a:prstGeom>
          <a:ln>
            <a:noFill/>
          </a:ln>
          <a:effectLst>
            <a:outerShdw blurRad="292100" dist="139700" dir="2700000" algn="tl" rotWithShape="0">
              <a:srgbClr val="333333">
                <a:alpha val="65000"/>
              </a:srgbClr>
            </a:outerShdw>
          </a:effectLst>
        </p:spPr>
        <p:style>
          <a:lnRef idx="2">
            <a:schemeClr val="dk1"/>
          </a:lnRef>
          <a:fillRef idx="1">
            <a:schemeClr val="lt1"/>
          </a:fillRef>
          <a:effectRef idx="0">
            <a:schemeClr val="dk1"/>
          </a:effectRef>
          <a:fontRef idx="minor">
            <a:schemeClr val="dk1"/>
          </a:fontRef>
        </p:style>
        <p:txBody>
          <a:bodyPr wrap="square" rtlCol="1">
            <a:spAutoFit/>
          </a:bodyPr>
          <a:lstStyle/>
          <a:p>
            <a:pPr algn="l" rtl="0"/>
            <a:r>
              <a:rPr lang="en-US" sz="2000" dirty="0"/>
              <a:t>SELECT </a:t>
            </a:r>
            <a:r>
              <a:rPr lang="en-US" sz="2000" dirty="0" err="1"/>
              <a:t>pv_users.gender</a:t>
            </a:r>
            <a:r>
              <a:rPr lang="en-US" sz="2000" dirty="0"/>
              <a:t>, count(DISTINCT </a:t>
            </a:r>
            <a:r>
              <a:rPr lang="en-US" sz="2000" dirty="0" err="1"/>
              <a:t>pv_users.userid</a:t>
            </a:r>
            <a:r>
              <a:rPr lang="en-US" sz="2000" dirty="0"/>
              <a:t>), count(DISTINCT </a:t>
            </a:r>
            <a:r>
              <a:rPr lang="en-US" sz="2000" dirty="0" err="1"/>
              <a:t>pv_users.ip</a:t>
            </a:r>
            <a:r>
              <a:rPr lang="en-US" sz="2000" dirty="0"/>
              <a:t>)</a:t>
            </a:r>
            <a:endParaRPr lang="en-US" sz="2000" dirty="0"/>
          </a:p>
          <a:p>
            <a:pPr algn="l" rtl="0"/>
            <a:r>
              <a:rPr lang="en-US" sz="2000" dirty="0"/>
              <a:t>FROM </a:t>
            </a:r>
            <a:r>
              <a:rPr lang="en-US" sz="2000" dirty="0" err="1"/>
              <a:t>pv_users</a:t>
            </a:r>
            <a:endParaRPr lang="en-US" sz="2000" dirty="0"/>
          </a:p>
          <a:p>
            <a:pPr algn="l" rtl="0"/>
            <a:r>
              <a:rPr lang="en-US" sz="2000" b="1" dirty="0">
                <a:solidFill>
                  <a:srgbClr val="0000FF"/>
                </a:solidFill>
              </a:rPr>
              <a:t>GROUP BY </a:t>
            </a:r>
            <a:r>
              <a:rPr lang="en-US" sz="2000" dirty="0" err="1"/>
              <a:t>pv_users.gender</a:t>
            </a:r>
            <a:r>
              <a:rPr lang="en-US" sz="2000" dirty="0"/>
              <a:t>;</a:t>
            </a:r>
            <a:endParaRPr lang="he-IL" sz="2000" dirty="0"/>
          </a:p>
        </p:txBody>
      </p:sp>
      <p:sp>
        <p:nvSpPr>
          <p:cNvPr id="12" name="Rectangle 11"/>
          <p:cNvSpPr/>
          <p:nvPr/>
        </p:nvSpPr>
        <p:spPr>
          <a:xfrm>
            <a:off x="3851594" y="3952612"/>
            <a:ext cx="720080" cy="288032"/>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Rectangle 12"/>
          <p:cNvSpPr/>
          <p:nvPr/>
        </p:nvSpPr>
        <p:spPr>
          <a:xfrm>
            <a:off x="5888045" y="2139570"/>
            <a:ext cx="4572000" cy="954107"/>
          </a:xfrm>
          <a:prstGeom prst="rect">
            <a:avLst/>
          </a:prstGeom>
        </p:spPr>
        <p:txBody>
          <a:bodyPr>
            <a:spAutoFit/>
          </a:bodyPr>
          <a:lstStyle/>
          <a:p>
            <a:pPr algn="ctr" rtl="0"/>
            <a:r>
              <a:rPr lang="en-US" sz="2800" dirty="0"/>
              <a:t>Examples of the </a:t>
            </a:r>
            <a:endParaRPr lang="en-US" sz="2800" dirty="0"/>
          </a:p>
          <a:p>
            <a:pPr algn="ctr" rtl="0"/>
            <a:r>
              <a:rPr lang="en-US" sz="2800" dirty="0"/>
              <a:t>Hive Query Language (HQL)</a:t>
            </a:r>
            <a:endParaRPr lang="he-IL"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animBg="1"/>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47932"/>
          </a:xfrm>
        </p:spPr>
        <p:txBody>
          <a:bodyPr/>
          <a:lstStyle/>
          <a:p>
            <a:pPr algn="ctr"/>
            <a:r>
              <a:rPr lang="en-US" b="1" dirty="0"/>
              <a:t>Hive (cont.)</a:t>
            </a:r>
            <a:endParaRPr lang="en-US" b="1" dirty="0"/>
          </a:p>
        </p:txBody>
      </p:sp>
      <p:sp>
        <p:nvSpPr>
          <p:cNvPr id="4" name="Slide Number Placeholder 3"/>
          <p:cNvSpPr>
            <a:spLocks noGrp="1"/>
          </p:cNvSpPr>
          <p:nvPr>
            <p:ph type="sldNum" sz="quarter" idx="12"/>
          </p:nvPr>
        </p:nvSpPr>
        <p:spPr/>
        <p:txBody>
          <a:bodyPr>
            <a:normAutofit lnSpcReduction="10000"/>
          </a:bodyPr>
          <a:lstStyle/>
          <a:p>
            <a:fld id="{05D13691-4256-4255-B783-96F0D219885A}" type="slidenum">
              <a:rPr lang="en-US" smtClean="0"/>
            </a:fld>
            <a:endParaRPr lang="en-US"/>
          </a:p>
        </p:txBody>
      </p:sp>
      <p:sp>
        <p:nvSpPr>
          <p:cNvPr id="7" name="Content Placeholder 1"/>
          <p:cNvSpPr>
            <a:spLocks noGrp="1"/>
          </p:cNvSpPr>
          <p:nvPr>
            <p:ph idx="1"/>
          </p:nvPr>
        </p:nvSpPr>
        <p:spPr>
          <a:xfrm>
            <a:off x="2041634" y="1499172"/>
            <a:ext cx="8229600" cy="5145435"/>
          </a:xfrm>
        </p:spPr>
        <p:txBody>
          <a:bodyPr/>
          <a:lstStyle/>
          <a:p>
            <a:pPr marL="0" indent="0">
              <a:buNone/>
            </a:pPr>
            <a:r>
              <a:rPr lang="en-US" dirty="0"/>
              <a:t>Can integrate HQL and </a:t>
            </a:r>
            <a:r>
              <a:rPr lang="en-US" dirty="0" err="1"/>
              <a:t>MapReduce</a:t>
            </a:r>
            <a:endParaRPr lang="he-IL" dirty="0"/>
          </a:p>
        </p:txBody>
      </p:sp>
      <p:pic>
        <p:nvPicPr>
          <p:cNvPr id="8" name="Picture 7"/>
          <p:cNvPicPr>
            <a:picLocks noChangeAspect="1"/>
          </p:cNvPicPr>
          <p:nvPr/>
        </p:nvPicPr>
        <p:blipFill>
          <a:blip r:embed="rId1"/>
          <a:stretch>
            <a:fillRect/>
          </a:stretch>
        </p:blipFill>
        <p:spPr>
          <a:xfrm>
            <a:off x="3043884" y="2187244"/>
            <a:ext cx="5780752" cy="3984956"/>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47932"/>
          </a:xfrm>
        </p:spPr>
        <p:txBody>
          <a:bodyPr/>
          <a:lstStyle/>
          <a:p>
            <a:pPr algn="ctr"/>
            <a:r>
              <a:rPr lang="en-US" sz="3200" b="1" dirty="0"/>
              <a:t>Limitations of the MapReduce Framework</a:t>
            </a:r>
            <a:endParaRPr lang="en-US" sz="3200" b="1" dirty="0"/>
          </a:p>
        </p:txBody>
      </p:sp>
      <p:sp>
        <p:nvSpPr>
          <p:cNvPr id="3" name="Content Placeholder 2"/>
          <p:cNvSpPr>
            <a:spLocks noGrp="1"/>
          </p:cNvSpPr>
          <p:nvPr>
            <p:ph idx="1"/>
          </p:nvPr>
        </p:nvSpPr>
        <p:spPr>
          <a:xfrm>
            <a:off x="1179576" y="1353312"/>
            <a:ext cx="9692640" cy="4892040"/>
          </a:xfrm>
        </p:spPr>
        <p:txBody>
          <a:bodyPr>
            <a:normAutofit/>
          </a:bodyPr>
          <a:lstStyle/>
          <a:p>
            <a:r>
              <a:rPr lang="en-US" sz="2800" dirty="0"/>
              <a:t>I/O intensive</a:t>
            </a:r>
            <a:endParaRPr lang="en-US" sz="2800" dirty="0"/>
          </a:p>
          <a:p>
            <a:r>
              <a:rPr lang="en-US" sz="2800" dirty="0"/>
              <a:t>Writing MapReduce programs can be hard</a:t>
            </a:r>
            <a:endParaRPr lang="en-US" sz="2800" dirty="0"/>
          </a:p>
          <a:p>
            <a:pPr lvl="1"/>
            <a:r>
              <a:rPr lang="en-US" sz="2400" dirty="0"/>
              <a:t>and repetitive…</a:t>
            </a:r>
            <a:endParaRPr lang="en-US" sz="2400" dirty="0"/>
          </a:p>
          <a:p>
            <a:r>
              <a:rPr lang="en-US" sz="2800" dirty="0"/>
              <a:t>Not suitable for complex processing models</a:t>
            </a:r>
            <a:endParaRPr lang="en-US" sz="2800" dirty="0"/>
          </a:p>
          <a:p>
            <a:pPr lvl="1"/>
            <a:r>
              <a:rPr lang="en-US" sz="2400" dirty="0"/>
              <a:t>Not everything can be solved by mapping &amp; reducing</a:t>
            </a:r>
            <a:endParaRPr lang="en-US" sz="2400" dirty="0"/>
          </a:p>
          <a:p>
            <a:r>
              <a:rPr lang="en-US" sz="2800" dirty="0"/>
              <a:t>Not suitable for fast, transactional, queries</a:t>
            </a:r>
            <a:endParaRPr lang="en-US" sz="2800" dirty="0"/>
          </a:p>
          <a:p>
            <a:pPr lvl="1"/>
            <a:r>
              <a:rPr lang="en-US" sz="2400" dirty="0"/>
              <a:t>Most suitable for batch jobs</a:t>
            </a:r>
            <a:endParaRPr lang="en-US" sz="2400" dirty="0"/>
          </a:p>
        </p:txBody>
      </p:sp>
      <p:sp>
        <p:nvSpPr>
          <p:cNvPr id="4" name="Slide Number Placeholder 3"/>
          <p:cNvSpPr>
            <a:spLocks noGrp="1"/>
          </p:cNvSpPr>
          <p:nvPr>
            <p:ph type="sldNum" sz="quarter" idx="12"/>
          </p:nvPr>
        </p:nvSpPr>
        <p:spPr/>
        <p:txBody>
          <a:bodyPr>
            <a:normAutofit lnSpcReduction="10000"/>
          </a:bodyPr>
          <a:lstStyle/>
          <a:p>
            <a:fld id="{05D13691-4256-4255-B783-96F0D219885A}" type="slidenum">
              <a:rPr lang="en-US" smtClean="0"/>
            </a:fld>
            <a:endParaRPr lang="en-US"/>
          </a:p>
        </p:txBody>
      </p:sp>
      <p:pic>
        <p:nvPicPr>
          <p:cNvPr id="5" name="Picture 4"/>
          <p:cNvPicPr>
            <a:picLocks noChangeAspect="1"/>
          </p:cNvPicPr>
          <p:nvPr/>
        </p:nvPicPr>
        <p:blipFill>
          <a:blip r:embed="rId1"/>
          <a:stretch>
            <a:fillRect/>
          </a:stretch>
        </p:blipFill>
        <p:spPr>
          <a:xfrm>
            <a:off x="2525395" y="5118735"/>
            <a:ext cx="5941060" cy="145097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47932"/>
          </a:xfrm>
        </p:spPr>
        <p:txBody>
          <a:bodyPr/>
          <a:lstStyle/>
          <a:p>
            <a:pPr algn="ctr"/>
            <a:r>
              <a:rPr lang="en-US" b="1" dirty="0"/>
              <a:t>The Hadoop Eco-System</a:t>
            </a:r>
            <a:endParaRPr lang="en-US" b="1" dirty="0"/>
          </a:p>
        </p:txBody>
      </p:sp>
      <p:sp>
        <p:nvSpPr>
          <p:cNvPr id="4" name="Slide Number Placeholder 3"/>
          <p:cNvSpPr>
            <a:spLocks noGrp="1"/>
          </p:cNvSpPr>
          <p:nvPr>
            <p:ph type="sldNum" sz="quarter" idx="12"/>
          </p:nvPr>
        </p:nvSpPr>
        <p:spPr/>
        <p:txBody>
          <a:bodyPr>
            <a:normAutofit lnSpcReduction="10000"/>
          </a:bodyPr>
          <a:lstStyle/>
          <a:p>
            <a:fld id="{05D13691-4256-4255-B783-96F0D219885A}" type="slidenum">
              <a:rPr lang="en-US" smtClean="0"/>
            </a:fld>
            <a:endParaRPr lang="en-US"/>
          </a:p>
        </p:txBody>
      </p:sp>
      <p:pic>
        <p:nvPicPr>
          <p:cNvPr id="9" name="Picture 2" descr="http://thebigdatablog.weebly.com/uploads/3/2/3/2/32326475/87375_orig.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42976" y="1214522"/>
            <a:ext cx="7730431" cy="527771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947834" y="4919061"/>
            <a:ext cx="5180400" cy="724417"/>
          </a:xfrm>
          <a:prstGeom prst="rect">
            <a:avLst/>
          </a:prstGeom>
          <a:solidFill>
            <a:srgbClr val="F9FF0D">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705" y="365760"/>
            <a:ext cx="10139680" cy="737870"/>
          </a:xfrm>
        </p:spPr>
        <p:txBody>
          <a:bodyPr>
            <a:noAutofit/>
          </a:bodyPr>
          <a:lstStyle/>
          <a:p>
            <a:pPr algn="ctr"/>
            <a:r>
              <a:rPr lang="en-US" sz="4000" b="1" dirty="0"/>
              <a:t>YARN: Yet Another Resource Negotiator </a:t>
            </a:r>
            <a:endParaRPr lang="en-US" sz="4000" b="1" dirty="0"/>
          </a:p>
        </p:txBody>
      </p:sp>
      <p:sp>
        <p:nvSpPr>
          <p:cNvPr id="3" name="Content Placeholder 2"/>
          <p:cNvSpPr>
            <a:spLocks noGrp="1"/>
          </p:cNvSpPr>
          <p:nvPr>
            <p:ph idx="1"/>
          </p:nvPr>
        </p:nvSpPr>
        <p:spPr>
          <a:xfrm>
            <a:off x="1179576" y="1353312"/>
            <a:ext cx="9692640" cy="4892040"/>
          </a:xfrm>
        </p:spPr>
        <p:txBody>
          <a:bodyPr>
            <a:normAutofit/>
          </a:bodyPr>
          <a:lstStyle/>
          <a:p>
            <a:r>
              <a:rPr lang="en-US" sz="2800" dirty="0"/>
              <a:t>YARN design goals</a:t>
            </a:r>
            <a:endParaRPr lang="en-US" sz="2800" dirty="0"/>
          </a:p>
          <a:p>
            <a:pPr lvl="1"/>
            <a:r>
              <a:rPr lang="en-US" sz="2800" dirty="0"/>
              <a:t>Support for programming model diversity </a:t>
            </a:r>
            <a:endParaRPr lang="en-US" sz="2800" dirty="0"/>
          </a:p>
          <a:p>
            <a:pPr lvl="2"/>
            <a:r>
              <a:rPr lang="en-US" sz="2800" dirty="0"/>
              <a:t>Not just MapReduce</a:t>
            </a:r>
            <a:endParaRPr lang="en-US" sz="2800" dirty="0"/>
          </a:p>
          <a:p>
            <a:pPr lvl="1"/>
            <a:r>
              <a:rPr lang="en-US" sz="2800" dirty="0"/>
              <a:t>Flexible resource model</a:t>
            </a:r>
            <a:endParaRPr lang="en-US" sz="2800" dirty="0"/>
          </a:p>
          <a:p>
            <a:r>
              <a:rPr lang="en-US" sz="2800" dirty="0"/>
              <a:t>Inherent part of Hadoop 2.0</a:t>
            </a:r>
            <a:endParaRPr lang="he-IL" sz="2800" dirty="0"/>
          </a:p>
        </p:txBody>
      </p:sp>
      <p:sp>
        <p:nvSpPr>
          <p:cNvPr id="4" name="Slide Number Placeholder 3"/>
          <p:cNvSpPr>
            <a:spLocks noGrp="1"/>
          </p:cNvSpPr>
          <p:nvPr>
            <p:ph type="sldNum" sz="quarter" idx="12"/>
          </p:nvPr>
        </p:nvSpPr>
        <p:spPr/>
        <p:txBody>
          <a:bodyPr>
            <a:normAutofit lnSpcReduction="10000"/>
          </a:bodyPr>
          <a:lstStyle/>
          <a:p>
            <a:fld id="{05D13691-4256-4255-B783-96F0D219885A}" type="slidenum">
              <a:rPr lang="en-US" smtClean="0"/>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47932"/>
          </a:xfrm>
        </p:spPr>
        <p:txBody>
          <a:bodyPr/>
          <a:lstStyle/>
          <a:p>
            <a:pPr algn="ctr"/>
            <a:r>
              <a:rPr lang="en-US" b="1" dirty="0"/>
              <a:t>Hadoop v1.0</a:t>
            </a:r>
            <a:endParaRPr lang="en-US" b="1" dirty="0"/>
          </a:p>
        </p:txBody>
      </p:sp>
      <p:sp>
        <p:nvSpPr>
          <p:cNvPr id="4" name="Slide Number Placeholder 3"/>
          <p:cNvSpPr>
            <a:spLocks noGrp="1"/>
          </p:cNvSpPr>
          <p:nvPr>
            <p:ph type="sldNum" sz="quarter" idx="12"/>
          </p:nvPr>
        </p:nvSpPr>
        <p:spPr/>
        <p:txBody>
          <a:bodyPr>
            <a:normAutofit lnSpcReduction="10000"/>
          </a:bodyPr>
          <a:lstStyle/>
          <a:p>
            <a:fld id="{05D13691-4256-4255-B783-96F0D219885A}" type="slidenum">
              <a:rPr lang="en-US" smtClean="0"/>
            </a:fld>
            <a:endParaRPr lang="en-US"/>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05984" y="1932598"/>
            <a:ext cx="7780031" cy="390064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47932"/>
          </a:xfrm>
        </p:spPr>
        <p:txBody>
          <a:bodyPr/>
          <a:lstStyle/>
          <a:p>
            <a:pPr algn="ctr"/>
            <a:r>
              <a:rPr lang="en-US" b="1" dirty="0"/>
              <a:t>Hadoop v1.0</a:t>
            </a:r>
            <a:endParaRPr lang="en-US" b="1" dirty="0"/>
          </a:p>
        </p:txBody>
      </p:sp>
      <p:sp>
        <p:nvSpPr>
          <p:cNvPr id="4" name="Slide Number Placeholder 3"/>
          <p:cNvSpPr>
            <a:spLocks noGrp="1"/>
          </p:cNvSpPr>
          <p:nvPr>
            <p:ph type="sldNum" sz="quarter" idx="12"/>
          </p:nvPr>
        </p:nvSpPr>
        <p:spPr/>
        <p:txBody>
          <a:bodyPr>
            <a:normAutofit lnSpcReduction="10000"/>
          </a:bodyPr>
          <a:lstStyle/>
          <a:p>
            <a:fld id="{05D13691-4256-4255-B783-96F0D219885A}" type="slidenum">
              <a:rPr lang="en-US" smtClean="0"/>
            </a:fld>
            <a:endParaRPr lang="en-US"/>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34590" y="1495425"/>
            <a:ext cx="7331710" cy="48133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47932"/>
          </a:xfrm>
        </p:spPr>
        <p:txBody>
          <a:bodyPr/>
          <a:lstStyle/>
          <a:p>
            <a:pPr algn="ctr"/>
            <a:r>
              <a:rPr lang="en-US" b="1" dirty="0"/>
              <a:t>Hadoop v2.0</a:t>
            </a:r>
            <a:endParaRPr lang="en-US" b="1" dirty="0"/>
          </a:p>
        </p:txBody>
      </p:sp>
      <p:sp>
        <p:nvSpPr>
          <p:cNvPr id="4" name="Slide Number Placeholder 3"/>
          <p:cNvSpPr>
            <a:spLocks noGrp="1"/>
          </p:cNvSpPr>
          <p:nvPr>
            <p:ph type="sldNum" sz="quarter" idx="12"/>
          </p:nvPr>
        </p:nvSpPr>
        <p:spPr/>
        <p:txBody>
          <a:bodyPr>
            <a:normAutofit lnSpcReduction="10000"/>
          </a:bodyPr>
          <a:lstStyle/>
          <a:p>
            <a:fld id="{05D13691-4256-4255-B783-96F0D219885A}" type="slidenum">
              <a:rPr lang="en-US" smtClean="0"/>
            </a:fld>
            <a:endParaRPr lang="en-US"/>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20197" y="1533936"/>
            <a:ext cx="8375989" cy="449637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p:nvPr/>
        </p:nvSpPr>
        <p:spPr>
          <a:xfrm>
            <a:off x="1179575" y="1353312"/>
            <a:ext cx="9692639" cy="48920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anose="020B0604020202020204" pitchFamily="34" charset="0"/>
              <a:buNone/>
              <a:defRPr sz="2200" kern="1200" spc="1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anose="05020102010507070707" pitchFamily="18" charset="2"/>
              <a:buNone/>
              <a:defRPr sz="2200" kern="1200">
                <a:solidFill>
                  <a:schemeClr val="tx1">
                    <a:lumMod val="85000"/>
                    <a:lumOff val="1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anose="05020102010507070707" pitchFamily="18" charset="2"/>
              <a:buNone/>
              <a:defRPr sz="2200" kern="1200">
                <a:solidFill>
                  <a:schemeClr val="tx1">
                    <a:lumMod val="85000"/>
                    <a:lumOff val="1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anose="05020102010507070707" pitchFamily="18" charset="2"/>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anose="05020102010507070707" pitchFamily="18" charset="2"/>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anose="05020102010507070707"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anose="05020102010507070707"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anose="05020102010507070707"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anose="05020102010507070707" pitchFamily="18" charset="2"/>
              <a:buNone/>
              <a:defRPr sz="2000" kern="1200">
                <a:solidFill>
                  <a:schemeClr val="tx1">
                    <a:lumMod val="85000"/>
                    <a:lumOff val="15000"/>
                  </a:schemeClr>
                </a:solidFill>
                <a:latin typeface="+mn-lt"/>
                <a:ea typeface="+mn-ea"/>
                <a:cs typeface="+mn-cs"/>
              </a:defRPr>
            </a:lvl9pPr>
          </a:lstStyle>
          <a:p>
            <a:pPr marL="754380" indent="-571500">
              <a:spcBef>
                <a:spcPts val="500"/>
              </a:spcBef>
              <a:spcAft>
                <a:spcPts val="0"/>
              </a:spcAft>
              <a:buFont typeface="Arial" panose="020B0604020202020204" pitchFamily="34" charset="0"/>
              <a:buChar char="•"/>
            </a:pPr>
            <a:r>
              <a:rPr lang="en-US" sz="4000" dirty="0">
                <a:solidFill>
                  <a:prstClr val="black"/>
                </a:solidFill>
              </a:rPr>
              <a:t>Google File System</a:t>
            </a:r>
            <a:endParaRPr lang="en-US" sz="4000" dirty="0">
              <a:solidFill>
                <a:prstClr val="black"/>
              </a:solidFill>
            </a:endParaRPr>
          </a:p>
          <a:p>
            <a:pPr marL="754380" indent="-571500">
              <a:spcBef>
                <a:spcPts val="500"/>
              </a:spcBef>
              <a:spcAft>
                <a:spcPts val="0"/>
              </a:spcAft>
              <a:buFont typeface="Arial" panose="020B0604020202020204" pitchFamily="34" charset="0"/>
              <a:buChar char="•"/>
            </a:pPr>
            <a:r>
              <a:rPr lang="en-US" sz="4000" dirty="0">
                <a:solidFill>
                  <a:prstClr val="black"/>
                </a:solidFill>
              </a:rPr>
              <a:t>The Hadoop Distributed File System</a:t>
            </a:r>
            <a:endParaRPr lang="en-US" sz="4000" dirty="0">
              <a:solidFill>
                <a:prstClr val="black"/>
              </a:solidFill>
            </a:endParaRPr>
          </a:p>
          <a:p>
            <a:pPr marL="754380" indent="-571500">
              <a:spcBef>
                <a:spcPts val="500"/>
              </a:spcBef>
              <a:spcAft>
                <a:spcPts val="0"/>
              </a:spcAft>
              <a:buFont typeface="Arial" panose="020B0604020202020204" pitchFamily="34" charset="0"/>
              <a:buChar char="•"/>
            </a:pPr>
            <a:r>
              <a:rPr lang="en-US" sz="4000" dirty="0">
                <a:solidFill>
                  <a:prstClr val="black"/>
                </a:solidFill>
              </a:rPr>
              <a:t>HDFS vs. GFS</a:t>
            </a:r>
            <a:endParaRPr lang="en-US" sz="4000" dirty="0">
              <a:solidFill>
                <a:prstClr val="black"/>
              </a:solidFill>
            </a:endParaRPr>
          </a:p>
          <a:p>
            <a:pPr marL="754380" indent="-571500">
              <a:spcBef>
                <a:spcPts val="500"/>
              </a:spcBef>
              <a:spcAft>
                <a:spcPts val="0"/>
              </a:spcAft>
              <a:buFont typeface="Arial" panose="020B0604020202020204" pitchFamily="34" charset="0"/>
              <a:buChar char="•"/>
            </a:pPr>
            <a:r>
              <a:rPr lang="en-US" sz="4000" dirty="0">
                <a:solidFill>
                  <a:prstClr val="black"/>
                </a:solidFill>
              </a:rPr>
              <a:t>Map Reduce</a:t>
            </a:r>
            <a:endParaRPr lang="en-US" sz="4000" dirty="0">
              <a:solidFill>
                <a:prstClr val="black"/>
              </a:solidFill>
            </a:endParaRPr>
          </a:p>
          <a:p>
            <a:pPr marL="754380" indent="-571500">
              <a:spcBef>
                <a:spcPts val="500"/>
              </a:spcBef>
              <a:spcAft>
                <a:spcPts val="0"/>
              </a:spcAft>
              <a:buFont typeface="Arial" panose="020B0604020202020204" pitchFamily="34" charset="0"/>
              <a:buChar char="•"/>
            </a:pPr>
            <a:r>
              <a:rPr lang="en-US" sz="4000" dirty="0">
                <a:solidFill>
                  <a:prstClr val="black"/>
                </a:solidFill>
              </a:rPr>
              <a:t>Word count example</a:t>
            </a:r>
            <a:endParaRPr lang="en-US" sz="4000" dirty="0">
              <a:solidFill>
                <a:prstClr val="black"/>
              </a:solidFill>
            </a:endParaRPr>
          </a:p>
          <a:p>
            <a:pPr marL="754380" indent="-571500">
              <a:spcBef>
                <a:spcPts val="500"/>
              </a:spcBef>
              <a:spcAft>
                <a:spcPts val="0"/>
              </a:spcAft>
              <a:buFont typeface="Arial" panose="020B0604020202020204" pitchFamily="34" charset="0"/>
              <a:buChar char="•"/>
            </a:pPr>
            <a:r>
              <a:rPr lang="en-US" sz="4000" dirty="0">
                <a:solidFill>
                  <a:prstClr val="black"/>
                </a:solidFill>
              </a:rPr>
              <a:t>Map Reduce vs. Parallel RDBMS</a:t>
            </a:r>
            <a:endParaRPr lang="en-US" sz="4000" dirty="0">
              <a:solidFill>
                <a:prstClr val="black"/>
              </a:solidFill>
            </a:endParaRPr>
          </a:p>
        </p:txBody>
      </p:sp>
      <p:sp>
        <p:nvSpPr>
          <p:cNvPr id="3" name="Title 1"/>
          <p:cNvSpPr txBox="1"/>
          <p:nvPr/>
        </p:nvSpPr>
        <p:spPr>
          <a:xfrm>
            <a:off x="1261872" y="365760"/>
            <a:ext cx="9692640" cy="74793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pPr algn="ctr"/>
            <a:r>
              <a:rPr lang="en-US" sz="4500" b="1" dirty="0"/>
              <a:t>Previous lecture</a:t>
            </a:r>
            <a:endParaRPr lang="en-US" sz="4500" b="1" dirty="0"/>
          </a:p>
        </p:txBody>
      </p:sp>
      <p:sp>
        <p:nvSpPr>
          <p:cNvPr id="2" name="Slide Number Placeholder 1"/>
          <p:cNvSpPr>
            <a:spLocks noGrp="1"/>
          </p:cNvSpPr>
          <p:nvPr>
            <p:ph type="sldNum" sz="quarter" idx="12"/>
          </p:nvPr>
        </p:nvSpPr>
        <p:spPr/>
        <p:txBody>
          <a:bodyPr>
            <a:normAutofit lnSpcReduction="10000"/>
          </a:bodyPr>
          <a:lstStyle/>
          <a:p>
            <a:fld id="{05D13691-4256-4255-B783-96F0D219885A}" type="slidenum">
              <a:rPr lang="en-US" smtClean="0"/>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47932"/>
          </a:xfrm>
        </p:spPr>
        <p:txBody>
          <a:bodyPr/>
          <a:lstStyle/>
          <a:p>
            <a:pPr algn="ctr"/>
            <a:r>
              <a:rPr lang="en-US" b="1" dirty="0"/>
              <a:t>Hadoop v2.0</a:t>
            </a:r>
            <a:endParaRPr lang="en-US" b="1" dirty="0"/>
          </a:p>
        </p:txBody>
      </p:sp>
      <p:sp>
        <p:nvSpPr>
          <p:cNvPr id="4" name="Slide Number Placeholder 3"/>
          <p:cNvSpPr>
            <a:spLocks noGrp="1"/>
          </p:cNvSpPr>
          <p:nvPr>
            <p:ph type="sldNum" sz="quarter" idx="12"/>
          </p:nvPr>
        </p:nvSpPr>
        <p:spPr/>
        <p:txBody>
          <a:bodyPr>
            <a:normAutofit lnSpcReduction="10000"/>
          </a:bodyPr>
          <a:lstStyle/>
          <a:p>
            <a:fld id="{05D13691-4256-4255-B783-96F0D219885A}" type="slidenum">
              <a:rPr lang="en-US" smtClean="0"/>
            </a:fld>
            <a:endParaRPr lang="en-US"/>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772465" y="1516062"/>
            <a:ext cx="6124575" cy="44862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normAutofit/>
          </a:bodyPr>
          <a:lstStyle/>
          <a:p>
            <a:pPr marL="0" indent="0">
              <a:buNone/>
            </a:pPr>
            <a:r>
              <a:rPr lang="en-US" b="1" dirty="0"/>
              <a:t>Apache Spark</a:t>
            </a:r>
            <a:endParaRPr lang="he-IL" b="1" dirty="0"/>
          </a:p>
        </p:txBody>
      </p:sp>
      <p:sp>
        <p:nvSpPr>
          <p:cNvPr id="5" name="מציין מיקום של מספר שקופית 4"/>
          <p:cNvSpPr>
            <a:spLocks noGrp="1"/>
          </p:cNvSpPr>
          <p:nvPr>
            <p:ph type="sldNum" sz="quarter" idx="12"/>
          </p:nvPr>
        </p:nvSpPr>
        <p:spPr/>
        <p:txBody>
          <a:bodyPr>
            <a:normAutofit lnSpcReduction="10000"/>
          </a:bodyPr>
          <a:lstStyle/>
          <a:p>
            <a:fld id="{FA1D694D-8C4C-4F6B-986F-3B4CC905C6EC}" type="slidenum">
              <a:rPr lang="en-US" smtClean="0"/>
            </a:fld>
            <a:endParaRPr lang="en-US" sz="1400" b="1">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47932"/>
          </a:xfrm>
        </p:spPr>
        <p:txBody>
          <a:bodyPr/>
          <a:lstStyle/>
          <a:p>
            <a:pPr algn="ctr"/>
            <a:r>
              <a:rPr lang="en-US" b="1" dirty="0"/>
              <a:t>Apache Spark</a:t>
            </a:r>
            <a:endParaRPr lang="en-US" b="1" dirty="0"/>
          </a:p>
        </p:txBody>
      </p:sp>
      <p:sp>
        <p:nvSpPr>
          <p:cNvPr id="3" name="Content Placeholder 2"/>
          <p:cNvSpPr>
            <a:spLocks noGrp="1"/>
          </p:cNvSpPr>
          <p:nvPr>
            <p:ph idx="1"/>
          </p:nvPr>
        </p:nvSpPr>
        <p:spPr>
          <a:xfrm>
            <a:off x="1179576" y="1353312"/>
            <a:ext cx="9692640" cy="4892040"/>
          </a:xfrm>
        </p:spPr>
        <p:txBody>
          <a:bodyPr>
            <a:noAutofit/>
          </a:bodyPr>
          <a:lstStyle/>
          <a:p>
            <a:pPr algn="l">
              <a:defRPr>
                <a:solidFill>
                  <a:srgbClr val="000000"/>
                </a:solidFill>
                <a:latin typeface="Helvetica Neue" panose="02000503000000020004"/>
                <a:ea typeface="Helvetica Neue" panose="02000503000000020004"/>
                <a:cs typeface="Helvetica Neue" panose="02000503000000020004"/>
                <a:sym typeface="Helvetica Neue" panose="02000503000000020004"/>
              </a:defRPr>
            </a:pPr>
            <a:r>
              <a:rPr lang="en-US" sz="2000" dirty="0"/>
              <a:t>Spark is an open-source distributed general-purpose cluster-computing framework. </a:t>
            </a:r>
            <a:endParaRPr lang="en-US" sz="2000" dirty="0"/>
          </a:p>
          <a:p>
            <a:pPr algn="l">
              <a:defRPr>
                <a:solidFill>
                  <a:srgbClr val="000000"/>
                </a:solidFill>
                <a:latin typeface="Helvetica Neue" panose="02000503000000020004"/>
                <a:ea typeface="Helvetica Neue" panose="02000503000000020004"/>
                <a:cs typeface="Helvetica Neue" panose="02000503000000020004"/>
                <a:sym typeface="Helvetica Neue" panose="02000503000000020004"/>
              </a:defRPr>
            </a:pPr>
            <a:r>
              <a:rPr lang="en-US" sz="2000" dirty="0"/>
              <a:t>Spark performs in-memory computations (most of the processing is done in the RAM of the machines) </a:t>
            </a:r>
            <a:endParaRPr lang="en-US" sz="2000" dirty="0"/>
          </a:p>
          <a:p>
            <a:pPr algn="l">
              <a:defRPr>
                <a:solidFill>
                  <a:srgbClr val="000000"/>
                </a:solidFill>
                <a:latin typeface="Helvetica Neue" panose="02000503000000020004"/>
                <a:ea typeface="Helvetica Neue" panose="02000503000000020004"/>
                <a:cs typeface="Helvetica Neue" panose="02000503000000020004"/>
                <a:sym typeface="Helvetica Neue" panose="02000503000000020004"/>
              </a:defRPr>
            </a:pPr>
            <a:r>
              <a:rPr lang="en-US" sz="2000" dirty="0"/>
              <a:t>Covers a wide range of workloads — batch, interactive, iterative, and streaming (Hadoop is designed mostly for batch)  </a:t>
            </a:r>
            <a:endParaRPr lang="en-US" sz="2000" dirty="0"/>
          </a:p>
          <a:p>
            <a:pPr algn="l">
              <a:defRPr>
                <a:solidFill>
                  <a:srgbClr val="000000"/>
                </a:solidFill>
                <a:latin typeface="Helvetica Neue" panose="02000503000000020004"/>
                <a:ea typeface="Helvetica Neue" panose="02000503000000020004"/>
                <a:cs typeface="Helvetica Neue" panose="02000503000000020004"/>
                <a:sym typeface="Helvetica Neue" panose="02000503000000020004"/>
              </a:defRPr>
            </a:pPr>
            <a:endParaRPr lang="en-US" sz="2000" dirty="0"/>
          </a:p>
          <a:p>
            <a:pPr algn="l">
              <a:defRPr>
                <a:solidFill>
                  <a:srgbClr val="000000"/>
                </a:solidFill>
                <a:latin typeface="Helvetica Neue" panose="02000503000000020004"/>
                <a:ea typeface="Helvetica Neue" panose="02000503000000020004"/>
                <a:cs typeface="Helvetica Neue" panose="02000503000000020004"/>
                <a:sym typeface="Helvetica Neue" panose="02000503000000020004"/>
              </a:defRPr>
            </a:pPr>
            <a:r>
              <a:rPr lang="en-US" sz="2000" b="1" dirty="0"/>
              <a:t>Some History: </a:t>
            </a:r>
            <a:endParaRPr lang="en-US" sz="2000" b="1" dirty="0"/>
          </a:p>
          <a:p>
            <a:pPr lvl="1">
              <a:defRPr>
                <a:solidFill>
                  <a:srgbClr val="000000"/>
                </a:solidFill>
                <a:latin typeface="Helvetica Neue" panose="02000503000000020004"/>
                <a:ea typeface="Helvetica Neue" panose="02000503000000020004"/>
                <a:cs typeface="Helvetica Neue" panose="02000503000000020004"/>
                <a:sym typeface="Helvetica Neue" panose="02000503000000020004"/>
              </a:defRPr>
            </a:pPr>
            <a:r>
              <a:rPr lang="en-US" sz="1800" dirty="0"/>
              <a:t>Started as a project in UC Berkeley in 2009 </a:t>
            </a:r>
            <a:endParaRPr lang="en-US" sz="1800" dirty="0"/>
          </a:p>
          <a:p>
            <a:pPr lvl="1">
              <a:defRPr>
                <a:solidFill>
                  <a:srgbClr val="000000"/>
                </a:solidFill>
                <a:latin typeface="Helvetica Neue" panose="02000503000000020004"/>
                <a:ea typeface="Helvetica Neue" panose="02000503000000020004"/>
                <a:cs typeface="Helvetica Neue" panose="02000503000000020004"/>
                <a:sym typeface="Helvetica Neue" panose="02000503000000020004"/>
              </a:defRPr>
            </a:pPr>
            <a:r>
              <a:rPr lang="en-US" sz="1800" dirty="0"/>
              <a:t>Open-sources (BSD license) in 2010 </a:t>
            </a:r>
            <a:endParaRPr lang="en-US" sz="1800" dirty="0"/>
          </a:p>
          <a:p>
            <a:pPr lvl="1">
              <a:defRPr>
                <a:solidFill>
                  <a:srgbClr val="000000"/>
                </a:solidFill>
                <a:latin typeface="Helvetica Neue" panose="02000503000000020004"/>
                <a:ea typeface="Helvetica Neue" panose="02000503000000020004"/>
                <a:cs typeface="Helvetica Neue" panose="02000503000000020004"/>
                <a:sym typeface="Helvetica Neue" panose="02000503000000020004"/>
              </a:defRPr>
            </a:pPr>
            <a:r>
              <a:rPr lang="en-US" sz="1800" dirty="0"/>
              <a:t>Donated to the Apache foundation in 2013 </a:t>
            </a:r>
            <a:endParaRPr lang="en-US" sz="1800" dirty="0"/>
          </a:p>
          <a:p>
            <a:pPr lvl="1">
              <a:defRPr>
                <a:solidFill>
                  <a:srgbClr val="000000"/>
                </a:solidFill>
                <a:latin typeface="Helvetica Neue" panose="02000503000000020004"/>
                <a:ea typeface="Helvetica Neue" panose="02000503000000020004"/>
                <a:cs typeface="Helvetica Neue" panose="02000503000000020004"/>
                <a:sym typeface="Helvetica Neue" panose="02000503000000020004"/>
              </a:defRPr>
            </a:pPr>
            <a:r>
              <a:rPr lang="en-US" sz="1800" dirty="0"/>
              <a:t>Had over 1,000 contributors in 2015, making it the most active Apache project! </a:t>
            </a:r>
            <a:endParaRPr lang="en-US" sz="1800" dirty="0"/>
          </a:p>
        </p:txBody>
      </p:sp>
      <p:sp>
        <p:nvSpPr>
          <p:cNvPr id="4" name="Slide Number Placeholder 3"/>
          <p:cNvSpPr>
            <a:spLocks noGrp="1"/>
          </p:cNvSpPr>
          <p:nvPr>
            <p:ph type="sldNum" sz="quarter" idx="12"/>
          </p:nvPr>
        </p:nvSpPr>
        <p:spPr/>
        <p:txBody>
          <a:bodyPr>
            <a:normAutofit lnSpcReduction="10000"/>
          </a:bodyPr>
          <a:lstStyle/>
          <a:p>
            <a:fld id="{05D13691-4256-4255-B783-96F0D219885A}" type="slidenum">
              <a:rPr lang="en-US" smtClean="0"/>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47932"/>
          </a:xfrm>
        </p:spPr>
        <p:txBody>
          <a:bodyPr/>
          <a:lstStyle/>
          <a:p>
            <a:pPr algn="ctr"/>
            <a:r>
              <a:rPr lang="en-US" b="1" dirty="0"/>
              <a:t>Implementing Spark on Hadoop</a:t>
            </a:r>
            <a:endParaRPr lang="en-US" b="1" dirty="0"/>
          </a:p>
        </p:txBody>
      </p:sp>
      <p:sp>
        <p:nvSpPr>
          <p:cNvPr id="4" name="Slide Number Placeholder 3"/>
          <p:cNvSpPr>
            <a:spLocks noGrp="1"/>
          </p:cNvSpPr>
          <p:nvPr>
            <p:ph type="sldNum" sz="quarter" idx="12"/>
          </p:nvPr>
        </p:nvSpPr>
        <p:spPr/>
        <p:txBody>
          <a:bodyPr>
            <a:normAutofit lnSpcReduction="10000"/>
          </a:bodyPr>
          <a:lstStyle/>
          <a:p>
            <a:fld id="{05D13691-4256-4255-B783-96F0D219885A}" type="slidenum">
              <a:rPr lang="en-US" smtClean="0"/>
            </a:fld>
            <a:endParaRPr lang="en-US"/>
          </a:p>
        </p:txBody>
      </p:sp>
      <p:pic>
        <p:nvPicPr>
          <p:cNvPr id="7" name="Content Placeholder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862224" y="1445370"/>
            <a:ext cx="8111978" cy="4176464"/>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47932"/>
          </a:xfrm>
        </p:spPr>
        <p:txBody>
          <a:bodyPr/>
          <a:lstStyle/>
          <a:p>
            <a:pPr algn="ctr"/>
            <a:r>
              <a:rPr lang="en-US" b="1" dirty="0"/>
              <a:t>Spark Architecture</a:t>
            </a:r>
            <a:endParaRPr lang="en-US" b="1" dirty="0"/>
          </a:p>
        </p:txBody>
      </p:sp>
      <p:sp>
        <p:nvSpPr>
          <p:cNvPr id="4" name="Slide Number Placeholder 3"/>
          <p:cNvSpPr>
            <a:spLocks noGrp="1"/>
          </p:cNvSpPr>
          <p:nvPr>
            <p:ph type="sldNum" sz="quarter" idx="12"/>
          </p:nvPr>
        </p:nvSpPr>
        <p:spPr/>
        <p:txBody>
          <a:bodyPr>
            <a:normAutofit lnSpcReduction="10000"/>
          </a:bodyPr>
          <a:lstStyle/>
          <a:p>
            <a:fld id="{05D13691-4256-4255-B783-96F0D219885A}" type="slidenum">
              <a:rPr lang="en-US" smtClean="0"/>
            </a:fld>
            <a:endParaRPr lang="en-US"/>
          </a:p>
        </p:txBody>
      </p:sp>
      <p:pic>
        <p:nvPicPr>
          <p:cNvPr id="8" name="Content Placeholder 6"/>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871530" y="1391254"/>
            <a:ext cx="8448939" cy="3960440"/>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47932"/>
          </a:xfrm>
        </p:spPr>
        <p:txBody>
          <a:bodyPr/>
          <a:lstStyle/>
          <a:p>
            <a:pPr algn="ctr"/>
            <a:r>
              <a:rPr lang="en-US" b="1" dirty="0"/>
              <a:t>Spark</a:t>
            </a:r>
            <a:endParaRPr lang="en-US" b="1" dirty="0"/>
          </a:p>
        </p:txBody>
      </p:sp>
      <p:sp>
        <p:nvSpPr>
          <p:cNvPr id="3" name="Content Placeholder 2"/>
          <p:cNvSpPr>
            <a:spLocks noGrp="1"/>
          </p:cNvSpPr>
          <p:nvPr>
            <p:ph idx="1"/>
          </p:nvPr>
        </p:nvSpPr>
        <p:spPr>
          <a:xfrm>
            <a:off x="1179576" y="1353312"/>
            <a:ext cx="9692640" cy="4892040"/>
          </a:xfrm>
        </p:spPr>
        <p:txBody>
          <a:bodyPr>
            <a:normAutofit/>
          </a:bodyPr>
          <a:lstStyle/>
          <a:p>
            <a:r>
              <a:rPr lang="en-US" sz="4400" dirty="0"/>
              <a:t>Classical MapReduce over HDFS</a:t>
            </a:r>
            <a:endParaRPr lang="en-US" sz="4400" dirty="0"/>
          </a:p>
          <a:p>
            <a:endParaRPr lang="en-US" sz="4400" dirty="0"/>
          </a:p>
          <a:p>
            <a:pPr marL="0" indent="0">
              <a:buNone/>
            </a:pPr>
            <a:endParaRPr lang="en-US" sz="4400" dirty="0"/>
          </a:p>
          <a:p>
            <a:pPr marL="0" indent="0">
              <a:buNone/>
            </a:pPr>
            <a:endParaRPr lang="en-US" sz="1400" dirty="0"/>
          </a:p>
          <a:p>
            <a:r>
              <a:rPr lang="en-US" sz="4400" dirty="0"/>
              <a:t>SPARK</a:t>
            </a:r>
            <a:endParaRPr lang="he-IL" sz="4400" dirty="0"/>
          </a:p>
        </p:txBody>
      </p:sp>
      <p:sp>
        <p:nvSpPr>
          <p:cNvPr id="4" name="Slide Number Placeholder 3"/>
          <p:cNvSpPr>
            <a:spLocks noGrp="1"/>
          </p:cNvSpPr>
          <p:nvPr>
            <p:ph type="sldNum" sz="quarter" idx="12"/>
          </p:nvPr>
        </p:nvSpPr>
        <p:spPr/>
        <p:txBody>
          <a:bodyPr>
            <a:normAutofit lnSpcReduction="10000"/>
          </a:bodyPr>
          <a:lstStyle/>
          <a:p>
            <a:fld id="{05D13691-4256-4255-B783-96F0D219885A}" type="slidenum">
              <a:rPr lang="en-US" smtClean="0"/>
            </a:fld>
            <a:endParaRPr lang="en-US"/>
          </a:p>
        </p:txBody>
      </p:sp>
      <p:pic>
        <p:nvPicPr>
          <p:cNvPr id="5" name="Picture 4"/>
          <p:cNvPicPr>
            <a:picLocks noChangeAspect="1"/>
          </p:cNvPicPr>
          <p:nvPr/>
        </p:nvPicPr>
        <p:blipFill rotWithShape="1">
          <a:blip r:embed="rId1"/>
          <a:srcRect l="4331" t="30546" r="22037" b="41286"/>
          <a:stretch>
            <a:fillRect/>
          </a:stretch>
        </p:blipFill>
        <p:spPr>
          <a:xfrm>
            <a:off x="1900784" y="2015137"/>
            <a:ext cx="7344816" cy="1656184"/>
          </a:xfrm>
          <a:prstGeom prst="rect">
            <a:avLst/>
          </a:prstGeom>
        </p:spPr>
      </p:pic>
      <p:pic>
        <p:nvPicPr>
          <p:cNvPr id="6" name="Picture 5"/>
          <p:cNvPicPr>
            <a:picLocks noChangeAspect="1"/>
          </p:cNvPicPr>
          <p:nvPr/>
        </p:nvPicPr>
        <p:blipFill rotWithShape="1">
          <a:blip r:embed="rId1"/>
          <a:srcRect t="76645" r="23481"/>
          <a:stretch>
            <a:fillRect/>
          </a:stretch>
        </p:blipFill>
        <p:spPr>
          <a:xfrm>
            <a:off x="1431449" y="5095849"/>
            <a:ext cx="7632848" cy="137321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47932"/>
          </a:xfrm>
        </p:spPr>
        <p:txBody>
          <a:bodyPr/>
          <a:lstStyle/>
          <a:p>
            <a:pPr algn="ctr"/>
            <a:r>
              <a:rPr lang="en-US" b="1" dirty="0"/>
              <a:t>Spark pros and cons</a:t>
            </a:r>
            <a:endParaRPr lang="en-US" b="1" dirty="0"/>
          </a:p>
        </p:txBody>
      </p:sp>
      <p:sp>
        <p:nvSpPr>
          <p:cNvPr id="3" name="Content Placeholder 2"/>
          <p:cNvSpPr>
            <a:spLocks noGrp="1"/>
          </p:cNvSpPr>
          <p:nvPr>
            <p:ph idx="1"/>
          </p:nvPr>
        </p:nvSpPr>
        <p:spPr>
          <a:xfrm>
            <a:off x="1179576" y="1353312"/>
            <a:ext cx="9692640" cy="4892040"/>
          </a:xfrm>
        </p:spPr>
        <p:txBody>
          <a:bodyPr>
            <a:normAutofit lnSpcReduction="20000"/>
          </a:bodyPr>
          <a:lstStyle/>
          <a:p>
            <a:r>
              <a:rPr lang="en-US" sz="2800" b="1" dirty="0">
                <a:latin typeface="Calibri (Body)"/>
              </a:rPr>
              <a:t>Pros:</a:t>
            </a:r>
            <a:endParaRPr lang="en-US" sz="2800" b="1" dirty="0">
              <a:latin typeface="Calibri (Body)"/>
            </a:endParaRPr>
          </a:p>
          <a:p>
            <a:pPr lvl="1" fontAlgn="auto">
              <a:lnSpc>
                <a:spcPct val="120000"/>
              </a:lnSpc>
            </a:pPr>
            <a:r>
              <a:rPr lang="en-US" sz="2000" dirty="0">
                <a:latin typeface="Calibri (Body)"/>
              </a:rPr>
              <a:t>Works equally well with HDFS or many other file systems, or even cloud-based storage suitable for </a:t>
            </a:r>
            <a:r>
              <a:rPr lang="en-US" sz="2000" dirty="0" err="1">
                <a:latin typeface="Calibri (Body)"/>
              </a:rPr>
              <a:t>realtime</a:t>
            </a:r>
            <a:r>
              <a:rPr lang="en-US" sz="2000" dirty="0">
                <a:latin typeface="Calibri (Body)"/>
              </a:rPr>
              <a:t> processing and processing large data on the network</a:t>
            </a:r>
            <a:endParaRPr lang="en-US" sz="2000" dirty="0">
              <a:latin typeface="Calibri (Body)"/>
            </a:endParaRPr>
          </a:p>
          <a:p>
            <a:pPr lvl="1" fontAlgn="auto">
              <a:lnSpc>
                <a:spcPct val="120000"/>
              </a:lnSpc>
            </a:pPr>
            <a:r>
              <a:rPr lang="en-US" sz="2000" dirty="0">
                <a:latin typeface="Calibri (Body)"/>
              </a:rPr>
              <a:t>Can be used for iterative execution</a:t>
            </a:r>
            <a:endParaRPr lang="en-US" sz="2000" dirty="0">
              <a:latin typeface="Calibri (Body)"/>
            </a:endParaRPr>
          </a:p>
          <a:p>
            <a:pPr lvl="1" fontAlgn="auto">
              <a:lnSpc>
                <a:spcPct val="120000"/>
              </a:lnSpc>
            </a:pPr>
            <a:r>
              <a:rPr lang="en-US" sz="2000" dirty="0">
                <a:latin typeface="Calibri (Body)"/>
              </a:rPr>
              <a:t>Can be used for graph analysis</a:t>
            </a:r>
            <a:endParaRPr lang="en-US" sz="2000" dirty="0">
              <a:latin typeface="Calibri (Body)"/>
            </a:endParaRPr>
          </a:p>
          <a:p>
            <a:pPr lvl="1" fontAlgn="auto">
              <a:lnSpc>
                <a:spcPct val="120000"/>
              </a:lnSpc>
            </a:pPr>
            <a:r>
              <a:rPr lang="en-US" sz="2000" dirty="0">
                <a:latin typeface="Calibri (Body)"/>
              </a:rPr>
              <a:t>Great for machine learning algorithms</a:t>
            </a:r>
            <a:endParaRPr lang="en-US" sz="2000" dirty="0">
              <a:latin typeface="Calibri (Body)"/>
            </a:endParaRPr>
          </a:p>
          <a:p>
            <a:endParaRPr lang="en-US" sz="3000" b="1" dirty="0">
              <a:latin typeface="Calibri (Body)"/>
            </a:endParaRPr>
          </a:p>
          <a:p>
            <a:r>
              <a:rPr lang="en-US" sz="3000" b="1" dirty="0">
                <a:latin typeface="Calibri (Body)"/>
              </a:rPr>
              <a:t>Cons:	</a:t>
            </a:r>
            <a:endParaRPr lang="en-US" sz="3000" b="1" dirty="0">
              <a:latin typeface="Calibri (Body)"/>
            </a:endParaRPr>
          </a:p>
          <a:p>
            <a:pPr lvl="1" fontAlgn="auto">
              <a:lnSpc>
                <a:spcPct val="120000"/>
              </a:lnSpc>
            </a:pPr>
            <a:r>
              <a:rPr lang="en-US" sz="2000" dirty="0">
                <a:latin typeface="Calibri (Body)"/>
              </a:rPr>
              <a:t>The memory requirement for In-Memory processing is high and difficult to achieve using compute nodes made from commodity hardware</a:t>
            </a:r>
            <a:endParaRPr lang="en-US" sz="2000" dirty="0">
              <a:latin typeface="Calibri (Body)"/>
            </a:endParaRPr>
          </a:p>
          <a:p>
            <a:pPr lvl="1" fontAlgn="auto">
              <a:lnSpc>
                <a:spcPct val="120000"/>
              </a:lnSpc>
            </a:pPr>
            <a:r>
              <a:rPr lang="en-US" sz="2000" dirty="0">
                <a:latin typeface="Calibri (Body)"/>
              </a:rPr>
              <a:t>Relative slow for working with small datasets</a:t>
            </a:r>
            <a:endParaRPr lang="en-US" sz="2000" dirty="0">
              <a:latin typeface="Calibri (Body)"/>
            </a:endParaRPr>
          </a:p>
          <a:p>
            <a:endParaRPr lang="en-US" sz="2000" dirty="0">
              <a:latin typeface="Calibri (Body)"/>
            </a:endParaRPr>
          </a:p>
        </p:txBody>
      </p:sp>
      <p:sp>
        <p:nvSpPr>
          <p:cNvPr id="4" name="Slide Number Placeholder 3"/>
          <p:cNvSpPr>
            <a:spLocks noGrp="1"/>
          </p:cNvSpPr>
          <p:nvPr>
            <p:ph type="sldNum" sz="quarter" idx="12"/>
          </p:nvPr>
        </p:nvSpPr>
        <p:spPr/>
        <p:txBody>
          <a:bodyPr>
            <a:normAutofit lnSpcReduction="10000"/>
          </a:bodyPr>
          <a:lstStyle/>
          <a:p>
            <a:fld id="{05D13691-4256-4255-B783-96F0D219885A}" type="slidenum">
              <a:rPr lang="en-US" smtClean="0"/>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47932"/>
          </a:xfrm>
        </p:spPr>
        <p:txBody>
          <a:bodyPr/>
          <a:lstStyle/>
          <a:p>
            <a:pPr algn="ctr"/>
            <a:r>
              <a:rPr lang="en-US" sz="3600" b="1" dirty="0"/>
              <a:t>Resilient Distributed Dataset (RDD)</a:t>
            </a:r>
            <a:endParaRPr lang="en-US" sz="3600" b="1" dirty="0"/>
          </a:p>
        </p:txBody>
      </p:sp>
      <p:sp>
        <p:nvSpPr>
          <p:cNvPr id="4" name="Slide Number Placeholder 3"/>
          <p:cNvSpPr>
            <a:spLocks noGrp="1"/>
          </p:cNvSpPr>
          <p:nvPr>
            <p:ph type="sldNum" sz="quarter" idx="12"/>
          </p:nvPr>
        </p:nvSpPr>
        <p:spPr/>
        <p:txBody>
          <a:bodyPr>
            <a:normAutofit lnSpcReduction="10000"/>
          </a:bodyPr>
          <a:lstStyle/>
          <a:p>
            <a:fld id="{05D13691-4256-4255-B783-96F0D219885A}" type="slidenum">
              <a:rPr lang="en-US" smtClean="0"/>
            </a:fld>
            <a:endParaRPr lang="en-US"/>
          </a:p>
        </p:txBody>
      </p:sp>
      <p:pic>
        <p:nvPicPr>
          <p:cNvPr id="5" name="Image" descr="Image"/>
          <p:cNvPicPr>
            <a:picLocks noChangeAspect="1"/>
          </p:cNvPicPr>
          <p:nvPr/>
        </p:nvPicPr>
        <p:blipFill>
          <a:blip r:embed="rId1"/>
          <a:stretch>
            <a:fillRect/>
          </a:stretch>
        </p:blipFill>
        <p:spPr>
          <a:xfrm>
            <a:off x="375920" y="291465"/>
            <a:ext cx="1720850" cy="896620"/>
          </a:xfrm>
          <a:prstGeom prst="rect">
            <a:avLst/>
          </a:prstGeom>
          <a:ln w="12700">
            <a:miter lim="400000"/>
            <a:headEnd/>
            <a:tailEnd/>
          </a:ln>
        </p:spPr>
      </p:pic>
      <p:sp>
        <p:nvSpPr>
          <p:cNvPr id="8" name="Content Placeholder 2"/>
          <p:cNvSpPr>
            <a:spLocks noGrp="1"/>
          </p:cNvSpPr>
          <p:nvPr>
            <p:ph idx="1"/>
          </p:nvPr>
        </p:nvSpPr>
        <p:spPr>
          <a:xfrm>
            <a:off x="1179576" y="1353312"/>
            <a:ext cx="9692640" cy="4892040"/>
          </a:xfrm>
        </p:spPr>
        <p:txBody>
          <a:bodyPr>
            <a:noAutofit/>
          </a:bodyPr>
          <a:lstStyle/>
          <a:p>
            <a:pPr algn="l">
              <a:defRPr>
                <a:solidFill>
                  <a:srgbClr val="000000"/>
                </a:solidFill>
                <a:latin typeface="Helvetica Neue" panose="02000503000000020004"/>
                <a:ea typeface="Helvetica Neue" panose="02000503000000020004"/>
                <a:cs typeface="Helvetica Neue" panose="02000503000000020004"/>
                <a:sym typeface="Helvetica Neue" panose="02000503000000020004"/>
              </a:defRPr>
            </a:pPr>
            <a:r>
              <a:rPr lang="en-US" sz="2000" dirty="0"/>
              <a:t>RDD (Resilient Distributed Dataset) is the fundamental data structure of Spark</a:t>
            </a:r>
            <a:endParaRPr lang="en-US" sz="2000" dirty="0"/>
          </a:p>
          <a:p>
            <a:pPr algn="l">
              <a:defRPr>
                <a:solidFill>
                  <a:srgbClr val="000000"/>
                </a:solidFill>
                <a:latin typeface="Helvetica Neue" panose="02000503000000020004"/>
                <a:ea typeface="Helvetica Neue" panose="02000503000000020004"/>
                <a:cs typeface="Helvetica Neue" panose="02000503000000020004"/>
                <a:sym typeface="Helvetica Neue" panose="02000503000000020004"/>
              </a:defRPr>
            </a:pPr>
            <a:r>
              <a:rPr lang="en-US" sz="2000" dirty="0"/>
              <a:t>Every </a:t>
            </a:r>
            <a:r>
              <a:rPr lang="en-US" sz="2000" b="1" dirty="0"/>
              <a:t>dataset</a:t>
            </a:r>
            <a:r>
              <a:rPr lang="en-US" sz="2000" dirty="0"/>
              <a:t> in Spark’s RDD is logically </a:t>
            </a:r>
            <a:r>
              <a:rPr lang="en-US" sz="2000" b="1" dirty="0"/>
              <a:t>partitioned across many servers</a:t>
            </a:r>
            <a:endParaRPr lang="en-US" sz="2000" b="1" dirty="0"/>
          </a:p>
          <a:p>
            <a:pPr algn="l">
              <a:defRPr>
                <a:solidFill>
                  <a:srgbClr val="000000"/>
                </a:solidFill>
                <a:latin typeface="Helvetica Neue" panose="02000503000000020004"/>
                <a:ea typeface="Helvetica Neue" panose="02000503000000020004"/>
                <a:cs typeface="Helvetica Neue" panose="02000503000000020004"/>
                <a:sym typeface="Helvetica Neue" panose="02000503000000020004"/>
              </a:defRPr>
            </a:pPr>
            <a:r>
              <a:rPr lang="en-US" sz="2000" dirty="0"/>
              <a:t>RDD is </a:t>
            </a:r>
            <a:r>
              <a:rPr lang="en-US" sz="2000" b="1" dirty="0"/>
              <a:t>fault-tolerant</a:t>
            </a:r>
            <a:r>
              <a:rPr lang="en-US" sz="2000" dirty="0"/>
              <a:t> (Automatically rebuild on failure)</a:t>
            </a:r>
            <a:endParaRPr lang="en-US" sz="2000" dirty="0"/>
          </a:p>
          <a:p>
            <a:pPr algn="l">
              <a:defRPr>
                <a:solidFill>
                  <a:srgbClr val="000000"/>
                </a:solidFill>
                <a:latin typeface="Helvetica Neue" panose="02000503000000020004"/>
                <a:ea typeface="Helvetica Neue" panose="02000503000000020004"/>
                <a:cs typeface="Helvetica Neue" panose="02000503000000020004"/>
                <a:sym typeface="Helvetica Neue" panose="02000503000000020004"/>
              </a:defRPr>
            </a:pPr>
            <a:r>
              <a:rPr lang="en-US" sz="2000" dirty="0"/>
              <a:t>Data can be </a:t>
            </a:r>
            <a:r>
              <a:rPr lang="en-US" sz="2000" b="1" dirty="0"/>
              <a:t>structured or unstructured </a:t>
            </a:r>
            <a:r>
              <a:rPr lang="en-US" sz="2000" dirty="0"/>
              <a:t>(can be JSON files/CSV files/databases)</a:t>
            </a:r>
            <a:endParaRPr lang="en-US" sz="2000" dirty="0"/>
          </a:p>
          <a:p>
            <a:pPr algn="l">
              <a:defRPr>
                <a:solidFill>
                  <a:srgbClr val="000000"/>
                </a:solidFill>
                <a:latin typeface="Helvetica Neue" panose="02000503000000020004"/>
                <a:ea typeface="Helvetica Neue" panose="02000503000000020004"/>
                <a:cs typeface="Helvetica Neue" panose="02000503000000020004"/>
                <a:sym typeface="Helvetica Neue" panose="02000503000000020004"/>
              </a:defRPr>
            </a:pPr>
            <a:r>
              <a:rPr lang="en-US" sz="2000" b="1" dirty="0"/>
              <a:t>Read Only</a:t>
            </a:r>
            <a:r>
              <a:rPr lang="en-US" sz="2000" dirty="0"/>
              <a:t> (but can be transferred)</a:t>
            </a:r>
            <a:endParaRPr lang="en-US" sz="2000" dirty="0"/>
          </a:p>
          <a:p>
            <a:pPr marL="0" indent="0" algn="l">
              <a:buNone/>
              <a:defRPr>
                <a:solidFill>
                  <a:srgbClr val="000000"/>
                </a:solidFill>
                <a:latin typeface="Helvetica Neue" panose="02000503000000020004"/>
                <a:ea typeface="Helvetica Neue" panose="02000503000000020004"/>
                <a:cs typeface="Helvetica Neue" panose="02000503000000020004"/>
                <a:sym typeface="Helvetica Neue" panose="02000503000000020004"/>
              </a:defRPr>
            </a:pPr>
            <a:r>
              <a:rPr lang="en-US" sz="2000" dirty="0"/>
              <a:t>We can think of RDD as logical abstraction representation of a set of data, spread across multiple machines.</a:t>
            </a:r>
            <a:endParaRPr lang="en-US" sz="2000" dirty="0"/>
          </a:p>
          <a:p>
            <a:pPr marL="0" indent="0" algn="l">
              <a:buNone/>
              <a:defRPr>
                <a:solidFill>
                  <a:srgbClr val="000000"/>
                </a:solidFill>
                <a:latin typeface="Helvetica Neue" panose="02000503000000020004"/>
                <a:ea typeface="Helvetica Neue" panose="02000503000000020004"/>
                <a:cs typeface="Helvetica Neue" panose="02000503000000020004"/>
                <a:sym typeface="Helvetica Neue" panose="02000503000000020004"/>
              </a:defRPr>
            </a:pPr>
            <a:r>
              <a:rPr lang="en-US" sz="2000" dirty="0"/>
              <a:t>Why to use RDDs?</a:t>
            </a:r>
            <a:endParaRPr lang="en-US" sz="2000" dirty="0"/>
          </a:p>
          <a:p>
            <a:pPr>
              <a:defRPr>
                <a:solidFill>
                  <a:srgbClr val="000000"/>
                </a:solidFill>
                <a:latin typeface="Helvetica Neue" panose="02000503000000020004"/>
                <a:ea typeface="Helvetica Neue" panose="02000503000000020004"/>
                <a:cs typeface="Helvetica Neue" panose="02000503000000020004"/>
                <a:sym typeface="Helvetica Neue" panose="02000503000000020004"/>
              </a:defRPr>
            </a:pPr>
            <a:r>
              <a:rPr lang="en-US" sz="2000" dirty="0"/>
              <a:t>Give the developers more control and flexibility (you can tell Spark what to do and how to do it) </a:t>
            </a:r>
            <a:endParaRPr lang="en-US"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47932"/>
          </a:xfrm>
        </p:spPr>
        <p:txBody>
          <a:bodyPr/>
          <a:lstStyle/>
          <a:p>
            <a:pPr algn="ctr"/>
            <a:r>
              <a:rPr lang="en-US" b="1" dirty="0"/>
              <a:t>RDD (cont’d)</a:t>
            </a:r>
            <a:endParaRPr lang="en-US" b="1" dirty="0"/>
          </a:p>
        </p:txBody>
      </p:sp>
      <p:sp>
        <p:nvSpPr>
          <p:cNvPr id="3" name="Content Placeholder 2"/>
          <p:cNvSpPr>
            <a:spLocks noGrp="1"/>
          </p:cNvSpPr>
          <p:nvPr>
            <p:ph idx="1"/>
          </p:nvPr>
        </p:nvSpPr>
        <p:spPr>
          <a:xfrm>
            <a:off x="1179576" y="4209393"/>
            <a:ext cx="9692640" cy="2035958"/>
          </a:xfrm>
        </p:spPr>
        <p:txBody>
          <a:bodyPr>
            <a:normAutofit/>
          </a:bodyPr>
          <a:lstStyle/>
          <a:p>
            <a:r>
              <a:rPr lang="en-US" sz="2800" dirty="0"/>
              <a:t>Built via parallel transformation (map, filter)</a:t>
            </a:r>
            <a:endParaRPr lang="en-US" sz="2800" dirty="0"/>
          </a:p>
          <a:p>
            <a:r>
              <a:rPr lang="en-US" sz="2800" dirty="0"/>
              <a:t>Can apply parallel transformation to it</a:t>
            </a:r>
            <a:endParaRPr lang="en-US" sz="2800" dirty="0"/>
          </a:p>
          <a:p>
            <a:r>
              <a:rPr lang="en-US" sz="2800" dirty="0"/>
              <a:t>Lazy computation</a:t>
            </a:r>
            <a:endParaRPr lang="he-IL" sz="2800" dirty="0"/>
          </a:p>
          <a:p>
            <a:endParaRPr lang="en-US" sz="2800" dirty="0"/>
          </a:p>
        </p:txBody>
      </p:sp>
      <p:sp>
        <p:nvSpPr>
          <p:cNvPr id="4" name="Slide Number Placeholder 3"/>
          <p:cNvSpPr>
            <a:spLocks noGrp="1"/>
          </p:cNvSpPr>
          <p:nvPr>
            <p:ph type="sldNum" sz="quarter" idx="12"/>
          </p:nvPr>
        </p:nvSpPr>
        <p:spPr/>
        <p:txBody>
          <a:bodyPr>
            <a:normAutofit lnSpcReduction="10000"/>
          </a:bodyPr>
          <a:lstStyle/>
          <a:p>
            <a:fld id="{05D13691-4256-4255-B783-96F0D219885A}" type="slidenum">
              <a:rPr lang="en-US" smtClean="0"/>
            </a:fld>
            <a:endParaRPr lang="en-US"/>
          </a:p>
        </p:txBody>
      </p:sp>
      <p:pic>
        <p:nvPicPr>
          <p:cNvPr id="5" name="Picture 4"/>
          <p:cNvPicPr>
            <a:picLocks noChangeAspect="1"/>
          </p:cNvPicPr>
          <p:nvPr/>
        </p:nvPicPr>
        <p:blipFill rotWithShape="1">
          <a:blip r:embed="rId1"/>
          <a:srcRect t="76645" r="23481"/>
          <a:stretch>
            <a:fillRect/>
          </a:stretch>
        </p:blipFill>
        <p:spPr>
          <a:xfrm>
            <a:off x="2347973" y="1113692"/>
            <a:ext cx="7632848" cy="1373213"/>
          </a:xfrm>
          <a:prstGeom prst="rect">
            <a:avLst/>
          </a:prstGeom>
        </p:spPr>
      </p:pic>
      <p:sp>
        <p:nvSpPr>
          <p:cNvPr id="6" name="Rectangle 5"/>
          <p:cNvSpPr/>
          <p:nvPr/>
        </p:nvSpPr>
        <p:spPr>
          <a:xfrm>
            <a:off x="3008784" y="2648607"/>
            <a:ext cx="6174432"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l" rtl="0"/>
            <a:r>
              <a:rPr lang="en-US" sz="2400" b="1" dirty="0">
                <a:solidFill>
                  <a:srgbClr val="353833"/>
                </a:solidFill>
                <a:latin typeface="Arial" panose="020B0604020202020204" pitchFamily="34" charset="0"/>
              </a:rPr>
              <a:t>Resilient Distributed Dataset (RDD) </a:t>
            </a:r>
            <a:endParaRPr lang="en-US" sz="2400" b="1" dirty="0">
              <a:solidFill>
                <a:srgbClr val="353833"/>
              </a:solidFill>
              <a:latin typeface="Arial" panose="020B0604020202020204" pitchFamily="34" charset="0"/>
            </a:endParaRPr>
          </a:p>
          <a:p>
            <a:pPr algn="l" rtl="0"/>
            <a:r>
              <a:rPr lang="en-US" sz="2400" dirty="0">
                <a:solidFill>
                  <a:srgbClr val="353833"/>
                </a:solidFill>
                <a:latin typeface="Arial" panose="020B0604020202020204" pitchFamily="34" charset="0"/>
              </a:rPr>
              <a:t>An immutable, partitioned collection of elements that can be operated on in parallel</a:t>
            </a:r>
            <a:endParaRPr lang="he-IL" sz="2400" dirty="0">
              <a:solidFill>
                <a:srgbClr val="353833"/>
              </a:solidFill>
              <a:latin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47932"/>
          </a:xfrm>
        </p:spPr>
        <p:txBody>
          <a:bodyPr/>
          <a:lstStyle/>
          <a:p>
            <a:pPr algn="ctr"/>
            <a:r>
              <a:rPr lang="en-US" b="1" dirty="0"/>
              <a:t>Create RDD</a:t>
            </a:r>
            <a:endParaRPr lang="en-US" b="1" dirty="0"/>
          </a:p>
        </p:txBody>
      </p:sp>
      <p:sp>
        <p:nvSpPr>
          <p:cNvPr id="3" name="Content Placeholder 2"/>
          <p:cNvSpPr>
            <a:spLocks noGrp="1"/>
          </p:cNvSpPr>
          <p:nvPr>
            <p:ph idx="1"/>
          </p:nvPr>
        </p:nvSpPr>
        <p:spPr>
          <a:xfrm>
            <a:off x="1179576" y="1411014"/>
            <a:ext cx="9692640" cy="4834337"/>
          </a:xfrm>
        </p:spPr>
        <p:txBody>
          <a:bodyPr>
            <a:normAutofit/>
          </a:bodyPr>
          <a:lstStyle/>
          <a:p>
            <a:pPr>
              <a:buFont typeface="Arial" panose="020B0604020202020204" pitchFamily="34" charset="0"/>
              <a:buChar char="•"/>
            </a:pPr>
            <a:r>
              <a:rPr lang="en-US" sz="2800" dirty="0"/>
              <a:t>Parallelizing an existing collection in your driver program.</a:t>
            </a:r>
            <a:endParaRPr lang="en-US" sz="2800" dirty="0"/>
          </a:p>
          <a:p>
            <a:pPr>
              <a:buFont typeface="Arial" panose="020B0604020202020204" pitchFamily="34" charset="0"/>
              <a:buChar char="•"/>
            </a:pPr>
            <a:r>
              <a:rPr lang="en-US" sz="2800" dirty="0"/>
              <a:t>Referencing a dataset in an external storage system, such as a shared file system, HDFS, HBase.</a:t>
            </a:r>
            <a:endParaRPr lang="en-US" sz="2800" dirty="0"/>
          </a:p>
          <a:p>
            <a:endParaRPr lang="en-US" sz="2800" dirty="0"/>
          </a:p>
        </p:txBody>
      </p:sp>
      <p:sp>
        <p:nvSpPr>
          <p:cNvPr id="4" name="Slide Number Placeholder 3"/>
          <p:cNvSpPr>
            <a:spLocks noGrp="1"/>
          </p:cNvSpPr>
          <p:nvPr>
            <p:ph type="sldNum" sz="quarter" idx="12"/>
          </p:nvPr>
        </p:nvSpPr>
        <p:spPr/>
        <p:txBody>
          <a:bodyPr>
            <a:normAutofit lnSpcReduction="10000"/>
          </a:bodyPr>
          <a:lstStyle/>
          <a:p>
            <a:fld id="{05D13691-4256-4255-B783-96F0D219885A}"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p:nvPr/>
        </p:nvSpPr>
        <p:spPr>
          <a:xfrm>
            <a:off x="1179575" y="1353312"/>
            <a:ext cx="9692639" cy="48920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anose="020B0604020202020204" pitchFamily="34" charset="0"/>
              <a:buNone/>
              <a:defRPr sz="2200" kern="1200" spc="1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anose="05020102010507070707" pitchFamily="18" charset="2"/>
              <a:buNone/>
              <a:defRPr sz="2200" kern="1200">
                <a:solidFill>
                  <a:schemeClr val="tx1">
                    <a:lumMod val="85000"/>
                    <a:lumOff val="1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anose="05020102010507070707" pitchFamily="18" charset="2"/>
              <a:buNone/>
              <a:defRPr sz="2200" kern="1200">
                <a:solidFill>
                  <a:schemeClr val="tx1">
                    <a:lumMod val="85000"/>
                    <a:lumOff val="1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anose="05020102010507070707" pitchFamily="18" charset="2"/>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anose="05020102010507070707" pitchFamily="18" charset="2"/>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anose="05020102010507070707"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anose="05020102010507070707"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anose="05020102010507070707"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anose="05020102010507070707" pitchFamily="18" charset="2"/>
              <a:buNone/>
              <a:defRPr sz="2000" kern="1200">
                <a:solidFill>
                  <a:schemeClr val="tx1">
                    <a:lumMod val="85000"/>
                    <a:lumOff val="15000"/>
                  </a:schemeClr>
                </a:solidFill>
                <a:latin typeface="+mn-lt"/>
                <a:ea typeface="+mn-ea"/>
                <a:cs typeface="+mn-cs"/>
              </a:defRPr>
            </a:lvl9pPr>
          </a:lstStyle>
          <a:p>
            <a:pPr marL="754380" indent="-571500">
              <a:spcBef>
                <a:spcPts val="500"/>
              </a:spcBef>
              <a:spcAft>
                <a:spcPts val="0"/>
              </a:spcAft>
              <a:buFont typeface="Arial" panose="020B0604020202020204" pitchFamily="34" charset="0"/>
              <a:buChar char="•"/>
            </a:pPr>
            <a:r>
              <a:rPr lang="en-US" sz="4000" dirty="0">
                <a:solidFill>
                  <a:prstClr val="black"/>
                </a:solidFill>
              </a:rPr>
              <a:t>The Hadoop Eco-System</a:t>
            </a:r>
            <a:endParaRPr lang="en-US" sz="4000" dirty="0">
              <a:solidFill>
                <a:prstClr val="black"/>
              </a:solidFill>
            </a:endParaRPr>
          </a:p>
          <a:p>
            <a:pPr marL="1211580" lvl="1" indent="-571500" algn="l">
              <a:spcBef>
                <a:spcPts val="500"/>
              </a:spcBef>
              <a:spcAft>
                <a:spcPts val="0"/>
              </a:spcAft>
              <a:buFont typeface="Arial" panose="020B0604020202020204" pitchFamily="34" charset="0"/>
              <a:buChar char="•"/>
            </a:pPr>
            <a:r>
              <a:rPr lang="en-US" sz="3200" dirty="0">
                <a:solidFill>
                  <a:prstClr val="black"/>
                </a:solidFill>
              </a:rPr>
              <a:t>Pig</a:t>
            </a:r>
            <a:endParaRPr lang="en-US" sz="3200" dirty="0">
              <a:solidFill>
                <a:prstClr val="black"/>
              </a:solidFill>
            </a:endParaRPr>
          </a:p>
          <a:p>
            <a:pPr marL="1211580" lvl="1" indent="-571500" algn="l">
              <a:spcBef>
                <a:spcPts val="500"/>
              </a:spcBef>
              <a:spcAft>
                <a:spcPts val="0"/>
              </a:spcAft>
              <a:buFont typeface="Arial" panose="020B0604020202020204" pitchFamily="34" charset="0"/>
              <a:buChar char="•"/>
            </a:pPr>
            <a:r>
              <a:rPr lang="en-US" sz="3200" dirty="0">
                <a:solidFill>
                  <a:prstClr val="black"/>
                </a:solidFill>
              </a:rPr>
              <a:t>Hive</a:t>
            </a:r>
            <a:endParaRPr lang="en-US" sz="3200" dirty="0">
              <a:solidFill>
                <a:prstClr val="black"/>
              </a:solidFill>
            </a:endParaRPr>
          </a:p>
          <a:p>
            <a:pPr marL="1211580" lvl="1" indent="-571500" algn="l">
              <a:spcBef>
                <a:spcPts val="500"/>
              </a:spcBef>
              <a:spcAft>
                <a:spcPts val="0"/>
              </a:spcAft>
              <a:buFont typeface="Arial" panose="020B0604020202020204" pitchFamily="34" charset="0"/>
              <a:buChar char="•"/>
            </a:pPr>
            <a:r>
              <a:rPr lang="en-US" sz="3200" dirty="0">
                <a:solidFill>
                  <a:prstClr val="black"/>
                </a:solidFill>
              </a:rPr>
              <a:t>YARN</a:t>
            </a:r>
            <a:endParaRPr lang="en-US" sz="3200" dirty="0">
              <a:solidFill>
                <a:prstClr val="black"/>
              </a:solidFill>
            </a:endParaRPr>
          </a:p>
          <a:p>
            <a:pPr marL="754380" indent="-571500">
              <a:spcBef>
                <a:spcPts val="500"/>
              </a:spcBef>
              <a:spcAft>
                <a:spcPts val="0"/>
              </a:spcAft>
              <a:buFont typeface="Arial" panose="020B0604020202020204" pitchFamily="34" charset="0"/>
              <a:buChar char="•"/>
            </a:pPr>
            <a:r>
              <a:rPr lang="en-US" sz="4000" dirty="0">
                <a:solidFill>
                  <a:prstClr val="black"/>
                </a:solidFill>
              </a:rPr>
              <a:t>Spark</a:t>
            </a:r>
            <a:endParaRPr lang="en-US" sz="4000" dirty="0">
              <a:solidFill>
                <a:prstClr val="black"/>
              </a:solidFill>
            </a:endParaRPr>
          </a:p>
          <a:p>
            <a:pPr marL="754380" indent="-571500">
              <a:spcBef>
                <a:spcPts val="500"/>
              </a:spcBef>
              <a:spcAft>
                <a:spcPts val="0"/>
              </a:spcAft>
              <a:buFont typeface="Arial" panose="020B0604020202020204" pitchFamily="34" charset="0"/>
              <a:buChar char="•"/>
            </a:pPr>
            <a:r>
              <a:rPr lang="en-US" sz="4000" dirty="0">
                <a:solidFill>
                  <a:prstClr val="black"/>
                </a:solidFill>
              </a:rPr>
              <a:t>Actions vs. Transformations </a:t>
            </a:r>
            <a:endParaRPr lang="en-US" sz="4000" dirty="0">
              <a:solidFill>
                <a:prstClr val="black"/>
              </a:solidFill>
            </a:endParaRPr>
          </a:p>
          <a:p>
            <a:pPr marL="754380" indent="-571500">
              <a:spcBef>
                <a:spcPts val="500"/>
              </a:spcBef>
              <a:spcAft>
                <a:spcPts val="0"/>
              </a:spcAft>
              <a:buFont typeface="Arial" panose="020B0604020202020204" pitchFamily="34" charset="0"/>
              <a:buChar char="•"/>
            </a:pPr>
            <a:r>
              <a:rPr lang="en-US" sz="4000" dirty="0">
                <a:solidFill>
                  <a:prstClr val="black"/>
                </a:solidFill>
              </a:rPr>
              <a:t>PySpark</a:t>
            </a:r>
            <a:endParaRPr lang="en-US" sz="4000" dirty="0">
              <a:solidFill>
                <a:prstClr val="black"/>
              </a:solidFill>
            </a:endParaRPr>
          </a:p>
        </p:txBody>
      </p:sp>
      <p:sp>
        <p:nvSpPr>
          <p:cNvPr id="3" name="Title 1"/>
          <p:cNvSpPr txBox="1"/>
          <p:nvPr/>
        </p:nvSpPr>
        <p:spPr>
          <a:xfrm>
            <a:off x="1261872" y="365760"/>
            <a:ext cx="9692640" cy="74793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pPr algn="ctr"/>
            <a:r>
              <a:rPr lang="en-US" sz="4500" b="1" dirty="0"/>
              <a:t>Agenda</a:t>
            </a:r>
            <a:endParaRPr lang="en-US" sz="4500" b="1" dirty="0"/>
          </a:p>
        </p:txBody>
      </p:sp>
      <p:sp>
        <p:nvSpPr>
          <p:cNvPr id="2" name="Slide Number Placeholder 1"/>
          <p:cNvSpPr>
            <a:spLocks noGrp="1"/>
          </p:cNvSpPr>
          <p:nvPr>
            <p:ph type="sldNum" sz="quarter" idx="12"/>
          </p:nvPr>
        </p:nvSpPr>
        <p:spPr/>
        <p:txBody>
          <a:bodyPr>
            <a:normAutofit lnSpcReduction="10000"/>
          </a:bodyPr>
          <a:lstStyle/>
          <a:p>
            <a:fld id="{05D13691-4256-4255-B783-96F0D219885A}" type="slidenum">
              <a:rPr lang="en-US" smtClean="0"/>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47932"/>
          </a:xfrm>
        </p:spPr>
        <p:txBody>
          <a:bodyPr/>
          <a:lstStyle/>
          <a:p>
            <a:pPr algn="ctr"/>
            <a:r>
              <a:rPr lang="en-US" b="1" dirty="0"/>
              <a:t>Characteristics of RDD</a:t>
            </a:r>
            <a:endParaRPr lang="en-US" b="1" dirty="0"/>
          </a:p>
        </p:txBody>
      </p:sp>
      <p:sp>
        <p:nvSpPr>
          <p:cNvPr id="4" name="Slide Number Placeholder 3"/>
          <p:cNvSpPr>
            <a:spLocks noGrp="1"/>
          </p:cNvSpPr>
          <p:nvPr>
            <p:ph type="sldNum" sz="quarter" idx="12"/>
          </p:nvPr>
        </p:nvSpPr>
        <p:spPr/>
        <p:txBody>
          <a:bodyPr>
            <a:normAutofit lnSpcReduction="10000"/>
          </a:bodyPr>
          <a:lstStyle/>
          <a:p>
            <a:fld id="{05D13691-4256-4255-B783-96F0D219885A}" type="slidenum">
              <a:rPr lang="en-US" smtClean="0"/>
            </a:fld>
            <a:endParaRPr lang="en-US"/>
          </a:p>
        </p:txBody>
      </p:sp>
      <p:pic>
        <p:nvPicPr>
          <p:cNvPr id="8" name="Picture 7" descr="Chart, diagram&#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239812" y="628228"/>
            <a:ext cx="5283477" cy="6229772"/>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47932"/>
          </a:xfrm>
        </p:spPr>
        <p:txBody>
          <a:bodyPr/>
          <a:lstStyle/>
          <a:p>
            <a:pPr algn="ctr"/>
            <a:r>
              <a:rPr lang="en-US" b="1" dirty="0"/>
              <a:t>Limitation of RDD</a:t>
            </a:r>
            <a:endParaRPr lang="en-US" b="1" dirty="0"/>
          </a:p>
        </p:txBody>
      </p:sp>
      <p:sp>
        <p:nvSpPr>
          <p:cNvPr id="3" name="Content Placeholder 2"/>
          <p:cNvSpPr>
            <a:spLocks noGrp="1"/>
          </p:cNvSpPr>
          <p:nvPr>
            <p:ph idx="1"/>
          </p:nvPr>
        </p:nvSpPr>
        <p:spPr>
          <a:xfrm>
            <a:off x="1179576" y="1411014"/>
            <a:ext cx="9692640" cy="4834337"/>
          </a:xfrm>
        </p:spPr>
        <p:txBody>
          <a:bodyPr>
            <a:normAutofit/>
          </a:bodyPr>
          <a:lstStyle/>
          <a:p>
            <a:r>
              <a:rPr lang="en-US" sz="2800" dirty="0"/>
              <a:t>No Input Optimization Engine</a:t>
            </a:r>
            <a:endParaRPr lang="en-US" sz="2800" dirty="0"/>
          </a:p>
          <a:p>
            <a:r>
              <a:rPr lang="en-US" sz="2800" dirty="0"/>
              <a:t>Not Enough Memory</a:t>
            </a:r>
            <a:endParaRPr lang="en-US" sz="2800" dirty="0"/>
          </a:p>
          <a:p>
            <a:r>
              <a:rPr lang="en-US" sz="2800" dirty="0"/>
              <a:t>Runtime type safety</a:t>
            </a:r>
            <a:endParaRPr lang="en-US" sz="2800" dirty="0"/>
          </a:p>
          <a:p>
            <a:r>
              <a:rPr lang="en-US" sz="2800" dirty="0"/>
              <a:t>Handling Structured Data</a:t>
            </a:r>
            <a:endParaRPr lang="en-US" sz="2800" dirty="0"/>
          </a:p>
        </p:txBody>
      </p:sp>
      <p:sp>
        <p:nvSpPr>
          <p:cNvPr id="4" name="Slide Number Placeholder 3"/>
          <p:cNvSpPr>
            <a:spLocks noGrp="1"/>
          </p:cNvSpPr>
          <p:nvPr>
            <p:ph type="sldNum" sz="quarter" idx="12"/>
          </p:nvPr>
        </p:nvSpPr>
        <p:spPr/>
        <p:txBody>
          <a:bodyPr>
            <a:normAutofit lnSpcReduction="10000"/>
          </a:bodyPr>
          <a:lstStyle/>
          <a:p>
            <a:fld id="{05D13691-4256-4255-B783-96F0D219885A}" type="slidenum">
              <a:rPr lang="en-US" smtClean="0"/>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47932"/>
          </a:xfrm>
        </p:spPr>
        <p:txBody>
          <a:bodyPr/>
          <a:lstStyle/>
          <a:p>
            <a:pPr algn="ctr"/>
            <a:r>
              <a:rPr lang="en-US" b="1" dirty="0"/>
              <a:t>RDD Lineage</a:t>
            </a:r>
            <a:endParaRPr lang="en-US" b="1" dirty="0"/>
          </a:p>
        </p:txBody>
      </p:sp>
      <p:sp>
        <p:nvSpPr>
          <p:cNvPr id="3" name="Content Placeholder 2"/>
          <p:cNvSpPr>
            <a:spLocks noGrp="1"/>
          </p:cNvSpPr>
          <p:nvPr>
            <p:ph idx="1"/>
          </p:nvPr>
        </p:nvSpPr>
        <p:spPr>
          <a:xfrm>
            <a:off x="1179576" y="1411014"/>
            <a:ext cx="9692640" cy="4834337"/>
          </a:xfrm>
        </p:spPr>
        <p:txBody>
          <a:bodyPr>
            <a:normAutofit/>
          </a:bodyPr>
          <a:lstStyle/>
          <a:p>
            <a:r>
              <a:rPr lang="en-US" sz="2800" dirty="0"/>
              <a:t>RDD has enough information about how it was derived from other datasets (its lineage) to compute its partitions from data in stable storage.</a:t>
            </a:r>
            <a:endParaRPr lang="en-US" sz="2800" dirty="0"/>
          </a:p>
          <a:p>
            <a:pPr algn="l"/>
            <a:r>
              <a:rPr lang="en-US" sz="2800" dirty="0"/>
              <a:t>Users can control two other aspects of RDDs:</a:t>
            </a:r>
            <a:endParaRPr lang="en-US" sz="2800" dirty="0"/>
          </a:p>
          <a:p>
            <a:pPr lvl="1"/>
            <a:r>
              <a:rPr lang="en-US" sz="2600" b="1" dirty="0"/>
              <a:t>persistence</a:t>
            </a:r>
            <a:r>
              <a:rPr lang="en-US" sz="2600" dirty="0"/>
              <a:t> indicate which RDDs they will reuse and choose a storage strategy for </a:t>
            </a:r>
            <a:r>
              <a:rPr lang="en-US" sz="2800" dirty="0"/>
              <a:t>them (e.g., in-memory storage).</a:t>
            </a:r>
            <a:endParaRPr lang="en-US" sz="2800" dirty="0"/>
          </a:p>
          <a:p>
            <a:pPr lvl="1"/>
            <a:r>
              <a:rPr lang="en-US" sz="2600" b="1" dirty="0"/>
              <a:t>partitioning</a:t>
            </a:r>
            <a:r>
              <a:rPr lang="en-US" sz="2600" dirty="0"/>
              <a:t> ask that an RDD’s elements be partitioned across machines based on a </a:t>
            </a:r>
            <a:r>
              <a:rPr lang="en-US" sz="2800" dirty="0"/>
              <a:t>key in each record. </a:t>
            </a:r>
            <a:endParaRPr lang="en-US" sz="2800" dirty="0"/>
          </a:p>
          <a:p>
            <a:pPr lvl="2"/>
            <a:r>
              <a:rPr lang="en-US" sz="2600"/>
              <a:t>This </a:t>
            </a:r>
            <a:r>
              <a:rPr lang="en-US" sz="2600" dirty="0"/>
              <a:t>is useful for placement optimizations, such as ensuring that two datasets that will be joined together are hash-partitioned in the same way.</a:t>
            </a:r>
            <a:endParaRPr lang="en-US" sz="2600" dirty="0"/>
          </a:p>
        </p:txBody>
      </p:sp>
      <p:sp>
        <p:nvSpPr>
          <p:cNvPr id="4" name="Slide Number Placeholder 3"/>
          <p:cNvSpPr>
            <a:spLocks noGrp="1"/>
          </p:cNvSpPr>
          <p:nvPr>
            <p:ph type="sldNum" sz="quarter" idx="12"/>
          </p:nvPr>
        </p:nvSpPr>
        <p:spPr/>
        <p:txBody>
          <a:bodyPr>
            <a:normAutofit lnSpcReduction="10000"/>
          </a:bodyPr>
          <a:lstStyle/>
          <a:p>
            <a:fld id="{05D13691-4256-4255-B783-96F0D219885A}" type="slidenum">
              <a:rPr lang="en-US" smtClean="0"/>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47932"/>
          </a:xfrm>
        </p:spPr>
        <p:txBody>
          <a:bodyPr/>
          <a:lstStyle/>
          <a:p>
            <a:pPr algn="ctr"/>
            <a:r>
              <a:rPr lang="en-US" b="1" dirty="0"/>
              <a:t>Operations on an RDD </a:t>
            </a:r>
            <a:endParaRPr lang="en-US" b="1" dirty="0"/>
          </a:p>
        </p:txBody>
      </p:sp>
      <p:sp>
        <p:nvSpPr>
          <p:cNvPr id="4" name="Slide Number Placeholder 3"/>
          <p:cNvSpPr>
            <a:spLocks noGrp="1"/>
          </p:cNvSpPr>
          <p:nvPr>
            <p:ph type="sldNum" sz="quarter" idx="12"/>
          </p:nvPr>
        </p:nvSpPr>
        <p:spPr/>
        <p:txBody>
          <a:bodyPr>
            <a:normAutofit lnSpcReduction="10000"/>
          </a:bodyPr>
          <a:lstStyle/>
          <a:p>
            <a:fld id="{05D13691-4256-4255-B783-96F0D219885A}" type="slidenum">
              <a:rPr lang="en-US" smtClean="0"/>
            </a:fld>
            <a:endParaRPr lang="en-US"/>
          </a:p>
        </p:txBody>
      </p:sp>
      <p:pic>
        <p:nvPicPr>
          <p:cNvPr id="7" name="Picture 6"/>
          <p:cNvPicPr>
            <a:picLocks noChangeAspect="1"/>
          </p:cNvPicPr>
          <p:nvPr/>
        </p:nvPicPr>
        <p:blipFill>
          <a:blip r:embed="rId1"/>
          <a:stretch>
            <a:fillRect/>
          </a:stretch>
        </p:blipFill>
        <p:spPr>
          <a:xfrm>
            <a:off x="2141879" y="1923728"/>
            <a:ext cx="7445376" cy="4248472"/>
          </a:xfrm>
          <a:prstGeom prst="rect">
            <a:avLst/>
          </a:prstGeom>
        </p:spPr>
      </p:pic>
      <p:sp>
        <p:nvSpPr>
          <p:cNvPr id="8" name="TextBox 7"/>
          <p:cNvSpPr txBox="1"/>
          <p:nvPr/>
        </p:nvSpPr>
        <p:spPr>
          <a:xfrm>
            <a:off x="6731876" y="1560786"/>
            <a:ext cx="1679027" cy="369332"/>
          </a:xfrm>
          <a:prstGeom prst="rect">
            <a:avLst/>
          </a:prstGeom>
          <a:noFill/>
        </p:spPr>
        <p:txBody>
          <a:bodyPr wrap="square" rtlCol="0">
            <a:spAutoFit/>
          </a:bodyPr>
          <a:lstStyle/>
          <a:p>
            <a:r>
              <a:rPr lang="en-US" dirty="0"/>
              <a:t>AKA actions</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47932"/>
          </a:xfrm>
        </p:spPr>
        <p:txBody>
          <a:bodyPr/>
          <a:lstStyle/>
          <a:p>
            <a:pPr algn="ctr"/>
            <a:r>
              <a:rPr lang="en-US" b="1" dirty="0"/>
              <a:t>Spark DataFrame</a:t>
            </a:r>
            <a:endParaRPr lang="en-US" b="1" dirty="0"/>
          </a:p>
        </p:txBody>
      </p:sp>
      <p:sp>
        <p:nvSpPr>
          <p:cNvPr id="3" name="Content Placeholder 2"/>
          <p:cNvSpPr>
            <a:spLocks noGrp="1"/>
          </p:cNvSpPr>
          <p:nvPr>
            <p:ph idx="1"/>
          </p:nvPr>
        </p:nvSpPr>
        <p:spPr>
          <a:xfrm>
            <a:off x="1179576" y="1353312"/>
            <a:ext cx="9692640" cy="4892040"/>
          </a:xfrm>
        </p:spPr>
        <p:txBody>
          <a:bodyPr>
            <a:normAutofit/>
          </a:bodyPr>
          <a:lstStyle/>
          <a:p>
            <a:r>
              <a:rPr lang="en-US" sz="2800" dirty="0"/>
              <a:t>A DataFrame is a distributed collection of data.</a:t>
            </a:r>
            <a:endParaRPr lang="en-US" sz="2800" dirty="0"/>
          </a:p>
          <a:p>
            <a:r>
              <a:rPr lang="en-US" sz="2800" dirty="0"/>
              <a:t> Similar to Pandas DataFrames, Spark DataFrames are organized into named columns (tabular format).</a:t>
            </a:r>
            <a:endParaRPr lang="en-US" sz="2800" dirty="0"/>
          </a:p>
          <a:p>
            <a:r>
              <a:rPr lang="en-US" sz="2800" dirty="0"/>
              <a:t>DataFrames can be created from: Structured Data Files (like CSV, JSON, XML) Hive Tables Existing databases</a:t>
            </a:r>
            <a:endParaRPr lang="en-US" sz="2800" dirty="0"/>
          </a:p>
          <a:p>
            <a:r>
              <a:rPr lang="en-US" sz="2800" dirty="0"/>
              <a:t>Using Spark DataFrames, it is possible to analyze Peta Bytes of data </a:t>
            </a:r>
            <a:endParaRPr lang="en-US" sz="2800" dirty="0"/>
          </a:p>
        </p:txBody>
      </p:sp>
      <p:sp>
        <p:nvSpPr>
          <p:cNvPr id="4" name="Slide Number Placeholder 3"/>
          <p:cNvSpPr>
            <a:spLocks noGrp="1"/>
          </p:cNvSpPr>
          <p:nvPr>
            <p:ph type="sldNum" sz="quarter" idx="12"/>
          </p:nvPr>
        </p:nvSpPr>
        <p:spPr/>
        <p:txBody>
          <a:bodyPr>
            <a:normAutofit lnSpcReduction="10000"/>
          </a:bodyPr>
          <a:lstStyle/>
          <a:p>
            <a:fld id="{05D13691-4256-4255-B783-96F0D219885A}" type="slidenum">
              <a:rPr lang="en-US" smtClean="0"/>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47932"/>
          </a:xfrm>
        </p:spPr>
        <p:txBody>
          <a:bodyPr/>
          <a:lstStyle/>
          <a:p>
            <a:pPr algn="ctr"/>
            <a:r>
              <a:rPr lang="en-US" b="1" dirty="0"/>
              <a:t>Spark vs. Hadoop</a:t>
            </a:r>
            <a:endParaRPr lang="en-US" b="1" dirty="0"/>
          </a:p>
        </p:txBody>
      </p:sp>
      <p:sp>
        <p:nvSpPr>
          <p:cNvPr id="4" name="Slide Number Placeholder 3"/>
          <p:cNvSpPr>
            <a:spLocks noGrp="1"/>
          </p:cNvSpPr>
          <p:nvPr>
            <p:ph type="sldNum" sz="quarter" idx="12"/>
          </p:nvPr>
        </p:nvSpPr>
        <p:spPr/>
        <p:txBody>
          <a:bodyPr>
            <a:normAutofit lnSpcReduction="10000"/>
          </a:bodyPr>
          <a:lstStyle/>
          <a:p>
            <a:fld id="{05D13691-4256-4255-B783-96F0D219885A}" type="slidenum">
              <a:rPr lang="en-US" smtClean="0"/>
            </a:fld>
            <a:endParaRPr lang="en-US"/>
          </a:p>
        </p:txBody>
      </p:sp>
      <p:graphicFrame>
        <p:nvGraphicFramePr>
          <p:cNvPr id="3" name="Table 4"/>
          <p:cNvGraphicFramePr>
            <a:graphicFrameLocks noGrp="1"/>
          </p:cNvGraphicFramePr>
          <p:nvPr/>
        </p:nvGraphicFramePr>
        <p:xfrm>
          <a:off x="215900" y="1562100"/>
          <a:ext cx="9410700" cy="4388697"/>
        </p:xfrm>
        <a:graphic>
          <a:graphicData uri="http://schemas.openxmlformats.org/drawingml/2006/table">
            <a:tbl>
              <a:tblPr firstRow="1" bandRow="1">
                <a:tableStyleId>{5C22544A-7EE6-4342-B048-85BDC9FD1C3A}</a:tableStyleId>
              </a:tblPr>
              <a:tblGrid>
                <a:gridCol w="1866900"/>
                <a:gridCol w="4660900"/>
                <a:gridCol w="2882900"/>
              </a:tblGrid>
              <a:tr h="639939">
                <a:tc>
                  <a:txBody>
                    <a:bodyPr/>
                    <a:lstStyle/>
                    <a:p>
                      <a:pPr algn="ctr"/>
                      <a:r>
                        <a:rPr lang="en-US" sz="2400" dirty="0"/>
                        <a:t>Factors</a:t>
                      </a:r>
                      <a:endParaRPr lang="en-US" sz="2400" dirty="0"/>
                    </a:p>
                  </a:txBody>
                  <a:tcPr/>
                </a:tc>
                <a:tc>
                  <a:txBody>
                    <a:bodyPr/>
                    <a:lstStyle/>
                    <a:p>
                      <a:pPr algn="ctr"/>
                      <a:r>
                        <a:rPr lang="en-US" sz="2400" dirty="0"/>
                        <a:t>Spark</a:t>
                      </a:r>
                      <a:endParaRPr lang="en-US" sz="2400" dirty="0"/>
                    </a:p>
                  </a:txBody>
                  <a:tcPr/>
                </a:tc>
                <a:tc>
                  <a:txBody>
                    <a:bodyPr/>
                    <a:lstStyle/>
                    <a:p>
                      <a:pPr algn="ctr"/>
                      <a:r>
                        <a:rPr lang="en-US" sz="2400" dirty="0"/>
                        <a:t>Hadoop MapReduce</a:t>
                      </a:r>
                      <a:endParaRPr lang="en-US" sz="2400" dirty="0"/>
                    </a:p>
                  </a:txBody>
                  <a:tcPr/>
                </a:tc>
              </a:tr>
              <a:tr h="639939">
                <a:tc>
                  <a:txBody>
                    <a:bodyPr/>
                    <a:lstStyle/>
                    <a:p>
                      <a:pPr algn="ctr"/>
                      <a:r>
                        <a:rPr lang="en-US" sz="2400" dirty="0"/>
                        <a:t>Speed</a:t>
                      </a:r>
                      <a:endParaRPr lang="en-US" sz="2400" dirty="0"/>
                    </a:p>
                  </a:txBody>
                  <a:tcPr/>
                </a:tc>
                <a:tc>
                  <a:txBody>
                    <a:bodyPr/>
                    <a:lstStyle/>
                    <a:p>
                      <a:pPr algn="ctr"/>
                      <a:r>
                        <a:rPr lang="en-US" sz="2400" dirty="0"/>
                        <a:t>100x times than MapReduce</a:t>
                      </a:r>
                      <a:endParaRPr lang="en-US" sz="2400" dirty="0"/>
                    </a:p>
                  </a:txBody>
                  <a:tcPr/>
                </a:tc>
                <a:tc>
                  <a:txBody>
                    <a:bodyPr/>
                    <a:lstStyle/>
                    <a:p>
                      <a:pPr algn="ctr"/>
                      <a:r>
                        <a:rPr lang="en-US" sz="2400" dirty="0"/>
                        <a:t>Faster than traditional systems</a:t>
                      </a:r>
                      <a:endParaRPr lang="en-US" sz="2400" dirty="0"/>
                    </a:p>
                  </a:txBody>
                  <a:tcPr/>
                </a:tc>
              </a:tr>
              <a:tr h="639939">
                <a:tc>
                  <a:txBody>
                    <a:bodyPr/>
                    <a:lstStyle/>
                    <a:p>
                      <a:pPr algn="ctr"/>
                      <a:r>
                        <a:rPr lang="en-US" sz="2400" dirty="0"/>
                        <a:t>Written in</a:t>
                      </a:r>
                      <a:endParaRPr lang="en-US" sz="2400" dirty="0"/>
                    </a:p>
                  </a:txBody>
                  <a:tcPr/>
                </a:tc>
                <a:tc>
                  <a:txBody>
                    <a:bodyPr/>
                    <a:lstStyle/>
                    <a:p>
                      <a:pPr algn="ctr"/>
                      <a:r>
                        <a:rPr lang="en-US" sz="2400" dirty="0"/>
                        <a:t>Scala</a:t>
                      </a:r>
                      <a:endParaRPr lang="en-US" sz="2400" dirty="0"/>
                    </a:p>
                  </a:txBody>
                  <a:tcPr/>
                </a:tc>
                <a:tc>
                  <a:txBody>
                    <a:bodyPr/>
                    <a:lstStyle/>
                    <a:p>
                      <a:pPr algn="ctr"/>
                      <a:r>
                        <a:rPr lang="en-US" sz="2400" dirty="0"/>
                        <a:t>Java</a:t>
                      </a:r>
                      <a:endParaRPr lang="en-US" sz="2400" dirty="0"/>
                    </a:p>
                  </a:txBody>
                  <a:tcPr/>
                </a:tc>
              </a:tr>
              <a:tr h="639939">
                <a:tc>
                  <a:txBody>
                    <a:bodyPr/>
                    <a:lstStyle/>
                    <a:p>
                      <a:pPr algn="ctr"/>
                      <a:r>
                        <a:rPr lang="en-US" sz="2400" dirty="0"/>
                        <a:t>Data Processing</a:t>
                      </a:r>
                      <a:endParaRPr lang="en-US" sz="2400" dirty="0"/>
                    </a:p>
                  </a:txBody>
                  <a:tcPr/>
                </a:tc>
                <a:tc>
                  <a:txBody>
                    <a:bodyPr/>
                    <a:lstStyle/>
                    <a:p>
                      <a:pPr algn="ctr"/>
                      <a:r>
                        <a:rPr lang="en-US" sz="2400" dirty="0"/>
                        <a:t>Batch/real-time/iterative/interactive/graph</a:t>
                      </a:r>
                      <a:endParaRPr lang="en-US" sz="2400" dirty="0"/>
                    </a:p>
                  </a:txBody>
                  <a:tcPr/>
                </a:tc>
                <a:tc>
                  <a:txBody>
                    <a:bodyPr/>
                    <a:lstStyle/>
                    <a:p>
                      <a:pPr algn="ctr"/>
                      <a:r>
                        <a:rPr lang="en-US" sz="2400" dirty="0"/>
                        <a:t>Batch processing</a:t>
                      </a:r>
                      <a:endParaRPr lang="en-US" sz="2400" dirty="0"/>
                    </a:p>
                  </a:txBody>
                  <a:tcPr/>
                </a:tc>
              </a:tr>
              <a:tr h="639939">
                <a:tc>
                  <a:txBody>
                    <a:bodyPr/>
                    <a:lstStyle/>
                    <a:p>
                      <a:pPr algn="ctr"/>
                      <a:r>
                        <a:rPr lang="en-US" sz="2400" dirty="0"/>
                        <a:t>Ease of use</a:t>
                      </a:r>
                      <a:endParaRPr lang="en-US" sz="2400" dirty="0"/>
                    </a:p>
                  </a:txBody>
                  <a:tcPr/>
                </a:tc>
                <a:tc>
                  <a:txBody>
                    <a:bodyPr/>
                    <a:lstStyle/>
                    <a:p>
                      <a:pPr algn="ctr"/>
                      <a:r>
                        <a:rPr lang="en-US" sz="2400" dirty="0"/>
                        <a:t>Compact &amp; easier than Hadoop</a:t>
                      </a:r>
                      <a:endParaRPr lang="en-US" sz="2400" dirty="0"/>
                    </a:p>
                  </a:txBody>
                  <a:tcPr/>
                </a:tc>
                <a:tc>
                  <a:txBody>
                    <a:bodyPr/>
                    <a:lstStyle/>
                    <a:p>
                      <a:pPr algn="ctr"/>
                      <a:r>
                        <a:rPr lang="en-US" sz="2400" dirty="0"/>
                        <a:t>Complex &amp; lengthy</a:t>
                      </a:r>
                      <a:endParaRPr lang="en-US" sz="2400" dirty="0"/>
                    </a:p>
                  </a:txBody>
                  <a:tcPr/>
                </a:tc>
              </a:tr>
              <a:tr h="639939">
                <a:tc>
                  <a:txBody>
                    <a:bodyPr/>
                    <a:lstStyle/>
                    <a:p>
                      <a:pPr algn="ctr"/>
                      <a:r>
                        <a:rPr lang="en-US" sz="2400" dirty="0"/>
                        <a:t>Caching</a:t>
                      </a:r>
                      <a:endParaRPr lang="en-US" sz="2400" dirty="0"/>
                    </a:p>
                  </a:txBody>
                  <a:tcPr/>
                </a:tc>
                <a:tc>
                  <a:txBody>
                    <a:bodyPr/>
                    <a:lstStyle/>
                    <a:p>
                      <a:pPr algn="ctr"/>
                      <a:r>
                        <a:rPr lang="en-US" sz="2400" dirty="0"/>
                        <a:t>Caches the data in-memory &amp; enhances the system performance </a:t>
                      </a:r>
                      <a:endParaRPr lang="en-US" sz="2400" dirty="0"/>
                    </a:p>
                  </a:txBody>
                  <a:tcPr/>
                </a:tc>
                <a:tc>
                  <a:txBody>
                    <a:bodyPr/>
                    <a:lstStyle/>
                    <a:p>
                      <a:pPr algn="ctr"/>
                      <a:r>
                        <a:rPr lang="en-US" sz="2400" dirty="0"/>
                        <a:t>Doesn’t support caching of data</a:t>
                      </a:r>
                      <a:endParaRPr lang="en-US" sz="2400" dirty="0"/>
                    </a:p>
                  </a:txBody>
                  <a:tcPr/>
                </a:tc>
              </a:tr>
            </a:tbl>
          </a:graphicData>
        </a:graphic>
      </p:graphicFrame>
      <p:pic>
        <p:nvPicPr>
          <p:cNvPr id="9" name="Picture 8" descr="A picture containing text&#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4300" y="0"/>
            <a:ext cx="1562100" cy="1562100"/>
          </a:xfrm>
          <a:prstGeom prst="rect">
            <a:avLst/>
          </a:prstGeom>
        </p:spPr>
      </p:pic>
      <p:pic>
        <p:nvPicPr>
          <p:cNvPr id="12" name="Picture 11" descr="A picture containing text, clipart&#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30740" y="0"/>
            <a:ext cx="1562100" cy="191617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47932"/>
          </a:xfrm>
        </p:spPr>
        <p:txBody>
          <a:bodyPr/>
          <a:lstStyle/>
          <a:p>
            <a:pPr algn="ctr"/>
            <a:r>
              <a:rPr lang="en-US" b="1" dirty="0"/>
              <a:t>Spark vs. Hadoop (cont’d)</a:t>
            </a:r>
            <a:endParaRPr lang="en-US" b="1" dirty="0"/>
          </a:p>
        </p:txBody>
      </p:sp>
      <p:sp>
        <p:nvSpPr>
          <p:cNvPr id="4" name="Slide Number Placeholder 3"/>
          <p:cNvSpPr>
            <a:spLocks noGrp="1"/>
          </p:cNvSpPr>
          <p:nvPr>
            <p:ph type="sldNum" sz="quarter" idx="12"/>
          </p:nvPr>
        </p:nvSpPr>
        <p:spPr/>
        <p:txBody>
          <a:bodyPr>
            <a:normAutofit lnSpcReduction="10000"/>
          </a:bodyPr>
          <a:lstStyle/>
          <a:p>
            <a:fld id="{05D13691-4256-4255-B783-96F0D219885A}" type="slidenum">
              <a:rPr lang="en-US" smtClean="0"/>
            </a:fld>
            <a:endParaRPr lang="en-US"/>
          </a:p>
        </p:txBody>
      </p:sp>
      <p:pic>
        <p:nvPicPr>
          <p:cNvPr id="8" name="Picture 7" descr="Diagram, text&#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36679" y="3507868"/>
            <a:ext cx="5618162" cy="2664708"/>
          </a:xfrm>
          <a:prstGeom prst="rect">
            <a:avLst/>
          </a:prstGeom>
        </p:spPr>
      </p:pic>
      <p:sp>
        <p:nvSpPr>
          <p:cNvPr id="10" name="TextBox 9"/>
          <p:cNvSpPr txBox="1"/>
          <p:nvPr/>
        </p:nvSpPr>
        <p:spPr>
          <a:xfrm>
            <a:off x="892174" y="1450886"/>
            <a:ext cx="9966325" cy="1938020"/>
          </a:xfrm>
          <a:prstGeom prst="rect">
            <a:avLst/>
          </a:prstGeom>
          <a:noFill/>
        </p:spPr>
        <p:txBody>
          <a:bodyPr wrap="square">
            <a:spAutoFit/>
          </a:bodyPr>
          <a:lstStyle/>
          <a:p>
            <a:pPr marL="342900" indent="-342900">
              <a:buFont typeface="Arial" panose="020B0604020202020204" pitchFamily="34" charset="0"/>
              <a:buChar char="•"/>
            </a:pPr>
            <a:r>
              <a:rPr lang="en-US" sz="2400" dirty="0"/>
              <a:t>The main reason for this supremacy of Spark is that it does not read and write intermediate data to disks but uses RAM. </a:t>
            </a: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Hadoop stores data on many different sources and then process the data in batches using MapReduce</a:t>
            </a:r>
            <a:endParaRPr lang="en-US"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normAutofit/>
          </a:bodyPr>
          <a:lstStyle/>
          <a:p>
            <a:pPr marL="182880">
              <a:spcBef>
                <a:spcPts val="500"/>
              </a:spcBef>
              <a:spcAft>
                <a:spcPts val="0"/>
              </a:spcAft>
            </a:pPr>
            <a:r>
              <a:rPr lang="en-US" sz="7200" b="1" dirty="0">
                <a:solidFill>
                  <a:prstClr val="black"/>
                </a:solidFill>
              </a:rPr>
              <a:t>Actions vs. Transformations </a:t>
            </a:r>
            <a:endParaRPr lang="en-US" sz="7200" b="1" dirty="0">
              <a:solidFill>
                <a:prstClr val="black"/>
              </a:solidFill>
            </a:endParaRPr>
          </a:p>
        </p:txBody>
      </p:sp>
      <p:sp>
        <p:nvSpPr>
          <p:cNvPr id="5" name="מציין מיקום של מספר שקופית 4"/>
          <p:cNvSpPr>
            <a:spLocks noGrp="1"/>
          </p:cNvSpPr>
          <p:nvPr>
            <p:ph type="sldNum" sz="quarter" idx="12"/>
          </p:nvPr>
        </p:nvSpPr>
        <p:spPr/>
        <p:txBody>
          <a:bodyPr>
            <a:normAutofit lnSpcReduction="10000"/>
          </a:bodyPr>
          <a:lstStyle/>
          <a:p>
            <a:fld id="{FA1D694D-8C4C-4F6B-986F-3B4CC905C6EC}" type="slidenum">
              <a:rPr lang="en-US" smtClean="0"/>
            </a:fld>
            <a:endParaRPr lang="en-US" sz="1400" b="1">
              <a:solidFill>
                <a:srgbClr val="FFFFFF"/>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47932"/>
          </a:xfrm>
        </p:spPr>
        <p:txBody>
          <a:bodyPr/>
          <a:lstStyle/>
          <a:p>
            <a:pPr algn="ctr"/>
            <a:r>
              <a:rPr lang="en-US" b="1" dirty="0"/>
              <a:t>Transformation</a:t>
            </a:r>
            <a:endParaRPr lang="en-US" b="1" dirty="0"/>
          </a:p>
        </p:txBody>
      </p:sp>
      <p:sp>
        <p:nvSpPr>
          <p:cNvPr id="3" name="Content Placeholder 2"/>
          <p:cNvSpPr>
            <a:spLocks noGrp="1"/>
          </p:cNvSpPr>
          <p:nvPr>
            <p:ph idx="1"/>
          </p:nvPr>
        </p:nvSpPr>
        <p:spPr>
          <a:xfrm>
            <a:off x="1179576" y="1353312"/>
            <a:ext cx="9692640" cy="4892040"/>
          </a:xfrm>
        </p:spPr>
        <p:txBody>
          <a:bodyPr>
            <a:normAutofit fontScale="62500" lnSpcReduction="20000"/>
          </a:bodyPr>
          <a:lstStyle/>
          <a:p>
            <a:r>
              <a:rPr lang="en-US" sz="2800" dirty="0"/>
              <a:t>A transformation is every Spark operation that returns an RDD.</a:t>
            </a:r>
            <a:endParaRPr lang="en-US" sz="2800" dirty="0"/>
          </a:p>
          <a:p>
            <a:r>
              <a:rPr lang="en-US" sz="2800" dirty="0"/>
              <a:t>When we build a chain of transformations, we add building blocks to the Spark job, but no data gets processed.</a:t>
            </a:r>
            <a:endParaRPr lang="en-US" sz="2800" dirty="0"/>
          </a:p>
          <a:p>
            <a:r>
              <a:rPr lang="en-US" sz="2800" dirty="0"/>
              <a:t>That is possible because </a:t>
            </a:r>
            <a:r>
              <a:rPr lang="en-US" sz="2800" b="1" dirty="0"/>
              <a:t>transformations are lazy executed</a:t>
            </a:r>
            <a:r>
              <a:rPr lang="en-US" sz="2800" dirty="0"/>
              <a:t>. </a:t>
            </a:r>
            <a:endParaRPr lang="en-US" sz="2800" dirty="0"/>
          </a:p>
          <a:p>
            <a:r>
              <a:rPr lang="en-US" sz="2800" dirty="0"/>
              <a:t>Spark will calculate the value when it is necessary.</a:t>
            </a:r>
            <a:endParaRPr lang="en-US" sz="2800" dirty="0"/>
          </a:p>
          <a:p>
            <a:r>
              <a:rPr lang="en-US" sz="2800" dirty="0"/>
              <a:t>This means that Spark needs to recompute the values when we re-use the same transformation. We can avoid that by using persist or cache functions.</a:t>
            </a:r>
            <a:endParaRPr lang="en-US" sz="2800" dirty="0"/>
          </a:p>
          <a:p>
            <a:endParaRPr lang="en-US" sz="2800" dirty="0"/>
          </a:p>
          <a:p>
            <a:endParaRPr lang="en-US" sz="2800" dirty="0"/>
          </a:p>
          <a:p>
            <a:endParaRPr lang="en-US" sz="2800" dirty="0"/>
          </a:p>
          <a:p>
            <a:endParaRPr lang="en-US" sz="2800" dirty="0"/>
          </a:p>
          <a:p>
            <a:pPr marL="0" indent="0">
              <a:buNone/>
            </a:pPr>
            <a:endParaRPr lang="en-US" sz="2800" dirty="0"/>
          </a:p>
          <a:p>
            <a:r>
              <a:rPr lang="en-US" sz="2800" dirty="0" err="1">
                <a:hlinkClick r:id="rId1"/>
              </a:rPr>
              <a:t>rdd</a:t>
            </a:r>
            <a:r>
              <a:rPr lang="en-US" sz="2800" dirty="0">
                <a:hlinkClick r:id="rId1"/>
              </a:rPr>
              <a:t> Transformation Spark</a:t>
            </a:r>
            <a:endParaRPr lang="en-US" sz="2800" dirty="0"/>
          </a:p>
        </p:txBody>
      </p:sp>
      <p:sp>
        <p:nvSpPr>
          <p:cNvPr id="4" name="Slide Number Placeholder 3"/>
          <p:cNvSpPr>
            <a:spLocks noGrp="1"/>
          </p:cNvSpPr>
          <p:nvPr>
            <p:ph type="sldNum" sz="quarter" idx="12"/>
          </p:nvPr>
        </p:nvSpPr>
        <p:spPr/>
        <p:txBody>
          <a:bodyPr>
            <a:normAutofit lnSpcReduction="10000"/>
          </a:bodyPr>
          <a:lstStyle/>
          <a:p>
            <a:fld id="{05D13691-4256-4255-B783-96F0D219885A}" type="slidenum">
              <a:rPr lang="en-US" smtClean="0"/>
            </a:fld>
            <a:endParaRPr lang="en-US"/>
          </a:p>
        </p:txBody>
      </p:sp>
      <p:pic>
        <p:nvPicPr>
          <p:cNvPr id="6" name="Picture 5" descr="Graphical user interface&#10;&#10;Description automatically generated with low confiden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6840" y="3867834"/>
            <a:ext cx="7818111" cy="1122965"/>
          </a:xfrm>
          <a:prstGeom prst="rect">
            <a:avLst/>
          </a:prstGeom>
        </p:spPr>
      </p:pic>
      <p:sp>
        <p:nvSpPr>
          <p:cNvPr id="8" name="TextBox 7"/>
          <p:cNvSpPr txBox="1"/>
          <p:nvPr/>
        </p:nvSpPr>
        <p:spPr>
          <a:xfrm>
            <a:off x="2959503" y="5110609"/>
            <a:ext cx="6132786" cy="583565"/>
          </a:xfrm>
          <a:prstGeom prst="rect">
            <a:avLst/>
          </a:prstGeom>
          <a:noFill/>
        </p:spPr>
        <p:txBody>
          <a:bodyPr wrap="square">
            <a:spAutoFit/>
          </a:bodyPr>
          <a:lstStyle/>
          <a:p>
            <a:r>
              <a:rPr lang="en-US" sz="1600" dirty="0"/>
              <a:t>Transformation that creates a data frame with a new column group using the age column of the input data frame. </a:t>
            </a:r>
            <a:r>
              <a:rPr lang="en-US" sz="1600" dirty="0">
                <a:hlinkClick r:id="rId3"/>
              </a:rPr>
              <a:t>Link</a:t>
            </a:r>
            <a:endParaRPr lang="en-US" sz="16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47932"/>
          </a:xfrm>
        </p:spPr>
        <p:txBody>
          <a:bodyPr/>
          <a:lstStyle/>
          <a:p>
            <a:pPr algn="ctr"/>
            <a:r>
              <a:rPr lang="en-US" b="1" dirty="0"/>
              <a:t>Actions</a:t>
            </a:r>
            <a:endParaRPr lang="en-US" b="1" dirty="0"/>
          </a:p>
        </p:txBody>
      </p:sp>
      <p:sp>
        <p:nvSpPr>
          <p:cNvPr id="3" name="Content Placeholder 2"/>
          <p:cNvSpPr>
            <a:spLocks noGrp="1"/>
          </p:cNvSpPr>
          <p:nvPr>
            <p:ph idx="1"/>
          </p:nvPr>
        </p:nvSpPr>
        <p:spPr>
          <a:xfrm>
            <a:off x="1179576" y="1353312"/>
            <a:ext cx="9692640" cy="4892040"/>
          </a:xfrm>
        </p:spPr>
        <p:txBody>
          <a:bodyPr>
            <a:normAutofit/>
          </a:bodyPr>
          <a:lstStyle/>
          <a:p>
            <a:r>
              <a:rPr lang="en-US" sz="2400" dirty="0"/>
              <a:t>Actions, on the other hand, are not lazily executed. </a:t>
            </a:r>
            <a:endParaRPr lang="en-US" sz="2400" dirty="0"/>
          </a:p>
          <a:p>
            <a:r>
              <a:rPr lang="en-US" sz="2400" dirty="0"/>
              <a:t>When we put an action in the code and Spark reaches that line of code when running the job, it will have to perform all the transformations that lead to that action to produce a value. </a:t>
            </a:r>
            <a:endParaRPr lang="en-US" sz="2400" dirty="0"/>
          </a:p>
          <a:p>
            <a:r>
              <a:rPr lang="en-US" sz="2400" dirty="0"/>
              <a:t>Producing value is the key concept here. While transformations return one of the Spark data types, actions return a count of elements (for example, the count function), a list of them (collect, take, etc.).</a:t>
            </a:r>
            <a:endParaRPr lang="en-US" sz="2400" dirty="0"/>
          </a:p>
          <a:p>
            <a:r>
              <a:rPr lang="en-US" sz="2400" dirty="0"/>
              <a:t>Or store the data in external storage (write, </a:t>
            </a:r>
            <a:r>
              <a:rPr lang="en-US" sz="2400" dirty="0" err="1"/>
              <a:t>saveAsTextFile</a:t>
            </a:r>
            <a:r>
              <a:rPr lang="en-US" sz="2400" dirty="0"/>
              <a:t>, and others).</a:t>
            </a:r>
            <a:endParaRPr lang="en-US" sz="2400" dirty="0"/>
          </a:p>
        </p:txBody>
      </p:sp>
      <p:sp>
        <p:nvSpPr>
          <p:cNvPr id="4" name="Slide Number Placeholder 3"/>
          <p:cNvSpPr>
            <a:spLocks noGrp="1"/>
          </p:cNvSpPr>
          <p:nvPr>
            <p:ph type="sldNum" sz="quarter" idx="12"/>
          </p:nvPr>
        </p:nvSpPr>
        <p:spPr/>
        <p:txBody>
          <a:bodyPr>
            <a:normAutofit lnSpcReduction="10000"/>
          </a:bodyPr>
          <a:lstStyle/>
          <a:p>
            <a:fld id="{05D13691-4256-4255-B783-96F0D219885A}"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normAutofit/>
          </a:bodyPr>
          <a:lstStyle/>
          <a:p>
            <a:pPr marL="0" indent="0">
              <a:buNone/>
            </a:pPr>
            <a:r>
              <a:rPr lang="en-US" b="1" dirty="0"/>
              <a:t>The Hadoop Eco-System</a:t>
            </a:r>
            <a:endParaRPr lang="he-IL" b="1" dirty="0"/>
          </a:p>
        </p:txBody>
      </p:sp>
      <p:sp>
        <p:nvSpPr>
          <p:cNvPr id="5" name="מציין מיקום של מספר שקופית 4"/>
          <p:cNvSpPr>
            <a:spLocks noGrp="1"/>
          </p:cNvSpPr>
          <p:nvPr>
            <p:ph type="sldNum" sz="quarter" idx="12"/>
          </p:nvPr>
        </p:nvSpPr>
        <p:spPr/>
        <p:txBody>
          <a:bodyPr>
            <a:normAutofit lnSpcReduction="10000"/>
          </a:bodyPr>
          <a:lstStyle/>
          <a:p>
            <a:fld id="{FA1D694D-8C4C-4F6B-986F-3B4CC905C6EC}" type="slidenum">
              <a:rPr lang="en-US" smtClean="0"/>
            </a:fld>
            <a:endParaRPr lang="en-US" sz="1400" b="1">
              <a:solidFill>
                <a:srgbClr val="FFFFFF"/>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47932"/>
          </a:xfrm>
        </p:spPr>
        <p:txBody>
          <a:bodyPr/>
          <a:lstStyle/>
          <a:p>
            <a:pPr algn="ctr"/>
            <a:r>
              <a:rPr lang="en-US" b="1" dirty="0"/>
              <a:t>Actions (cont’d)</a:t>
            </a:r>
            <a:endParaRPr lang="en-US" b="1" dirty="0"/>
          </a:p>
        </p:txBody>
      </p:sp>
      <p:sp>
        <p:nvSpPr>
          <p:cNvPr id="3" name="Content Placeholder 2"/>
          <p:cNvSpPr>
            <a:spLocks noGrp="1"/>
          </p:cNvSpPr>
          <p:nvPr>
            <p:ph idx="1"/>
          </p:nvPr>
        </p:nvSpPr>
        <p:spPr>
          <a:xfrm>
            <a:off x="1179576" y="1353312"/>
            <a:ext cx="9692640" cy="4892040"/>
          </a:xfrm>
        </p:spPr>
        <p:txBody>
          <a:bodyPr>
            <a:normAutofit/>
          </a:bodyPr>
          <a:lstStyle/>
          <a:p>
            <a:r>
              <a:rPr lang="en-US" sz="2800" dirty="0"/>
              <a:t>A spark operation that either returns a result or writes to the disc. Examples of action include count and collect.</a:t>
            </a:r>
            <a:endParaRPr lang="en-US" sz="2800" dirty="0"/>
          </a:p>
        </p:txBody>
      </p:sp>
      <p:sp>
        <p:nvSpPr>
          <p:cNvPr id="4" name="Slide Number Placeholder 3"/>
          <p:cNvSpPr>
            <a:spLocks noGrp="1"/>
          </p:cNvSpPr>
          <p:nvPr>
            <p:ph type="sldNum" sz="quarter" idx="12"/>
          </p:nvPr>
        </p:nvSpPr>
        <p:spPr/>
        <p:txBody>
          <a:bodyPr>
            <a:normAutofit lnSpcReduction="10000"/>
          </a:bodyPr>
          <a:lstStyle/>
          <a:p>
            <a:fld id="{05D13691-4256-4255-B783-96F0D219885A}" type="slidenum">
              <a:rPr lang="en-US" smtClean="0"/>
            </a:fld>
            <a:endParaRPr lang="en-US"/>
          </a:p>
        </p:txBody>
      </p:sp>
      <p:pic>
        <p:nvPicPr>
          <p:cNvPr id="6" name="Picture 5" descr="Graphical user interface&#10;&#10;Description automatically generated with medium confidence"/>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47468" y="3399663"/>
            <a:ext cx="3371850" cy="2105025"/>
          </a:xfrm>
          <a:prstGeom prst="rect">
            <a:avLst/>
          </a:prstGeom>
        </p:spPr>
      </p:pic>
      <p:sp>
        <p:nvSpPr>
          <p:cNvPr id="8" name="TextBox 7"/>
          <p:cNvSpPr txBox="1"/>
          <p:nvPr/>
        </p:nvSpPr>
        <p:spPr>
          <a:xfrm>
            <a:off x="2667000" y="5374976"/>
            <a:ext cx="6132786" cy="369332"/>
          </a:xfrm>
          <a:prstGeom prst="rect">
            <a:avLst/>
          </a:prstGeom>
          <a:noFill/>
        </p:spPr>
        <p:txBody>
          <a:bodyPr wrap="square">
            <a:spAutoFit/>
          </a:bodyPr>
          <a:lstStyle/>
          <a:p>
            <a:pPr marL="0" indent="0">
              <a:buNone/>
            </a:pPr>
            <a:r>
              <a:rPr lang="en-US" dirty="0"/>
              <a:t>A</a:t>
            </a:r>
            <a:r>
              <a:rPr lang="en-US" sz="1800" dirty="0"/>
              <a:t>n action that returns the total number of rows in a DataFrame.</a:t>
            </a:r>
            <a:endParaRPr lang="en-US" sz="18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47932"/>
          </a:xfrm>
        </p:spPr>
        <p:txBody>
          <a:bodyPr/>
          <a:lstStyle/>
          <a:p>
            <a:pPr algn="ctr"/>
            <a:r>
              <a:rPr lang="en-US" b="1" dirty="0"/>
              <a:t>Lazy and Eager Execution</a:t>
            </a:r>
            <a:endParaRPr lang="en-US" b="1" dirty="0"/>
          </a:p>
        </p:txBody>
      </p:sp>
      <p:sp>
        <p:nvSpPr>
          <p:cNvPr id="3" name="Content Placeholder 2"/>
          <p:cNvSpPr>
            <a:spLocks noGrp="1"/>
          </p:cNvSpPr>
          <p:nvPr>
            <p:ph idx="1"/>
          </p:nvPr>
        </p:nvSpPr>
        <p:spPr>
          <a:xfrm>
            <a:off x="1179576" y="1353312"/>
            <a:ext cx="9692640" cy="4892040"/>
          </a:xfrm>
        </p:spPr>
        <p:txBody>
          <a:bodyPr>
            <a:normAutofit/>
          </a:bodyPr>
          <a:lstStyle/>
          <a:p>
            <a:r>
              <a:rPr lang="en-US" sz="2400" dirty="0"/>
              <a:t>Transformations are evaluated in a </a:t>
            </a:r>
            <a:r>
              <a:rPr lang="en-US" sz="2400" b="1" dirty="0"/>
              <a:t>lazy</a:t>
            </a:r>
            <a:r>
              <a:rPr lang="en-US" sz="2400" dirty="0"/>
              <a:t> fashion.</a:t>
            </a:r>
            <a:endParaRPr lang="en-US" sz="2400" dirty="0"/>
          </a:p>
          <a:p>
            <a:r>
              <a:rPr lang="en-US" sz="2400" dirty="0"/>
              <a:t>This means no Spark jobs are triggered, no matter the number of transformations are scheduled. </a:t>
            </a:r>
            <a:endParaRPr lang="en-US" sz="2400" dirty="0"/>
          </a:p>
        </p:txBody>
      </p:sp>
      <p:sp>
        <p:nvSpPr>
          <p:cNvPr id="4" name="Slide Number Placeholder 3"/>
          <p:cNvSpPr>
            <a:spLocks noGrp="1"/>
          </p:cNvSpPr>
          <p:nvPr>
            <p:ph type="sldNum" sz="quarter" idx="12"/>
          </p:nvPr>
        </p:nvSpPr>
        <p:spPr/>
        <p:txBody>
          <a:bodyPr>
            <a:normAutofit lnSpcReduction="10000"/>
          </a:bodyPr>
          <a:lstStyle/>
          <a:p>
            <a:fld id="{05D13691-4256-4255-B783-96F0D219885A}" type="slidenum">
              <a:rPr lang="en-US" smtClean="0"/>
            </a:fld>
            <a:endParaRPr lang="en-US"/>
          </a:p>
        </p:txBody>
      </p:sp>
      <p:pic>
        <p:nvPicPr>
          <p:cNvPr id="6" name="Picture 5"/>
          <p:cNvPicPr>
            <a:picLocks noChangeAspect="1"/>
          </p:cNvPicPr>
          <p:nvPr/>
        </p:nvPicPr>
        <p:blipFill>
          <a:blip r:embed="rId1"/>
          <a:stretch>
            <a:fillRect/>
          </a:stretch>
        </p:blipFill>
        <p:spPr>
          <a:xfrm>
            <a:off x="2975840" y="2722519"/>
            <a:ext cx="5381625" cy="2847975"/>
          </a:xfrm>
          <a:prstGeom prst="rect">
            <a:avLst/>
          </a:prstGeom>
        </p:spPr>
      </p:pic>
      <p:sp>
        <p:nvSpPr>
          <p:cNvPr id="8" name="TextBox 7"/>
          <p:cNvSpPr txBox="1"/>
          <p:nvPr/>
        </p:nvSpPr>
        <p:spPr>
          <a:xfrm>
            <a:off x="738632" y="5934496"/>
            <a:ext cx="8822531" cy="646331"/>
          </a:xfrm>
          <a:prstGeom prst="rect">
            <a:avLst/>
          </a:prstGeom>
          <a:noFill/>
        </p:spPr>
        <p:txBody>
          <a:bodyPr wrap="square">
            <a:spAutoFit/>
          </a:bodyPr>
          <a:lstStyle/>
          <a:p>
            <a:r>
              <a:rPr lang="en-US" dirty="0"/>
              <a:t>Four transformation operations on the people DataFrame, which has not triggered any jobs but returns the expected skeleton of the result.</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47932"/>
          </a:xfrm>
        </p:spPr>
        <p:txBody>
          <a:bodyPr/>
          <a:lstStyle/>
          <a:p>
            <a:pPr algn="ctr"/>
            <a:r>
              <a:rPr lang="en-US" b="1" dirty="0"/>
              <a:t>Why Use Lazy Execution?</a:t>
            </a:r>
            <a:endParaRPr lang="en-US" b="1" dirty="0"/>
          </a:p>
        </p:txBody>
      </p:sp>
      <p:sp>
        <p:nvSpPr>
          <p:cNvPr id="3" name="Content Placeholder 2"/>
          <p:cNvSpPr>
            <a:spLocks noGrp="1"/>
          </p:cNvSpPr>
          <p:nvPr>
            <p:ph idx="1"/>
          </p:nvPr>
        </p:nvSpPr>
        <p:spPr>
          <a:xfrm>
            <a:off x="1179576" y="1353312"/>
            <a:ext cx="9692640" cy="4892040"/>
          </a:xfrm>
        </p:spPr>
        <p:txBody>
          <a:bodyPr>
            <a:normAutofit lnSpcReduction="10000"/>
          </a:bodyPr>
          <a:lstStyle/>
          <a:p>
            <a:r>
              <a:rPr lang="en-US" sz="2400" dirty="0"/>
              <a:t>Lazy execution is a common pattern in functional and Big Data languages, e.g., Spark, Scala, Java Stream API, etc.</a:t>
            </a:r>
            <a:endParaRPr lang="en-US" sz="2400" dirty="0"/>
          </a:p>
          <a:p>
            <a:endParaRPr lang="en-US" sz="2400" dirty="0"/>
          </a:p>
          <a:p>
            <a:r>
              <a:rPr lang="en-US" sz="2400" dirty="0"/>
              <a:t>Adopting lazy evaluation enables:</a:t>
            </a:r>
            <a:endParaRPr lang="en-US" sz="2400" dirty="0"/>
          </a:p>
          <a:p>
            <a:pPr lvl="1"/>
            <a:r>
              <a:rPr lang="en-US" sz="2400" dirty="0"/>
              <a:t>avoiding all data loads at the first step, which is technically impossible with large datasets</a:t>
            </a:r>
            <a:endParaRPr lang="en-US" sz="2400" dirty="0"/>
          </a:p>
          <a:p>
            <a:pPr lvl="1"/>
            <a:r>
              <a:rPr lang="en-US" sz="2400" dirty="0"/>
              <a:t>parallelizing multiple transformations on a single data element using a single thread on a single machine</a:t>
            </a:r>
            <a:endParaRPr lang="en-US" sz="2400" dirty="0"/>
          </a:p>
          <a:p>
            <a:pPr lvl="1"/>
            <a:r>
              <a:rPr lang="en-US" sz="2400" dirty="0"/>
              <a:t>applying various optimizations automatically</a:t>
            </a:r>
            <a:endParaRPr lang="en-US" sz="2400" dirty="0"/>
          </a:p>
          <a:p>
            <a:pPr lvl="1"/>
            <a:endParaRPr lang="en-US" sz="2400" dirty="0"/>
          </a:p>
          <a:p>
            <a:r>
              <a:rPr lang="en-US" sz="2400" dirty="0"/>
              <a:t>All actions are executed in an </a:t>
            </a:r>
            <a:r>
              <a:rPr lang="en-US" sz="2400" b="1" dirty="0"/>
              <a:t>eager</a:t>
            </a:r>
            <a:r>
              <a:rPr lang="en-US" sz="2400" dirty="0"/>
              <a:t> manner where all unevaluated transformations are executed prior to the action.</a:t>
            </a:r>
            <a:endParaRPr lang="en-US" sz="2400" dirty="0"/>
          </a:p>
        </p:txBody>
      </p:sp>
      <p:sp>
        <p:nvSpPr>
          <p:cNvPr id="4" name="Slide Number Placeholder 3"/>
          <p:cNvSpPr>
            <a:spLocks noGrp="1"/>
          </p:cNvSpPr>
          <p:nvPr>
            <p:ph type="sldNum" sz="quarter" idx="12"/>
          </p:nvPr>
        </p:nvSpPr>
        <p:spPr/>
        <p:txBody>
          <a:bodyPr>
            <a:normAutofit lnSpcReduction="10000"/>
          </a:bodyPr>
          <a:lstStyle/>
          <a:p>
            <a:fld id="{05D13691-4256-4255-B783-96F0D219885A}" type="slidenum">
              <a:rPr lang="en-US" smtClean="0"/>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47932"/>
          </a:xfrm>
        </p:spPr>
        <p:txBody>
          <a:bodyPr/>
          <a:lstStyle/>
          <a:p>
            <a:pPr algn="ctr"/>
            <a:r>
              <a:rPr lang="en-US" b="1" dirty="0"/>
              <a:t>Narrow Transformation</a:t>
            </a:r>
            <a:endParaRPr lang="en-US" b="1" dirty="0"/>
          </a:p>
        </p:txBody>
      </p:sp>
      <p:sp>
        <p:nvSpPr>
          <p:cNvPr id="3" name="Content Placeholder 2"/>
          <p:cNvSpPr>
            <a:spLocks noGrp="1"/>
          </p:cNvSpPr>
          <p:nvPr>
            <p:ph idx="1"/>
          </p:nvPr>
        </p:nvSpPr>
        <p:spPr>
          <a:xfrm>
            <a:off x="1179576" y="1113692"/>
            <a:ext cx="9692640" cy="4892040"/>
          </a:xfrm>
        </p:spPr>
        <p:txBody>
          <a:bodyPr>
            <a:normAutofit/>
          </a:bodyPr>
          <a:lstStyle/>
          <a:p>
            <a:r>
              <a:rPr lang="en-US" sz="2400" dirty="0"/>
              <a:t>Transformations are either narrow or wide.</a:t>
            </a:r>
            <a:endParaRPr lang="en-US" sz="2400" dirty="0"/>
          </a:p>
          <a:p>
            <a:r>
              <a:rPr lang="en-US" sz="2400" dirty="0"/>
              <a:t>In a </a:t>
            </a:r>
            <a:r>
              <a:rPr lang="en-US" sz="2400" b="1" dirty="0"/>
              <a:t>narrow transformation</a:t>
            </a:r>
            <a:r>
              <a:rPr lang="en-US" sz="2400" dirty="0"/>
              <a:t>, the data required to compute the records in a single partition of the resultant RDD.</a:t>
            </a:r>
            <a:endParaRPr lang="en-US" sz="2400" dirty="0"/>
          </a:p>
          <a:p>
            <a:r>
              <a:rPr lang="en-US" sz="2400" dirty="0"/>
              <a:t>Reside in at most one partition of the parent RDD</a:t>
            </a:r>
            <a:endParaRPr lang="en-US" sz="2400" dirty="0"/>
          </a:p>
          <a:p>
            <a:r>
              <a:rPr lang="en-US" sz="2400" dirty="0"/>
              <a:t>Examples of narrow transformation include </a:t>
            </a:r>
            <a:r>
              <a:rPr lang="en-US" sz="2400" dirty="0">
                <a:hlinkClick r:id="rId1"/>
              </a:rPr>
              <a:t>filter</a:t>
            </a:r>
            <a:r>
              <a:rPr lang="en-US" sz="2400" dirty="0"/>
              <a:t>, </a:t>
            </a:r>
            <a:r>
              <a:rPr lang="en-US" sz="2400" dirty="0">
                <a:hlinkClick r:id="rId2"/>
              </a:rPr>
              <a:t>drop</a:t>
            </a:r>
            <a:r>
              <a:rPr lang="en-US" sz="2400" dirty="0"/>
              <a:t>, </a:t>
            </a:r>
            <a:r>
              <a:rPr lang="en-US" sz="2400" dirty="0">
                <a:hlinkClick r:id="rId3"/>
              </a:rPr>
              <a:t>coalesce</a:t>
            </a:r>
            <a:r>
              <a:rPr lang="en-US" sz="2400" dirty="0"/>
              <a:t>, etc.</a:t>
            </a:r>
            <a:endParaRPr lang="en-US" sz="2400" dirty="0"/>
          </a:p>
        </p:txBody>
      </p:sp>
      <p:sp>
        <p:nvSpPr>
          <p:cNvPr id="4" name="Slide Number Placeholder 3"/>
          <p:cNvSpPr>
            <a:spLocks noGrp="1"/>
          </p:cNvSpPr>
          <p:nvPr>
            <p:ph type="sldNum" sz="quarter" idx="12"/>
          </p:nvPr>
        </p:nvSpPr>
        <p:spPr/>
        <p:txBody>
          <a:bodyPr>
            <a:normAutofit lnSpcReduction="10000"/>
          </a:bodyPr>
          <a:lstStyle/>
          <a:p>
            <a:fld id="{05D13691-4256-4255-B783-96F0D219885A}" type="slidenum">
              <a:rPr lang="en-US" smtClean="0"/>
            </a:fld>
            <a:endParaRPr lang="en-US"/>
          </a:p>
        </p:txBody>
      </p:sp>
      <p:pic>
        <p:nvPicPr>
          <p:cNvPr id="8" name="Picture 7" descr="Graphical user interface, application&#10;&#10;Description automatically generate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0958" y="3638989"/>
            <a:ext cx="2809875" cy="311467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47932"/>
          </a:xfrm>
        </p:spPr>
        <p:txBody>
          <a:bodyPr/>
          <a:lstStyle/>
          <a:p>
            <a:pPr algn="ctr"/>
            <a:r>
              <a:rPr lang="en-US" b="1" dirty="0"/>
              <a:t>Wide Transformation</a:t>
            </a:r>
            <a:endParaRPr lang="en-US" b="1" dirty="0"/>
          </a:p>
        </p:txBody>
      </p:sp>
      <p:sp>
        <p:nvSpPr>
          <p:cNvPr id="3" name="Content Placeholder 2"/>
          <p:cNvSpPr>
            <a:spLocks noGrp="1"/>
          </p:cNvSpPr>
          <p:nvPr>
            <p:ph idx="1"/>
          </p:nvPr>
        </p:nvSpPr>
        <p:spPr>
          <a:xfrm>
            <a:off x="1179576" y="1353312"/>
            <a:ext cx="9692640" cy="4892040"/>
          </a:xfrm>
        </p:spPr>
        <p:txBody>
          <a:bodyPr>
            <a:normAutofit/>
          </a:bodyPr>
          <a:lstStyle/>
          <a:p>
            <a:r>
              <a:rPr lang="en-US" sz="2400" dirty="0"/>
              <a:t>In a </a:t>
            </a:r>
            <a:r>
              <a:rPr lang="en-US" sz="2400" b="1" dirty="0"/>
              <a:t>wide transformation</a:t>
            </a:r>
            <a:r>
              <a:rPr lang="en-US" sz="2400" dirty="0"/>
              <a:t>, the data required to compute the records in a single partition of the resultant RDD may reside in multiple partitions of the parent RDD.</a:t>
            </a:r>
            <a:endParaRPr lang="en-US" sz="2400" dirty="0"/>
          </a:p>
          <a:p>
            <a:r>
              <a:rPr lang="en-US" sz="2400" dirty="0"/>
              <a:t>Examples of wide transformation include </a:t>
            </a:r>
            <a:r>
              <a:rPr lang="en-US" sz="2400" dirty="0">
                <a:hlinkClick r:id="rId1"/>
              </a:rPr>
              <a:t>distinct</a:t>
            </a:r>
            <a:r>
              <a:rPr lang="en-US" sz="2400" dirty="0"/>
              <a:t>, </a:t>
            </a:r>
            <a:r>
              <a:rPr lang="en-US" sz="2400" dirty="0" err="1">
                <a:hlinkClick r:id="rId2"/>
              </a:rPr>
              <a:t>groupBy</a:t>
            </a:r>
            <a:r>
              <a:rPr lang="en-US" sz="2400" dirty="0"/>
              <a:t>, </a:t>
            </a:r>
            <a:r>
              <a:rPr lang="en-US" sz="2400" dirty="0">
                <a:hlinkClick r:id="rId3"/>
              </a:rPr>
              <a:t>repartition</a:t>
            </a:r>
            <a:r>
              <a:rPr lang="en-US" sz="2400" dirty="0"/>
              <a:t>, etc.</a:t>
            </a:r>
            <a:endParaRPr lang="en-US" sz="2400" dirty="0"/>
          </a:p>
        </p:txBody>
      </p:sp>
      <p:sp>
        <p:nvSpPr>
          <p:cNvPr id="4" name="Slide Number Placeholder 3"/>
          <p:cNvSpPr>
            <a:spLocks noGrp="1"/>
          </p:cNvSpPr>
          <p:nvPr>
            <p:ph type="sldNum" sz="quarter" idx="12"/>
          </p:nvPr>
        </p:nvSpPr>
        <p:spPr/>
        <p:txBody>
          <a:bodyPr>
            <a:normAutofit lnSpcReduction="10000"/>
          </a:bodyPr>
          <a:lstStyle/>
          <a:p>
            <a:fld id="{05D13691-4256-4255-B783-96F0D219885A}" type="slidenum">
              <a:rPr lang="en-US" smtClean="0"/>
            </a:fld>
            <a:endParaRPr lang="en-US"/>
          </a:p>
        </p:txBody>
      </p:sp>
      <p:pic>
        <p:nvPicPr>
          <p:cNvPr id="6" name="Picture 5" descr="Graphical user interface, application&#10;&#10;Description automatically generate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5295" y="3848735"/>
            <a:ext cx="2568575" cy="291719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47932"/>
          </a:xfrm>
        </p:spPr>
        <p:txBody>
          <a:bodyPr/>
          <a:lstStyle/>
          <a:p>
            <a:pPr algn="ctr"/>
            <a:r>
              <a:rPr lang="en-US" b="1" dirty="0"/>
              <a:t>Shuffle Operations</a:t>
            </a:r>
            <a:endParaRPr lang="en-US" b="1" dirty="0"/>
          </a:p>
        </p:txBody>
      </p:sp>
      <p:sp>
        <p:nvSpPr>
          <p:cNvPr id="3" name="Content Placeholder 2"/>
          <p:cNvSpPr>
            <a:spLocks noGrp="1"/>
          </p:cNvSpPr>
          <p:nvPr>
            <p:ph idx="1"/>
          </p:nvPr>
        </p:nvSpPr>
        <p:spPr>
          <a:xfrm>
            <a:off x="1179576" y="1353312"/>
            <a:ext cx="9692640" cy="4892040"/>
          </a:xfrm>
        </p:spPr>
        <p:txBody>
          <a:bodyPr>
            <a:normAutofit lnSpcReduction="20000"/>
          </a:bodyPr>
          <a:lstStyle/>
          <a:p>
            <a:r>
              <a:rPr lang="en-US" sz="2595" dirty="0"/>
              <a:t>A shuffle operation is triggered when data needs to move between executors. It is an essential part of wide transformations, such as </a:t>
            </a:r>
            <a:r>
              <a:rPr lang="en-US" sz="2595" dirty="0" err="1">
                <a:hlinkClick r:id="rId1"/>
              </a:rPr>
              <a:t>groupBy</a:t>
            </a:r>
            <a:r>
              <a:rPr lang="en-US" sz="2595" dirty="0"/>
              <a:t>, and some actions, such as </a:t>
            </a:r>
            <a:r>
              <a:rPr lang="en-US" sz="2595" dirty="0">
                <a:hlinkClick r:id="rId2"/>
              </a:rPr>
              <a:t>count</a:t>
            </a:r>
            <a:r>
              <a:rPr lang="en-US" sz="2595" dirty="0"/>
              <a:t>.</a:t>
            </a:r>
            <a:endParaRPr lang="en-US" sz="2595" dirty="0"/>
          </a:p>
          <a:p>
            <a:r>
              <a:rPr lang="en-US" sz="2595" dirty="0"/>
              <a:t>In a wide transformation a shuffle operations must be executed.</a:t>
            </a:r>
            <a:endParaRPr lang="en-US" sz="2595" dirty="0"/>
          </a:p>
          <a:p>
            <a:r>
              <a:rPr lang="en-US" sz="2595" dirty="0"/>
              <a:t>Let's assume that it is triggered by a </a:t>
            </a:r>
            <a:r>
              <a:rPr lang="en-US" sz="2595" dirty="0" err="1"/>
              <a:t>groupBy</a:t>
            </a:r>
            <a:r>
              <a:rPr lang="en-US" sz="2595" dirty="0"/>
              <a:t> operation.</a:t>
            </a:r>
            <a:endParaRPr lang="en-US" sz="2595" dirty="0"/>
          </a:p>
          <a:p>
            <a:r>
              <a:rPr lang="en-US" sz="2595" dirty="0"/>
              <a:t>In this case, to group by color, it will serve best if the record of the same color, i.e., green, blue, and orange, are brought together to their respective partitions.</a:t>
            </a:r>
            <a:endParaRPr lang="en-US" sz="2595" dirty="0"/>
          </a:p>
          <a:p>
            <a:r>
              <a:rPr lang="en-US" sz="2595" dirty="0"/>
              <a:t>If the operation followed by the </a:t>
            </a:r>
            <a:r>
              <a:rPr lang="en-US" sz="2595" dirty="0" err="1"/>
              <a:t>groupBy</a:t>
            </a:r>
            <a:r>
              <a:rPr lang="en-US" sz="2595" dirty="0"/>
              <a:t> is a count, then it can be easily be calculated by counting the colors in each of the shuffled partitions</a:t>
            </a:r>
            <a:endParaRPr lang="en-US" sz="2595" dirty="0"/>
          </a:p>
        </p:txBody>
      </p:sp>
      <p:sp>
        <p:nvSpPr>
          <p:cNvPr id="4" name="Slide Number Placeholder 3"/>
          <p:cNvSpPr>
            <a:spLocks noGrp="1"/>
          </p:cNvSpPr>
          <p:nvPr>
            <p:ph type="sldNum" sz="quarter" idx="12"/>
          </p:nvPr>
        </p:nvSpPr>
        <p:spPr/>
        <p:txBody>
          <a:bodyPr>
            <a:normAutofit lnSpcReduction="10000"/>
          </a:bodyPr>
          <a:lstStyle/>
          <a:p>
            <a:fld id="{05D13691-4256-4255-B783-96F0D219885A}" type="slidenum">
              <a:rPr lang="en-US" smtClean="0"/>
            </a:fld>
            <a:endParaRPr lang="en-US"/>
          </a:p>
        </p:txBody>
      </p:sp>
      <p:pic>
        <p:nvPicPr>
          <p:cNvPr id="5" name="Picture 4" descr="Graphical user interface, application&#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399" y="107766"/>
            <a:ext cx="1140391" cy="129502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47932"/>
          </a:xfrm>
        </p:spPr>
        <p:txBody>
          <a:bodyPr/>
          <a:lstStyle/>
          <a:p>
            <a:pPr algn="ctr"/>
            <a:r>
              <a:rPr lang="en-US" b="1" dirty="0"/>
              <a:t>Shuffle Operations Types</a:t>
            </a:r>
            <a:endParaRPr lang="en-US" b="1" dirty="0"/>
          </a:p>
        </p:txBody>
      </p:sp>
      <p:sp>
        <p:nvSpPr>
          <p:cNvPr id="3" name="Content Placeholder 2"/>
          <p:cNvSpPr>
            <a:spLocks noGrp="1"/>
          </p:cNvSpPr>
          <p:nvPr>
            <p:ph idx="1"/>
          </p:nvPr>
        </p:nvSpPr>
        <p:spPr>
          <a:xfrm>
            <a:off x="1179576" y="1353312"/>
            <a:ext cx="9692640" cy="4892040"/>
          </a:xfrm>
        </p:spPr>
        <p:txBody>
          <a:bodyPr>
            <a:normAutofit/>
          </a:bodyPr>
          <a:lstStyle/>
          <a:p>
            <a:r>
              <a:rPr lang="en-US" sz="2400" dirty="0"/>
              <a:t>There are two sub shuffle operations: shuffle-write and shuffle-read. Which execute in different executors involved in a shuffle.</a:t>
            </a:r>
            <a:endParaRPr lang="en-US" sz="2400" dirty="0"/>
          </a:p>
          <a:p>
            <a:r>
              <a:rPr lang="en-US" sz="2400" dirty="0"/>
              <a:t>During </a:t>
            </a:r>
            <a:r>
              <a:rPr lang="en-US" sz="2400" b="1" dirty="0"/>
              <a:t>shuffle-write</a:t>
            </a:r>
            <a:r>
              <a:rPr lang="en-US" sz="2400" dirty="0"/>
              <a:t>, the node convert records in a partition as Unsafe Row — referred to as Tungsten Binary Format.</a:t>
            </a:r>
            <a:endParaRPr lang="en-US" sz="2400" dirty="0"/>
          </a:p>
          <a:p>
            <a:r>
              <a:rPr lang="en-US" sz="2400" dirty="0"/>
              <a:t>Then it writes that data to the local disk and sends it across the wire to other executors chosen by the Driver node.</a:t>
            </a:r>
            <a:endParaRPr lang="en-US" sz="2400" dirty="0"/>
          </a:p>
          <a:p>
            <a:endParaRPr lang="en-US" sz="2400" dirty="0"/>
          </a:p>
          <a:p>
            <a:r>
              <a:rPr lang="en-US" sz="2400" dirty="0"/>
              <a:t>During </a:t>
            </a:r>
            <a:r>
              <a:rPr lang="en-US" sz="2400" b="1" dirty="0"/>
              <a:t>shuffle-read</a:t>
            </a:r>
            <a:r>
              <a:rPr lang="en-US" sz="2400" dirty="0"/>
              <a:t>, the node pulls the data partition and copy the data back to RAM. Then it starts executing the next stage of transformations and actions.</a:t>
            </a:r>
            <a:endParaRPr lang="en-US" sz="2400" dirty="0"/>
          </a:p>
        </p:txBody>
      </p:sp>
      <p:sp>
        <p:nvSpPr>
          <p:cNvPr id="4" name="Slide Number Placeholder 3"/>
          <p:cNvSpPr>
            <a:spLocks noGrp="1"/>
          </p:cNvSpPr>
          <p:nvPr>
            <p:ph type="sldNum" sz="quarter" idx="12"/>
          </p:nvPr>
        </p:nvSpPr>
        <p:spPr/>
        <p:txBody>
          <a:bodyPr>
            <a:normAutofit lnSpcReduction="10000"/>
          </a:bodyPr>
          <a:lstStyle/>
          <a:p>
            <a:fld id="{05D13691-4256-4255-B783-96F0D219885A}" type="slidenum">
              <a:rPr lang="en-US" smtClean="0"/>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47932"/>
          </a:xfrm>
        </p:spPr>
        <p:txBody>
          <a:bodyPr/>
          <a:lstStyle/>
          <a:p>
            <a:pPr algn="ctr"/>
            <a:r>
              <a:rPr lang="en-US" b="1" dirty="0"/>
              <a:t>Shuffle - Cons</a:t>
            </a:r>
            <a:endParaRPr lang="en-US" b="1" dirty="0"/>
          </a:p>
        </p:txBody>
      </p:sp>
      <p:sp>
        <p:nvSpPr>
          <p:cNvPr id="3" name="Content Placeholder 2"/>
          <p:cNvSpPr>
            <a:spLocks noGrp="1"/>
          </p:cNvSpPr>
          <p:nvPr>
            <p:ph idx="1"/>
          </p:nvPr>
        </p:nvSpPr>
        <p:spPr>
          <a:xfrm>
            <a:off x="1179576" y="1353312"/>
            <a:ext cx="9692640" cy="4892040"/>
          </a:xfrm>
        </p:spPr>
        <p:txBody>
          <a:bodyPr>
            <a:normAutofit/>
          </a:bodyPr>
          <a:lstStyle/>
          <a:p>
            <a:pPr marL="0" indent="0">
              <a:buNone/>
            </a:pPr>
            <a:r>
              <a:rPr lang="en-US" sz="2400" dirty="0"/>
              <a:t>The transition between stages is a bottleneck for the following reasons:</a:t>
            </a:r>
            <a:endParaRPr lang="en-US" sz="2400" dirty="0"/>
          </a:p>
          <a:p>
            <a:r>
              <a:rPr lang="en-US" sz="2400" dirty="0"/>
              <a:t>Synchronization delay, since the next stage cannot start until every task on all partitions on all nodes in the current stage is completed</a:t>
            </a:r>
            <a:endParaRPr lang="en-US" sz="2400" dirty="0"/>
          </a:p>
          <a:p>
            <a:r>
              <a:rPr lang="en-US" sz="2400" dirty="0"/>
              <a:t>Disk IO due to shuffle-write and shuffle-read</a:t>
            </a:r>
            <a:endParaRPr lang="en-US" sz="2400" dirty="0"/>
          </a:p>
          <a:p>
            <a:r>
              <a:rPr lang="en-US" sz="2400" dirty="0"/>
              <a:t>Network IO due to shuffle data transfer</a:t>
            </a:r>
            <a:endParaRPr lang="en-US" sz="2400" dirty="0"/>
          </a:p>
          <a:p>
            <a:endParaRPr lang="en-US" sz="2400" dirty="0"/>
          </a:p>
          <a:p>
            <a:pPr marL="0" indent="0">
              <a:buNone/>
            </a:pPr>
            <a:r>
              <a:rPr lang="en-US" sz="2400" dirty="0"/>
              <a:t>It is, therefore, necessary to design code in such an order that it </a:t>
            </a:r>
            <a:r>
              <a:rPr lang="en-US" sz="2400" b="1" dirty="0"/>
              <a:t>reduces</a:t>
            </a:r>
            <a:r>
              <a:rPr lang="en-US" sz="2400" dirty="0"/>
              <a:t> shuffling as much as possible.</a:t>
            </a:r>
            <a:endParaRPr lang="en-US" sz="2400" dirty="0"/>
          </a:p>
        </p:txBody>
      </p:sp>
      <p:sp>
        <p:nvSpPr>
          <p:cNvPr id="4" name="Slide Number Placeholder 3"/>
          <p:cNvSpPr>
            <a:spLocks noGrp="1"/>
          </p:cNvSpPr>
          <p:nvPr>
            <p:ph type="sldNum" sz="quarter" idx="12"/>
          </p:nvPr>
        </p:nvSpPr>
        <p:spPr/>
        <p:txBody>
          <a:bodyPr>
            <a:normAutofit lnSpcReduction="10000"/>
          </a:bodyPr>
          <a:lstStyle/>
          <a:p>
            <a:fld id="{05D13691-4256-4255-B783-96F0D219885A}" type="slidenum">
              <a:rPr lang="en-US" smtClean="0"/>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normAutofit/>
          </a:bodyPr>
          <a:lstStyle/>
          <a:p>
            <a:pPr marL="0" indent="0">
              <a:buNone/>
            </a:pPr>
            <a:r>
              <a:rPr lang="en-US" b="1" dirty="0"/>
              <a:t>PySpark</a:t>
            </a:r>
            <a:endParaRPr lang="he-IL" b="1" dirty="0"/>
          </a:p>
        </p:txBody>
      </p:sp>
      <p:sp>
        <p:nvSpPr>
          <p:cNvPr id="5" name="מציין מיקום של מספר שקופית 4"/>
          <p:cNvSpPr>
            <a:spLocks noGrp="1"/>
          </p:cNvSpPr>
          <p:nvPr>
            <p:ph type="sldNum" sz="quarter" idx="12"/>
          </p:nvPr>
        </p:nvSpPr>
        <p:spPr/>
        <p:txBody>
          <a:bodyPr>
            <a:normAutofit lnSpcReduction="10000"/>
          </a:bodyPr>
          <a:lstStyle/>
          <a:p>
            <a:fld id="{FA1D694D-8C4C-4F6B-986F-3B4CC905C6EC}" type="slidenum">
              <a:rPr lang="en-US" smtClean="0"/>
            </a:fld>
            <a:endParaRPr lang="en-US" sz="1400" b="1">
              <a:solidFill>
                <a:srgbClr val="FFFFFF"/>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47932"/>
          </a:xfrm>
        </p:spPr>
        <p:txBody>
          <a:bodyPr/>
          <a:lstStyle/>
          <a:p>
            <a:pPr algn="ctr"/>
            <a:r>
              <a:rPr lang="en-US" b="1" dirty="0"/>
              <a:t>What is PySpark</a:t>
            </a:r>
            <a:endParaRPr lang="en-US" b="1" dirty="0"/>
          </a:p>
        </p:txBody>
      </p:sp>
      <p:sp>
        <p:nvSpPr>
          <p:cNvPr id="3" name="Content Placeholder 2"/>
          <p:cNvSpPr>
            <a:spLocks noGrp="1"/>
          </p:cNvSpPr>
          <p:nvPr>
            <p:ph idx="1"/>
          </p:nvPr>
        </p:nvSpPr>
        <p:spPr>
          <a:xfrm>
            <a:off x="1179576" y="1353312"/>
            <a:ext cx="9692640" cy="4892040"/>
          </a:xfrm>
        </p:spPr>
        <p:txBody>
          <a:bodyPr>
            <a:normAutofit/>
          </a:bodyPr>
          <a:lstStyle/>
          <a:p>
            <a:r>
              <a:rPr lang="en-US" sz="2400" dirty="0"/>
              <a:t>PySpark is an interface for Apache Spark in Python.</a:t>
            </a:r>
            <a:endParaRPr lang="en-US" sz="2400" dirty="0"/>
          </a:p>
          <a:p>
            <a:r>
              <a:rPr lang="en-US" sz="2400" dirty="0"/>
              <a:t>It not only allows you to write Spark applications using Python APIs, but also provides the PySpark shell for interactively analyzing your data in a distributed environment.</a:t>
            </a:r>
            <a:endParaRPr lang="en-US" sz="2400" dirty="0"/>
          </a:p>
          <a:p>
            <a:r>
              <a:rPr lang="en-US" sz="2400" dirty="0"/>
              <a:t>PySpark supports most of Spark’s features such as Spark SQL, DataFrame, Streaming, </a:t>
            </a:r>
            <a:r>
              <a:rPr lang="en-US" sz="2400" dirty="0" err="1"/>
              <a:t>MLlib</a:t>
            </a:r>
            <a:r>
              <a:rPr lang="en-US" sz="2400" dirty="0"/>
              <a:t> (Machine Learning) and Spark Core.</a:t>
            </a:r>
            <a:endParaRPr lang="en-US" sz="2400" dirty="0"/>
          </a:p>
          <a:p>
            <a:endParaRPr lang="en-US" sz="2400" dirty="0"/>
          </a:p>
          <a:p>
            <a:r>
              <a:rPr lang="en-US" sz="2400" dirty="0">
                <a:hlinkClick r:id="rId1"/>
              </a:rPr>
              <a:t>Link</a:t>
            </a:r>
            <a:r>
              <a:rPr lang="en-US" sz="2400" dirty="0"/>
              <a:t> </a:t>
            </a:r>
            <a:endParaRPr lang="en-US" sz="2400" dirty="0"/>
          </a:p>
        </p:txBody>
      </p:sp>
      <p:sp>
        <p:nvSpPr>
          <p:cNvPr id="4" name="Slide Number Placeholder 3"/>
          <p:cNvSpPr>
            <a:spLocks noGrp="1"/>
          </p:cNvSpPr>
          <p:nvPr>
            <p:ph type="sldNum" sz="quarter" idx="12"/>
          </p:nvPr>
        </p:nvSpPr>
        <p:spPr/>
        <p:txBody>
          <a:bodyPr>
            <a:normAutofit lnSpcReduction="10000"/>
          </a:bodyPr>
          <a:lstStyle/>
          <a:p>
            <a:fld id="{05D13691-4256-4255-B783-96F0D219885A}" type="slidenum">
              <a:rPr lang="en-US" smtClean="0"/>
            </a:fld>
            <a:endParaRPr lang="en-US"/>
          </a:p>
        </p:txBody>
      </p:sp>
      <p:pic>
        <p:nvPicPr>
          <p:cNvPr id="8" name="Picture 7" descr="A picture containing text, clipart&#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6848" y="5249304"/>
            <a:ext cx="5762747" cy="9229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47932"/>
          </a:xfrm>
        </p:spPr>
        <p:txBody>
          <a:bodyPr/>
          <a:lstStyle/>
          <a:p>
            <a:pPr algn="ctr"/>
            <a:r>
              <a:rPr lang="en-US" b="1" dirty="0"/>
              <a:t>The Hadoop Eco-System</a:t>
            </a:r>
            <a:endParaRPr lang="en-US" b="1" dirty="0"/>
          </a:p>
        </p:txBody>
      </p:sp>
      <p:sp>
        <p:nvSpPr>
          <p:cNvPr id="4" name="Slide Number Placeholder 3"/>
          <p:cNvSpPr>
            <a:spLocks noGrp="1"/>
          </p:cNvSpPr>
          <p:nvPr>
            <p:ph type="sldNum" sz="quarter" idx="12"/>
          </p:nvPr>
        </p:nvSpPr>
        <p:spPr/>
        <p:txBody>
          <a:bodyPr>
            <a:normAutofit lnSpcReduction="10000"/>
          </a:bodyPr>
          <a:lstStyle/>
          <a:p>
            <a:fld id="{05D13691-4256-4255-B783-96F0D219885A}" type="slidenum">
              <a:rPr lang="en-US" smtClean="0"/>
            </a:fld>
            <a:endParaRPr lang="en-US"/>
          </a:p>
        </p:txBody>
      </p:sp>
      <p:pic>
        <p:nvPicPr>
          <p:cNvPr id="9" name="Picture 2" descr="http://thebigdatablog.weebly.com/uploads/3/2/3/2/32326475/87375_orig.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49780" y="1113790"/>
            <a:ext cx="7152005" cy="48825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47932"/>
          </a:xfrm>
        </p:spPr>
        <p:txBody>
          <a:bodyPr/>
          <a:lstStyle/>
          <a:p>
            <a:pPr algn="ctr"/>
            <a:r>
              <a:rPr lang="en-US" b="1" dirty="0"/>
              <a:t>PySpark Architecture</a:t>
            </a:r>
            <a:endParaRPr lang="en-US" b="1" dirty="0"/>
          </a:p>
        </p:txBody>
      </p:sp>
      <p:sp>
        <p:nvSpPr>
          <p:cNvPr id="3" name="Content Placeholder 2"/>
          <p:cNvSpPr>
            <a:spLocks noGrp="1"/>
          </p:cNvSpPr>
          <p:nvPr>
            <p:ph idx="1"/>
          </p:nvPr>
        </p:nvSpPr>
        <p:spPr>
          <a:xfrm>
            <a:off x="1179576" y="1353312"/>
            <a:ext cx="9692640" cy="4892040"/>
          </a:xfrm>
        </p:spPr>
        <p:txBody>
          <a:bodyPr>
            <a:normAutofit/>
          </a:bodyPr>
          <a:lstStyle/>
          <a:p>
            <a:r>
              <a:rPr lang="en-US" sz="2400" dirty="0"/>
              <a:t>Apache Spark works in a manager-worker architecture where the manager is called “Driver” and workers are called “Workers”. </a:t>
            </a:r>
            <a:endParaRPr lang="en-US" sz="2400" dirty="0"/>
          </a:p>
          <a:p>
            <a:r>
              <a:rPr lang="en-US" sz="2400" dirty="0"/>
              <a:t>When you run a Spark application, Spark Driver creates a context that is an entry point to your application, and all operations (transformations and actions) are executed on worker nodes, and the resources are managed by Cluster Manager.</a:t>
            </a:r>
            <a:endParaRPr lang="en-US" sz="2400" dirty="0"/>
          </a:p>
        </p:txBody>
      </p:sp>
      <p:sp>
        <p:nvSpPr>
          <p:cNvPr id="4" name="Slide Number Placeholder 3"/>
          <p:cNvSpPr>
            <a:spLocks noGrp="1"/>
          </p:cNvSpPr>
          <p:nvPr>
            <p:ph type="sldNum" sz="quarter" idx="12"/>
          </p:nvPr>
        </p:nvSpPr>
        <p:spPr/>
        <p:txBody>
          <a:bodyPr>
            <a:normAutofit lnSpcReduction="10000"/>
          </a:bodyPr>
          <a:lstStyle/>
          <a:p>
            <a:fld id="{05D13691-4256-4255-B783-96F0D219885A}" type="slidenum">
              <a:rPr lang="en-US" smtClean="0"/>
            </a:fld>
            <a:endParaRPr lang="en-US"/>
          </a:p>
        </p:txBody>
      </p:sp>
      <p:pic>
        <p:nvPicPr>
          <p:cNvPr id="6" name="Picture 5" descr="Diagram&#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07152" y="3740218"/>
            <a:ext cx="6305318" cy="302570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47932"/>
          </a:xfrm>
        </p:spPr>
        <p:txBody>
          <a:bodyPr/>
          <a:lstStyle/>
          <a:p>
            <a:pPr algn="ctr"/>
            <a:r>
              <a:rPr lang="en-US" b="1" dirty="0"/>
              <a:t>The Hadoop Eco-System</a:t>
            </a:r>
            <a:endParaRPr lang="en-US" b="1" dirty="0"/>
          </a:p>
        </p:txBody>
      </p:sp>
      <p:sp>
        <p:nvSpPr>
          <p:cNvPr id="4" name="Slide Number Placeholder 3"/>
          <p:cNvSpPr>
            <a:spLocks noGrp="1"/>
          </p:cNvSpPr>
          <p:nvPr>
            <p:ph type="sldNum" sz="quarter" idx="12"/>
          </p:nvPr>
        </p:nvSpPr>
        <p:spPr/>
        <p:txBody>
          <a:bodyPr>
            <a:normAutofit lnSpcReduction="10000"/>
          </a:bodyPr>
          <a:lstStyle/>
          <a:p>
            <a:fld id="{05D13691-4256-4255-B783-96F0D219885A}" type="slidenum">
              <a:rPr lang="en-US" smtClean="0"/>
            </a:fld>
            <a:endParaRPr lang="en-US"/>
          </a:p>
        </p:txBody>
      </p:sp>
      <p:pic>
        <p:nvPicPr>
          <p:cNvPr id="9" name="Picture 2" descr="http://thebigdatablog.weebly.com/uploads/3/2/3/2/32326475/87375_orig.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88820" y="1113790"/>
            <a:ext cx="7224395" cy="493204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954099" y="2681428"/>
            <a:ext cx="997527" cy="2144684"/>
          </a:xfrm>
          <a:prstGeom prst="rect">
            <a:avLst/>
          </a:prstGeom>
          <a:solidFill>
            <a:srgbClr val="F9FF0D">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47932"/>
          </a:xfrm>
        </p:spPr>
        <p:txBody>
          <a:bodyPr/>
          <a:lstStyle/>
          <a:p>
            <a:pPr algn="ctr"/>
            <a:r>
              <a:rPr lang="en-US" b="1" dirty="0"/>
              <a:t>Apache Pig</a:t>
            </a:r>
            <a:endParaRPr lang="en-US" b="1" dirty="0"/>
          </a:p>
        </p:txBody>
      </p:sp>
      <p:sp>
        <p:nvSpPr>
          <p:cNvPr id="3" name="Content Placeholder 2"/>
          <p:cNvSpPr>
            <a:spLocks noGrp="1"/>
          </p:cNvSpPr>
          <p:nvPr>
            <p:ph idx="1"/>
          </p:nvPr>
        </p:nvSpPr>
        <p:spPr>
          <a:xfrm>
            <a:off x="1179576" y="1353312"/>
            <a:ext cx="9692640" cy="4892040"/>
          </a:xfrm>
        </p:spPr>
        <p:txBody>
          <a:bodyPr>
            <a:normAutofit/>
          </a:bodyPr>
          <a:lstStyle/>
          <a:p>
            <a:pPr marL="0" indent="0" rtl="0">
              <a:buNone/>
            </a:pPr>
            <a:r>
              <a:rPr lang="en-US" sz="2800" dirty="0">
                <a:solidFill>
                  <a:srgbClr val="333333"/>
                </a:solidFill>
                <a:latin typeface="Arial" panose="020B0604020202020204" pitchFamily="34" charset="0"/>
              </a:rPr>
              <a:t>Apache Pig is a platform for analyzing large data sets</a:t>
            </a:r>
            <a:endParaRPr lang="he-IL" sz="2800" dirty="0"/>
          </a:p>
        </p:txBody>
      </p:sp>
      <p:sp>
        <p:nvSpPr>
          <p:cNvPr id="4" name="Slide Number Placeholder 3"/>
          <p:cNvSpPr>
            <a:spLocks noGrp="1"/>
          </p:cNvSpPr>
          <p:nvPr>
            <p:ph type="sldNum" sz="quarter" idx="12"/>
          </p:nvPr>
        </p:nvSpPr>
        <p:spPr/>
        <p:txBody>
          <a:bodyPr>
            <a:normAutofit lnSpcReduction="10000"/>
          </a:bodyPr>
          <a:lstStyle/>
          <a:p>
            <a:fld id="{05D13691-4256-4255-B783-96F0D219885A}" type="slidenum">
              <a:rPr lang="en-US" smtClean="0"/>
            </a:fld>
            <a:endParaRPr lang="en-US"/>
          </a:p>
        </p:txBody>
      </p:sp>
      <p:pic>
        <p:nvPicPr>
          <p:cNvPr id="5" name="Picture 2" descr="Image result for apache pig architectur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00472" y="1971504"/>
            <a:ext cx="8376805" cy="46777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www.mapr.com/sites/default/files/pig-im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875" y="3346450"/>
            <a:ext cx="2867025" cy="341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47932"/>
          </a:xfrm>
        </p:spPr>
        <p:txBody>
          <a:bodyPr/>
          <a:lstStyle/>
          <a:p>
            <a:pPr algn="ctr"/>
            <a:r>
              <a:rPr lang="en-US" b="1" dirty="0"/>
              <a:t>Pig Latin</a:t>
            </a:r>
            <a:endParaRPr lang="en-US" b="1" dirty="0"/>
          </a:p>
        </p:txBody>
      </p:sp>
      <p:sp>
        <p:nvSpPr>
          <p:cNvPr id="4" name="Slide Number Placeholder 3"/>
          <p:cNvSpPr>
            <a:spLocks noGrp="1"/>
          </p:cNvSpPr>
          <p:nvPr>
            <p:ph type="sldNum" sz="quarter" idx="12"/>
          </p:nvPr>
        </p:nvSpPr>
        <p:spPr/>
        <p:txBody>
          <a:bodyPr>
            <a:normAutofit lnSpcReduction="10000"/>
          </a:bodyPr>
          <a:lstStyle/>
          <a:p>
            <a:fld id="{05D13691-4256-4255-B783-96F0D219885A}" type="slidenum">
              <a:rPr lang="en-US" smtClean="0"/>
            </a:fld>
            <a:endParaRPr lang="en-US"/>
          </a:p>
        </p:txBody>
      </p:sp>
      <p:sp>
        <p:nvSpPr>
          <p:cNvPr id="7" name="Rectangle 4"/>
          <p:cNvSpPr>
            <a:spLocks noGrp="1" noChangeArrowheads="1"/>
          </p:cNvSpPr>
          <p:nvPr>
            <p:ph idx="1"/>
          </p:nvPr>
        </p:nvSpPr>
        <p:spPr bwMode="auto">
          <a:xfrm>
            <a:off x="2121674" y="1676285"/>
            <a:ext cx="7948651" cy="2308324"/>
          </a:xfrm>
          <a:prstGeom prst="rect">
            <a:avLst/>
          </a:prstGeom>
          <a:noFill/>
          <a:ln>
            <a:noFill/>
          </a:ln>
          <a:effectLst/>
        </p:spPr>
        <p:txBody>
          <a:bodyPr vert="horz" wrap="none" lIns="0" tIns="45720" rIns="91440" bIns="45720" numCol="1" anchor="ctr" anchorCtr="0" compatLnSpc="1">
            <a:spAutoFit/>
          </a:bodyPr>
          <a:lstStyle/>
          <a:p>
            <a:pPr marL="0" marR="0" lvl="0" indent="0" algn="l" defTabSz="914400" eaLnBrk="0" fontAlgn="base" latinLnBrk="0" hangingPunct="0">
              <a:lnSpc>
                <a:spcPct val="100000"/>
              </a:lnSpc>
              <a:spcBef>
                <a:spcPct val="0"/>
              </a:spcBef>
              <a:spcAft>
                <a:spcPct val="0"/>
              </a:spcAft>
              <a:buClrTx/>
              <a:buSzTx/>
              <a:buFontTx/>
              <a:buNone/>
            </a:pPr>
            <a:r>
              <a:rPr kumimoji="0" lang="he-IL" altLang="he-IL" sz="3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a:t>
            </a:r>
            <a:r>
              <a:rPr kumimoji="0" lang="he-IL" altLang="he-IL" sz="3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LOAD</a:t>
            </a:r>
            <a:r>
              <a:rPr kumimoji="0" lang="he-IL" altLang="he-IL" sz="3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lang="he-IL" altLang="he-IL" sz="3600" dirty="0">
                <a:solidFill>
                  <a:srgbClr val="000000"/>
                </a:solidFill>
                <a:latin typeface="Courier New" panose="02070309020205020404" pitchFamily="49" charset="0"/>
                <a:cs typeface="Courier New" panose="02070309020205020404" pitchFamily="49" charset="0"/>
              </a:rPr>
              <a:t>'</a:t>
            </a:r>
            <a:r>
              <a:rPr kumimoji="0" lang="he-IL" altLang="he-IL" sz="3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'myfile.txt</a:t>
            </a:r>
            <a:endParaRPr kumimoji="0" lang="en-US" altLang="he-IL" sz="3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eaLnBrk="0" fontAlgn="base" latinLnBrk="0" hangingPunct="0">
              <a:lnSpc>
                <a:spcPct val="100000"/>
              </a:lnSpc>
              <a:spcBef>
                <a:spcPct val="0"/>
              </a:spcBef>
              <a:spcAft>
                <a:spcPct val="0"/>
              </a:spcAft>
              <a:buClrTx/>
              <a:buSzTx/>
              <a:buFontTx/>
              <a:buNone/>
            </a:pPr>
            <a:r>
              <a:rPr lang="he-IL" altLang="he-IL" sz="3600" dirty="0">
                <a:solidFill>
                  <a:srgbClr val="000000"/>
                </a:solidFill>
                <a:latin typeface="Courier New" panose="02070309020205020404" pitchFamily="49" charset="0"/>
                <a:cs typeface="Courier New" panose="02070309020205020404" pitchFamily="49" charset="0"/>
              </a:rPr>
              <a:t>	</a:t>
            </a:r>
            <a:r>
              <a:rPr kumimoji="0" lang="he-IL" altLang="he-IL" sz="3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AS (f</a:t>
            </a:r>
            <a:r>
              <a:rPr kumimoji="0" lang="en-US" altLang="he-IL" sz="3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1</a:t>
            </a:r>
            <a:r>
              <a:rPr kumimoji="0" lang="he-IL" altLang="he-IL" sz="3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he-IL" altLang="he-IL" sz="3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int,f</a:t>
            </a:r>
            <a:r>
              <a:rPr kumimoji="0" lang="en-US" altLang="he-IL" sz="3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2</a:t>
            </a:r>
            <a:r>
              <a:rPr kumimoji="0" lang="he-IL" altLang="he-IL" sz="3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he-IL" altLang="he-IL" sz="3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int,f</a:t>
            </a:r>
            <a:r>
              <a:rPr kumimoji="0" lang="en-US" altLang="he-IL" sz="3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3</a:t>
            </a:r>
            <a:r>
              <a:rPr kumimoji="0" lang="he-IL" altLang="he-IL" sz="3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he-IL" altLang="he-IL" sz="3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lang="en-US" altLang="he-IL" sz="3600" dirty="0">
                <a:solidFill>
                  <a:srgbClr val="000000"/>
                </a:solidFill>
                <a:latin typeface="Courier New" panose="02070309020205020404" pitchFamily="49" charset="0"/>
                <a:cs typeface="Courier New" panose="02070309020205020404" pitchFamily="49" charset="0"/>
              </a:rPr>
              <a:t>)</a:t>
            </a:r>
            <a:br>
              <a:rPr kumimoji="0" lang="he-IL" altLang="he-IL" sz="2400" b="0" i="0" u="none" strike="noStrike" cap="none" normalizeH="0" baseline="0" dirty="0">
                <a:ln>
                  <a:noFill/>
                </a:ln>
                <a:solidFill>
                  <a:schemeClr val="tx1"/>
                </a:solidFill>
                <a:effectLst/>
              </a:rPr>
            </a:br>
            <a:endParaRPr kumimoji="0" lang="he-IL" altLang="he-IL" sz="7200" b="0" i="0" u="none" strike="noStrike" cap="none" normalizeH="0" baseline="0" dirty="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1"/>
          <a:stretch>
            <a:fillRect/>
          </a:stretch>
        </p:blipFill>
        <p:spPr>
          <a:xfrm>
            <a:off x="2582992" y="3429000"/>
            <a:ext cx="7026016" cy="195028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47932"/>
          </a:xfrm>
        </p:spPr>
        <p:txBody>
          <a:bodyPr/>
          <a:lstStyle/>
          <a:p>
            <a:pPr algn="ctr"/>
            <a:r>
              <a:rPr lang="en-US" b="1" dirty="0"/>
              <a:t>Pig Latin</a:t>
            </a:r>
            <a:endParaRPr lang="en-US" b="1" dirty="0"/>
          </a:p>
        </p:txBody>
      </p:sp>
      <p:sp>
        <p:nvSpPr>
          <p:cNvPr id="4" name="Slide Number Placeholder 3"/>
          <p:cNvSpPr>
            <a:spLocks noGrp="1"/>
          </p:cNvSpPr>
          <p:nvPr>
            <p:ph type="sldNum" sz="quarter" idx="12"/>
          </p:nvPr>
        </p:nvSpPr>
        <p:spPr/>
        <p:txBody>
          <a:bodyPr>
            <a:normAutofit lnSpcReduction="10000"/>
          </a:bodyPr>
          <a:lstStyle/>
          <a:p>
            <a:fld id="{05D13691-4256-4255-B783-96F0D219885A}" type="slidenum">
              <a:rPr lang="en-US" smtClean="0"/>
            </a:fld>
            <a:endParaRPr lang="en-US"/>
          </a:p>
        </p:txBody>
      </p:sp>
      <p:pic>
        <p:nvPicPr>
          <p:cNvPr id="6" name="Picture 5"/>
          <p:cNvPicPr>
            <a:picLocks noChangeAspect="1"/>
          </p:cNvPicPr>
          <p:nvPr/>
        </p:nvPicPr>
        <p:blipFill>
          <a:blip r:embed="rId1"/>
          <a:stretch>
            <a:fillRect/>
          </a:stretch>
        </p:blipFill>
        <p:spPr>
          <a:xfrm>
            <a:off x="1106805" y="1113790"/>
            <a:ext cx="8260715" cy="497713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theme/theme1.xml><?xml version="1.0" encoding="utf-8"?>
<a:theme xmlns:a="http://schemas.openxmlformats.org/drawingml/2006/main" name="View">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0</TotalTime>
  <Words>10177</Words>
  <Application>WPS Presentation</Application>
  <PresentationFormat>Widescreen</PresentationFormat>
  <Paragraphs>430</Paragraphs>
  <Slides>50</Slides>
  <Notes>46</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50</vt:i4>
      </vt:variant>
    </vt:vector>
  </HeadingPairs>
  <TitlesOfParts>
    <vt:vector size="67" baseType="lpstr">
      <vt:lpstr>Arial</vt:lpstr>
      <vt:lpstr>SimSun</vt:lpstr>
      <vt:lpstr>Wingdings</vt:lpstr>
      <vt:lpstr>Wingdings 2</vt:lpstr>
      <vt:lpstr>Courier New</vt:lpstr>
      <vt:lpstr>Helvetica Neue</vt:lpstr>
      <vt:lpstr>Calibri (Body)</vt:lpstr>
      <vt:lpstr>Thonburi</vt:lpstr>
      <vt:lpstr>Calibri Light</vt:lpstr>
      <vt:lpstr>Helvetica Neue</vt:lpstr>
      <vt:lpstr>Calibri</vt:lpstr>
      <vt:lpstr>Microsoft YaHei</vt:lpstr>
      <vt:lpstr>汉仪旗黑</vt:lpstr>
      <vt:lpstr>Arial Unicode MS</vt:lpstr>
      <vt:lpstr>宋体-简</vt:lpstr>
      <vt:lpstr>Times New Roman</vt:lpstr>
      <vt:lpstr>View</vt:lpstr>
      <vt:lpstr>Big Data Platforms</vt:lpstr>
      <vt:lpstr>PowerPoint 演示文稿</vt:lpstr>
      <vt:lpstr>PowerPoint 演示文稿</vt:lpstr>
      <vt:lpstr>The Hadoop Eco-System</vt:lpstr>
      <vt:lpstr>The Hadoop Eco-System</vt:lpstr>
      <vt:lpstr>The Hadoop Eco-System</vt:lpstr>
      <vt:lpstr>Apache Pig</vt:lpstr>
      <vt:lpstr>Pig Latin</vt:lpstr>
      <vt:lpstr>Pig Latin</vt:lpstr>
      <vt:lpstr>Apache Pig</vt:lpstr>
      <vt:lpstr>The Hadoop Eco-System</vt:lpstr>
      <vt:lpstr>Hive</vt:lpstr>
      <vt:lpstr>Hive (cont.)</vt:lpstr>
      <vt:lpstr>Limitations of the MapReduce Framework</vt:lpstr>
      <vt:lpstr>The Hadoop Eco-System</vt:lpstr>
      <vt:lpstr>YARN: Yet Another Resource Negotiator </vt:lpstr>
      <vt:lpstr>Hadoop v1.0</vt:lpstr>
      <vt:lpstr>Hadoop v1.0</vt:lpstr>
      <vt:lpstr>Hadoop v2.0</vt:lpstr>
      <vt:lpstr>Hadoop v2.0</vt:lpstr>
      <vt:lpstr>Apache Spark</vt:lpstr>
      <vt:lpstr>Apache Spark</vt:lpstr>
      <vt:lpstr>Implementing Spark on Hadoop</vt:lpstr>
      <vt:lpstr>Spark Architecture</vt:lpstr>
      <vt:lpstr>Spark</vt:lpstr>
      <vt:lpstr>Spark pros and cons</vt:lpstr>
      <vt:lpstr>Resilient Distributed Dataset (RDD)</vt:lpstr>
      <vt:lpstr>RDD - continue</vt:lpstr>
      <vt:lpstr>Create RDD</vt:lpstr>
      <vt:lpstr>Characteristics of RDD</vt:lpstr>
      <vt:lpstr>Limitation of RDD</vt:lpstr>
      <vt:lpstr>RDD lineage</vt:lpstr>
      <vt:lpstr>Operations on an RDD </vt:lpstr>
      <vt:lpstr>Spark DataFrame</vt:lpstr>
      <vt:lpstr>Spark vs. Hadoop</vt:lpstr>
      <vt:lpstr>Spark vs. Hadoop - continue</vt:lpstr>
      <vt:lpstr>Actions vs. Transformations </vt:lpstr>
      <vt:lpstr>Transformation</vt:lpstr>
      <vt:lpstr>Actions</vt:lpstr>
      <vt:lpstr>Actions - continue</vt:lpstr>
      <vt:lpstr>Lazy and Eager Execution</vt:lpstr>
      <vt:lpstr>Why use Lazy execution?</vt:lpstr>
      <vt:lpstr>Narrow Transformation</vt:lpstr>
      <vt:lpstr>Wide Transformation</vt:lpstr>
      <vt:lpstr>Shuffle Operations</vt:lpstr>
      <vt:lpstr>Shuffle operations types</vt:lpstr>
      <vt:lpstr>Shuffle cons</vt:lpstr>
      <vt:lpstr>PySpark</vt:lpstr>
      <vt:lpstr>What is PySpark</vt:lpstr>
      <vt:lpstr>PySpark Architecture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Shay Sakazi</dc:creator>
  <cp:lastModifiedBy>yafo</cp:lastModifiedBy>
  <cp:revision>1286</cp:revision>
  <dcterms:created xsi:type="dcterms:W3CDTF">2022-12-08T13:37:41Z</dcterms:created>
  <dcterms:modified xsi:type="dcterms:W3CDTF">2022-12-08T13:37:41Z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1033-4.7.1.7786</vt:lpwstr>
  </property>
</Properties>
</file>