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3" r:id="rId3"/>
    <p:sldId id="264" r:id="rId4"/>
    <p:sldId id="265" r:id="rId5"/>
    <p:sldId id="262"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riginal" id="{940E81BF-6F48-47F3-B032-48D36F9D2595}">
          <p14:sldIdLst/>
        </p14:section>
        <p14:section name="tutorial" id="{68B6493E-FC71-4BCE-9AF0-0E8FD101B2E9}">
          <p14:sldIdLst>
            <p14:sldId id="261"/>
            <p14:sldId id="263"/>
            <p14:sldId id="264"/>
            <p14:sldId id="265"/>
            <p14:sldId id="262"/>
            <p14:sldId id="266"/>
            <p14:sldId id="267"/>
            <p14:sldId id="268"/>
            <p14:sldId id="269"/>
            <p14:sldId id="270"/>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ain Dutfield" initials="OD" lastIdx="9" clrIdx="0">
    <p:extLst>
      <p:ext uri="{19B8F6BF-5375-455C-9EA6-DF929625EA0E}">
        <p15:presenceInfo xmlns:p15="http://schemas.microsoft.com/office/powerpoint/2012/main" userId="516e6144bd3ffb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3048"/>
    <a:srgbClr val="357C9F"/>
    <a:srgbClr val="49C2B3"/>
    <a:srgbClr val="FACB6F"/>
    <a:srgbClr val="FDF9EE"/>
    <a:srgbClr val="FFFFFF"/>
    <a:srgbClr val="F46F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07" y="5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CF14F-501E-4193-B6BF-22DDD26C0C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B928504-ED93-4DF4-AA55-7D08B7227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5B6D76-9E6D-441A-8FF9-C7D10B6E2C2D}"/>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5" name="Footer Placeholder 4">
            <a:extLst>
              <a:ext uri="{FF2B5EF4-FFF2-40B4-BE49-F238E27FC236}">
                <a16:creationId xmlns:a16="http://schemas.microsoft.com/office/drawing/2014/main" id="{7ABEBF7F-D49F-4169-B242-CC3FB08A9B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A9ECCF-1E03-46D0-A092-0E9F1E7D1738}"/>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1741274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919A-86EA-4AEF-8392-5A6D39A5553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2DAB8A-FAF7-46F6-BFBE-AFC484B22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3BE6D9-B701-4658-BEFF-5CD0D165EDBB}"/>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5" name="Footer Placeholder 4">
            <a:extLst>
              <a:ext uri="{FF2B5EF4-FFF2-40B4-BE49-F238E27FC236}">
                <a16:creationId xmlns:a16="http://schemas.microsoft.com/office/drawing/2014/main" id="{76DCEDFD-BE92-47C8-8509-4A16990C9E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DEE468-EB4C-4090-91E0-E66E83C4559E}"/>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406101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E0486-908A-4448-9325-7222137918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705F19-3865-428B-9960-6E655F5F7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A3455F-36F9-43D8-A1C1-AD9A39104E1B}"/>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5" name="Footer Placeholder 4">
            <a:extLst>
              <a:ext uri="{FF2B5EF4-FFF2-40B4-BE49-F238E27FC236}">
                <a16:creationId xmlns:a16="http://schemas.microsoft.com/office/drawing/2014/main" id="{5504EEA8-D5F0-41C5-9524-71B5211486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3409DA-9493-4BF2-8CCF-5EC111AAFCF0}"/>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17826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73BF-B542-4EB3-B77E-EE365C0371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9D1319-42C7-48D3-ADC6-E86842F1C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0621F2-91B8-4988-97D9-C92C7E6CC7CE}"/>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5" name="Footer Placeholder 4">
            <a:extLst>
              <a:ext uri="{FF2B5EF4-FFF2-40B4-BE49-F238E27FC236}">
                <a16:creationId xmlns:a16="http://schemas.microsoft.com/office/drawing/2014/main" id="{5430384D-7ACC-4608-9FEA-F8B52030DD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839FFF-5A2A-4230-AD5A-B839368654C5}"/>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183376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54C0-2AA7-4350-849B-A66F3D9EA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67C47E6-1353-4338-BE46-621F9AD9B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B1A49C-5106-49D6-BE1E-8AB63A5BA2A7}"/>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5" name="Footer Placeholder 4">
            <a:extLst>
              <a:ext uri="{FF2B5EF4-FFF2-40B4-BE49-F238E27FC236}">
                <a16:creationId xmlns:a16="http://schemas.microsoft.com/office/drawing/2014/main" id="{B8D65A11-4333-497E-9C58-1E21A57AB9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9237F-F641-4922-8B9C-3F041CBAB1BE}"/>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94636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CAF3-063A-44A5-8189-5B540791F8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3009E8-AFD2-4D69-B9C6-65927EDE51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0B9E6E-0244-4752-BD0C-960E8711C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5516F8-A6E2-4878-996D-90576A01405C}"/>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6" name="Footer Placeholder 5">
            <a:extLst>
              <a:ext uri="{FF2B5EF4-FFF2-40B4-BE49-F238E27FC236}">
                <a16:creationId xmlns:a16="http://schemas.microsoft.com/office/drawing/2014/main" id="{C3CAE695-1AA7-44B3-AC88-4ABFFDD624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C08DBE-8351-4F94-BDFF-864969851595}"/>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1133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5006-D4C1-4770-8FB2-72D259319F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B75B13-81DD-4A2F-B406-5F2ACD2F7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29036-CAAE-4F66-BD23-432CE23CC2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FC8316B-E4EB-4B29-BCB8-D925D4069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03D5C4-BCF9-48F9-9FF9-DE0040097A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A9C3396-ED19-42FA-B228-C02B968F5907}"/>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8" name="Footer Placeholder 7">
            <a:extLst>
              <a:ext uri="{FF2B5EF4-FFF2-40B4-BE49-F238E27FC236}">
                <a16:creationId xmlns:a16="http://schemas.microsoft.com/office/drawing/2014/main" id="{2482C9B9-C375-40CA-ACC5-94AC0625A53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0053C5-620D-44ED-ADED-1076C9D37086}"/>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143022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E72C-01FE-4E4E-975D-E4085FA8DA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97EB8AA-3E1E-4628-8E0A-4AF417A41D40}"/>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4" name="Footer Placeholder 3">
            <a:extLst>
              <a:ext uri="{FF2B5EF4-FFF2-40B4-BE49-F238E27FC236}">
                <a16:creationId xmlns:a16="http://schemas.microsoft.com/office/drawing/2014/main" id="{001F65DC-583C-4CDE-8099-F5A6AE4451B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48C546-5D8C-4E80-ABCB-00A1D43627E6}"/>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361037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B6094-73D3-455B-9B22-D5C01E148339}"/>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3" name="Footer Placeholder 2">
            <a:extLst>
              <a:ext uri="{FF2B5EF4-FFF2-40B4-BE49-F238E27FC236}">
                <a16:creationId xmlns:a16="http://schemas.microsoft.com/office/drawing/2014/main" id="{689CEB7C-7F30-4C87-BD48-E5E74DA88AE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1E2AFA-50B4-4F50-9040-CA7CEE207A07}"/>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900631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3A40-B43B-4944-AF13-35408CE3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33C2E8-BB9A-4884-A557-64DEA6D75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E8788D-6E45-403A-8595-A79A00B99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76754-3FC9-48B0-AF27-9FDC44B0427D}"/>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6" name="Footer Placeholder 5">
            <a:extLst>
              <a:ext uri="{FF2B5EF4-FFF2-40B4-BE49-F238E27FC236}">
                <a16:creationId xmlns:a16="http://schemas.microsoft.com/office/drawing/2014/main" id="{7AF319B2-6925-4352-B96E-B7F7CBDC9E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7D3DC4-5E8D-40C5-9728-952A30682ADF}"/>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245720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C6DB-73A3-403C-ACE6-C56B8834F4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0221BE-C67C-4D60-B614-96BD81BA5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0280E11-7F2F-417D-BE90-2C303A347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03237-129A-4C09-A0AE-2FC9AE231F61}"/>
              </a:ext>
            </a:extLst>
          </p:cNvPr>
          <p:cNvSpPr>
            <a:spLocks noGrp="1"/>
          </p:cNvSpPr>
          <p:nvPr>
            <p:ph type="dt" sz="half" idx="10"/>
          </p:nvPr>
        </p:nvSpPr>
        <p:spPr/>
        <p:txBody>
          <a:bodyPr/>
          <a:lstStyle/>
          <a:p>
            <a:fld id="{CDBD7412-16FE-4F54-BA0A-B683CF25C278}" type="datetimeFigureOut">
              <a:rPr lang="en-GB" smtClean="0"/>
              <a:t>01/11/2022</a:t>
            </a:fld>
            <a:endParaRPr lang="en-GB"/>
          </a:p>
        </p:txBody>
      </p:sp>
      <p:sp>
        <p:nvSpPr>
          <p:cNvPr id="6" name="Footer Placeholder 5">
            <a:extLst>
              <a:ext uri="{FF2B5EF4-FFF2-40B4-BE49-F238E27FC236}">
                <a16:creationId xmlns:a16="http://schemas.microsoft.com/office/drawing/2014/main" id="{B0F88ADF-F967-44BD-A44D-57BFAEDC12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C31D83-BE23-4D25-AA6F-447E597B1AB8}"/>
              </a:ext>
            </a:extLst>
          </p:cNvPr>
          <p:cNvSpPr>
            <a:spLocks noGrp="1"/>
          </p:cNvSpPr>
          <p:nvPr>
            <p:ph type="sldNum" sz="quarter" idx="12"/>
          </p:nvPr>
        </p:nvSpPr>
        <p:spPr/>
        <p:txBody>
          <a:bodyPr/>
          <a:lstStyle/>
          <a:p>
            <a:fld id="{88710A07-E409-4C9C-8911-828B22CE3F2C}" type="slidenum">
              <a:rPr lang="en-GB" smtClean="0"/>
              <a:t>‹#›</a:t>
            </a:fld>
            <a:endParaRPr lang="en-GB"/>
          </a:p>
        </p:txBody>
      </p:sp>
    </p:spTree>
    <p:extLst>
      <p:ext uri="{BB962C8B-B14F-4D97-AF65-F5344CB8AC3E}">
        <p14:creationId xmlns:p14="http://schemas.microsoft.com/office/powerpoint/2010/main" val="370419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1AF88-3784-4AD9-A73A-3DEB40658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D2E5696-8530-419F-B24D-5BBC1818D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A62AC9-2DF8-4844-9FDA-B086E9E9A4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D7412-16FE-4F54-BA0A-B683CF25C278}" type="datetimeFigureOut">
              <a:rPr lang="en-GB" smtClean="0"/>
              <a:t>01/11/2022</a:t>
            </a:fld>
            <a:endParaRPr lang="en-GB"/>
          </a:p>
        </p:txBody>
      </p:sp>
      <p:sp>
        <p:nvSpPr>
          <p:cNvPr id="5" name="Footer Placeholder 4">
            <a:extLst>
              <a:ext uri="{FF2B5EF4-FFF2-40B4-BE49-F238E27FC236}">
                <a16:creationId xmlns:a16="http://schemas.microsoft.com/office/drawing/2014/main" id="{CA57F9ED-386C-4A9D-BEFE-5B1E60096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477D7A2-501A-46FF-B4E9-2F84C76BDF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10A07-E409-4C9C-8911-828B22CE3F2C}" type="slidenum">
              <a:rPr lang="en-GB" smtClean="0"/>
              <a:t>‹#›</a:t>
            </a:fld>
            <a:endParaRPr lang="en-GB"/>
          </a:p>
        </p:txBody>
      </p:sp>
    </p:spTree>
    <p:extLst>
      <p:ext uri="{BB962C8B-B14F-4D97-AF65-F5344CB8AC3E}">
        <p14:creationId xmlns:p14="http://schemas.microsoft.com/office/powerpoint/2010/main" val="1961527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slide" Target="slide2.xml"/><Relationship Id="rId18" Type="http://schemas.openxmlformats.org/officeDocument/2006/relationships/image" Target="../media/image13.sv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image" Target="../media/image15.svg"/><Relationship Id="rId7" Type="http://schemas.openxmlformats.org/officeDocument/2006/relationships/image" Target="../media/image6.png"/><Relationship Id="rId12" Type="http://schemas.openxmlformats.org/officeDocument/2006/relationships/slide" Target="slide4.xml"/><Relationship Id="rId17" Type="http://schemas.openxmlformats.org/officeDocument/2006/relationships/image" Target="../media/image12.png"/><Relationship Id="rId25"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slide" Target="slide5.xml"/><Relationship Id="rId20"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9.svg"/><Relationship Id="rId24" Type="http://schemas.openxmlformats.org/officeDocument/2006/relationships/image" Target="../media/image18.png"/><Relationship Id="rId5" Type="http://schemas.openxmlformats.org/officeDocument/2006/relationships/image" Target="../media/image4.png"/><Relationship Id="rId15" Type="http://schemas.openxmlformats.org/officeDocument/2006/relationships/image" Target="../media/image11.svg"/><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8.png"/><Relationship Id="rId19" Type="http://schemas.openxmlformats.org/officeDocument/2006/relationships/slide" Target="slide1.xml"/><Relationship Id="rId4" Type="http://schemas.openxmlformats.org/officeDocument/2006/relationships/image" Target="../media/image3.svg"/><Relationship Id="rId9" Type="http://schemas.openxmlformats.org/officeDocument/2006/relationships/slide" Target="slide3.xml"/><Relationship Id="rId14" Type="http://schemas.openxmlformats.org/officeDocument/2006/relationships/image" Target="../media/image10.png"/><Relationship Id="rId22" Type="http://schemas.openxmlformats.org/officeDocument/2006/relationships/image" Target="../media/image16.png"/><Relationship Id="rId27" Type="http://schemas.openxmlformats.org/officeDocument/2006/relationships/image" Target="../media/image21.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advantages-and-disadvantages-of-tensorflow/" TargetMode="External"/><Relationship Id="rId2" Type="http://schemas.openxmlformats.org/officeDocument/2006/relationships/hyperlink" Target="https://gettalkative.com/info/web-chat-best-practices" TargetMode="External"/><Relationship Id="rId1" Type="http://schemas.openxmlformats.org/officeDocument/2006/relationships/slideLayout" Target="../slideLayouts/slideLayout2.xml"/><Relationship Id="rId5" Type="http://schemas.openxmlformats.org/officeDocument/2006/relationships/hyperlink" Target="https://www.youtube.com/watch?v=tXVNS-V39A0" TargetMode="External"/><Relationship Id="rId4" Type="http://schemas.openxmlformats.org/officeDocument/2006/relationships/hyperlink" Target="https://dac.digital/6-steps-how-to-measure-software-quality/"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slide" Target="slide4.xml"/><Relationship Id="rId18" Type="http://schemas.openxmlformats.org/officeDocument/2006/relationships/image" Target="../media/image12.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24.png"/><Relationship Id="rId7" Type="http://schemas.openxmlformats.org/officeDocument/2006/relationships/image" Target="../media/image5.svg"/><Relationship Id="rId12" Type="http://schemas.openxmlformats.org/officeDocument/2006/relationships/image" Target="../media/image9.svg"/><Relationship Id="rId17" Type="http://schemas.openxmlformats.org/officeDocument/2006/relationships/slide" Target="slide5.xml"/><Relationship Id="rId25" Type="http://schemas.openxmlformats.org/officeDocument/2006/relationships/image" Target="../media/image28.png"/><Relationship Id="rId2" Type="http://schemas.openxmlformats.org/officeDocument/2006/relationships/slideLayout" Target="../slideLayouts/slideLayout2.xml"/><Relationship Id="rId16" Type="http://schemas.openxmlformats.org/officeDocument/2006/relationships/image" Target="../media/image23.svg"/><Relationship Id="rId20" Type="http://schemas.openxmlformats.org/officeDocument/2006/relationships/image" Target="../media/image16.png"/><Relationship Id="rId1" Type="http://schemas.openxmlformats.org/officeDocument/2006/relationships/tags" Target="../tags/tag1.xml"/><Relationship Id="rId6" Type="http://schemas.openxmlformats.org/officeDocument/2006/relationships/image" Target="../media/image4.png"/><Relationship Id="rId11" Type="http://schemas.openxmlformats.org/officeDocument/2006/relationships/image" Target="../media/image8.png"/><Relationship Id="rId24" Type="http://schemas.openxmlformats.org/officeDocument/2006/relationships/image" Target="../media/image27.png"/><Relationship Id="rId5" Type="http://schemas.openxmlformats.org/officeDocument/2006/relationships/image" Target="../media/image3.svg"/><Relationship Id="rId15" Type="http://schemas.openxmlformats.org/officeDocument/2006/relationships/image" Target="../media/image14.png"/><Relationship Id="rId23" Type="http://schemas.openxmlformats.org/officeDocument/2006/relationships/image" Target="../media/image26.png"/><Relationship Id="rId10" Type="http://schemas.openxmlformats.org/officeDocument/2006/relationships/slide" Target="slide3.xml"/><Relationship Id="rId19" Type="http://schemas.openxmlformats.org/officeDocument/2006/relationships/image" Target="../media/image13.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slide" Target="slide2.xml"/><Relationship Id="rId22"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0.svg"/><Relationship Id="rId1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4.png"/><Relationship Id="rId17" Type="http://schemas.openxmlformats.org/officeDocument/2006/relationships/image" Target="../media/image12.png"/><Relationship Id="rId2" Type="http://schemas.openxmlformats.org/officeDocument/2006/relationships/slideLayout" Target="../slideLayouts/slideLayout2.xml"/><Relationship Id="rId16" Type="http://schemas.openxmlformats.org/officeDocument/2006/relationships/slide" Target="slide5.xml"/><Relationship Id="rId20" Type="http://schemas.openxmlformats.org/officeDocument/2006/relationships/image" Target="../media/image22.png"/><Relationship Id="rId1" Type="http://schemas.openxmlformats.org/officeDocument/2006/relationships/tags" Target="../tags/tag2.xml"/><Relationship Id="rId6" Type="http://schemas.openxmlformats.org/officeDocument/2006/relationships/image" Target="../media/image4.png"/><Relationship Id="rId11" Type="http://schemas.openxmlformats.org/officeDocument/2006/relationships/slide" Target="slide3.xml"/><Relationship Id="rId5" Type="http://schemas.openxmlformats.org/officeDocument/2006/relationships/image" Target="../media/image3.svg"/><Relationship Id="rId15" Type="http://schemas.openxmlformats.org/officeDocument/2006/relationships/slide" Target="slide2.xml"/><Relationship Id="rId10" Type="http://schemas.openxmlformats.org/officeDocument/2006/relationships/image" Target="../media/image7.svg"/><Relationship Id="rId19"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slide" Target="slide4.xml"/></Relationships>
</file>

<file path=ppt/slides/_rels/slide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2.svg"/><Relationship Id="rId18" Type="http://schemas.openxmlformats.org/officeDocument/2006/relationships/image" Target="../media/image10.png"/><Relationship Id="rId3" Type="http://schemas.openxmlformats.org/officeDocument/2006/relationships/image" Target="../media/image1.png"/><Relationship Id="rId21" Type="http://schemas.openxmlformats.org/officeDocument/2006/relationships/image" Target="../media/image34.png"/><Relationship Id="rId7" Type="http://schemas.openxmlformats.org/officeDocument/2006/relationships/image" Target="../media/image5.svg"/><Relationship Id="rId12" Type="http://schemas.openxmlformats.org/officeDocument/2006/relationships/image" Target="../media/image31.png"/><Relationship Id="rId17" Type="http://schemas.openxmlformats.org/officeDocument/2006/relationships/slide" Target="slide2.xml"/><Relationship Id="rId25" Type="http://schemas.openxmlformats.org/officeDocument/2006/relationships/image" Target="../media/image36.png"/><Relationship Id="rId2" Type="http://schemas.openxmlformats.org/officeDocument/2006/relationships/slideLayout" Target="../slideLayouts/slideLayout2.xml"/><Relationship Id="rId16" Type="http://schemas.openxmlformats.org/officeDocument/2006/relationships/image" Target="../media/image33.svg"/><Relationship Id="rId20" Type="http://schemas.openxmlformats.org/officeDocument/2006/relationships/slide" Target="slide5.xml"/><Relationship Id="rId1" Type="http://schemas.openxmlformats.org/officeDocument/2006/relationships/tags" Target="../tags/tag3.xml"/><Relationship Id="rId6" Type="http://schemas.openxmlformats.org/officeDocument/2006/relationships/image" Target="../media/image4.png"/><Relationship Id="rId11" Type="http://schemas.openxmlformats.org/officeDocument/2006/relationships/slide" Target="slide3.xml"/><Relationship Id="rId24" Type="http://schemas.openxmlformats.org/officeDocument/2006/relationships/image" Target="../media/image22.png"/><Relationship Id="rId5" Type="http://schemas.openxmlformats.org/officeDocument/2006/relationships/image" Target="../media/image3.svg"/><Relationship Id="rId15" Type="http://schemas.openxmlformats.org/officeDocument/2006/relationships/image" Target="../media/image14.png"/><Relationship Id="rId23" Type="http://schemas.openxmlformats.org/officeDocument/2006/relationships/image" Target="../media/image24.png"/><Relationship Id="rId10" Type="http://schemas.openxmlformats.org/officeDocument/2006/relationships/image" Target="../media/image7.svg"/><Relationship Id="rId19" Type="http://schemas.openxmlformats.org/officeDocument/2006/relationships/image" Target="../media/image11.sv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slide" Target="slide4.xml"/><Relationship Id="rId22" Type="http://schemas.openxmlformats.org/officeDocument/2006/relationships/image" Target="../media/image35.sv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31.png"/><Relationship Id="rId18" Type="http://schemas.openxmlformats.org/officeDocument/2006/relationships/image" Target="../media/image11.svg"/><Relationship Id="rId3" Type="http://schemas.openxmlformats.org/officeDocument/2006/relationships/image" Target="../media/image1.png"/><Relationship Id="rId21" Type="http://schemas.openxmlformats.org/officeDocument/2006/relationships/image" Target="../media/image24.png"/><Relationship Id="rId7" Type="http://schemas.openxmlformats.org/officeDocument/2006/relationships/image" Target="../media/image4.png"/><Relationship Id="rId12" Type="http://schemas.openxmlformats.org/officeDocument/2006/relationships/slide" Target="slide3.xm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slide" Target="slide2.xml"/><Relationship Id="rId20" Type="http://schemas.openxmlformats.org/officeDocument/2006/relationships/image" Target="../media/image37.svg"/><Relationship Id="rId1" Type="http://schemas.openxmlformats.org/officeDocument/2006/relationships/tags" Target="../tags/tag4.xml"/><Relationship Id="rId6" Type="http://schemas.openxmlformats.org/officeDocument/2006/relationships/slide" Target="slide5.xml"/><Relationship Id="rId11" Type="http://schemas.openxmlformats.org/officeDocument/2006/relationships/image" Target="../media/image7.svg"/><Relationship Id="rId5" Type="http://schemas.openxmlformats.org/officeDocument/2006/relationships/image" Target="../media/image3.svg"/><Relationship Id="rId15" Type="http://schemas.openxmlformats.org/officeDocument/2006/relationships/slide" Target="slide4.xml"/><Relationship Id="rId10" Type="http://schemas.openxmlformats.org/officeDocument/2006/relationships/image" Target="../media/image6.png"/><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29.png"/><Relationship Id="rId14" Type="http://schemas.openxmlformats.org/officeDocument/2006/relationships/image" Target="../media/image32.svg"/><Relationship Id="rId22"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microsoft-teams/log-in" TargetMode="External"/><Relationship Id="rId2" Type="http://schemas.openxmlformats.org/officeDocument/2006/relationships/hyperlink" Target="https://github.com/dookam1/Professionalism-Group-Project" TargetMode="External"/><Relationship Id="rId1" Type="http://schemas.openxmlformats.org/officeDocument/2006/relationships/slideLayout" Target="../slideLayouts/slideLayout2.xml"/><Relationship Id="rId4" Type="http://schemas.openxmlformats.org/officeDocument/2006/relationships/hyperlink" Target="https://trello.com/b/m9ahTIAx/proffesionalis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gov.uk/government/organisations/nhs-digital" TargetMode="External"/><Relationship Id="rId3" Type="http://schemas.openxmlformats.org/officeDocument/2006/relationships/hyperlink" Target="https://www.gov.uk/government/organisations/commission-on-human-medicines" TargetMode="External"/><Relationship Id="rId7" Type="http://schemas.openxmlformats.org/officeDocument/2006/relationships/hyperlink" Target="https://www.gov.uk/government/organisations/nhs-england" TargetMode="External"/><Relationship Id="rId2" Type="http://schemas.openxmlformats.org/officeDocument/2006/relationships/hyperlink" Target="https://www.themedicportal.com/application-guide/medical-school-interview/medical-ethics/" TargetMode="External"/><Relationship Id="rId1" Type="http://schemas.openxmlformats.org/officeDocument/2006/relationships/slideLayout" Target="../slideLayouts/slideLayout2.xml"/><Relationship Id="rId6" Type="http://schemas.openxmlformats.org/officeDocument/2006/relationships/hyperlink" Target="https://www.gov.uk/government/organisations/national-institute-for-clinical-excellence" TargetMode="External"/><Relationship Id="rId11" Type="http://schemas.openxmlformats.org/officeDocument/2006/relationships/hyperlink" Target="https://www.gov.uk/government/organisations/health-education-england" TargetMode="External"/><Relationship Id="rId5" Type="http://schemas.openxmlformats.org/officeDocument/2006/relationships/hyperlink" Target="https://www.gov.uk/government/organisations/advisory-committee-on-clinical-impact-awards" TargetMode="External"/><Relationship Id="rId10" Type="http://schemas.openxmlformats.org/officeDocument/2006/relationships/hyperlink" Target="https://www.gov.uk/government/organisations/human-fertilisation-and-embryology-authority" TargetMode="External"/><Relationship Id="rId4" Type="http://schemas.openxmlformats.org/officeDocument/2006/relationships/hyperlink" Target="https://www.gov.uk/government/organisations/british-pharmacopoeia" TargetMode="External"/><Relationship Id="rId9" Type="http://schemas.openxmlformats.org/officeDocument/2006/relationships/hyperlink" Target="https://www.gov.uk/government/organisations/health-research-authorit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investopedia.com/terms/n/neuralnetwork.asp" TargetMode="External"/><Relationship Id="rId2" Type="http://schemas.openxmlformats.org/officeDocument/2006/relationships/hyperlink" Target="https://www.ibm.com/cloud/learn/neural-networks" TargetMode="External"/><Relationship Id="rId1" Type="http://schemas.openxmlformats.org/officeDocument/2006/relationships/slideLayout" Target="../slideLayouts/slideLayout2.xml"/><Relationship Id="rId6" Type="http://schemas.openxmlformats.org/officeDocument/2006/relationships/hyperlink" Target="https://www.tensorflow.org/learn" TargetMode="External"/><Relationship Id="rId5" Type="http://schemas.openxmlformats.org/officeDocument/2006/relationships/hyperlink" Target="https://www.youtube.com/watch?v=E8n_k6HNAgs" TargetMode="External"/><Relationship Id="rId4" Type="http://schemas.openxmlformats.org/officeDocument/2006/relationships/hyperlink" Target="https://www.youtube.com/watch?v=tXVNS-V39A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6F6E"/>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4D34B99A-CB64-41B6-8E01-DBCFAC89AF01}"/>
              </a:ext>
            </a:extLst>
          </p:cNvPr>
          <p:cNvGrpSpPr/>
          <p:nvPr/>
        </p:nvGrpSpPr>
        <p:grpSpPr>
          <a:xfrm>
            <a:off x="-828000" y="4215780"/>
            <a:ext cx="828000" cy="828000"/>
            <a:chOff x="-828000" y="4215780"/>
            <a:chExt cx="828000" cy="828000"/>
          </a:xfrm>
        </p:grpSpPr>
        <p:sp>
          <p:nvSpPr>
            <p:cNvPr id="44" name="Oval 43">
              <a:extLst>
                <a:ext uri="{FF2B5EF4-FFF2-40B4-BE49-F238E27FC236}">
                  <a16:creationId xmlns:a16="http://schemas.microsoft.com/office/drawing/2014/main" id="{3691A5C6-0DF8-4DC0-BDE5-3A070A6D397A}"/>
                </a:ext>
              </a:extLst>
            </p:cNvPr>
            <p:cNvSpPr>
              <a:spLocks noChangeAspect="1"/>
            </p:cNvSpPr>
            <p:nvPr/>
          </p:nvSpPr>
          <p:spPr>
            <a:xfrm>
              <a:off x="-828000" y="421578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5" name="Graphic 44">
              <a:extLst>
                <a:ext uri="{FF2B5EF4-FFF2-40B4-BE49-F238E27FC236}">
                  <a16:creationId xmlns:a16="http://schemas.microsoft.com/office/drawing/2014/main" id="{A53956A8-9F7D-44BF-8734-723F056559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3378" y="4347759"/>
              <a:ext cx="541978" cy="606501"/>
            </a:xfrm>
            <a:prstGeom prst="rect">
              <a:avLst/>
            </a:prstGeom>
          </p:spPr>
        </p:pic>
      </p:grpSp>
      <p:grpSp>
        <p:nvGrpSpPr>
          <p:cNvPr id="46" name="Group 45">
            <a:extLst>
              <a:ext uri="{FF2B5EF4-FFF2-40B4-BE49-F238E27FC236}">
                <a16:creationId xmlns:a16="http://schemas.microsoft.com/office/drawing/2014/main" id="{A5BF5F11-218E-45B5-81E1-1FABC56A851B}"/>
              </a:ext>
            </a:extLst>
          </p:cNvPr>
          <p:cNvGrpSpPr/>
          <p:nvPr/>
        </p:nvGrpSpPr>
        <p:grpSpPr>
          <a:xfrm>
            <a:off x="-828000" y="1814220"/>
            <a:ext cx="828000" cy="828000"/>
            <a:chOff x="-828000" y="1814220"/>
            <a:chExt cx="828000" cy="828000"/>
          </a:xfrm>
        </p:grpSpPr>
        <p:sp>
          <p:nvSpPr>
            <p:cNvPr id="47" name="Oval 46">
              <a:extLst>
                <a:ext uri="{FF2B5EF4-FFF2-40B4-BE49-F238E27FC236}">
                  <a16:creationId xmlns:a16="http://schemas.microsoft.com/office/drawing/2014/main" id="{C059830E-FCD3-4C94-9298-C1816CEE66B4}"/>
                </a:ext>
              </a:extLst>
            </p:cNvPr>
            <p:cNvSpPr>
              <a:spLocks noChangeAspect="1"/>
            </p:cNvSpPr>
            <p:nvPr/>
          </p:nvSpPr>
          <p:spPr>
            <a:xfrm>
              <a:off x="-828000" y="181422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8" name="Graphic 47">
              <a:extLst>
                <a:ext uri="{FF2B5EF4-FFF2-40B4-BE49-F238E27FC236}">
                  <a16:creationId xmlns:a16="http://schemas.microsoft.com/office/drawing/2014/main" id="{21AA55C2-2CB9-459E-819F-4D0B5C58B2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95639" y="1924599"/>
              <a:ext cx="606501" cy="606501"/>
            </a:xfrm>
            <a:prstGeom prst="rect">
              <a:avLst/>
            </a:prstGeom>
          </p:spPr>
        </p:pic>
      </p:grpSp>
      <p:grpSp>
        <p:nvGrpSpPr>
          <p:cNvPr id="49" name="Group 48">
            <a:extLst>
              <a:ext uri="{FF2B5EF4-FFF2-40B4-BE49-F238E27FC236}">
                <a16:creationId xmlns:a16="http://schemas.microsoft.com/office/drawing/2014/main" id="{D7A93708-6909-4533-9409-201B9A26983E}"/>
              </a:ext>
            </a:extLst>
          </p:cNvPr>
          <p:cNvGrpSpPr/>
          <p:nvPr/>
        </p:nvGrpSpPr>
        <p:grpSpPr>
          <a:xfrm>
            <a:off x="-828000" y="5416560"/>
            <a:ext cx="828000" cy="828000"/>
            <a:chOff x="-828000" y="5416560"/>
            <a:chExt cx="828000" cy="828000"/>
          </a:xfrm>
        </p:grpSpPr>
        <p:sp>
          <p:nvSpPr>
            <p:cNvPr id="50" name="Oval 49">
              <a:extLst>
                <a:ext uri="{FF2B5EF4-FFF2-40B4-BE49-F238E27FC236}">
                  <a16:creationId xmlns:a16="http://schemas.microsoft.com/office/drawing/2014/main" id="{252B2C96-B8D8-4B62-AB77-3B7FEFCA33D6}"/>
                </a:ext>
              </a:extLst>
            </p:cNvPr>
            <p:cNvSpPr>
              <a:spLocks noChangeAspect="1"/>
            </p:cNvSpPr>
            <p:nvPr/>
          </p:nvSpPr>
          <p:spPr>
            <a:xfrm>
              <a:off x="-828000" y="541656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 name="Graphic 50">
              <a:extLst>
                <a:ext uri="{FF2B5EF4-FFF2-40B4-BE49-F238E27FC236}">
                  <a16:creationId xmlns:a16="http://schemas.microsoft.com/office/drawing/2014/main" id="{FC710BB4-C188-499E-B30E-2D923611E3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95639" y="5559339"/>
              <a:ext cx="606501" cy="606501"/>
            </a:xfrm>
            <a:prstGeom prst="rect">
              <a:avLst/>
            </a:prstGeom>
          </p:spPr>
        </p:pic>
      </p:grpSp>
      <p:sp>
        <p:nvSpPr>
          <p:cNvPr id="53" name="Oval 52">
            <a:extLst>
              <a:ext uri="{FF2B5EF4-FFF2-40B4-BE49-F238E27FC236}">
                <a16:creationId xmlns:a16="http://schemas.microsoft.com/office/drawing/2014/main" id="{9A420D2B-C542-4660-BA20-5A6577BB0390}"/>
              </a:ext>
            </a:extLst>
          </p:cNvPr>
          <p:cNvSpPr>
            <a:spLocks noChangeAspect="1"/>
          </p:cNvSpPr>
          <p:nvPr/>
        </p:nvSpPr>
        <p:spPr>
          <a:xfrm>
            <a:off x="799986" y="61344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5" name="Group 54">
            <a:extLst>
              <a:ext uri="{FF2B5EF4-FFF2-40B4-BE49-F238E27FC236}">
                <a16:creationId xmlns:a16="http://schemas.microsoft.com/office/drawing/2014/main" id="{8F2A6D0F-BADA-4E97-B939-62D2E4481265}"/>
              </a:ext>
            </a:extLst>
          </p:cNvPr>
          <p:cNvGrpSpPr/>
          <p:nvPr/>
        </p:nvGrpSpPr>
        <p:grpSpPr>
          <a:xfrm>
            <a:off x="-806389" y="3015000"/>
            <a:ext cx="828000" cy="828000"/>
            <a:chOff x="-828000" y="3015000"/>
            <a:chExt cx="828000" cy="828000"/>
          </a:xfrm>
        </p:grpSpPr>
        <p:sp>
          <p:nvSpPr>
            <p:cNvPr id="56" name="Oval 55">
              <a:extLst>
                <a:ext uri="{FF2B5EF4-FFF2-40B4-BE49-F238E27FC236}">
                  <a16:creationId xmlns:a16="http://schemas.microsoft.com/office/drawing/2014/main" id="{424C3FA4-76A4-45D5-B873-917040EC84FD}"/>
                </a:ext>
              </a:extLst>
            </p:cNvPr>
            <p:cNvSpPr>
              <a:spLocks noChangeAspect="1"/>
            </p:cNvSpPr>
            <p:nvPr/>
          </p:nvSpPr>
          <p:spPr>
            <a:xfrm>
              <a:off x="-828000" y="301500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7" name="Graphic 56">
              <a:extLst>
                <a:ext uri="{FF2B5EF4-FFF2-40B4-BE49-F238E27FC236}">
                  <a16:creationId xmlns:a16="http://schemas.microsoft.com/office/drawing/2014/main" id="{C843726B-4068-454E-BB73-B7CC5D4262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95639" y="3136179"/>
              <a:ext cx="606501" cy="606501"/>
            </a:xfrm>
            <a:prstGeom prst="rect">
              <a:avLst/>
            </a:prstGeom>
          </p:spPr>
        </p:pic>
      </p:grpSp>
      <p:sp>
        <p:nvSpPr>
          <p:cNvPr id="58" name="Freeform: Shape 57">
            <a:extLst>
              <a:ext uri="{FF2B5EF4-FFF2-40B4-BE49-F238E27FC236}">
                <a16:creationId xmlns:a16="http://schemas.microsoft.com/office/drawing/2014/main" id="{A1212A5A-D092-4684-AC57-3AA4178F8BC8}"/>
              </a:ext>
            </a:extLst>
          </p:cNvPr>
          <p:cNvSpPr/>
          <p:nvPr/>
        </p:nvSpPr>
        <p:spPr>
          <a:xfrm rot="10800000">
            <a:off x="1" y="-7990572"/>
            <a:ext cx="1423686" cy="18013682"/>
          </a:xfrm>
          <a:custGeom>
            <a:avLst/>
            <a:gdLst>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686" h="18013682">
                <a:moveTo>
                  <a:pt x="0" y="18013682"/>
                </a:moveTo>
                <a:lnTo>
                  <a:pt x="0" y="10102090"/>
                </a:lnTo>
                <a:cubicBezTo>
                  <a:pt x="255775" y="9737007"/>
                  <a:pt x="760973" y="9524324"/>
                  <a:pt x="767326" y="9006841"/>
                </a:cubicBezTo>
                <a:cubicBezTo>
                  <a:pt x="773679" y="8489358"/>
                  <a:pt x="255775" y="8276675"/>
                  <a:pt x="0" y="7911592"/>
                </a:cubicBezTo>
                <a:lnTo>
                  <a:pt x="0" y="0"/>
                </a:lnTo>
                <a:lnTo>
                  <a:pt x="1423686" y="0"/>
                </a:lnTo>
                <a:lnTo>
                  <a:pt x="1423686" y="18013682"/>
                </a:lnTo>
                <a:lnTo>
                  <a:pt x="0" y="180136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59" name="Graphic 58">
            <a:hlinkClick r:id="rId9" action="ppaction://hlinksldjump"/>
            <a:extLst>
              <a:ext uri="{FF2B5EF4-FFF2-40B4-BE49-F238E27FC236}">
                <a16:creationId xmlns:a16="http://schemas.microsoft.com/office/drawing/2014/main" id="{CB5FC62D-61A5-4DE5-860B-705111EA80D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408592" y="3136179"/>
            <a:ext cx="606501" cy="606501"/>
          </a:xfrm>
          <a:prstGeom prst="rect">
            <a:avLst/>
          </a:prstGeom>
        </p:spPr>
      </p:pic>
      <p:pic>
        <p:nvPicPr>
          <p:cNvPr id="60" name="Graphic 59">
            <a:hlinkClick r:id="rId12" action="ppaction://hlinksldjump"/>
            <a:extLst>
              <a:ext uri="{FF2B5EF4-FFF2-40B4-BE49-F238E27FC236}">
                <a16:creationId xmlns:a16="http://schemas.microsoft.com/office/drawing/2014/main" id="{8B2F2085-F5A5-45EE-9BFA-C8D42A2388E6}"/>
              </a:ext>
            </a:extLst>
          </p:cNvPr>
          <p:cNvPicPr>
            <a:picLocks noChangeAspect="1"/>
          </p:cNvPicPr>
          <p:nvPr/>
        </p:nvPicPr>
        <p:blipFill>
          <a:blip r:embed="rId2">
            <a:alphaModFix amt="38000"/>
            <a:extLst>
              <a:ext uri="{28A0092B-C50C-407E-A947-70E740481C1C}">
                <a14:useLocalDpi xmlns:a14="http://schemas.microsoft.com/office/drawing/2010/main" val="0"/>
              </a:ext>
            </a:extLst>
          </a:blip>
          <a:srcRect/>
          <a:stretch/>
        </p:blipFill>
        <p:spPr>
          <a:xfrm>
            <a:off x="440853" y="4347759"/>
            <a:ext cx="541978" cy="606501"/>
          </a:xfrm>
          <a:prstGeom prst="rect">
            <a:avLst/>
          </a:prstGeom>
        </p:spPr>
      </p:pic>
      <p:pic>
        <p:nvPicPr>
          <p:cNvPr id="61" name="Graphic 60">
            <a:hlinkClick r:id="rId13" action="ppaction://hlinksldjump"/>
            <a:extLst>
              <a:ext uri="{FF2B5EF4-FFF2-40B4-BE49-F238E27FC236}">
                <a16:creationId xmlns:a16="http://schemas.microsoft.com/office/drawing/2014/main" id="{8B883706-2E93-4801-8A08-30D13F7FCD4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408592" y="1924599"/>
            <a:ext cx="606501" cy="606501"/>
          </a:xfrm>
          <a:prstGeom prst="rect">
            <a:avLst/>
          </a:prstGeom>
        </p:spPr>
      </p:pic>
      <p:pic>
        <p:nvPicPr>
          <p:cNvPr id="62" name="Graphic 61">
            <a:hlinkClick r:id="rId16" action="ppaction://hlinksldjump"/>
            <a:extLst>
              <a:ext uri="{FF2B5EF4-FFF2-40B4-BE49-F238E27FC236}">
                <a16:creationId xmlns:a16="http://schemas.microsoft.com/office/drawing/2014/main" id="{2F9D7FFF-E3CC-4C6F-8278-6B09EBA08C3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408592" y="5559339"/>
            <a:ext cx="606501" cy="606501"/>
          </a:xfrm>
          <a:prstGeom prst="rect">
            <a:avLst/>
          </a:prstGeom>
        </p:spPr>
      </p:pic>
      <p:pic>
        <p:nvPicPr>
          <p:cNvPr id="63" name="Graphic 62" descr="Tic Tac Toe outline">
            <a:hlinkClick r:id="rId19" action="ppaction://hlinksldjump"/>
            <a:extLst>
              <a:ext uri="{FF2B5EF4-FFF2-40B4-BE49-F238E27FC236}">
                <a16:creationId xmlns:a16="http://schemas.microsoft.com/office/drawing/2014/main" id="{14EB7DE7-05EC-44FE-BCF6-73B34427E30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08592" y="724189"/>
            <a:ext cx="606501" cy="606501"/>
          </a:xfrm>
          <a:prstGeom prst="rect">
            <a:avLst/>
          </a:prstGeom>
        </p:spPr>
      </p:pic>
      <p:sp>
        <p:nvSpPr>
          <p:cNvPr id="65" name="TextBox 64">
            <a:extLst>
              <a:ext uri="{FF2B5EF4-FFF2-40B4-BE49-F238E27FC236}">
                <a16:creationId xmlns:a16="http://schemas.microsoft.com/office/drawing/2014/main" id="{7E851A8F-2192-43BE-BFAE-73E8F0A43739}"/>
              </a:ext>
            </a:extLst>
          </p:cNvPr>
          <p:cNvSpPr txBox="1"/>
          <p:nvPr/>
        </p:nvSpPr>
        <p:spPr>
          <a:xfrm>
            <a:off x="3588774" y="244108"/>
            <a:ext cx="6508954" cy="523220"/>
          </a:xfrm>
          <a:prstGeom prst="rect">
            <a:avLst/>
          </a:prstGeom>
          <a:noFill/>
        </p:spPr>
        <p:txBody>
          <a:bodyPr wrap="square">
            <a:spAutoFit/>
          </a:bodyPr>
          <a:lstStyle/>
          <a:p>
            <a:pPr algn="ctr"/>
            <a:r>
              <a:rPr lang="en-US" sz="2800" u="sng" dirty="0">
                <a:solidFill>
                  <a:srgbClr val="FFFFFF"/>
                </a:solidFill>
                <a:latin typeface="Amasis MT Pro Black" panose="02040A04050005020304" pitchFamily="18" charset="0"/>
              </a:rPr>
              <a:t>Objectives</a:t>
            </a:r>
            <a:endParaRPr lang="en-GB" sz="2800" u="sng" dirty="0">
              <a:latin typeface="Amasis MT Pro Black" panose="02040A04050005020304" pitchFamily="18" charset="0"/>
            </a:endParaRPr>
          </a:p>
        </p:txBody>
      </p:sp>
      <p:sp>
        <p:nvSpPr>
          <p:cNvPr id="68" name="TextBox 67">
            <a:extLst>
              <a:ext uri="{FF2B5EF4-FFF2-40B4-BE49-F238E27FC236}">
                <a16:creationId xmlns:a16="http://schemas.microsoft.com/office/drawing/2014/main" id="{E6CDD8FD-B409-4B34-B168-DD1B3F36C7CC}"/>
              </a:ext>
            </a:extLst>
          </p:cNvPr>
          <p:cNvSpPr txBox="1"/>
          <p:nvPr/>
        </p:nvSpPr>
        <p:spPr>
          <a:xfrm>
            <a:off x="1832280" y="2531100"/>
            <a:ext cx="8526622" cy="2862322"/>
          </a:xfrm>
          <a:prstGeom prst="rect">
            <a:avLst/>
          </a:prstGeom>
          <a:noFill/>
        </p:spPr>
        <p:txBody>
          <a:bodyPr wrap="square" rtlCol="0">
            <a:spAutoFit/>
          </a:bodyPr>
          <a:lstStyle/>
          <a:p>
            <a:pPr algn="ctr"/>
            <a:r>
              <a:rPr lang="en-US" sz="3600" dirty="0"/>
              <a:t>By:</a:t>
            </a:r>
          </a:p>
          <a:p>
            <a:pPr algn="ctr"/>
            <a:r>
              <a:rPr lang="en-US" sz="3600" dirty="0"/>
              <a:t>Owain Dutfield: 30026487</a:t>
            </a:r>
          </a:p>
          <a:p>
            <a:pPr algn="ctr"/>
            <a:r>
              <a:rPr lang="en-GB" sz="3600" dirty="0" err="1"/>
              <a:t>Kimmon</a:t>
            </a:r>
            <a:r>
              <a:rPr lang="en-GB" sz="3600" dirty="0"/>
              <a:t> Hlongwane :30023283</a:t>
            </a:r>
          </a:p>
          <a:p>
            <a:pPr algn="ctr"/>
            <a:r>
              <a:rPr lang="en-GB" sz="3600" dirty="0">
                <a:solidFill>
                  <a:srgbClr val="242424"/>
                </a:solidFill>
                <a:latin typeface="Segoe UI" panose="020B0502040204020203" pitchFamily="34" charset="0"/>
              </a:rPr>
              <a:t>Ben </a:t>
            </a:r>
            <a:r>
              <a:rPr lang="en-GB" sz="3600" dirty="0" err="1">
                <a:solidFill>
                  <a:srgbClr val="242424"/>
                </a:solidFill>
                <a:latin typeface="Segoe UI" panose="020B0502040204020203" pitchFamily="34" charset="0"/>
              </a:rPr>
              <a:t>Sarak</a:t>
            </a:r>
            <a:r>
              <a:rPr lang="en-GB" sz="3600" dirty="0">
                <a:solidFill>
                  <a:srgbClr val="242424"/>
                </a:solidFill>
                <a:latin typeface="Segoe UI" panose="020B0502040204020203" pitchFamily="34" charset="0"/>
              </a:rPr>
              <a:t> Jones: </a:t>
            </a:r>
            <a:r>
              <a:rPr lang="en-GB" sz="3600" b="0" i="0" dirty="0">
                <a:solidFill>
                  <a:srgbClr val="242424"/>
                </a:solidFill>
                <a:effectLst/>
                <a:latin typeface="Segoe UI" panose="020B0502040204020203" pitchFamily="34" charset="0"/>
              </a:rPr>
              <a:t>30030434</a:t>
            </a:r>
          </a:p>
          <a:p>
            <a:pPr algn="ctr"/>
            <a:r>
              <a:rPr lang="en-GB" sz="3600" dirty="0" err="1">
                <a:solidFill>
                  <a:srgbClr val="242424"/>
                </a:solidFill>
                <a:latin typeface="Segoe UI" panose="020B0502040204020203" pitchFamily="34" charset="0"/>
              </a:rPr>
              <a:t>Zsolt</a:t>
            </a:r>
            <a:r>
              <a:rPr lang="en-GB" sz="3600" dirty="0">
                <a:solidFill>
                  <a:srgbClr val="242424"/>
                </a:solidFill>
                <a:latin typeface="Segoe UI" panose="020B0502040204020203" pitchFamily="34" charset="0"/>
              </a:rPr>
              <a:t> </a:t>
            </a:r>
            <a:r>
              <a:rPr lang="en-GB" sz="3600" dirty="0" err="1">
                <a:solidFill>
                  <a:srgbClr val="242424"/>
                </a:solidFill>
                <a:latin typeface="Segoe UI" panose="020B0502040204020203" pitchFamily="34" charset="0"/>
              </a:rPr>
              <a:t>Toldi</a:t>
            </a:r>
            <a:r>
              <a:rPr lang="en-GB" sz="3600" dirty="0">
                <a:solidFill>
                  <a:srgbClr val="242424"/>
                </a:solidFill>
                <a:latin typeface="Segoe UI" panose="020B0502040204020203" pitchFamily="34" charset="0"/>
              </a:rPr>
              <a:t>: 30047627</a:t>
            </a:r>
            <a:endParaRPr lang="en-GB" sz="3600" dirty="0"/>
          </a:p>
        </p:txBody>
      </p:sp>
      <p:pic>
        <p:nvPicPr>
          <p:cNvPr id="2" name="Picture 1">
            <a:extLst>
              <a:ext uri="{FF2B5EF4-FFF2-40B4-BE49-F238E27FC236}">
                <a16:creationId xmlns:a16="http://schemas.microsoft.com/office/drawing/2014/main" id="{CD7DBAF7-783B-19C6-C513-78FE569A7E01}"/>
              </a:ext>
            </a:extLst>
          </p:cNvPr>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957525" y="724189"/>
            <a:ext cx="494085" cy="592902"/>
          </a:xfrm>
          <a:prstGeom prst="rect">
            <a:avLst/>
          </a:prstGeom>
          <a:noFill/>
          <a:ln>
            <a:noFill/>
          </a:ln>
        </p:spPr>
      </p:pic>
      <p:sp>
        <p:nvSpPr>
          <p:cNvPr id="3" name="Content Placeholder 2">
            <a:extLst>
              <a:ext uri="{FF2B5EF4-FFF2-40B4-BE49-F238E27FC236}">
                <a16:creationId xmlns:a16="http://schemas.microsoft.com/office/drawing/2014/main" id="{29D4FE9A-EDE8-D427-C05D-03EB908AD170}"/>
              </a:ext>
            </a:extLst>
          </p:cNvPr>
          <p:cNvSpPr>
            <a:spLocks noGrp="1"/>
          </p:cNvSpPr>
          <p:nvPr>
            <p:ph idx="1"/>
          </p:nvPr>
        </p:nvSpPr>
        <p:spPr>
          <a:xfrm>
            <a:off x="2364488" y="1485034"/>
            <a:ext cx="8526623" cy="2149216"/>
          </a:xfrm>
        </p:spPr>
        <p:txBody>
          <a:bodyPr>
            <a:normAutofit/>
          </a:bodyPr>
          <a:lstStyle/>
          <a:p>
            <a:r>
              <a:rPr lang="en-GB" sz="2000" dirty="0"/>
              <a:t>To develop a  scalable AI chatbot application that diagnoses people with a disease,  illness or a sickness. (now you can get diagnosed without leaving the house and you don’t have to call ANYONE)</a:t>
            </a:r>
          </a:p>
          <a:p>
            <a:r>
              <a:rPr lang="en-GB" sz="2000" dirty="0"/>
              <a:t>Why? To help the understaffed NHS they need our help and we can help anyway we can.</a:t>
            </a:r>
          </a:p>
          <a:p>
            <a:r>
              <a:rPr lang="en-GB" sz="2000" dirty="0"/>
              <a:t>Accessible to lots of demographics, ages, disabilities.</a:t>
            </a:r>
          </a:p>
        </p:txBody>
      </p:sp>
      <p:sp>
        <p:nvSpPr>
          <p:cNvPr id="9" name="Title 1">
            <a:extLst>
              <a:ext uri="{FF2B5EF4-FFF2-40B4-BE49-F238E27FC236}">
                <a16:creationId xmlns:a16="http://schemas.microsoft.com/office/drawing/2014/main" id="{531DF158-F669-FCB3-AE84-FB77773992C9}"/>
              </a:ext>
            </a:extLst>
          </p:cNvPr>
          <p:cNvSpPr txBox="1">
            <a:spLocks/>
          </p:cNvSpPr>
          <p:nvPr/>
        </p:nvSpPr>
        <p:spPr>
          <a:xfrm>
            <a:off x="3588774" y="126181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How will we achieve this?</a:t>
            </a:r>
          </a:p>
        </p:txBody>
      </p:sp>
      <p:sp>
        <p:nvSpPr>
          <p:cNvPr id="10" name="Content Placeholder 2">
            <a:extLst>
              <a:ext uri="{FF2B5EF4-FFF2-40B4-BE49-F238E27FC236}">
                <a16:creationId xmlns:a16="http://schemas.microsoft.com/office/drawing/2014/main" id="{5CC977D1-72EF-9B79-C120-86A7B21A4FF9}"/>
              </a:ext>
            </a:extLst>
          </p:cNvPr>
          <p:cNvSpPr txBox="1">
            <a:spLocks/>
          </p:cNvSpPr>
          <p:nvPr/>
        </p:nvSpPr>
        <p:spPr>
          <a:xfrm>
            <a:off x="3588774" y="272231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Collaboration spaces (GitHub, teams, Trello)</a:t>
            </a:r>
          </a:p>
          <a:p>
            <a:r>
              <a:rPr lang="en-GB" dirty="0"/>
              <a:t>Communication </a:t>
            </a:r>
          </a:p>
          <a:p>
            <a:r>
              <a:rPr lang="en-GB" dirty="0"/>
              <a:t>Teamwork</a:t>
            </a:r>
          </a:p>
          <a:p>
            <a:endParaRPr lang="en-GB" dirty="0"/>
          </a:p>
        </p:txBody>
      </p:sp>
      <p:pic>
        <p:nvPicPr>
          <p:cNvPr id="1026" name="Picture 2">
            <a:extLst>
              <a:ext uri="{FF2B5EF4-FFF2-40B4-BE49-F238E27FC236}">
                <a16:creationId xmlns:a16="http://schemas.microsoft.com/office/drawing/2014/main" id="{BFC77352-36ED-0D3E-103E-50CF2B9F3F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74826" y="3605530"/>
            <a:ext cx="3008362" cy="30083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C695A42-444A-E9AD-2B29-1473835405D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91216" y="4143374"/>
            <a:ext cx="4324492" cy="2432527"/>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169F68EE-7AE7-65A0-B4CC-737015D63903}"/>
              </a:ext>
            </a:extLst>
          </p:cNvPr>
          <p:cNvSpPr txBox="1">
            <a:spLocks/>
          </p:cNvSpPr>
          <p:nvPr/>
        </p:nvSpPr>
        <p:spPr>
          <a:xfrm>
            <a:off x="1688966" y="9065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Future Plans</a:t>
            </a:r>
          </a:p>
        </p:txBody>
      </p:sp>
      <p:sp>
        <p:nvSpPr>
          <p:cNvPr id="12" name="Content Placeholder 2">
            <a:extLst>
              <a:ext uri="{FF2B5EF4-FFF2-40B4-BE49-F238E27FC236}">
                <a16:creationId xmlns:a16="http://schemas.microsoft.com/office/drawing/2014/main" id="{0AC478D5-25D6-5481-F32D-9CBBFF583328}"/>
              </a:ext>
            </a:extLst>
          </p:cNvPr>
          <p:cNvSpPr txBox="1">
            <a:spLocks/>
          </p:cNvSpPr>
          <p:nvPr/>
        </p:nvSpPr>
        <p:spPr>
          <a:xfrm>
            <a:off x="1756494" y="204011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u="sng" dirty="0"/>
              <a:t>Phase 1</a:t>
            </a:r>
          </a:p>
          <a:p>
            <a:r>
              <a:rPr lang="en-GB" sz="2200" dirty="0"/>
              <a:t>Business plan</a:t>
            </a:r>
          </a:p>
          <a:p>
            <a:endParaRPr lang="en-GB" dirty="0"/>
          </a:p>
          <a:p>
            <a:r>
              <a:rPr lang="en-GB" u="sng" dirty="0"/>
              <a:t>Phase 2</a:t>
            </a:r>
          </a:p>
          <a:p>
            <a:r>
              <a:rPr lang="en-GB" sz="2000" dirty="0"/>
              <a:t>Start design of our project</a:t>
            </a:r>
          </a:p>
          <a:p>
            <a:r>
              <a:rPr lang="en-GB" sz="2000" dirty="0"/>
              <a:t>Learn skills required</a:t>
            </a:r>
          </a:p>
          <a:p>
            <a:endParaRPr lang="en-GB" sz="2000" dirty="0"/>
          </a:p>
          <a:p>
            <a:r>
              <a:rPr lang="en-GB" u="sng" dirty="0"/>
              <a:t>Phase 3</a:t>
            </a:r>
          </a:p>
          <a:p>
            <a:r>
              <a:rPr lang="en-GB" sz="2000" dirty="0"/>
              <a:t>Agile </a:t>
            </a:r>
            <a:r>
              <a:rPr lang="en-GB" sz="2000" dirty="0" err="1"/>
              <a:t>devlopment</a:t>
            </a:r>
            <a:endParaRPr lang="en-GB" sz="2000" dirty="0"/>
          </a:p>
          <a:p>
            <a:endParaRPr lang="en-GB" sz="2000" dirty="0"/>
          </a:p>
        </p:txBody>
      </p:sp>
      <p:pic>
        <p:nvPicPr>
          <p:cNvPr id="1030" name="Picture 6">
            <a:extLst>
              <a:ext uri="{FF2B5EF4-FFF2-40B4-BE49-F238E27FC236}">
                <a16:creationId xmlns:a16="http://schemas.microsoft.com/office/drawing/2014/main" id="{8AE9CD0F-0AEA-EFD4-99A6-8B8A2CC9789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86099" y="4959836"/>
            <a:ext cx="3112893" cy="1751002"/>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Checkmark with solid fill">
            <a:extLst>
              <a:ext uri="{FF2B5EF4-FFF2-40B4-BE49-F238E27FC236}">
                <a16:creationId xmlns:a16="http://schemas.microsoft.com/office/drawing/2014/main" id="{60C1B5D1-5210-4B4E-79FF-B5434940629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391683" y="1990862"/>
            <a:ext cx="523558" cy="52355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9327CD21-EBD6-770A-D4CC-4F52E07E6DF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000459" y="99025"/>
            <a:ext cx="2058057" cy="907590"/>
          </a:xfrm>
          <a:prstGeom prst="rect">
            <a:avLst/>
          </a:prstGeom>
        </p:spPr>
      </p:pic>
    </p:spTree>
    <p:extLst>
      <p:ext uri="{BB962C8B-B14F-4D97-AF65-F5344CB8AC3E}">
        <p14:creationId xmlns:p14="http://schemas.microsoft.com/office/powerpoint/2010/main" val="2516330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8"/>
                                        </p:tgtEl>
                                      </p:cBhvr>
                                    </p:animEffect>
                                    <p:set>
                                      <p:cBhvr>
                                        <p:cTn id="7" dur="1" fill="hold">
                                          <p:stCondLst>
                                            <p:cond delay="499"/>
                                          </p:stCondLst>
                                        </p:cTn>
                                        <p:tgtEl>
                                          <p:spTgt spid="6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xEl>
                                              <p:pRg st="1" end="1"/>
                                            </p:txEl>
                                          </p:spTgt>
                                        </p:tgtEl>
                                      </p:cBhvr>
                                    </p:animEffect>
                                    <p:set>
                                      <p:cBhvr>
                                        <p:cTn id="30" dur="1" fill="hold">
                                          <p:stCondLst>
                                            <p:cond delay="499"/>
                                          </p:stCondLst>
                                        </p:cTn>
                                        <p:tgtEl>
                                          <p:spTgt spid="3">
                                            <p:txEl>
                                              <p:pRg st="1" end="1"/>
                                            </p:txEl>
                                          </p:spTgt>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xEl>
                                              <p:pRg st="2" end="2"/>
                                            </p:txEl>
                                          </p:spTgt>
                                        </p:tgtEl>
                                      </p:cBhvr>
                                    </p:animEffect>
                                    <p:set>
                                      <p:cBhvr>
                                        <p:cTn id="3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028"/>
                                        </p:tgtEl>
                                        <p:attrNameLst>
                                          <p:attrName>style.visibility</p:attrName>
                                        </p:attrNameLst>
                                      </p:cBhvr>
                                      <p:to>
                                        <p:strVal val="visible"/>
                                      </p:to>
                                    </p:set>
                                    <p:animEffect transition="in" filter="fade">
                                      <p:cBhvr>
                                        <p:cTn id="44" dur="500"/>
                                        <p:tgtEl>
                                          <p:spTgt spid="1028"/>
                                        </p:tgtEl>
                                      </p:cBhvr>
                                    </p:animEffect>
                                  </p:childTnLst>
                                </p:cTn>
                              </p:par>
                              <p:par>
                                <p:cTn id="45" presetID="10" presetClass="entr" presetSubtype="0" fill="hold" nodeType="with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fade">
                                      <p:cBhvr>
                                        <p:cTn id="47" dur="500"/>
                                        <p:tgtEl>
                                          <p:spTgt spid="1026"/>
                                        </p:tgtEl>
                                      </p:cBhvr>
                                    </p:animEffect>
                                  </p:childTnLst>
                                </p:cTn>
                              </p:par>
                              <p:par>
                                <p:cTn id="48" presetID="10" presetClass="entr" presetSubtype="0" fill="hold" nodeType="withEffect">
                                  <p:stCondLst>
                                    <p:cond delay="0"/>
                                  </p:stCondLst>
                                  <p:childTnLst>
                                    <p:set>
                                      <p:cBhvr>
                                        <p:cTn id="49" dur="1" fill="hold">
                                          <p:stCondLst>
                                            <p:cond delay="0"/>
                                          </p:stCondLst>
                                        </p:cTn>
                                        <p:tgtEl>
                                          <p:spTgt spid="1030"/>
                                        </p:tgtEl>
                                        <p:attrNameLst>
                                          <p:attrName>style.visibility</p:attrName>
                                        </p:attrNameLst>
                                      </p:cBhvr>
                                      <p:to>
                                        <p:strVal val="visible"/>
                                      </p:to>
                                    </p:set>
                                    <p:animEffect transition="in" filter="fade">
                                      <p:cBhvr>
                                        <p:cTn id="50" dur="500"/>
                                        <p:tgtEl>
                                          <p:spTgt spid="103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028"/>
                                        </p:tgtEl>
                                      </p:cBhvr>
                                    </p:animEffect>
                                    <p:set>
                                      <p:cBhvr>
                                        <p:cTn id="61" dur="1" fill="hold">
                                          <p:stCondLst>
                                            <p:cond delay="499"/>
                                          </p:stCondLst>
                                        </p:cTn>
                                        <p:tgtEl>
                                          <p:spTgt spid="1028"/>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026"/>
                                        </p:tgtEl>
                                      </p:cBhvr>
                                    </p:animEffect>
                                    <p:set>
                                      <p:cBhvr>
                                        <p:cTn id="64" dur="1" fill="hold">
                                          <p:stCondLst>
                                            <p:cond delay="499"/>
                                          </p:stCondLst>
                                        </p:cTn>
                                        <p:tgtEl>
                                          <p:spTgt spid="102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030"/>
                                        </p:tgtEl>
                                      </p:cBhvr>
                                    </p:animEffect>
                                    <p:set>
                                      <p:cBhvr>
                                        <p:cTn id="67" dur="1" fill="hold">
                                          <p:stCondLst>
                                            <p:cond delay="499"/>
                                          </p:stCondLst>
                                        </p:cTn>
                                        <p:tgtEl>
                                          <p:spTgt spid="1030"/>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par>
                                <p:cTn id="76" presetID="10" presetClass="entr" presetSubtype="0" fill="hold"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3" grpId="0" build="p"/>
      <p:bldP spid="3" grpId="1" uiExpand="1" build="p"/>
      <p:bldP spid="9" grpId="0"/>
      <p:bldP spid="9" grpId="1"/>
      <p:bldP spid="10" grpId="0"/>
      <p:bldP spid="10" grpId="1"/>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711D-F26F-821A-BFF9-C15AA3FB616C}"/>
              </a:ext>
            </a:extLst>
          </p:cNvPr>
          <p:cNvSpPr>
            <a:spLocks noGrp="1"/>
          </p:cNvSpPr>
          <p:nvPr>
            <p:ph type="title"/>
          </p:nvPr>
        </p:nvSpPr>
        <p:spPr/>
        <p:txBody>
          <a:bodyPr/>
          <a:lstStyle/>
          <a:p>
            <a:r>
              <a:rPr lang="en-GB" dirty="0"/>
              <a:t>Slide 4 references</a:t>
            </a:r>
          </a:p>
        </p:txBody>
      </p:sp>
      <p:sp>
        <p:nvSpPr>
          <p:cNvPr id="3" name="Content Placeholder 2">
            <a:extLst>
              <a:ext uri="{FF2B5EF4-FFF2-40B4-BE49-F238E27FC236}">
                <a16:creationId xmlns:a16="http://schemas.microsoft.com/office/drawing/2014/main" id="{BB2F7160-DE4C-FA61-A459-15AE21034197}"/>
              </a:ext>
            </a:extLst>
          </p:cNvPr>
          <p:cNvSpPr>
            <a:spLocks noGrp="1"/>
          </p:cNvSpPr>
          <p:nvPr>
            <p:ph idx="1"/>
          </p:nvPr>
        </p:nvSpPr>
        <p:spPr/>
        <p:txBody>
          <a:bodyPr/>
          <a:lstStyle/>
          <a:p>
            <a:r>
              <a:rPr lang="en-GB" sz="2800" dirty="0"/>
              <a:t>https://docs.python.org/3/library/tkinter.html</a:t>
            </a:r>
            <a:endParaRPr lang="en-GB" sz="2800" dirty="0">
              <a:cs typeface="Calibri"/>
            </a:endParaRPr>
          </a:p>
          <a:p>
            <a:endParaRPr lang="en-GB" dirty="0"/>
          </a:p>
        </p:txBody>
      </p:sp>
    </p:spTree>
    <p:extLst>
      <p:ext uri="{BB962C8B-B14F-4D97-AF65-F5344CB8AC3E}">
        <p14:creationId xmlns:p14="http://schemas.microsoft.com/office/powerpoint/2010/main" val="133133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0D1D-B5C6-DEF2-1D0A-14151AA01DB3}"/>
              </a:ext>
            </a:extLst>
          </p:cNvPr>
          <p:cNvSpPr>
            <a:spLocks noGrp="1"/>
          </p:cNvSpPr>
          <p:nvPr>
            <p:ph type="title"/>
          </p:nvPr>
        </p:nvSpPr>
        <p:spPr/>
        <p:txBody>
          <a:bodyPr/>
          <a:lstStyle/>
          <a:p>
            <a:r>
              <a:rPr lang="en-GB" dirty="0"/>
              <a:t>Slide 5 references</a:t>
            </a:r>
          </a:p>
        </p:txBody>
      </p:sp>
      <p:sp>
        <p:nvSpPr>
          <p:cNvPr id="3" name="Content Placeholder 2">
            <a:extLst>
              <a:ext uri="{FF2B5EF4-FFF2-40B4-BE49-F238E27FC236}">
                <a16:creationId xmlns:a16="http://schemas.microsoft.com/office/drawing/2014/main" id="{3BA05B36-D785-CBE7-71C2-8EABFAD9C74C}"/>
              </a:ext>
            </a:extLst>
          </p:cNvPr>
          <p:cNvSpPr>
            <a:spLocks noGrp="1"/>
          </p:cNvSpPr>
          <p:nvPr>
            <p:ph idx="1"/>
          </p:nvPr>
        </p:nvSpPr>
        <p:spPr/>
        <p:txBody>
          <a:bodyPr>
            <a:normAutofit/>
          </a:bodyPr>
          <a:lstStyle/>
          <a:p>
            <a:r>
              <a:rPr lang="en-GB" b="1" u="sng" dirty="0">
                <a:effectLst/>
                <a:latin typeface="var(--fontFamilyBase)"/>
                <a:hlinkClick r:id="rId2" tooltip="https://gettalkative.com/info/web-chat-best-practices"/>
              </a:rPr>
              <a:t>https://gettalkative.com/info/web-chat-best-practices</a:t>
            </a:r>
            <a:endParaRPr lang="en-GB" dirty="0">
              <a:effectLst/>
            </a:endParaRPr>
          </a:p>
          <a:p>
            <a:r>
              <a:rPr lang="en-GB" b="1" u="none" strike="noStrike" dirty="0">
                <a:solidFill>
                  <a:srgbClr val="4F52B2"/>
                </a:solidFill>
                <a:effectLst/>
                <a:latin typeface="var(--fontFamilyBase)"/>
                <a:hlinkClick r:id="rId3" tooltip="https://www.geeksforgeeks.org/advantages-and-disadvantages-of-tensorflow/"/>
              </a:rPr>
              <a:t>https://www.geeksforgeeks.org/advantages-and-disadvantages-of-tensorflow/</a:t>
            </a:r>
            <a:endParaRPr lang="en-GB" dirty="0">
              <a:effectLst/>
            </a:endParaRPr>
          </a:p>
          <a:p>
            <a:r>
              <a:rPr lang="en-GB" b="1" u="none" strike="noStrike" dirty="0">
                <a:solidFill>
                  <a:srgbClr val="4F52B2"/>
                </a:solidFill>
                <a:effectLst/>
                <a:latin typeface="var(--fontFamilyBase)"/>
                <a:hlinkClick r:id="rId4" tooltip="https://dac.digital/6-steps-how-to-measure-software-quality/"/>
              </a:rPr>
              <a:t>https://dac.digital/6-steps-how-to-measure-software-quality/</a:t>
            </a:r>
            <a:endParaRPr lang="en-GB" dirty="0">
              <a:effectLst/>
            </a:endParaRPr>
          </a:p>
          <a:p>
            <a:r>
              <a:rPr lang="en-GB" b="1" u="none" strike="noStrike" dirty="0">
                <a:solidFill>
                  <a:srgbClr val="4F52B2"/>
                </a:solidFill>
                <a:effectLst/>
                <a:latin typeface="var(--fontFamilyBase)"/>
                <a:hlinkClick r:id="rId5" tooltip="https://www.youtube.com/watch?v=tXVNS-V39A0"/>
              </a:rPr>
              <a:t>https://www.youtube.com/watch?v=tXVNS-V39A0</a:t>
            </a:r>
            <a:br>
              <a:rPr lang="en-GB" dirty="0">
                <a:effectLst/>
              </a:rPr>
            </a:br>
            <a:endParaRPr lang="en-GB" dirty="0"/>
          </a:p>
        </p:txBody>
      </p:sp>
    </p:spTree>
    <p:extLst>
      <p:ext uri="{BB962C8B-B14F-4D97-AF65-F5344CB8AC3E}">
        <p14:creationId xmlns:p14="http://schemas.microsoft.com/office/powerpoint/2010/main" val="272115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CB6F"/>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0993E963-6AA9-42DE-ADEE-0FEAD24FC93F}"/>
              </a:ext>
            </a:extLst>
          </p:cNvPr>
          <p:cNvGrpSpPr/>
          <p:nvPr/>
        </p:nvGrpSpPr>
        <p:grpSpPr>
          <a:xfrm>
            <a:off x="-828000" y="4215780"/>
            <a:ext cx="828000" cy="828000"/>
            <a:chOff x="-828000" y="4215780"/>
            <a:chExt cx="828000" cy="828000"/>
          </a:xfrm>
        </p:grpSpPr>
        <p:sp>
          <p:nvSpPr>
            <p:cNvPr id="28" name="Oval 27">
              <a:extLst>
                <a:ext uri="{FF2B5EF4-FFF2-40B4-BE49-F238E27FC236}">
                  <a16:creationId xmlns:a16="http://schemas.microsoft.com/office/drawing/2014/main" id="{3A959317-1A47-4C84-9DEE-0726921F65A6}"/>
                </a:ext>
              </a:extLst>
            </p:cNvPr>
            <p:cNvSpPr>
              <a:spLocks noChangeAspect="1"/>
            </p:cNvSpPr>
            <p:nvPr/>
          </p:nvSpPr>
          <p:spPr>
            <a:xfrm>
              <a:off x="-828000" y="421578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Graphic 28">
              <a:extLst>
                <a:ext uri="{FF2B5EF4-FFF2-40B4-BE49-F238E27FC236}">
                  <a16:creationId xmlns:a16="http://schemas.microsoft.com/office/drawing/2014/main" id="{B75E8397-24ED-4A0B-B96E-E1C64943AC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378" y="4347759"/>
              <a:ext cx="541978" cy="606501"/>
            </a:xfrm>
            <a:prstGeom prst="rect">
              <a:avLst/>
            </a:prstGeom>
          </p:spPr>
        </p:pic>
      </p:grpSp>
      <p:grpSp>
        <p:nvGrpSpPr>
          <p:cNvPr id="30" name="Group 29">
            <a:extLst>
              <a:ext uri="{FF2B5EF4-FFF2-40B4-BE49-F238E27FC236}">
                <a16:creationId xmlns:a16="http://schemas.microsoft.com/office/drawing/2014/main" id="{8C8B486E-D382-4343-8E5C-B078154F02B3}"/>
              </a:ext>
            </a:extLst>
          </p:cNvPr>
          <p:cNvGrpSpPr/>
          <p:nvPr/>
        </p:nvGrpSpPr>
        <p:grpSpPr>
          <a:xfrm>
            <a:off x="805391" y="1814220"/>
            <a:ext cx="828000" cy="828000"/>
            <a:chOff x="-828000" y="1814220"/>
            <a:chExt cx="828000" cy="828000"/>
          </a:xfrm>
        </p:grpSpPr>
        <p:sp>
          <p:nvSpPr>
            <p:cNvPr id="31" name="Oval 30">
              <a:extLst>
                <a:ext uri="{FF2B5EF4-FFF2-40B4-BE49-F238E27FC236}">
                  <a16:creationId xmlns:a16="http://schemas.microsoft.com/office/drawing/2014/main" id="{48E5BC75-0523-4B70-B220-394A29D110CD}"/>
                </a:ext>
              </a:extLst>
            </p:cNvPr>
            <p:cNvSpPr>
              <a:spLocks noChangeAspect="1"/>
            </p:cNvSpPr>
            <p:nvPr/>
          </p:nvSpPr>
          <p:spPr>
            <a:xfrm>
              <a:off x="-828000" y="181422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a:extLst>
                <a:ext uri="{FF2B5EF4-FFF2-40B4-BE49-F238E27FC236}">
                  <a16:creationId xmlns:a16="http://schemas.microsoft.com/office/drawing/2014/main" id="{6A9B511B-5840-4F90-ADF4-64CB810377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5639" y="1924599"/>
              <a:ext cx="606501" cy="606501"/>
            </a:xfrm>
            <a:prstGeom prst="rect">
              <a:avLst/>
            </a:prstGeom>
          </p:spPr>
        </p:pic>
      </p:grpSp>
      <p:grpSp>
        <p:nvGrpSpPr>
          <p:cNvPr id="33" name="Group 32">
            <a:extLst>
              <a:ext uri="{FF2B5EF4-FFF2-40B4-BE49-F238E27FC236}">
                <a16:creationId xmlns:a16="http://schemas.microsoft.com/office/drawing/2014/main" id="{1898A5AA-2551-44D4-8DCC-1BA99F5D4F7E}"/>
              </a:ext>
            </a:extLst>
          </p:cNvPr>
          <p:cNvGrpSpPr/>
          <p:nvPr/>
        </p:nvGrpSpPr>
        <p:grpSpPr>
          <a:xfrm>
            <a:off x="-828000" y="5416560"/>
            <a:ext cx="828000" cy="828000"/>
            <a:chOff x="-828000" y="5416560"/>
            <a:chExt cx="828000" cy="828000"/>
          </a:xfrm>
        </p:grpSpPr>
        <p:sp>
          <p:nvSpPr>
            <p:cNvPr id="34" name="Oval 33">
              <a:extLst>
                <a:ext uri="{FF2B5EF4-FFF2-40B4-BE49-F238E27FC236}">
                  <a16:creationId xmlns:a16="http://schemas.microsoft.com/office/drawing/2014/main" id="{35361921-9FF3-4F8A-8275-90F5989964C4}"/>
                </a:ext>
              </a:extLst>
            </p:cNvPr>
            <p:cNvSpPr>
              <a:spLocks noChangeAspect="1"/>
            </p:cNvSpPr>
            <p:nvPr/>
          </p:nvSpPr>
          <p:spPr>
            <a:xfrm>
              <a:off x="-828000" y="541656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Graphic 34">
              <a:extLst>
                <a:ext uri="{FF2B5EF4-FFF2-40B4-BE49-F238E27FC236}">
                  <a16:creationId xmlns:a16="http://schemas.microsoft.com/office/drawing/2014/main" id="{782CD00D-15A3-49A9-B5DD-2BFD169DFB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95639" y="5559339"/>
              <a:ext cx="606501" cy="606501"/>
            </a:xfrm>
            <a:prstGeom prst="rect">
              <a:avLst/>
            </a:prstGeom>
          </p:spPr>
        </p:pic>
      </p:grpSp>
      <p:sp>
        <p:nvSpPr>
          <p:cNvPr id="37" name="Oval 36">
            <a:extLst>
              <a:ext uri="{FF2B5EF4-FFF2-40B4-BE49-F238E27FC236}">
                <a16:creationId xmlns:a16="http://schemas.microsoft.com/office/drawing/2014/main" id="{4B23658D-D2D4-4854-ADDE-0C2F914C54C5}"/>
              </a:ext>
            </a:extLst>
          </p:cNvPr>
          <p:cNvSpPr>
            <a:spLocks noChangeAspect="1"/>
          </p:cNvSpPr>
          <p:nvPr/>
        </p:nvSpPr>
        <p:spPr>
          <a:xfrm>
            <a:off x="-828000" y="61344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9" name="Group 38">
            <a:extLst>
              <a:ext uri="{FF2B5EF4-FFF2-40B4-BE49-F238E27FC236}">
                <a16:creationId xmlns:a16="http://schemas.microsoft.com/office/drawing/2014/main" id="{05BE0EDA-0325-46F3-812B-46944117EB79}"/>
              </a:ext>
            </a:extLst>
          </p:cNvPr>
          <p:cNvGrpSpPr/>
          <p:nvPr/>
        </p:nvGrpSpPr>
        <p:grpSpPr>
          <a:xfrm>
            <a:off x="-806389" y="3015000"/>
            <a:ext cx="828000" cy="828000"/>
            <a:chOff x="-828000" y="3015000"/>
            <a:chExt cx="828000" cy="828000"/>
          </a:xfrm>
        </p:grpSpPr>
        <p:sp>
          <p:nvSpPr>
            <p:cNvPr id="40" name="Oval 39">
              <a:extLst>
                <a:ext uri="{FF2B5EF4-FFF2-40B4-BE49-F238E27FC236}">
                  <a16:creationId xmlns:a16="http://schemas.microsoft.com/office/drawing/2014/main" id="{4412BB50-B695-49F9-858E-DFF6358F1676}"/>
                </a:ext>
              </a:extLst>
            </p:cNvPr>
            <p:cNvSpPr>
              <a:spLocks noChangeAspect="1"/>
            </p:cNvSpPr>
            <p:nvPr/>
          </p:nvSpPr>
          <p:spPr>
            <a:xfrm>
              <a:off x="-828000" y="301500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 name="Graphic 40">
              <a:extLst>
                <a:ext uri="{FF2B5EF4-FFF2-40B4-BE49-F238E27FC236}">
                  <a16:creationId xmlns:a16="http://schemas.microsoft.com/office/drawing/2014/main" id="{BB139C57-3AD5-48F7-BDE9-F1D7D3F04B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95639" y="3136179"/>
              <a:ext cx="606501" cy="606501"/>
            </a:xfrm>
            <a:prstGeom prst="rect">
              <a:avLst/>
            </a:prstGeom>
          </p:spPr>
        </p:pic>
      </p:grpSp>
      <p:sp>
        <p:nvSpPr>
          <p:cNvPr id="42" name="Freeform: Shape 41">
            <a:extLst>
              <a:ext uri="{FF2B5EF4-FFF2-40B4-BE49-F238E27FC236}">
                <a16:creationId xmlns:a16="http://schemas.microsoft.com/office/drawing/2014/main" id="{5C86CB02-4BC0-4C3B-8929-AE866CB2BE7B}"/>
              </a:ext>
            </a:extLst>
          </p:cNvPr>
          <p:cNvSpPr/>
          <p:nvPr/>
        </p:nvSpPr>
        <p:spPr>
          <a:xfrm rot="10800000">
            <a:off x="1" y="-6778992"/>
            <a:ext cx="1423686" cy="18013682"/>
          </a:xfrm>
          <a:custGeom>
            <a:avLst/>
            <a:gdLst>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686" h="18013682">
                <a:moveTo>
                  <a:pt x="0" y="18013682"/>
                </a:moveTo>
                <a:lnTo>
                  <a:pt x="0" y="10102090"/>
                </a:lnTo>
                <a:cubicBezTo>
                  <a:pt x="255775" y="9737007"/>
                  <a:pt x="760973" y="9524324"/>
                  <a:pt x="767326" y="9006841"/>
                </a:cubicBezTo>
                <a:cubicBezTo>
                  <a:pt x="773679" y="8489358"/>
                  <a:pt x="255775" y="8276675"/>
                  <a:pt x="0" y="7911592"/>
                </a:cubicBezTo>
                <a:lnTo>
                  <a:pt x="0" y="0"/>
                </a:lnTo>
                <a:lnTo>
                  <a:pt x="1423686" y="0"/>
                </a:lnTo>
                <a:lnTo>
                  <a:pt x="1423686" y="18013682"/>
                </a:lnTo>
                <a:lnTo>
                  <a:pt x="0" y="180136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43" name="Graphic 42">
            <a:hlinkClick r:id="rId10" action="ppaction://hlinksldjump"/>
            <a:extLst>
              <a:ext uri="{FF2B5EF4-FFF2-40B4-BE49-F238E27FC236}">
                <a16:creationId xmlns:a16="http://schemas.microsoft.com/office/drawing/2014/main" id="{6D1BEEFF-9A02-4C24-8874-96BB5FFC5B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408592" y="3136179"/>
            <a:ext cx="606501" cy="606501"/>
          </a:xfrm>
          <a:prstGeom prst="rect">
            <a:avLst/>
          </a:prstGeom>
        </p:spPr>
      </p:pic>
      <p:pic>
        <p:nvPicPr>
          <p:cNvPr id="44" name="Graphic 43">
            <a:hlinkClick r:id="rId13" action="ppaction://hlinksldjump"/>
            <a:extLst>
              <a:ext uri="{FF2B5EF4-FFF2-40B4-BE49-F238E27FC236}">
                <a16:creationId xmlns:a16="http://schemas.microsoft.com/office/drawing/2014/main" id="{DE0031EE-DC3A-4669-967F-2E5B05E4054E}"/>
              </a:ext>
            </a:extLst>
          </p:cNvPr>
          <p:cNvPicPr>
            <a:picLocks noChangeAspect="1"/>
          </p:cNvPicPr>
          <p:nvPr/>
        </p:nvPicPr>
        <p:blipFill>
          <a:blip r:embed="rId3">
            <a:alphaModFix amt="38000"/>
            <a:extLst>
              <a:ext uri="{28A0092B-C50C-407E-A947-70E740481C1C}">
                <a14:useLocalDpi xmlns:a14="http://schemas.microsoft.com/office/drawing/2010/main" val="0"/>
              </a:ext>
            </a:extLst>
          </a:blip>
          <a:srcRect/>
          <a:stretch/>
        </p:blipFill>
        <p:spPr>
          <a:xfrm>
            <a:off x="440853" y="4347759"/>
            <a:ext cx="541978" cy="606501"/>
          </a:xfrm>
          <a:prstGeom prst="rect">
            <a:avLst/>
          </a:prstGeom>
        </p:spPr>
      </p:pic>
      <p:pic>
        <p:nvPicPr>
          <p:cNvPr id="45" name="Graphic 44" descr="Typewriter outline">
            <a:hlinkClick r:id="rId14" action="ppaction://hlinksldjump"/>
            <a:extLst>
              <a:ext uri="{FF2B5EF4-FFF2-40B4-BE49-F238E27FC236}">
                <a16:creationId xmlns:a16="http://schemas.microsoft.com/office/drawing/2014/main" id="{08826742-A43D-4E41-ACAE-3CDD12C1FF3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08592" y="1924599"/>
            <a:ext cx="606501" cy="606501"/>
          </a:xfrm>
          <a:prstGeom prst="rect">
            <a:avLst/>
          </a:prstGeom>
        </p:spPr>
      </p:pic>
      <p:pic>
        <p:nvPicPr>
          <p:cNvPr id="46" name="Graphic 45">
            <a:hlinkClick r:id="rId17" action="ppaction://hlinksldjump"/>
            <a:extLst>
              <a:ext uri="{FF2B5EF4-FFF2-40B4-BE49-F238E27FC236}">
                <a16:creationId xmlns:a16="http://schemas.microsoft.com/office/drawing/2014/main" id="{4B02C360-465D-4D46-9F38-46BBE4E63E3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408592" y="5559339"/>
            <a:ext cx="606501" cy="606501"/>
          </a:xfrm>
          <a:prstGeom prst="rect">
            <a:avLst/>
          </a:prstGeom>
        </p:spPr>
      </p:pic>
      <p:pic>
        <p:nvPicPr>
          <p:cNvPr id="2" name="Picture 1">
            <a:extLst>
              <a:ext uri="{FF2B5EF4-FFF2-40B4-BE49-F238E27FC236}">
                <a16:creationId xmlns:a16="http://schemas.microsoft.com/office/drawing/2014/main" id="{31FCFA7C-D855-633C-1B9E-97EDBB466C32}"/>
              </a:ext>
            </a:extLst>
          </p:cNvPr>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36276" y="724189"/>
            <a:ext cx="494085" cy="592902"/>
          </a:xfrm>
          <a:prstGeom prst="rect">
            <a:avLst/>
          </a:prstGeom>
          <a:noFill/>
          <a:ln>
            <a:noFill/>
          </a:ln>
        </p:spPr>
      </p:pic>
      <p:pic>
        <p:nvPicPr>
          <p:cNvPr id="9" name="Picture 8">
            <a:extLst>
              <a:ext uri="{FF2B5EF4-FFF2-40B4-BE49-F238E27FC236}">
                <a16:creationId xmlns:a16="http://schemas.microsoft.com/office/drawing/2014/main" id="{0D2A984B-881A-C493-3B09-BFB5B426243B}"/>
              </a:ext>
            </a:extLst>
          </p:cNvPr>
          <p:cNvPicPr>
            <a:picLocks noChangeAspect="1"/>
          </p:cNvPicPr>
          <p:nvPr/>
        </p:nvPicPr>
        <p:blipFill>
          <a:blip r:embed="rId21"/>
          <a:stretch>
            <a:fillRect/>
          </a:stretch>
        </p:blipFill>
        <p:spPr>
          <a:xfrm>
            <a:off x="437600" y="683681"/>
            <a:ext cx="548484" cy="828000"/>
          </a:xfrm>
          <a:prstGeom prst="rect">
            <a:avLst/>
          </a:prstGeom>
        </p:spPr>
      </p:pic>
      <p:sp>
        <p:nvSpPr>
          <p:cNvPr id="5" name="TextBox 4">
            <a:extLst>
              <a:ext uri="{FF2B5EF4-FFF2-40B4-BE49-F238E27FC236}">
                <a16:creationId xmlns:a16="http://schemas.microsoft.com/office/drawing/2014/main" id="{6C511A17-419B-D7B3-4754-E37CDE56BAC5}"/>
              </a:ext>
            </a:extLst>
          </p:cNvPr>
          <p:cNvSpPr txBox="1"/>
          <p:nvPr/>
        </p:nvSpPr>
        <p:spPr>
          <a:xfrm>
            <a:off x="3588774" y="244108"/>
            <a:ext cx="6508954" cy="523220"/>
          </a:xfrm>
          <a:prstGeom prst="rect">
            <a:avLst/>
          </a:prstGeom>
          <a:noFill/>
        </p:spPr>
        <p:txBody>
          <a:bodyPr wrap="square">
            <a:spAutoFit/>
          </a:bodyPr>
          <a:lstStyle/>
          <a:p>
            <a:pPr algn="ctr"/>
            <a:r>
              <a:rPr lang="en-US" sz="2800" u="sng" dirty="0">
                <a:solidFill>
                  <a:srgbClr val="FFFFFF"/>
                </a:solidFill>
                <a:latin typeface="Amasis MT Pro Black" panose="02040A04050005020304" pitchFamily="18" charset="0"/>
              </a:rPr>
              <a:t>LEPSI and </a:t>
            </a:r>
            <a:r>
              <a:rPr lang="en-US" sz="2800" u="sng" dirty="0" err="1">
                <a:solidFill>
                  <a:srgbClr val="FFFFFF"/>
                </a:solidFill>
                <a:latin typeface="Amasis MT Pro Black" panose="02040A04050005020304" pitchFamily="18" charset="0"/>
              </a:rPr>
              <a:t>Competiton</a:t>
            </a:r>
            <a:endParaRPr lang="en-GB" sz="2800" u="sng" dirty="0">
              <a:latin typeface="Amasis MT Pro Black" panose="02040A04050005020304" pitchFamily="18" charset="0"/>
            </a:endParaRPr>
          </a:p>
        </p:txBody>
      </p:sp>
      <p:sp>
        <p:nvSpPr>
          <p:cNvPr id="7" name="Content Placeholder 2">
            <a:extLst>
              <a:ext uri="{FF2B5EF4-FFF2-40B4-BE49-F238E27FC236}">
                <a16:creationId xmlns:a16="http://schemas.microsoft.com/office/drawing/2014/main" id="{96BEAE05-3C86-7E16-91CD-2E548876290D}"/>
              </a:ext>
            </a:extLst>
          </p:cNvPr>
          <p:cNvSpPr>
            <a:spLocks noGrp="1"/>
          </p:cNvSpPr>
          <p:nvPr>
            <p:ph idx="1"/>
          </p:nvPr>
        </p:nvSpPr>
        <p:spPr>
          <a:xfrm>
            <a:off x="2364488" y="1593464"/>
            <a:ext cx="8526623" cy="3450316"/>
          </a:xfrm>
        </p:spPr>
        <p:txBody>
          <a:bodyPr>
            <a:normAutofit/>
          </a:bodyPr>
          <a:lstStyle/>
          <a:p>
            <a:r>
              <a:rPr lang="en-GB" sz="2000" dirty="0"/>
              <a:t>Regulatory agencies for medicine (The medicines and healthcare products regulatory agency) This body regulates devices which our application comes under the definition of.</a:t>
            </a:r>
          </a:p>
          <a:p>
            <a:r>
              <a:rPr lang="en-GB" sz="2000" dirty="0"/>
              <a:t>Power of these agencies comes from acts such as the 1984 public health act, this act is where most of the emergency powers for covid came from before the 2020 covid act.</a:t>
            </a:r>
          </a:p>
          <a:p>
            <a:r>
              <a:rPr lang="en-GB" sz="2000" dirty="0"/>
              <a:t>Liability if something goes wrong</a:t>
            </a:r>
          </a:p>
          <a:p>
            <a:r>
              <a:rPr lang="en-GB" sz="2000" dirty="0"/>
              <a:t>Yellow card scheme</a:t>
            </a:r>
          </a:p>
          <a:p>
            <a:r>
              <a:rPr lang="en-GB" sz="2000" dirty="0"/>
              <a:t>Intended use</a:t>
            </a:r>
          </a:p>
          <a:p>
            <a:endParaRPr lang="en-GB" sz="2000" dirty="0"/>
          </a:p>
          <a:p>
            <a:endParaRPr lang="en-GB" sz="2000" dirty="0"/>
          </a:p>
        </p:txBody>
      </p:sp>
      <p:pic>
        <p:nvPicPr>
          <p:cNvPr id="10" name="Picture 9">
            <a:extLst>
              <a:ext uri="{FF2B5EF4-FFF2-40B4-BE49-F238E27FC236}">
                <a16:creationId xmlns:a16="http://schemas.microsoft.com/office/drawing/2014/main" id="{5449DC92-5E7A-00EC-F5EB-3D7EC58E0AF6}"/>
              </a:ext>
            </a:extLst>
          </p:cNvPr>
          <p:cNvPicPr>
            <a:picLocks noChangeAspect="1"/>
          </p:cNvPicPr>
          <p:nvPr/>
        </p:nvPicPr>
        <p:blipFill>
          <a:blip r:embed="rId22"/>
          <a:stretch>
            <a:fillRect/>
          </a:stretch>
        </p:blipFill>
        <p:spPr>
          <a:xfrm>
            <a:off x="6298163" y="3361404"/>
            <a:ext cx="5755044" cy="3364752"/>
          </a:xfrm>
          <a:prstGeom prst="rect">
            <a:avLst/>
          </a:prstGeom>
        </p:spPr>
      </p:pic>
      <p:pic>
        <p:nvPicPr>
          <p:cNvPr id="12" name="Picture 11">
            <a:extLst>
              <a:ext uri="{FF2B5EF4-FFF2-40B4-BE49-F238E27FC236}">
                <a16:creationId xmlns:a16="http://schemas.microsoft.com/office/drawing/2014/main" id="{4BDD5E3E-3A1E-49D6-879D-EEFDB070FA4E}"/>
              </a:ext>
            </a:extLst>
          </p:cNvPr>
          <p:cNvPicPr>
            <a:picLocks noChangeAspect="1"/>
          </p:cNvPicPr>
          <p:nvPr/>
        </p:nvPicPr>
        <p:blipFill>
          <a:blip r:embed="rId23"/>
          <a:stretch>
            <a:fillRect/>
          </a:stretch>
        </p:blipFill>
        <p:spPr>
          <a:xfrm>
            <a:off x="2495550" y="913190"/>
            <a:ext cx="4610100" cy="695325"/>
          </a:xfrm>
          <a:prstGeom prst="rect">
            <a:avLst/>
          </a:prstGeom>
        </p:spPr>
      </p:pic>
      <p:sp>
        <p:nvSpPr>
          <p:cNvPr id="13" name="Content Placeholder 2">
            <a:extLst>
              <a:ext uri="{FF2B5EF4-FFF2-40B4-BE49-F238E27FC236}">
                <a16:creationId xmlns:a16="http://schemas.microsoft.com/office/drawing/2014/main" id="{BA5CE6DE-B1D6-6359-DA68-1C3B7CA226E3}"/>
              </a:ext>
            </a:extLst>
          </p:cNvPr>
          <p:cNvSpPr txBox="1">
            <a:spLocks/>
          </p:cNvSpPr>
          <p:nvPr/>
        </p:nvSpPr>
        <p:spPr>
          <a:xfrm>
            <a:off x="1626256" y="4805112"/>
            <a:ext cx="8526623" cy="1808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err="1"/>
              <a:t>HealthWeb</a:t>
            </a:r>
            <a:r>
              <a:rPr lang="en-GB" sz="2000" dirty="0"/>
              <a:t> Solutions created the NHS symptom checker</a:t>
            </a:r>
          </a:p>
          <a:p>
            <a:r>
              <a:rPr lang="en-GB" sz="2000" dirty="0"/>
              <a:t>It works by narrowing down symptoms over a variety of questions</a:t>
            </a:r>
          </a:p>
          <a:p>
            <a:r>
              <a:rPr lang="en-GB" sz="2000" dirty="0"/>
              <a:t>Weaknesses of the app</a:t>
            </a:r>
          </a:p>
          <a:p>
            <a:r>
              <a:rPr lang="en-GB" sz="2000" dirty="0"/>
              <a:t>Strengths of the app</a:t>
            </a:r>
          </a:p>
          <a:p>
            <a:endParaRPr lang="en-GB" sz="2000" dirty="0"/>
          </a:p>
          <a:p>
            <a:endParaRPr lang="en-GB" sz="2000" dirty="0"/>
          </a:p>
        </p:txBody>
      </p:sp>
      <p:pic>
        <p:nvPicPr>
          <p:cNvPr id="14" name="Picture 13" descr="Graphical user interface, text, application, email&#10;&#10;Description automatically generated">
            <a:extLst>
              <a:ext uri="{FF2B5EF4-FFF2-40B4-BE49-F238E27FC236}">
                <a16:creationId xmlns:a16="http://schemas.microsoft.com/office/drawing/2014/main" id="{2340D214-AA9B-35A9-B3C9-0F2E478CE18E}"/>
              </a:ext>
            </a:extLst>
          </p:cNvPr>
          <p:cNvPicPr>
            <a:picLocks noChangeAspect="1"/>
          </p:cNvPicPr>
          <p:nvPr/>
        </p:nvPicPr>
        <p:blipFill>
          <a:blip r:embed="rId24"/>
          <a:stretch>
            <a:fillRect/>
          </a:stretch>
        </p:blipFill>
        <p:spPr>
          <a:xfrm>
            <a:off x="2712507" y="1814220"/>
            <a:ext cx="3144799" cy="2936795"/>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9A2EE77E-724D-AD4B-CE4C-32F8950ADA4D}"/>
              </a:ext>
            </a:extLst>
          </p:cNvPr>
          <p:cNvPicPr>
            <a:picLocks noChangeAspect="1"/>
          </p:cNvPicPr>
          <p:nvPr/>
        </p:nvPicPr>
        <p:blipFill>
          <a:blip r:embed="rId25"/>
          <a:stretch>
            <a:fillRect/>
          </a:stretch>
        </p:blipFill>
        <p:spPr>
          <a:xfrm>
            <a:off x="7542063" y="913190"/>
            <a:ext cx="4289848" cy="2832174"/>
          </a:xfrm>
          <a:prstGeom prst="rect">
            <a:avLst/>
          </a:prstGeom>
        </p:spPr>
      </p:pic>
      <p:sp>
        <p:nvSpPr>
          <p:cNvPr id="16" name="Title 1">
            <a:extLst>
              <a:ext uri="{FF2B5EF4-FFF2-40B4-BE49-F238E27FC236}">
                <a16:creationId xmlns:a16="http://schemas.microsoft.com/office/drawing/2014/main" id="{159E2404-104C-9803-F9AF-84CD48B718D7}"/>
              </a:ext>
            </a:extLst>
          </p:cNvPr>
          <p:cNvSpPr>
            <a:spLocks noGrp="1"/>
          </p:cNvSpPr>
          <p:nvPr>
            <p:ph type="title"/>
          </p:nvPr>
        </p:nvSpPr>
        <p:spPr>
          <a:xfrm>
            <a:off x="1646811" y="724189"/>
            <a:ext cx="10515600" cy="1325563"/>
          </a:xfrm>
        </p:spPr>
        <p:txBody>
          <a:bodyPr/>
          <a:lstStyle/>
          <a:p>
            <a:r>
              <a:rPr lang="en-GB" u="sng" dirty="0"/>
              <a:t>Ethics</a:t>
            </a:r>
            <a:r>
              <a:rPr lang="en-GB" dirty="0"/>
              <a:t>  </a:t>
            </a:r>
          </a:p>
        </p:txBody>
      </p:sp>
      <p:sp>
        <p:nvSpPr>
          <p:cNvPr id="17" name="Content Placeholder 2">
            <a:extLst>
              <a:ext uri="{FF2B5EF4-FFF2-40B4-BE49-F238E27FC236}">
                <a16:creationId xmlns:a16="http://schemas.microsoft.com/office/drawing/2014/main" id="{F14BA997-4779-40D3-668C-293689C09CAB}"/>
              </a:ext>
            </a:extLst>
          </p:cNvPr>
          <p:cNvSpPr txBox="1">
            <a:spLocks/>
          </p:cNvSpPr>
          <p:nvPr/>
        </p:nvSpPr>
        <p:spPr>
          <a:xfrm>
            <a:off x="1646811" y="218468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Lato" panose="020B0604020202020204" pitchFamily="34" charset="0"/>
              </a:rPr>
              <a:t>Why Is Medical Ethics Important?</a:t>
            </a:r>
          </a:p>
          <a:p>
            <a:r>
              <a:rPr lang="en-US" dirty="0"/>
              <a:t>Four Pillars of Medical Ethics</a:t>
            </a:r>
          </a:p>
          <a:p>
            <a:pPr marL="0" indent="0">
              <a:buFont typeface="Arial" panose="020B0604020202020204" pitchFamily="34" charset="0"/>
              <a:buNone/>
            </a:pPr>
            <a:r>
              <a:rPr lang="en-US" sz="3600" u="sng" dirty="0"/>
              <a:t>The four pillars of medical ethics are:</a:t>
            </a:r>
          </a:p>
          <a:p>
            <a:r>
              <a:rPr lang="en-US" dirty="0"/>
              <a:t>Beneficence (doing good)</a:t>
            </a:r>
          </a:p>
          <a:p>
            <a:r>
              <a:rPr lang="en-US" dirty="0"/>
              <a:t>Non-maleficence (to do no harm)</a:t>
            </a:r>
          </a:p>
          <a:p>
            <a:r>
              <a:rPr lang="en-US" dirty="0"/>
              <a:t>Autonomy (giving the patient the freedom to choose freely, where they are able)</a:t>
            </a:r>
          </a:p>
          <a:p>
            <a:r>
              <a:rPr lang="en-US" dirty="0"/>
              <a:t>Justice (ensuring fairness)</a:t>
            </a:r>
            <a:endParaRPr lang="en-GB" dirty="0"/>
          </a:p>
        </p:txBody>
      </p:sp>
      <p:pic>
        <p:nvPicPr>
          <p:cNvPr id="3" name="Picture 2" descr="A picture containing text&#10;&#10;Description automatically generated">
            <a:extLst>
              <a:ext uri="{FF2B5EF4-FFF2-40B4-BE49-F238E27FC236}">
                <a16:creationId xmlns:a16="http://schemas.microsoft.com/office/drawing/2014/main" id="{C1E62251-60E1-E0EA-61EA-657331EF0541}"/>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516160" y="97517"/>
            <a:ext cx="2058057" cy="907590"/>
          </a:xfrm>
          <a:prstGeom prst="rect">
            <a:avLst/>
          </a:prstGeom>
        </p:spPr>
      </p:pic>
    </p:spTree>
    <p:custDataLst>
      <p:tags r:id="rId1"/>
    </p:custDataLst>
    <p:extLst>
      <p:ext uri="{BB962C8B-B14F-4D97-AF65-F5344CB8AC3E}">
        <p14:creationId xmlns:p14="http://schemas.microsoft.com/office/powerpoint/2010/main" val="123522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xEl>
                                              <p:pRg st="0" end="0"/>
                                            </p:txEl>
                                          </p:spTgt>
                                        </p:tgtEl>
                                      </p:cBhvr>
                                    </p:animEffect>
                                    <p:set>
                                      <p:cBhvr>
                                        <p:cTn id="7" dur="1" fill="hold">
                                          <p:stCondLst>
                                            <p:cond delay="499"/>
                                          </p:stCondLst>
                                        </p:cTn>
                                        <p:tgtEl>
                                          <p:spTgt spid="7">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xEl>
                                              <p:pRg st="1" end="1"/>
                                            </p:txEl>
                                          </p:spTgt>
                                        </p:tgtEl>
                                      </p:cBhvr>
                                    </p:animEffect>
                                    <p:set>
                                      <p:cBhvr>
                                        <p:cTn id="10" dur="1" fill="hold">
                                          <p:stCondLst>
                                            <p:cond delay="499"/>
                                          </p:stCondLst>
                                        </p:cTn>
                                        <p:tgtEl>
                                          <p:spTgt spid="7">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xEl>
                                              <p:pRg st="2" end="2"/>
                                            </p:txEl>
                                          </p:spTgt>
                                        </p:tgtEl>
                                      </p:cBhvr>
                                    </p:animEffect>
                                    <p:set>
                                      <p:cBhvr>
                                        <p:cTn id="13" dur="1" fill="hold">
                                          <p:stCondLst>
                                            <p:cond delay="499"/>
                                          </p:stCondLst>
                                        </p:cTn>
                                        <p:tgtEl>
                                          <p:spTgt spid="7">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xEl>
                                              <p:pRg st="3" end="3"/>
                                            </p:txEl>
                                          </p:spTgt>
                                        </p:tgtEl>
                                      </p:cBhvr>
                                    </p:animEffect>
                                    <p:set>
                                      <p:cBhvr>
                                        <p:cTn id="16" dur="1" fill="hold">
                                          <p:stCondLst>
                                            <p:cond delay="499"/>
                                          </p:stCondLst>
                                        </p:cTn>
                                        <p:tgtEl>
                                          <p:spTgt spid="7">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xEl>
                                              <p:pRg st="4" end="4"/>
                                            </p:txEl>
                                          </p:spTgt>
                                        </p:tgtEl>
                                      </p:cBhvr>
                                    </p:animEffect>
                                    <p:set>
                                      <p:cBhvr>
                                        <p:cTn id="19" dur="1" fill="hold">
                                          <p:stCondLst>
                                            <p:cond delay="499"/>
                                          </p:stCondLst>
                                        </p:cTn>
                                        <p:tgtEl>
                                          <p:spTgt spid="7">
                                            <p:txEl>
                                              <p:pRg st="4" end="4"/>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3" grpId="0"/>
      <p:bldP spid="13" grpId="1"/>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9C2B3"/>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AFC4C7-A717-4BC9-8189-F5C02CEA0423}"/>
              </a:ext>
            </a:extLst>
          </p:cNvPr>
          <p:cNvGrpSpPr/>
          <p:nvPr/>
        </p:nvGrpSpPr>
        <p:grpSpPr>
          <a:xfrm>
            <a:off x="-828000" y="4215780"/>
            <a:ext cx="828000" cy="828000"/>
            <a:chOff x="-828000" y="4215780"/>
            <a:chExt cx="828000" cy="828000"/>
          </a:xfrm>
        </p:grpSpPr>
        <p:sp>
          <p:nvSpPr>
            <p:cNvPr id="11" name="Oval 10">
              <a:extLst>
                <a:ext uri="{FF2B5EF4-FFF2-40B4-BE49-F238E27FC236}">
                  <a16:creationId xmlns:a16="http://schemas.microsoft.com/office/drawing/2014/main" id="{1F028072-8DC4-43D5-B90F-6A531F1C939B}"/>
                </a:ext>
              </a:extLst>
            </p:cNvPr>
            <p:cNvSpPr>
              <a:spLocks noChangeAspect="1"/>
            </p:cNvSpPr>
            <p:nvPr/>
          </p:nvSpPr>
          <p:spPr>
            <a:xfrm>
              <a:off x="-828000" y="421578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11">
              <a:extLst>
                <a:ext uri="{FF2B5EF4-FFF2-40B4-BE49-F238E27FC236}">
                  <a16:creationId xmlns:a16="http://schemas.microsoft.com/office/drawing/2014/main" id="{234C6631-0056-45FD-AD2D-1B1E23B378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378" y="4347759"/>
              <a:ext cx="541978" cy="606501"/>
            </a:xfrm>
            <a:prstGeom prst="rect">
              <a:avLst/>
            </a:prstGeom>
          </p:spPr>
        </p:pic>
      </p:grpSp>
      <p:grpSp>
        <p:nvGrpSpPr>
          <p:cNvPr id="13" name="Group 12">
            <a:extLst>
              <a:ext uri="{FF2B5EF4-FFF2-40B4-BE49-F238E27FC236}">
                <a16:creationId xmlns:a16="http://schemas.microsoft.com/office/drawing/2014/main" id="{5417B246-29ED-473D-9022-2F31848F2B7E}"/>
              </a:ext>
            </a:extLst>
          </p:cNvPr>
          <p:cNvGrpSpPr/>
          <p:nvPr/>
        </p:nvGrpSpPr>
        <p:grpSpPr>
          <a:xfrm>
            <a:off x="-828000" y="1814220"/>
            <a:ext cx="828000" cy="828000"/>
            <a:chOff x="-828000" y="1814220"/>
            <a:chExt cx="828000" cy="828000"/>
          </a:xfrm>
        </p:grpSpPr>
        <p:sp>
          <p:nvSpPr>
            <p:cNvPr id="14" name="Oval 13">
              <a:extLst>
                <a:ext uri="{FF2B5EF4-FFF2-40B4-BE49-F238E27FC236}">
                  <a16:creationId xmlns:a16="http://schemas.microsoft.com/office/drawing/2014/main" id="{B8043328-99E0-4FF3-AB3C-F1074E8791F4}"/>
                </a:ext>
              </a:extLst>
            </p:cNvPr>
            <p:cNvSpPr>
              <a:spLocks noChangeAspect="1"/>
            </p:cNvSpPr>
            <p:nvPr/>
          </p:nvSpPr>
          <p:spPr>
            <a:xfrm>
              <a:off x="-828000" y="181422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phic 14">
              <a:extLst>
                <a:ext uri="{FF2B5EF4-FFF2-40B4-BE49-F238E27FC236}">
                  <a16:creationId xmlns:a16="http://schemas.microsoft.com/office/drawing/2014/main" id="{F7D5A694-9949-47F1-AF59-F635F68A19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5639" y="1924599"/>
              <a:ext cx="606501" cy="606501"/>
            </a:xfrm>
            <a:prstGeom prst="rect">
              <a:avLst/>
            </a:prstGeom>
          </p:spPr>
        </p:pic>
      </p:grpSp>
      <p:grpSp>
        <p:nvGrpSpPr>
          <p:cNvPr id="16" name="Group 15">
            <a:extLst>
              <a:ext uri="{FF2B5EF4-FFF2-40B4-BE49-F238E27FC236}">
                <a16:creationId xmlns:a16="http://schemas.microsoft.com/office/drawing/2014/main" id="{0A6D8C2A-A9DA-49EB-BA8F-5647F220C767}"/>
              </a:ext>
            </a:extLst>
          </p:cNvPr>
          <p:cNvGrpSpPr/>
          <p:nvPr/>
        </p:nvGrpSpPr>
        <p:grpSpPr>
          <a:xfrm>
            <a:off x="-828000" y="5416560"/>
            <a:ext cx="828000" cy="828000"/>
            <a:chOff x="-828000" y="5416560"/>
            <a:chExt cx="828000" cy="828000"/>
          </a:xfrm>
        </p:grpSpPr>
        <p:sp>
          <p:nvSpPr>
            <p:cNvPr id="17" name="Oval 16">
              <a:extLst>
                <a:ext uri="{FF2B5EF4-FFF2-40B4-BE49-F238E27FC236}">
                  <a16:creationId xmlns:a16="http://schemas.microsoft.com/office/drawing/2014/main" id="{ED35140D-A938-4E73-B958-656B145D4B75}"/>
                </a:ext>
              </a:extLst>
            </p:cNvPr>
            <p:cNvSpPr>
              <a:spLocks noChangeAspect="1"/>
            </p:cNvSpPr>
            <p:nvPr/>
          </p:nvSpPr>
          <p:spPr>
            <a:xfrm>
              <a:off x="-828000" y="541656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Graphic 17">
              <a:extLst>
                <a:ext uri="{FF2B5EF4-FFF2-40B4-BE49-F238E27FC236}">
                  <a16:creationId xmlns:a16="http://schemas.microsoft.com/office/drawing/2014/main" id="{2130059F-2E8A-4E9A-9D20-78B8260B56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95639" y="5559339"/>
              <a:ext cx="606501" cy="606501"/>
            </a:xfrm>
            <a:prstGeom prst="rect">
              <a:avLst/>
            </a:prstGeom>
          </p:spPr>
        </p:pic>
      </p:grpSp>
      <p:grpSp>
        <p:nvGrpSpPr>
          <p:cNvPr id="19" name="Group 18">
            <a:extLst>
              <a:ext uri="{FF2B5EF4-FFF2-40B4-BE49-F238E27FC236}">
                <a16:creationId xmlns:a16="http://schemas.microsoft.com/office/drawing/2014/main" id="{4ED1C520-B95F-46C0-99B6-1ED63FFD0D8D}"/>
              </a:ext>
            </a:extLst>
          </p:cNvPr>
          <p:cNvGrpSpPr/>
          <p:nvPr/>
        </p:nvGrpSpPr>
        <p:grpSpPr>
          <a:xfrm>
            <a:off x="-828000" y="613440"/>
            <a:ext cx="828000" cy="828000"/>
            <a:chOff x="-828000" y="613440"/>
            <a:chExt cx="828000" cy="828000"/>
          </a:xfrm>
        </p:grpSpPr>
        <p:sp>
          <p:nvSpPr>
            <p:cNvPr id="20" name="Oval 19">
              <a:extLst>
                <a:ext uri="{FF2B5EF4-FFF2-40B4-BE49-F238E27FC236}">
                  <a16:creationId xmlns:a16="http://schemas.microsoft.com/office/drawing/2014/main" id="{75A65944-5183-4673-979F-C8DB06E3486E}"/>
                </a:ext>
              </a:extLst>
            </p:cNvPr>
            <p:cNvSpPr>
              <a:spLocks noChangeAspect="1"/>
            </p:cNvSpPr>
            <p:nvPr/>
          </p:nvSpPr>
          <p:spPr>
            <a:xfrm>
              <a:off x="-828000" y="61344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Graphic 20">
              <a:extLst>
                <a:ext uri="{FF2B5EF4-FFF2-40B4-BE49-F238E27FC236}">
                  <a16:creationId xmlns:a16="http://schemas.microsoft.com/office/drawing/2014/main" id="{0DF17335-EFA8-4360-9A55-2490C607BF6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45619" y="713019"/>
              <a:ext cx="506460" cy="606501"/>
            </a:xfrm>
            <a:prstGeom prst="rect">
              <a:avLst/>
            </a:prstGeom>
          </p:spPr>
        </p:pic>
      </p:grpSp>
      <p:grpSp>
        <p:nvGrpSpPr>
          <p:cNvPr id="6" name="Group 5">
            <a:extLst>
              <a:ext uri="{FF2B5EF4-FFF2-40B4-BE49-F238E27FC236}">
                <a16:creationId xmlns:a16="http://schemas.microsoft.com/office/drawing/2014/main" id="{022A0415-A00F-43E0-9009-1213601988B8}"/>
              </a:ext>
            </a:extLst>
          </p:cNvPr>
          <p:cNvGrpSpPr/>
          <p:nvPr/>
        </p:nvGrpSpPr>
        <p:grpSpPr>
          <a:xfrm>
            <a:off x="799986" y="3015000"/>
            <a:ext cx="828000" cy="828000"/>
            <a:chOff x="-828000" y="3015000"/>
            <a:chExt cx="828000" cy="828000"/>
          </a:xfrm>
        </p:grpSpPr>
        <p:sp>
          <p:nvSpPr>
            <p:cNvPr id="8" name="Oval 7">
              <a:extLst>
                <a:ext uri="{FF2B5EF4-FFF2-40B4-BE49-F238E27FC236}">
                  <a16:creationId xmlns:a16="http://schemas.microsoft.com/office/drawing/2014/main" id="{E34A016C-CEA9-4BDD-9E86-CC1F57158BD0}"/>
                </a:ext>
              </a:extLst>
            </p:cNvPr>
            <p:cNvSpPr>
              <a:spLocks noChangeAspect="1"/>
            </p:cNvSpPr>
            <p:nvPr/>
          </p:nvSpPr>
          <p:spPr>
            <a:xfrm>
              <a:off x="-828000" y="301500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8">
              <a:extLst>
                <a:ext uri="{FF2B5EF4-FFF2-40B4-BE49-F238E27FC236}">
                  <a16:creationId xmlns:a16="http://schemas.microsoft.com/office/drawing/2014/main" id="{22E441D7-216F-449D-AF04-AD6F0B366CE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95639" y="3136179"/>
              <a:ext cx="606501" cy="606501"/>
            </a:xfrm>
            <a:prstGeom prst="rect">
              <a:avLst/>
            </a:prstGeom>
          </p:spPr>
        </p:pic>
      </p:grpSp>
      <p:sp>
        <p:nvSpPr>
          <p:cNvPr id="27" name="Freeform: Shape 26">
            <a:extLst>
              <a:ext uri="{FF2B5EF4-FFF2-40B4-BE49-F238E27FC236}">
                <a16:creationId xmlns:a16="http://schemas.microsoft.com/office/drawing/2014/main" id="{29284E77-E756-41F8-AA2A-AE29626CACA1}"/>
              </a:ext>
            </a:extLst>
          </p:cNvPr>
          <p:cNvSpPr/>
          <p:nvPr/>
        </p:nvSpPr>
        <p:spPr>
          <a:xfrm rot="10800000">
            <a:off x="1" y="-5577841"/>
            <a:ext cx="1423686" cy="18013682"/>
          </a:xfrm>
          <a:custGeom>
            <a:avLst/>
            <a:gdLst>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686" h="18013682">
                <a:moveTo>
                  <a:pt x="0" y="18013682"/>
                </a:moveTo>
                <a:lnTo>
                  <a:pt x="0" y="10102090"/>
                </a:lnTo>
                <a:cubicBezTo>
                  <a:pt x="255775" y="9737007"/>
                  <a:pt x="760973" y="9524324"/>
                  <a:pt x="767326" y="9006841"/>
                </a:cubicBezTo>
                <a:cubicBezTo>
                  <a:pt x="773679" y="8489358"/>
                  <a:pt x="255775" y="8276675"/>
                  <a:pt x="0" y="7911592"/>
                </a:cubicBezTo>
                <a:lnTo>
                  <a:pt x="0" y="0"/>
                </a:lnTo>
                <a:lnTo>
                  <a:pt x="1423686" y="0"/>
                </a:lnTo>
                <a:lnTo>
                  <a:pt x="1423686" y="18013682"/>
                </a:lnTo>
                <a:lnTo>
                  <a:pt x="0" y="180136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22" name="Graphic 21" descr="Chess pieces outline">
            <a:hlinkClick r:id="rId11" action="ppaction://hlinksldjump"/>
            <a:extLst>
              <a:ext uri="{FF2B5EF4-FFF2-40B4-BE49-F238E27FC236}">
                <a16:creationId xmlns:a16="http://schemas.microsoft.com/office/drawing/2014/main" id="{EB76A1DF-B340-4EB9-99D8-D72CB41C2E7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8592" y="3136179"/>
            <a:ext cx="606501" cy="606501"/>
          </a:xfrm>
          <a:prstGeom prst="rect">
            <a:avLst/>
          </a:prstGeom>
        </p:spPr>
      </p:pic>
      <p:pic>
        <p:nvPicPr>
          <p:cNvPr id="23" name="Graphic 22">
            <a:hlinkClick r:id="rId14" action="ppaction://hlinksldjump"/>
            <a:extLst>
              <a:ext uri="{FF2B5EF4-FFF2-40B4-BE49-F238E27FC236}">
                <a16:creationId xmlns:a16="http://schemas.microsoft.com/office/drawing/2014/main" id="{FD7CD604-9D50-4FD9-A687-12CA55C549B3}"/>
              </a:ext>
            </a:extLst>
          </p:cNvPr>
          <p:cNvPicPr>
            <a:picLocks noChangeAspect="1"/>
          </p:cNvPicPr>
          <p:nvPr/>
        </p:nvPicPr>
        <p:blipFill>
          <a:blip r:embed="rId3">
            <a:alphaModFix amt="40000"/>
            <a:extLst>
              <a:ext uri="{28A0092B-C50C-407E-A947-70E740481C1C}">
                <a14:useLocalDpi xmlns:a14="http://schemas.microsoft.com/office/drawing/2010/main" val="0"/>
              </a:ext>
            </a:extLst>
          </a:blip>
          <a:srcRect/>
          <a:stretch/>
        </p:blipFill>
        <p:spPr>
          <a:xfrm>
            <a:off x="440853" y="4347759"/>
            <a:ext cx="541978" cy="606501"/>
          </a:xfrm>
          <a:prstGeom prst="rect">
            <a:avLst/>
          </a:prstGeom>
        </p:spPr>
      </p:pic>
      <p:pic>
        <p:nvPicPr>
          <p:cNvPr id="24" name="Graphic 23">
            <a:hlinkClick r:id="rId15" action="ppaction://hlinksldjump"/>
            <a:extLst>
              <a:ext uri="{FF2B5EF4-FFF2-40B4-BE49-F238E27FC236}">
                <a16:creationId xmlns:a16="http://schemas.microsoft.com/office/drawing/2014/main" id="{F01940D2-3562-43CD-A033-C7201FE6DD90}"/>
              </a:ext>
            </a:extLst>
          </p:cNvPr>
          <p:cNvPicPr>
            <a:picLocks noChangeAspect="1"/>
          </p:cNvPicPr>
          <p:nvPr/>
        </p:nvPicPr>
        <p:blipFill>
          <a:blip r:embed="rId4">
            <a:alphaModFix amt="38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08592" y="1924599"/>
            <a:ext cx="606501" cy="606501"/>
          </a:xfrm>
          <a:prstGeom prst="rect">
            <a:avLst/>
          </a:prstGeom>
        </p:spPr>
      </p:pic>
      <p:pic>
        <p:nvPicPr>
          <p:cNvPr id="25" name="Graphic 24">
            <a:hlinkClick r:id="rId16" action="ppaction://hlinksldjump"/>
            <a:extLst>
              <a:ext uri="{FF2B5EF4-FFF2-40B4-BE49-F238E27FC236}">
                <a16:creationId xmlns:a16="http://schemas.microsoft.com/office/drawing/2014/main" id="{4F436485-28A8-4B35-B75D-E11D0142083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408592" y="5559339"/>
            <a:ext cx="606501" cy="606501"/>
          </a:xfrm>
          <a:prstGeom prst="rect">
            <a:avLst/>
          </a:prstGeom>
        </p:spPr>
      </p:pic>
      <p:pic>
        <p:nvPicPr>
          <p:cNvPr id="2" name="Picture 1">
            <a:extLst>
              <a:ext uri="{FF2B5EF4-FFF2-40B4-BE49-F238E27FC236}">
                <a16:creationId xmlns:a16="http://schemas.microsoft.com/office/drawing/2014/main" id="{803F9AF9-DF17-EF47-B916-8D0D423615BB}"/>
              </a:ext>
            </a:extLst>
          </p:cNvPr>
          <p:cNvPicPr>
            <a:picLocks noChangeAspect="1"/>
          </p:cNvPicPr>
          <p:nvPr/>
        </p:nvPicPr>
        <p:blipFill>
          <a:blip r:embed="rId19"/>
          <a:stretch>
            <a:fillRect/>
          </a:stretch>
        </p:blipFill>
        <p:spPr>
          <a:xfrm>
            <a:off x="437602" y="692160"/>
            <a:ext cx="548484" cy="828000"/>
          </a:xfrm>
          <a:prstGeom prst="rect">
            <a:avLst/>
          </a:prstGeom>
        </p:spPr>
      </p:pic>
      <p:sp>
        <p:nvSpPr>
          <p:cNvPr id="3" name="TextBox 2">
            <a:extLst>
              <a:ext uri="{FF2B5EF4-FFF2-40B4-BE49-F238E27FC236}">
                <a16:creationId xmlns:a16="http://schemas.microsoft.com/office/drawing/2014/main" id="{D8AC4EFF-55B5-B712-CF01-5526EA226088}"/>
              </a:ext>
            </a:extLst>
          </p:cNvPr>
          <p:cNvSpPr txBox="1"/>
          <p:nvPr/>
        </p:nvSpPr>
        <p:spPr>
          <a:xfrm>
            <a:off x="3588774" y="244108"/>
            <a:ext cx="6508954" cy="523220"/>
          </a:xfrm>
          <a:prstGeom prst="rect">
            <a:avLst/>
          </a:prstGeom>
          <a:noFill/>
        </p:spPr>
        <p:txBody>
          <a:bodyPr wrap="square">
            <a:spAutoFit/>
          </a:bodyPr>
          <a:lstStyle/>
          <a:p>
            <a:pPr algn="ctr"/>
            <a:r>
              <a:rPr lang="en-US" sz="2800" u="sng" dirty="0">
                <a:solidFill>
                  <a:srgbClr val="FFFFFF"/>
                </a:solidFill>
                <a:latin typeface="Amasis MT Pro Black" panose="02040A04050005020304" pitchFamily="18" charset="0"/>
              </a:rPr>
              <a:t>Technical Plan</a:t>
            </a:r>
            <a:endParaRPr lang="en-GB" sz="2800" u="sng" dirty="0">
              <a:latin typeface="Amasis MT Pro Black" panose="02040A04050005020304" pitchFamily="18" charset="0"/>
            </a:endParaRPr>
          </a:p>
        </p:txBody>
      </p:sp>
      <p:sp>
        <p:nvSpPr>
          <p:cNvPr id="35" name="TextBox 34">
            <a:extLst>
              <a:ext uri="{FF2B5EF4-FFF2-40B4-BE49-F238E27FC236}">
                <a16:creationId xmlns:a16="http://schemas.microsoft.com/office/drawing/2014/main" id="{467D673C-E6B9-26D0-E5A8-E6D851451DD7}"/>
              </a:ext>
            </a:extLst>
          </p:cNvPr>
          <p:cNvSpPr txBox="1"/>
          <p:nvPr/>
        </p:nvSpPr>
        <p:spPr>
          <a:xfrm>
            <a:off x="1832280" y="782419"/>
            <a:ext cx="6510336" cy="1200329"/>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Neural Network</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What exactly is a neural network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37" name="TextBox 36">
            <a:extLst>
              <a:ext uri="{FF2B5EF4-FFF2-40B4-BE49-F238E27FC236}">
                <a16:creationId xmlns:a16="http://schemas.microsoft.com/office/drawing/2014/main" id="{5518DC8E-1664-832A-4D7F-17B7B96FDEA6}"/>
              </a:ext>
            </a:extLst>
          </p:cNvPr>
          <p:cNvSpPr txBox="1"/>
          <p:nvPr/>
        </p:nvSpPr>
        <p:spPr>
          <a:xfrm>
            <a:off x="1864541" y="2693099"/>
            <a:ext cx="4936309" cy="3416320"/>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How will be implementing the Neural Network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We will be using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GB" sz="1800" dirty="0">
                <a:effectLst/>
                <a:latin typeface="Calibri" panose="020F0502020204030204" pitchFamily="34" charset="0"/>
                <a:ea typeface="Calibri" panose="020F0502020204030204" pitchFamily="34" charset="0"/>
                <a:cs typeface="Times New Roman" panose="02020603050405020304" pitchFamily="18" charset="0"/>
              </a:rPr>
              <a:t> to create the neural network.</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What is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Tensforflow</a:t>
            </a: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GB" sz="1800" dirty="0">
                <a:effectLst/>
                <a:latin typeface="Calibri" panose="020F0502020204030204" pitchFamily="34" charset="0"/>
                <a:ea typeface="Calibri" panose="020F0502020204030204" pitchFamily="34" charset="0"/>
                <a:cs typeface="Times New Roman" panose="02020603050405020304" pitchFamily="18" charset="0"/>
              </a:rPr>
              <a:t> is an end-to-end platform, open-source library used to create large scale machine learning applications. It is used to acquire data, train models, solving predictions and refining future results. </a:t>
            </a:r>
          </a:p>
        </p:txBody>
      </p:sp>
      <p:sp>
        <p:nvSpPr>
          <p:cNvPr id="39" name="TextBox 38">
            <a:extLst>
              <a:ext uri="{FF2B5EF4-FFF2-40B4-BE49-F238E27FC236}">
                <a16:creationId xmlns:a16="http://schemas.microsoft.com/office/drawing/2014/main" id="{FC7138B2-E2A1-FB01-B7D4-26E5F6C6399C}"/>
              </a:ext>
            </a:extLst>
          </p:cNvPr>
          <p:cNvSpPr txBox="1"/>
          <p:nvPr/>
        </p:nvSpPr>
        <p:spPr>
          <a:xfrm>
            <a:off x="6800850" y="880358"/>
            <a:ext cx="5145880" cy="3416320"/>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How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GB" sz="1800" dirty="0">
                <a:effectLst/>
                <a:latin typeface="Calibri" panose="020F0502020204030204" pitchFamily="34" charset="0"/>
                <a:ea typeface="Calibri" panose="020F0502020204030204" pitchFamily="34" charset="0"/>
                <a:cs typeface="Times New Roman" panose="02020603050405020304" pitchFamily="18" charset="0"/>
              </a:rPr>
              <a:t> works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err="1">
                <a:effectLst/>
                <a:latin typeface="Calibri" panose="020F0502020204030204" pitchFamily="34" charset="0"/>
                <a:ea typeface="Calibri" panose="020F0502020204030204" pitchFamily="34" charset="0"/>
                <a:cs typeface="Times New Roman" panose="02020603050405020304" pitchFamily="18" charset="0"/>
              </a:rPr>
              <a:t>Tensorflows</a:t>
            </a:r>
            <a:r>
              <a:rPr lang="en-GB" sz="1800" dirty="0">
                <a:effectLst/>
                <a:latin typeface="Calibri" panose="020F0502020204030204" pitchFamily="34" charset="0"/>
                <a:ea typeface="Calibri" panose="020F0502020204030204" pitchFamily="34" charset="0"/>
                <a:cs typeface="Times New Roman" panose="02020603050405020304" pitchFamily="18" charset="0"/>
              </a:rPr>
              <a:t> direct framework is tensors. Tensors are vectors or matrixes of n dimensions representing types of data. All the operations are made in a graph setting the graph for computation. When an operation has taken place it is known as an open node.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GB" sz="1800" dirty="0">
                <a:effectLst/>
                <a:latin typeface="Calibri" panose="020F0502020204030204" pitchFamily="34" charset="0"/>
                <a:ea typeface="Calibri" panose="020F0502020204030204" pitchFamily="34" charset="0"/>
                <a:cs typeface="Times New Roman" panose="02020603050405020304" pitchFamily="18" charset="0"/>
              </a:rPr>
              <a:t> will allow us to see how data moves through a graph or series of open nodes Each node that has been created is a muti-dimensional data array.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1" name="TextBox 40">
            <a:extLst>
              <a:ext uri="{FF2B5EF4-FFF2-40B4-BE49-F238E27FC236}">
                <a16:creationId xmlns:a16="http://schemas.microsoft.com/office/drawing/2014/main" id="{400E4775-BCEC-3174-17F9-E646BFF0F16D}"/>
              </a:ext>
            </a:extLst>
          </p:cNvPr>
          <p:cNvSpPr txBox="1"/>
          <p:nvPr/>
        </p:nvSpPr>
        <p:spPr>
          <a:xfrm>
            <a:off x="1825387" y="2078276"/>
            <a:ext cx="4771169" cy="3416320"/>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How we will implement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GB" sz="1800" dirty="0">
                <a:effectLst/>
                <a:latin typeface="Calibri" panose="020F0502020204030204" pitchFamily="34" charset="0"/>
                <a:ea typeface="Calibri" panose="020F0502020204030204" pitchFamily="34" charset="0"/>
                <a:cs typeface="Times New Roman" panose="02020603050405020304" pitchFamily="18" charset="0"/>
              </a:rPr>
              <a:t> in Python</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Step 1: Import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GB" sz="1800" dirty="0">
                <a:effectLst/>
                <a:latin typeface="Calibri" panose="020F0502020204030204" pitchFamily="34" charset="0"/>
                <a:ea typeface="Calibri" panose="020F0502020204030204" pitchFamily="34" charset="0"/>
                <a:cs typeface="Times New Roman" panose="02020603050405020304" pitchFamily="18" charset="0"/>
              </a:rPr>
              <a:t> Library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Step 2: Use </a:t>
            </a:r>
            <a:r>
              <a:rPr lang="en-GB" dirty="0" err="1">
                <a:latin typeface="Calibri" panose="020F0502020204030204" pitchFamily="34" charset="0"/>
                <a:ea typeface="Calibri" panose="020F0502020204030204" pitchFamily="34" charset="0"/>
                <a:cs typeface="Times New Roman" panose="02020603050405020304" pitchFamily="18" charset="0"/>
              </a:rPr>
              <a:t>T</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ensorflow</a:t>
            </a:r>
            <a:r>
              <a:rPr lang="en-GB" sz="1800" dirty="0">
                <a:effectLst/>
                <a:latin typeface="Calibri" panose="020F0502020204030204" pitchFamily="34" charset="0"/>
                <a:ea typeface="Calibri" panose="020F0502020204030204" pitchFamily="34" charset="0"/>
                <a:cs typeface="Times New Roman" panose="02020603050405020304" pitchFamily="18" charset="0"/>
              </a:rPr>
              <a:t> to </a:t>
            </a:r>
            <a:r>
              <a:rPr lang="en-GB" dirty="0">
                <a:latin typeface="Calibri" panose="020F0502020204030204" pitchFamily="34" charset="0"/>
                <a:ea typeface="Calibri" panose="020F0502020204030204" pitchFamily="34" charset="0"/>
                <a:cs typeface="Times New Roman" panose="02020603050405020304" pitchFamily="18" charset="0"/>
              </a:rPr>
              <a:t>interpret</a:t>
            </a:r>
            <a:r>
              <a:rPr lang="en-GB" sz="1800" dirty="0">
                <a:effectLst/>
                <a:latin typeface="Calibri" panose="020F0502020204030204" pitchFamily="34" charset="0"/>
                <a:ea typeface="Calibri" panose="020F0502020204030204" pitchFamily="34" charset="0"/>
                <a:cs typeface="Times New Roman" panose="02020603050405020304" pitchFamily="18" charset="0"/>
              </a:rPr>
              <a:t> data-sets and an array of values.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Step 3:Add learnable parameters.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Step 4: Redefine the network by training it adding useful data to find the correct values for weight and biasness.</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Step 5: Train the network</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Step 6: Test network against a set up data.</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4" name="Picture 3" descr="A picture containing text&#10;&#10;Description automatically generated">
            <a:extLst>
              <a:ext uri="{FF2B5EF4-FFF2-40B4-BE49-F238E27FC236}">
                <a16:creationId xmlns:a16="http://schemas.microsoft.com/office/drawing/2014/main" id="{D624E9F3-BF37-3D15-FB9F-8113A4B632A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563579" y="51923"/>
            <a:ext cx="2058057" cy="907590"/>
          </a:xfrm>
          <a:prstGeom prst="rect">
            <a:avLst/>
          </a:prstGeom>
        </p:spPr>
      </p:pic>
    </p:spTree>
    <p:custDataLst>
      <p:tags r:id="rId1"/>
    </p:custDataLst>
    <p:extLst>
      <p:ext uri="{BB962C8B-B14F-4D97-AF65-F5344CB8AC3E}">
        <p14:creationId xmlns:p14="http://schemas.microsoft.com/office/powerpoint/2010/main" val="2071077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7"/>
                                        </p:tgtEl>
                                      </p:cBhvr>
                                    </p:animEffect>
                                    <p:set>
                                      <p:cBhvr>
                                        <p:cTn id="22" dur="1" fill="hold">
                                          <p:stCondLst>
                                            <p:cond delay="499"/>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7" grpId="1"/>
      <p:bldP spid="39" grpId="0"/>
      <p:bldP spid="41" grpId="0"/>
    </p:bldLst>
  </p:timing>
  <p:extLst>
    <p:ext uri="{E180D4A7-C9FB-4DFB-919C-405C955672EB}">
      <p14:showEvtLst xmlns:p14="http://schemas.microsoft.com/office/powerpoint/2010/main">
        <p14:playEvt time="5333" objId="32"/>
        <p14:stopEvt time="6931" objId="3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57C9F"/>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6602BFB-2A91-407B-956E-DB6F12F41324}"/>
              </a:ext>
            </a:extLst>
          </p:cNvPr>
          <p:cNvGrpSpPr/>
          <p:nvPr/>
        </p:nvGrpSpPr>
        <p:grpSpPr>
          <a:xfrm>
            <a:off x="799986" y="4215780"/>
            <a:ext cx="828000" cy="828000"/>
            <a:chOff x="-828000" y="4215780"/>
            <a:chExt cx="828000" cy="828000"/>
          </a:xfrm>
        </p:grpSpPr>
        <p:sp>
          <p:nvSpPr>
            <p:cNvPr id="28" name="Oval 27">
              <a:extLst>
                <a:ext uri="{FF2B5EF4-FFF2-40B4-BE49-F238E27FC236}">
                  <a16:creationId xmlns:a16="http://schemas.microsoft.com/office/drawing/2014/main" id="{9CC9EC91-6092-4DAF-8ABB-F95C19024D8A}"/>
                </a:ext>
              </a:extLst>
            </p:cNvPr>
            <p:cNvSpPr>
              <a:spLocks noChangeAspect="1"/>
            </p:cNvSpPr>
            <p:nvPr/>
          </p:nvSpPr>
          <p:spPr>
            <a:xfrm>
              <a:off x="-828000" y="421578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Graphic 28">
              <a:extLst>
                <a:ext uri="{FF2B5EF4-FFF2-40B4-BE49-F238E27FC236}">
                  <a16:creationId xmlns:a16="http://schemas.microsoft.com/office/drawing/2014/main" id="{C03FDE59-3A64-4DE4-AA31-FD29329912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378" y="4347759"/>
              <a:ext cx="541978" cy="606501"/>
            </a:xfrm>
            <a:prstGeom prst="rect">
              <a:avLst/>
            </a:prstGeom>
          </p:spPr>
        </p:pic>
      </p:grpSp>
      <p:grpSp>
        <p:nvGrpSpPr>
          <p:cNvPr id="30" name="Group 29">
            <a:extLst>
              <a:ext uri="{FF2B5EF4-FFF2-40B4-BE49-F238E27FC236}">
                <a16:creationId xmlns:a16="http://schemas.microsoft.com/office/drawing/2014/main" id="{662532D5-C699-480C-9D0B-847593AE8037}"/>
              </a:ext>
            </a:extLst>
          </p:cNvPr>
          <p:cNvGrpSpPr/>
          <p:nvPr/>
        </p:nvGrpSpPr>
        <p:grpSpPr>
          <a:xfrm>
            <a:off x="-828000" y="1814220"/>
            <a:ext cx="828000" cy="828000"/>
            <a:chOff x="-828000" y="1814220"/>
            <a:chExt cx="828000" cy="828000"/>
          </a:xfrm>
        </p:grpSpPr>
        <p:sp>
          <p:nvSpPr>
            <p:cNvPr id="31" name="Oval 30">
              <a:extLst>
                <a:ext uri="{FF2B5EF4-FFF2-40B4-BE49-F238E27FC236}">
                  <a16:creationId xmlns:a16="http://schemas.microsoft.com/office/drawing/2014/main" id="{BB807424-766C-451F-A9D9-E111B88DC770}"/>
                </a:ext>
              </a:extLst>
            </p:cNvPr>
            <p:cNvSpPr>
              <a:spLocks noChangeAspect="1"/>
            </p:cNvSpPr>
            <p:nvPr/>
          </p:nvSpPr>
          <p:spPr>
            <a:xfrm>
              <a:off x="-828000" y="181422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a:extLst>
                <a:ext uri="{FF2B5EF4-FFF2-40B4-BE49-F238E27FC236}">
                  <a16:creationId xmlns:a16="http://schemas.microsoft.com/office/drawing/2014/main" id="{AFB8AB03-6149-4B21-8279-9D618C9680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5639" y="1924599"/>
              <a:ext cx="606501" cy="606501"/>
            </a:xfrm>
            <a:prstGeom prst="rect">
              <a:avLst/>
            </a:prstGeom>
          </p:spPr>
        </p:pic>
      </p:grpSp>
      <p:grpSp>
        <p:nvGrpSpPr>
          <p:cNvPr id="33" name="Group 32">
            <a:extLst>
              <a:ext uri="{FF2B5EF4-FFF2-40B4-BE49-F238E27FC236}">
                <a16:creationId xmlns:a16="http://schemas.microsoft.com/office/drawing/2014/main" id="{CA2E1F57-A0E2-4DB2-A00D-33201934E3FC}"/>
              </a:ext>
            </a:extLst>
          </p:cNvPr>
          <p:cNvGrpSpPr/>
          <p:nvPr/>
        </p:nvGrpSpPr>
        <p:grpSpPr>
          <a:xfrm>
            <a:off x="-828000" y="5416560"/>
            <a:ext cx="828000" cy="828000"/>
            <a:chOff x="-828000" y="5416560"/>
            <a:chExt cx="828000" cy="828000"/>
          </a:xfrm>
        </p:grpSpPr>
        <p:sp>
          <p:nvSpPr>
            <p:cNvPr id="34" name="Oval 33">
              <a:extLst>
                <a:ext uri="{FF2B5EF4-FFF2-40B4-BE49-F238E27FC236}">
                  <a16:creationId xmlns:a16="http://schemas.microsoft.com/office/drawing/2014/main" id="{F550F344-96B9-4AFD-B8EB-5951F178FCCD}"/>
                </a:ext>
              </a:extLst>
            </p:cNvPr>
            <p:cNvSpPr>
              <a:spLocks noChangeAspect="1"/>
            </p:cNvSpPr>
            <p:nvPr/>
          </p:nvSpPr>
          <p:spPr>
            <a:xfrm>
              <a:off x="-828000" y="541656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Graphic 34">
              <a:extLst>
                <a:ext uri="{FF2B5EF4-FFF2-40B4-BE49-F238E27FC236}">
                  <a16:creationId xmlns:a16="http://schemas.microsoft.com/office/drawing/2014/main" id="{22C323EE-41C5-4646-9055-94F78000E6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95639" y="5559339"/>
              <a:ext cx="606501" cy="606501"/>
            </a:xfrm>
            <a:prstGeom prst="rect">
              <a:avLst/>
            </a:prstGeom>
          </p:spPr>
        </p:pic>
      </p:grpSp>
      <p:grpSp>
        <p:nvGrpSpPr>
          <p:cNvPr id="36" name="Group 35">
            <a:extLst>
              <a:ext uri="{FF2B5EF4-FFF2-40B4-BE49-F238E27FC236}">
                <a16:creationId xmlns:a16="http://schemas.microsoft.com/office/drawing/2014/main" id="{996243D6-E11B-42CE-87C7-78192FCAEE42}"/>
              </a:ext>
            </a:extLst>
          </p:cNvPr>
          <p:cNvGrpSpPr/>
          <p:nvPr/>
        </p:nvGrpSpPr>
        <p:grpSpPr>
          <a:xfrm>
            <a:off x="-828000" y="613440"/>
            <a:ext cx="828000" cy="828000"/>
            <a:chOff x="-828000" y="613440"/>
            <a:chExt cx="828000" cy="828000"/>
          </a:xfrm>
        </p:grpSpPr>
        <p:sp>
          <p:nvSpPr>
            <p:cNvPr id="37" name="Oval 36">
              <a:extLst>
                <a:ext uri="{FF2B5EF4-FFF2-40B4-BE49-F238E27FC236}">
                  <a16:creationId xmlns:a16="http://schemas.microsoft.com/office/drawing/2014/main" id="{57B1531C-FDE9-4BE1-97EA-F1EAE30DCA48}"/>
                </a:ext>
              </a:extLst>
            </p:cNvPr>
            <p:cNvSpPr>
              <a:spLocks noChangeAspect="1"/>
            </p:cNvSpPr>
            <p:nvPr/>
          </p:nvSpPr>
          <p:spPr>
            <a:xfrm>
              <a:off x="-828000" y="61344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Graphic 37">
              <a:extLst>
                <a:ext uri="{FF2B5EF4-FFF2-40B4-BE49-F238E27FC236}">
                  <a16:creationId xmlns:a16="http://schemas.microsoft.com/office/drawing/2014/main" id="{B250BF2E-A70E-4E9A-927D-9518841D6365}"/>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45619" y="713019"/>
              <a:ext cx="506460" cy="606501"/>
            </a:xfrm>
            <a:prstGeom prst="rect">
              <a:avLst/>
            </a:prstGeom>
          </p:spPr>
        </p:pic>
      </p:grpSp>
      <p:grpSp>
        <p:nvGrpSpPr>
          <p:cNvPr id="39" name="Group 38">
            <a:extLst>
              <a:ext uri="{FF2B5EF4-FFF2-40B4-BE49-F238E27FC236}">
                <a16:creationId xmlns:a16="http://schemas.microsoft.com/office/drawing/2014/main" id="{0835617C-68D3-4160-9B43-4B99E9AA7424}"/>
              </a:ext>
            </a:extLst>
          </p:cNvPr>
          <p:cNvGrpSpPr/>
          <p:nvPr/>
        </p:nvGrpSpPr>
        <p:grpSpPr>
          <a:xfrm>
            <a:off x="-828003" y="3015000"/>
            <a:ext cx="828000" cy="828000"/>
            <a:chOff x="-828000" y="3015000"/>
            <a:chExt cx="828000" cy="828000"/>
          </a:xfrm>
        </p:grpSpPr>
        <p:sp>
          <p:nvSpPr>
            <p:cNvPr id="40" name="Oval 39">
              <a:extLst>
                <a:ext uri="{FF2B5EF4-FFF2-40B4-BE49-F238E27FC236}">
                  <a16:creationId xmlns:a16="http://schemas.microsoft.com/office/drawing/2014/main" id="{B697226B-7790-42C4-AEE3-35095739E693}"/>
                </a:ext>
              </a:extLst>
            </p:cNvPr>
            <p:cNvSpPr>
              <a:spLocks noChangeAspect="1"/>
            </p:cNvSpPr>
            <p:nvPr/>
          </p:nvSpPr>
          <p:spPr>
            <a:xfrm>
              <a:off x="-828000" y="301500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 name="Graphic 40">
              <a:extLst>
                <a:ext uri="{FF2B5EF4-FFF2-40B4-BE49-F238E27FC236}">
                  <a16:creationId xmlns:a16="http://schemas.microsoft.com/office/drawing/2014/main" id="{C28D48FD-2450-4197-8E7E-E0DB813B92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95639" y="3136179"/>
              <a:ext cx="606501" cy="606501"/>
            </a:xfrm>
            <a:prstGeom prst="rect">
              <a:avLst/>
            </a:prstGeom>
          </p:spPr>
        </p:pic>
      </p:grpSp>
      <p:sp>
        <p:nvSpPr>
          <p:cNvPr id="42" name="Freeform: Shape 41">
            <a:extLst>
              <a:ext uri="{FF2B5EF4-FFF2-40B4-BE49-F238E27FC236}">
                <a16:creationId xmlns:a16="http://schemas.microsoft.com/office/drawing/2014/main" id="{9ABA33E6-4499-4882-9EF4-84AC7B374F46}"/>
              </a:ext>
            </a:extLst>
          </p:cNvPr>
          <p:cNvSpPr/>
          <p:nvPr/>
        </p:nvSpPr>
        <p:spPr>
          <a:xfrm rot="10800000">
            <a:off x="1" y="-4355832"/>
            <a:ext cx="1423686" cy="18013682"/>
          </a:xfrm>
          <a:custGeom>
            <a:avLst/>
            <a:gdLst>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686" h="18013682">
                <a:moveTo>
                  <a:pt x="0" y="18013682"/>
                </a:moveTo>
                <a:lnTo>
                  <a:pt x="0" y="10102090"/>
                </a:lnTo>
                <a:cubicBezTo>
                  <a:pt x="255775" y="9737007"/>
                  <a:pt x="760973" y="9524324"/>
                  <a:pt x="767326" y="9006841"/>
                </a:cubicBezTo>
                <a:cubicBezTo>
                  <a:pt x="773679" y="8489358"/>
                  <a:pt x="255775" y="8276675"/>
                  <a:pt x="0" y="7911592"/>
                </a:cubicBezTo>
                <a:lnTo>
                  <a:pt x="0" y="0"/>
                </a:lnTo>
                <a:lnTo>
                  <a:pt x="1423686" y="0"/>
                </a:lnTo>
                <a:lnTo>
                  <a:pt x="1423686" y="18013682"/>
                </a:lnTo>
                <a:lnTo>
                  <a:pt x="0" y="180136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43" name="Graphic 42">
            <a:hlinkClick r:id="rId11" action="ppaction://hlinksldjump"/>
            <a:extLst>
              <a:ext uri="{FF2B5EF4-FFF2-40B4-BE49-F238E27FC236}">
                <a16:creationId xmlns:a16="http://schemas.microsoft.com/office/drawing/2014/main" id="{276E4D4F-C045-4EA9-AE48-D164E557980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08592" y="3136179"/>
            <a:ext cx="606501" cy="606501"/>
          </a:xfrm>
          <a:prstGeom prst="rect">
            <a:avLst/>
          </a:prstGeom>
        </p:spPr>
      </p:pic>
      <p:pic>
        <p:nvPicPr>
          <p:cNvPr id="44" name="Graphic 43" descr="Artificial Intelligence outline">
            <a:hlinkClick r:id="rId14" action="ppaction://hlinksldjump"/>
            <a:extLst>
              <a:ext uri="{FF2B5EF4-FFF2-40B4-BE49-F238E27FC236}">
                <a16:creationId xmlns:a16="http://schemas.microsoft.com/office/drawing/2014/main" id="{D841A014-EEBB-4C5A-B5F7-AB3D203FE62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08592" y="4347759"/>
            <a:ext cx="606501" cy="606501"/>
          </a:xfrm>
          <a:prstGeom prst="rect">
            <a:avLst/>
          </a:prstGeom>
        </p:spPr>
      </p:pic>
      <p:pic>
        <p:nvPicPr>
          <p:cNvPr id="45" name="Graphic 44">
            <a:hlinkClick r:id="rId17" action="ppaction://hlinksldjump"/>
            <a:extLst>
              <a:ext uri="{FF2B5EF4-FFF2-40B4-BE49-F238E27FC236}">
                <a16:creationId xmlns:a16="http://schemas.microsoft.com/office/drawing/2014/main" id="{7D812099-BE78-4722-B335-9C5C77DCA5B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408592" y="1924599"/>
            <a:ext cx="606501" cy="606501"/>
          </a:xfrm>
          <a:prstGeom prst="rect">
            <a:avLst/>
          </a:prstGeom>
        </p:spPr>
      </p:pic>
      <p:pic>
        <p:nvPicPr>
          <p:cNvPr id="46" name="Graphic 45">
            <a:hlinkClick r:id="rId20" action="ppaction://hlinksldjump"/>
            <a:extLst>
              <a:ext uri="{FF2B5EF4-FFF2-40B4-BE49-F238E27FC236}">
                <a16:creationId xmlns:a16="http://schemas.microsoft.com/office/drawing/2014/main" id="{F3CA66EC-AFA7-48C5-BF4E-55157D5474D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408592" y="5559339"/>
            <a:ext cx="606501" cy="606501"/>
          </a:xfrm>
          <a:prstGeom prst="rect">
            <a:avLst/>
          </a:prstGeom>
        </p:spPr>
      </p:pic>
      <p:pic>
        <p:nvPicPr>
          <p:cNvPr id="3" name="Picture 2">
            <a:extLst>
              <a:ext uri="{FF2B5EF4-FFF2-40B4-BE49-F238E27FC236}">
                <a16:creationId xmlns:a16="http://schemas.microsoft.com/office/drawing/2014/main" id="{7C0CC93A-A3E2-C997-07F9-7E231157238D}"/>
              </a:ext>
            </a:extLst>
          </p:cNvPr>
          <p:cNvPicPr>
            <a:picLocks noChangeAspect="1"/>
          </p:cNvPicPr>
          <p:nvPr/>
        </p:nvPicPr>
        <p:blipFill>
          <a:blip r:embed="rId23"/>
          <a:stretch>
            <a:fillRect/>
          </a:stretch>
        </p:blipFill>
        <p:spPr>
          <a:xfrm>
            <a:off x="437602" y="623499"/>
            <a:ext cx="548484" cy="828000"/>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7BAFC0B7-24F7-CABB-78EE-A5A5A0EC142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232437" y="154069"/>
            <a:ext cx="2058057" cy="907590"/>
          </a:xfrm>
          <a:prstGeom prst="rect">
            <a:avLst/>
          </a:prstGeom>
        </p:spPr>
      </p:pic>
      <p:sp>
        <p:nvSpPr>
          <p:cNvPr id="8" name="TextBox 7">
            <a:extLst>
              <a:ext uri="{FF2B5EF4-FFF2-40B4-BE49-F238E27FC236}">
                <a16:creationId xmlns:a16="http://schemas.microsoft.com/office/drawing/2014/main" id="{17E0007E-6152-875A-518C-DF2DB808D9C3}"/>
              </a:ext>
            </a:extLst>
          </p:cNvPr>
          <p:cNvSpPr txBox="1"/>
          <p:nvPr/>
        </p:nvSpPr>
        <p:spPr>
          <a:xfrm>
            <a:off x="3299221" y="643568"/>
            <a:ext cx="6508954" cy="523220"/>
          </a:xfrm>
          <a:prstGeom prst="rect">
            <a:avLst/>
          </a:prstGeom>
          <a:noFill/>
        </p:spPr>
        <p:txBody>
          <a:bodyPr wrap="square">
            <a:spAutoFit/>
          </a:bodyPr>
          <a:lstStyle/>
          <a:p>
            <a:pPr algn="ctr"/>
            <a:r>
              <a:rPr lang="en-US" sz="2800" u="sng">
                <a:solidFill>
                  <a:srgbClr val="FFFFFF"/>
                </a:solidFill>
                <a:latin typeface="Amasis MT Pro Black" panose="02040A04050005020304" pitchFamily="18" charset="0"/>
              </a:rPr>
              <a:t>GUI</a:t>
            </a:r>
            <a:endParaRPr lang="en-GB" sz="2800" u="sng">
              <a:latin typeface="Amasis MT Pro Black" panose="02040A04050005020304" pitchFamily="18" charset="0"/>
            </a:endParaRPr>
          </a:p>
        </p:txBody>
      </p:sp>
      <p:pic>
        <p:nvPicPr>
          <p:cNvPr id="10" name="Picture 9" descr="Graphical user interface, text, application&#10;&#10;Description automatically generated">
            <a:extLst>
              <a:ext uri="{FF2B5EF4-FFF2-40B4-BE49-F238E27FC236}">
                <a16:creationId xmlns:a16="http://schemas.microsoft.com/office/drawing/2014/main" id="{3142E28C-3B65-FBAB-148C-82E0F6875B69}"/>
              </a:ext>
            </a:extLst>
          </p:cNvPr>
          <p:cNvPicPr>
            <a:picLocks noChangeAspect="1"/>
          </p:cNvPicPr>
          <p:nvPr/>
        </p:nvPicPr>
        <p:blipFill>
          <a:blip r:embed="rId25"/>
          <a:stretch>
            <a:fillRect/>
          </a:stretch>
        </p:blipFill>
        <p:spPr>
          <a:xfrm>
            <a:off x="8398017" y="2012491"/>
            <a:ext cx="3504430" cy="3682948"/>
          </a:xfrm>
          <a:prstGeom prst="rect">
            <a:avLst/>
          </a:prstGeom>
        </p:spPr>
      </p:pic>
      <p:sp>
        <p:nvSpPr>
          <p:cNvPr id="11" name="Content Placeholder 2">
            <a:extLst>
              <a:ext uri="{FF2B5EF4-FFF2-40B4-BE49-F238E27FC236}">
                <a16:creationId xmlns:a16="http://schemas.microsoft.com/office/drawing/2014/main" id="{2438C379-C79F-1270-AB88-B0A095FF852F}"/>
              </a:ext>
            </a:extLst>
          </p:cNvPr>
          <p:cNvSpPr>
            <a:spLocks noGrp="1"/>
          </p:cNvSpPr>
          <p:nvPr>
            <p:ph idx="1"/>
          </p:nvPr>
        </p:nvSpPr>
        <p:spPr>
          <a:xfrm>
            <a:off x="3217352" y="1775002"/>
            <a:ext cx="6672692" cy="3525331"/>
          </a:xfrm>
        </p:spPr>
        <p:txBody>
          <a:bodyPr vert="horz" lIns="91440" tIns="45720" rIns="91440" bIns="45720" rtlCol="0" anchor="t">
            <a:noAutofit/>
          </a:bodyPr>
          <a:lstStyle/>
          <a:p>
            <a:pPr marL="0" indent="0">
              <a:buNone/>
            </a:pPr>
            <a:r>
              <a:rPr lang="en-GB" sz="2400">
                <a:solidFill>
                  <a:schemeClr val="bg1"/>
                </a:solidFill>
                <a:cs typeface="Calibri"/>
              </a:rPr>
              <a:t>                Our reasons for choosing </a:t>
            </a:r>
            <a:r>
              <a:rPr lang="en-GB" sz="2400" err="1">
                <a:solidFill>
                  <a:schemeClr val="bg1"/>
                </a:solidFill>
                <a:cs typeface="Calibri"/>
              </a:rPr>
              <a:t>Tkinter</a:t>
            </a:r>
          </a:p>
          <a:p>
            <a:pPr marL="0" indent="0">
              <a:buNone/>
            </a:pPr>
            <a:endParaRPr lang="en-GB" sz="2400">
              <a:solidFill>
                <a:schemeClr val="bg1"/>
              </a:solidFill>
              <a:cs typeface="Calibri"/>
            </a:endParaRPr>
          </a:p>
          <a:p>
            <a:r>
              <a:rPr lang="en-GB" sz="2400">
                <a:solidFill>
                  <a:schemeClr val="bg1"/>
                </a:solidFill>
              </a:rPr>
              <a:t>One of the most popular </a:t>
            </a:r>
            <a:r>
              <a:rPr lang="en-GB" sz="2400" b="0" i="0">
                <a:solidFill>
                  <a:schemeClr val="bg1"/>
                </a:solidFill>
                <a:effectLst/>
              </a:rPr>
              <a:t>GUI </a:t>
            </a:r>
            <a:r>
              <a:rPr lang="en-GB" sz="2400">
                <a:solidFill>
                  <a:schemeClr val="bg1"/>
                </a:solidFill>
              </a:rPr>
              <a:t>libraries</a:t>
            </a:r>
            <a:r>
              <a:rPr lang="en-GB" sz="2400" b="0" i="0">
                <a:solidFill>
                  <a:schemeClr val="bg1"/>
                </a:solidFill>
                <a:effectLst/>
              </a:rPr>
              <a:t> for Python.</a:t>
            </a:r>
            <a:endParaRPr lang="en-GB" sz="2400">
              <a:solidFill>
                <a:schemeClr val="bg1"/>
              </a:solidFill>
              <a:cs typeface="Calibri"/>
            </a:endParaRPr>
          </a:p>
          <a:p>
            <a:r>
              <a:rPr lang="en-GB" sz="2400">
                <a:solidFill>
                  <a:schemeClr val="bg1"/>
                </a:solidFill>
              </a:rPr>
              <a:t>Cross platform compatibility</a:t>
            </a:r>
            <a:endParaRPr lang="en-GB" sz="2400">
              <a:solidFill>
                <a:schemeClr val="bg1"/>
              </a:solidFill>
              <a:cs typeface="Calibri"/>
            </a:endParaRPr>
          </a:p>
          <a:p>
            <a:r>
              <a:rPr lang="en-GB" sz="2400">
                <a:solidFill>
                  <a:schemeClr val="bg1"/>
                </a:solidFill>
                <a:ea typeface="Calibri" panose="020F0502020204030204" pitchFamily="34" charset="0"/>
                <a:cs typeface="Calibri" panose="020F0502020204030204"/>
              </a:rPr>
              <a:t>Good documentation</a:t>
            </a:r>
          </a:p>
          <a:p>
            <a:r>
              <a:rPr lang="en-GB" sz="2400">
                <a:solidFill>
                  <a:schemeClr val="bg1"/>
                </a:solidFill>
                <a:cs typeface="Calibri" panose="020F0502020204030204"/>
              </a:rPr>
              <a:t>Simple and stable</a:t>
            </a:r>
          </a:p>
          <a:p>
            <a:endParaRPr lang="en-GB" sz="2400">
              <a:solidFill>
                <a:schemeClr val="bg1"/>
              </a:solidFill>
              <a:cs typeface="Calibri" panose="020F0502020204030204"/>
            </a:endParaRPr>
          </a:p>
          <a:p>
            <a:endParaRPr lang="en-GB" sz="2400">
              <a:solidFill>
                <a:schemeClr val="bg1"/>
              </a:solidFill>
              <a:cs typeface="Times New Roman" panose="02020603050405020304" pitchFamily="18" charset="0"/>
            </a:endParaRPr>
          </a:p>
          <a:p>
            <a:endParaRPr lang="en-GB" sz="2400">
              <a:solidFill>
                <a:schemeClr val="bg1"/>
              </a:solidFill>
              <a:cs typeface="Times New Roman"/>
            </a:endParaRPr>
          </a:p>
        </p:txBody>
      </p:sp>
      <p:sp>
        <p:nvSpPr>
          <p:cNvPr id="12" name="Content Placeholder 2">
            <a:extLst>
              <a:ext uri="{FF2B5EF4-FFF2-40B4-BE49-F238E27FC236}">
                <a16:creationId xmlns:a16="http://schemas.microsoft.com/office/drawing/2014/main" id="{C71DF92F-E47B-D536-E700-1CD660B48CA5}"/>
              </a:ext>
            </a:extLst>
          </p:cNvPr>
          <p:cNvSpPr txBox="1">
            <a:spLocks/>
          </p:cNvSpPr>
          <p:nvPr/>
        </p:nvSpPr>
        <p:spPr>
          <a:xfrm>
            <a:off x="1377480" y="1434009"/>
            <a:ext cx="6672692" cy="252324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2000">
              <a:cs typeface="Calibri"/>
            </a:endParaRPr>
          </a:p>
        </p:txBody>
      </p:sp>
      <p:sp>
        <p:nvSpPr>
          <p:cNvPr id="13" name="TextBox 12">
            <a:extLst>
              <a:ext uri="{FF2B5EF4-FFF2-40B4-BE49-F238E27FC236}">
                <a16:creationId xmlns:a16="http://schemas.microsoft.com/office/drawing/2014/main" id="{86CC9F32-BAF1-BF69-10F9-E297560292BC}"/>
              </a:ext>
            </a:extLst>
          </p:cNvPr>
          <p:cNvSpPr txBox="1"/>
          <p:nvPr/>
        </p:nvSpPr>
        <p:spPr>
          <a:xfrm>
            <a:off x="3301178" y="2994547"/>
            <a:ext cx="4515228" cy="830997"/>
          </a:xfrm>
          <a:prstGeom prst="rect">
            <a:avLst/>
          </a:prstGeom>
          <a:noFill/>
        </p:spPr>
        <p:txBody>
          <a:bodyPr wrap="square" lIns="91440" tIns="45720" rIns="91440" bIns="45720" anchor="t">
            <a:spAutoFit/>
          </a:bodyPr>
          <a:lstStyle/>
          <a:p>
            <a:pPr algn="ctr"/>
            <a:r>
              <a:rPr lang="en-US" sz="4800" err="1">
                <a:solidFill>
                  <a:srgbClr val="FFFFFF"/>
                </a:solidFill>
                <a:latin typeface="Amasis MT Pro Black"/>
              </a:rPr>
              <a:t>Tkinter</a:t>
            </a:r>
            <a:endParaRPr lang="en-US" sz="4800" u="sng" err="1">
              <a:solidFill>
                <a:srgbClr val="FFFFFF"/>
              </a:solidFill>
              <a:latin typeface="Amasis MT Pro Black" panose="02040A04050005020304" pitchFamily="18" charset="0"/>
            </a:endParaRPr>
          </a:p>
        </p:txBody>
      </p:sp>
      <p:sp>
        <p:nvSpPr>
          <p:cNvPr id="14" name="Content Placeholder 2">
            <a:extLst>
              <a:ext uri="{FF2B5EF4-FFF2-40B4-BE49-F238E27FC236}">
                <a16:creationId xmlns:a16="http://schemas.microsoft.com/office/drawing/2014/main" id="{9CD25B21-567A-5E4A-BC12-CF6714A8B7AA}"/>
              </a:ext>
            </a:extLst>
          </p:cNvPr>
          <p:cNvSpPr txBox="1">
            <a:spLocks/>
          </p:cNvSpPr>
          <p:nvPr/>
        </p:nvSpPr>
        <p:spPr>
          <a:xfrm>
            <a:off x="3016302" y="1225243"/>
            <a:ext cx="7079787" cy="62346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a:solidFill>
                  <a:schemeClr val="bg1"/>
                </a:solidFill>
                <a:cs typeface="Calibri"/>
              </a:rPr>
              <a:t>Our chosen Python GUI library </a:t>
            </a:r>
          </a:p>
        </p:txBody>
      </p:sp>
      <p:sp>
        <p:nvSpPr>
          <p:cNvPr id="15" name="Content Placeholder 2">
            <a:extLst>
              <a:ext uri="{FF2B5EF4-FFF2-40B4-BE49-F238E27FC236}">
                <a16:creationId xmlns:a16="http://schemas.microsoft.com/office/drawing/2014/main" id="{9FCED3D6-309F-10A0-BA39-937DD4069340}"/>
              </a:ext>
            </a:extLst>
          </p:cNvPr>
          <p:cNvSpPr txBox="1">
            <a:spLocks/>
          </p:cNvSpPr>
          <p:nvPr/>
        </p:nvSpPr>
        <p:spPr>
          <a:xfrm>
            <a:off x="1779807" y="2225433"/>
            <a:ext cx="7348445" cy="3253934"/>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a:cs typeface="Times New Roman"/>
              </a:rPr>
              <a:t>         </a:t>
            </a:r>
            <a:r>
              <a:rPr lang="en-GB" sz="3200">
                <a:solidFill>
                  <a:schemeClr val="bg1"/>
                </a:solidFill>
                <a:cs typeface="Times New Roman"/>
              </a:rPr>
              <a:t> KISS (Keep it simple stupid!)</a:t>
            </a:r>
            <a:endParaRPr lang="en-US" sz="4000">
              <a:solidFill>
                <a:schemeClr val="bg1"/>
              </a:solidFill>
              <a:cs typeface="Calibri" panose="020F0502020204030204"/>
            </a:endParaRPr>
          </a:p>
          <a:p>
            <a:pPr marL="0" indent="0">
              <a:buNone/>
            </a:pPr>
            <a:endParaRPr lang="en-GB" sz="3600">
              <a:solidFill>
                <a:schemeClr val="bg1"/>
              </a:solidFill>
              <a:ea typeface="Calibri" panose="020F0502020204030204" pitchFamily="34" charset="0"/>
              <a:cs typeface="Times New Roman" panose="02020603050405020304" pitchFamily="18" charset="0"/>
            </a:endParaRPr>
          </a:p>
          <a:p>
            <a:pPr marL="0" indent="0">
              <a:buNone/>
            </a:pPr>
            <a:endParaRPr lang="en-GB" sz="3600">
              <a:solidFill>
                <a:schemeClr val="bg1"/>
              </a:solidFill>
              <a:cs typeface="Times New Roman"/>
            </a:endParaRPr>
          </a:p>
          <a:p>
            <a:pPr marL="0" indent="0">
              <a:buNone/>
            </a:pPr>
            <a:endParaRPr lang="en-GB" sz="3600">
              <a:solidFill>
                <a:schemeClr val="bg1"/>
              </a:solidFill>
              <a:cs typeface="Times New Roman"/>
            </a:endParaRPr>
          </a:p>
          <a:p>
            <a:pPr marL="0" indent="0">
              <a:buNone/>
            </a:pPr>
            <a:endParaRPr lang="en-GB" sz="3600">
              <a:solidFill>
                <a:schemeClr val="bg1"/>
              </a:solidFill>
              <a:cs typeface="Times New Roman"/>
            </a:endParaRPr>
          </a:p>
          <a:p>
            <a:pPr marL="0" indent="0">
              <a:buNone/>
            </a:pPr>
            <a:r>
              <a:rPr lang="en-GB" sz="3600">
                <a:solidFill>
                  <a:schemeClr val="bg1"/>
                </a:solidFill>
                <a:cs typeface="Times New Roman"/>
              </a:rPr>
              <a:t>Simple and Understandable Interface</a:t>
            </a:r>
          </a:p>
          <a:p>
            <a:endParaRPr lang="en-GB" sz="3200">
              <a:solidFill>
                <a:schemeClr val="bg1"/>
              </a:solidFill>
              <a:cs typeface="Times New Roman"/>
            </a:endParaRPr>
          </a:p>
        </p:txBody>
      </p:sp>
    </p:spTree>
    <p:custDataLst>
      <p:tags r:id="rId1"/>
    </p:custDataLst>
    <p:extLst>
      <p:ext uri="{BB962C8B-B14F-4D97-AF65-F5344CB8AC3E}">
        <p14:creationId xmlns:p14="http://schemas.microsoft.com/office/powerpoint/2010/main" val="3306660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par>
                          <p:cTn id="23" fill="hold">
                            <p:stCondLst>
                              <p:cond delay="500"/>
                            </p:stCondLst>
                            <p:childTnLst>
                              <p:par>
                                <p:cTn id="24" presetID="10" presetClass="exit" presetSubtype="0" fill="hold" grpId="1" nodeType="after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xEl>
                                              <p:pRg st="2" end="2"/>
                                            </p:txEl>
                                          </p:spTgt>
                                        </p:tgtEl>
                                        <p:attrNameLst>
                                          <p:attrName>style.visibility</p:attrName>
                                        </p:attrNameLst>
                                      </p:cBhvr>
                                      <p:to>
                                        <p:strVal val="visible"/>
                                      </p:to>
                                    </p:set>
                                    <p:animEffect transition="in" filter="fade">
                                      <p:cBhvr>
                                        <p:cTn id="36" dur="500"/>
                                        <p:tgtEl>
                                          <p:spTgt spid="1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animEffect transition="in" filter="fade">
                                      <p:cBhvr>
                                        <p:cTn id="41" dur="500"/>
                                        <p:tgtEl>
                                          <p:spTgt spid="11">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4" end="4"/>
                                            </p:txEl>
                                          </p:spTgt>
                                        </p:tgtEl>
                                        <p:attrNameLst>
                                          <p:attrName>style.visibility</p:attrName>
                                        </p:attrNameLst>
                                      </p:cBhvr>
                                      <p:to>
                                        <p:strVal val="visible"/>
                                      </p:to>
                                    </p:set>
                                    <p:animEffect transition="in" filter="fade">
                                      <p:cBhvr>
                                        <p:cTn id="46" dur="500"/>
                                        <p:tgtEl>
                                          <p:spTgt spid="11">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xEl>
                                              <p:pRg st="5" end="5"/>
                                            </p:txEl>
                                          </p:spTgt>
                                        </p:tgtEl>
                                        <p:attrNameLst>
                                          <p:attrName>style.visibility</p:attrName>
                                        </p:attrNameLst>
                                      </p:cBhvr>
                                      <p:to>
                                        <p:strVal val="visible"/>
                                      </p:to>
                                    </p:set>
                                    <p:animEffect transition="in" filter="fade">
                                      <p:cBhvr>
                                        <p:cTn id="51" dur="500"/>
                                        <p:tgtEl>
                                          <p:spTgt spid="11">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1">
                                            <p:txEl>
                                              <p:pRg st="0" end="0"/>
                                            </p:txEl>
                                          </p:spTgt>
                                        </p:tgtEl>
                                        <p:attrNameLst>
                                          <p:attrName>style.visibility</p:attrName>
                                        </p:attrNameLst>
                                      </p:cBhvr>
                                      <p:to>
                                        <p:strVal val="hidden"/>
                                      </p:to>
                                    </p:set>
                                  </p:childTnLst>
                                </p:cTn>
                              </p:par>
                            </p:childTnLst>
                          </p:cTn>
                        </p:par>
                        <p:par>
                          <p:cTn id="56" fill="hold">
                            <p:stCondLst>
                              <p:cond delay="0"/>
                            </p:stCondLst>
                            <p:childTnLst>
                              <p:par>
                                <p:cTn id="57" presetID="1" presetClass="exit" presetSubtype="0" fill="hold" grpId="1" nodeType="afterEffect">
                                  <p:stCondLst>
                                    <p:cond delay="0"/>
                                  </p:stCondLst>
                                  <p:childTnLst>
                                    <p:set>
                                      <p:cBhvr>
                                        <p:cTn id="58" dur="1" fill="hold">
                                          <p:stCondLst>
                                            <p:cond delay="0"/>
                                          </p:stCondLst>
                                        </p:cTn>
                                        <p:tgtEl>
                                          <p:spTgt spid="11">
                                            <p:txEl>
                                              <p:pRg st="2" end="2"/>
                                            </p:txEl>
                                          </p:spTgt>
                                        </p:tgtEl>
                                        <p:attrNameLst>
                                          <p:attrName>style.visibility</p:attrName>
                                        </p:attrNameLst>
                                      </p:cBhvr>
                                      <p:to>
                                        <p:strVal val="hidden"/>
                                      </p:to>
                                    </p:set>
                                  </p:childTnLst>
                                </p:cTn>
                              </p:par>
                            </p:childTnLst>
                          </p:cTn>
                        </p:par>
                        <p:par>
                          <p:cTn id="59" fill="hold">
                            <p:stCondLst>
                              <p:cond delay="0"/>
                            </p:stCondLst>
                            <p:childTnLst>
                              <p:par>
                                <p:cTn id="60" presetID="1" presetClass="exit" presetSubtype="0" fill="hold" grpId="1" nodeType="afterEffect">
                                  <p:stCondLst>
                                    <p:cond delay="0"/>
                                  </p:stCondLst>
                                  <p:childTnLst>
                                    <p:set>
                                      <p:cBhvr>
                                        <p:cTn id="61" dur="1" fill="hold">
                                          <p:stCondLst>
                                            <p:cond delay="0"/>
                                          </p:stCondLst>
                                        </p:cTn>
                                        <p:tgtEl>
                                          <p:spTgt spid="11">
                                            <p:txEl>
                                              <p:pRg st="3" end="3"/>
                                            </p:txEl>
                                          </p:spTgt>
                                        </p:tgtEl>
                                        <p:attrNameLst>
                                          <p:attrName>style.visibility</p:attrName>
                                        </p:attrNameLst>
                                      </p:cBhvr>
                                      <p:to>
                                        <p:strVal val="hidden"/>
                                      </p:to>
                                    </p:set>
                                  </p:childTnLst>
                                </p:cTn>
                              </p:par>
                            </p:childTnLst>
                          </p:cTn>
                        </p:par>
                        <p:par>
                          <p:cTn id="62" fill="hold">
                            <p:stCondLst>
                              <p:cond delay="0"/>
                            </p:stCondLst>
                            <p:childTnLst>
                              <p:par>
                                <p:cTn id="63" presetID="1" presetClass="exit" presetSubtype="0" fill="hold" grpId="1" nodeType="afterEffect">
                                  <p:stCondLst>
                                    <p:cond delay="0"/>
                                  </p:stCondLst>
                                  <p:childTnLst>
                                    <p:set>
                                      <p:cBhvr>
                                        <p:cTn id="64" dur="1" fill="hold">
                                          <p:stCondLst>
                                            <p:cond delay="0"/>
                                          </p:stCondLst>
                                        </p:cTn>
                                        <p:tgtEl>
                                          <p:spTgt spid="11">
                                            <p:txEl>
                                              <p:pRg st="4" end="4"/>
                                            </p:txEl>
                                          </p:spTgt>
                                        </p:tgtEl>
                                        <p:attrNameLst>
                                          <p:attrName>style.visibility</p:attrName>
                                        </p:attrNameLst>
                                      </p:cBhvr>
                                      <p:to>
                                        <p:strVal val="hidden"/>
                                      </p:to>
                                    </p:set>
                                  </p:childTnLst>
                                </p:cTn>
                              </p:par>
                            </p:childTnLst>
                          </p:cTn>
                        </p:par>
                        <p:par>
                          <p:cTn id="65" fill="hold">
                            <p:stCondLst>
                              <p:cond delay="0"/>
                            </p:stCondLst>
                            <p:childTnLst>
                              <p:par>
                                <p:cTn id="66" presetID="1" presetClass="exit" presetSubtype="0" fill="hold" grpId="1" nodeType="afterEffect">
                                  <p:stCondLst>
                                    <p:cond delay="0"/>
                                  </p:stCondLst>
                                  <p:childTnLst>
                                    <p:set>
                                      <p:cBhvr>
                                        <p:cTn id="67" dur="1" fill="hold">
                                          <p:stCondLst>
                                            <p:cond delay="0"/>
                                          </p:stCondLst>
                                        </p:cTn>
                                        <p:tgtEl>
                                          <p:spTgt spid="11">
                                            <p:txEl>
                                              <p:pRg st="5" end="5"/>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xEl>
                                              <p:pRg st="0" end="0"/>
                                            </p:txEl>
                                          </p:spTgt>
                                        </p:tgtEl>
                                        <p:attrNameLst>
                                          <p:attrName>style.visibility</p:attrName>
                                        </p:attrNameLst>
                                      </p:cBhvr>
                                      <p:to>
                                        <p:strVal val="visible"/>
                                      </p:to>
                                    </p:set>
                                    <p:animEffect transition="in" filter="fade">
                                      <p:cBhvr>
                                        <p:cTn id="72" dur="500"/>
                                        <p:tgtEl>
                                          <p:spTgt spid="15">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5">
                                            <p:txEl>
                                              <p:pRg st="5" end="5"/>
                                            </p:txEl>
                                          </p:spTgt>
                                        </p:tgtEl>
                                        <p:attrNameLst>
                                          <p:attrName>style.visibility</p:attrName>
                                        </p:attrNameLst>
                                      </p:cBhvr>
                                      <p:to>
                                        <p:strVal val="visible"/>
                                      </p:to>
                                    </p:set>
                                    <p:animEffect transition="in" filter="fade">
                                      <p:cBhvr>
                                        <p:cTn id="77" dur="500"/>
                                        <p:tgtEl>
                                          <p:spTgt spid="15">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nodePh="1">
                                  <p:stCondLst>
                                    <p:cond delay="0"/>
                                  </p:stCondLst>
                                  <p:endCondLst>
                                    <p:cond evt="begin" delay="0">
                                      <p:tn val="85"/>
                                    </p:cond>
                                  </p:end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fade">
                                      <p:cBhvr>
                                        <p:cTn id="8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uiExpand="1" build="p"/>
      <p:bldP spid="11" grpId="1" uiExpand="1" build="p"/>
      <p:bldP spid="12" grpId="0" build="p"/>
      <p:bldP spid="13" grpId="0"/>
      <p:bldP spid="13" grpId="1"/>
      <p:bldP spid="14" grpId="0"/>
      <p:bldP spid="14" grpId="1"/>
      <p:bldP spid="15" grpId="0" build="p"/>
    </p:bldLst>
  </p:timing>
  <p:extLst>
    <p:ext uri="{E180D4A7-C9FB-4DFB-919C-405C955672EB}">
      <p14:showEvtLst xmlns:p14="http://schemas.microsoft.com/office/powerpoint/2010/main">
        <p14:playEvt time="5118" objId="52"/>
        <p14:stopEvt time="6332" objId="52"/>
      </p14:showEvtLst>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C3048"/>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39D7A8F-0A1F-4826-80DC-0C66B7E3F228}"/>
              </a:ext>
            </a:extLst>
          </p:cNvPr>
          <p:cNvGrpSpPr/>
          <p:nvPr/>
        </p:nvGrpSpPr>
        <p:grpSpPr>
          <a:xfrm>
            <a:off x="-828000" y="4215780"/>
            <a:ext cx="828000" cy="828000"/>
            <a:chOff x="-828000" y="4215780"/>
            <a:chExt cx="828000" cy="828000"/>
          </a:xfrm>
        </p:grpSpPr>
        <p:sp>
          <p:nvSpPr>
            <p:cNvPr id="30" name="Oval 29">
              <a:extLst>
                <a:ext uri="{FF2B5EF4-FFF2-40B4-BE49-F238E27FC236}">
                  <a16:creationId xmlns:a16="http://schemas.microsoft.com/office/drawing/2014/main" id="{49BBAD92-9DC3-448F-ABA7-B461BDB5731A}"/>
                </a:ext>
              </a:extLst>
            </p:cNvPr>
            <p:cNvSpPr>
              <a:spLocks noChangeAspect="1"/>
            </p:cNvSpPr>
            <p:nvPr/>
          </p:nvSpPr>
          <p:spPr>
            <a:xfrm>
              <a:off x="-828000" y="421578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a:extLst>
                <a:ext uri="{FF2B5EF4-FFF2-40B4-BE49-F238E27FC236}">
                  <a16:creationId xmlns:a16="http://schemas.microsoft.com/office/drawing/2014/main" id="{720C7528-2BEF-43A1-93AA-C114C177DCE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378" y="4347759"/>
              <a:ext cx="541978" cy="606501"/>
            </a:xfrm>
            <a:prstGeom prst="rect">
              <a:avLst/>
            </a:prstGeom>
          </p:spPr>
        </p:pic>
      </p:grpSp>
      <p:grpSp>
        <p:nvGrpSpPr>
          <p:cNvPr id="32" name="Group 31">
            <a:extLst>
              <a:ext uri="{FF2B5EF4-FFF2-40B4-BE49-F238E27FC236}">
                <a16:creationId xmlns:a16="http://schemas.microsoft.com/office/drawing/2014/main" id="{7C9BC5FF-173B-4396-B014-57291594109D}"/>
              </a:ext>
            </a:extLst>
          </p:cNvPr>
          <p:cNvGrpSpPr/>
          <p:nvPr/>
        </p:nvGrpSpPr>
        <p:grpSpPr>
          <a:xfrm>
            <a:off x="-828000" y="1814220"/>
            <a:ext cx="828000" cy="828000"/>
            <a:chOff x="-828000" y="1814220"/>
            <a:chExt cx="828000" cy="828000"/>
          </a:xfrm>
        </p:grpSpPr>
        <p:sp>
          <p:nvSpPr>
            <p:cNvPr id="33" name="Oval 32">
              <a:extLst>
                <a:ext uri="{FF2B5EF4-FFF2-40B4-BE49-F238E27FC236}">
                  <a16:creationId xmlns:a16="http://schemas.microsoft.com/office/drawing/2014/main" id="{2AA7250B-C647-4AB5-B0BE-01CB875A958E}"/>
                </a:ext>
              </a:extLst>
            </p:cNvPr>
            <p:cNvSpPr>
              <a:spLocks noChangeAspect="1"/>
            </p:cNvSpPr>
            <p:nvPr/>
          </p:nvSpPr>
          <p:spPr>
            <a:xfrm>
              <a:off x="-828000" y="181422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Graphic 33">
              <a:extLst>
                <a:ext uri="{FF2B5EF4-FFF2-40B4-BE49-F238E27FC236}">
                  <a16:creationId xmlns:a16="http://schemas.microsoft.com/office/drawing/2014/main" id="{F9285135-2F37-46D3-AFC2-5D6E4175C7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95639" y="1924599"/>
              <a:ext cx="606501" cy="606501"/>
            </a:xfrm>
            <a:prstGeom prst="rect">
              <a:avLst/>
            </a:prstGeom>
          </p:spPr>
        </p:pic>
      </p:grpSp>
      <p:grpSp>
        <p:nvGrpSpPr>
          <p:cNvPr id="35" name="Group 34">
            <a:extLst>
              <a:ext uri="{FF2B5EF4-FFF2-40B4-BE49-F238E27FC236}">
                <a16:creationId xmlns:a16="http://schemas.microsoft.com/office/drawing/2014/main" id="{E12D333C-D2DF-4C73-9DC8-4BAC30487CC3}"/>
              </a:ext>
            </a:extLst>
          </p:cNvPr>
          <p:cNvGrpSpPr/>
          <p:nvPr/>
        </p:nvGrpSpPr>
        <p:grpSpPr>
          <a:xfrm>
            <a:off x="805391" y="5416560"/>
            <a:ext cx="828000" cy="828000"/>
            <a:chOff x="-828000" y="5416560"/>
            <a:chExt cx="828000" cy="828000"/>
          </a:xfrm>
        </p:grpSpPr>
        <p:sp>
          <p:nvSpPr>
            <p:cNvPr id="36" name="Oval 35">
              <a:extLst>
                <a:ext uri="{FF2B5EF4-FFF2-40B4-BE49-F238E27FC236}">
                  <a16:creationId xmlns:a16="http://schemas.microsoft.com/office/drawing/2014/main" id="{3A4630E6-A560-4797-9528-1DD067E07DD3}"/>
                </a:ext>
              </a:extLst>
            </p:cNvPr>
            <p:cNvSpPr>
              <a:spLocks noChangeAspect="1"/>
            </p:cNvSpPr>
            <p:nvPr/>
          </p:nvSpPr>
          <p:spPr>
            <a:xfrm>
              <a:off x="-828000" y="541656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7" name="Graphic 36">
              <a:hlinkClick r:id="rId6" action="ppaction://hlinksldjump"/>
              <a:extLst>
                <a:ext uri="{FF2B5EF4-FFF2-40B4-BE49-F238E27FC236}">
                  <a16:creationId xmlns:a16="http://schemas.microsoft.com/office/drawing/2014/main" id="{03338A6C-B604-4CF2-BBC1-220D254DF0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95639" y="5559339"/>
              <a:ext cx="606501" cy="606501"/>
            </a:xfrm>
            <a:prstGeom prst="rect">
              <a:avLst/>
            </a:prstGeom>
          </p:spPr>
        </p:pic>
      </p:grpSp>
      <p:grpSp>
        <p:nvGrpSpPr>
          <p:cNvPr id="38" name="Group 37">
            <a:extLst>
              <a:ext uri="{FF2B5EF4-FFF2-40B4-BE49-F238E27FC236}">
                <a16:creationId xmlns:a16="http://schemas.microsoft.com/office/drawing/2014/main" id="{3133A7F0-A5C9-4E7C-AE82-5120D153FBD9}"/>
              </a:ext>
            </a:extLst>
          </p:cNvPr>
          <p:cNvGrpSpPr/>
          <p:nvPr/>
        </p:nvGrpSpPr>
        <p:grpSpPr>
          <a:xfrm>
            <a:off x="-828000" y="613440"/>
            <a:ext cx="828000" cy="828000"/>
            <a:chOff x="-828000" y="613440"/>
            <a:chExt cx="828000" cy="828000"/>
          </a:xfrm>
        </p:grpSpPr>
        <p:sp>
          <p:nvSpPr>
            <p:cNvPr id="39" name="Oval 38">
              <a:extLst>
                <a:ext uri="{FF2B5EF4-FFF2-40B4-BE49-F238E27FC236}">
                  <a16:creationId xmlns:a16="http://schemas.microsoft.com/office/drawing/2014/main" id="{C3B9E0BB-104C-4A20-BC19-E770D6ECB0AA}"/>
                </a:ext>
              </a:extLst>
            </p:cNvPr>
            <p:cNvSpPr>
              <a:spLocks noChangeAspect="1"/>
            </p:cNvSpPr>
            <p:nvPr/>
          </p:nvSpPr>
          <p:spPr>
            <a:xfrm>
              <a:off x="-828000" y="61344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 name="Graphic 39">
              <a:extLst>
                <a:ext uri="{FF2B5EF4-FFF2-40B4-BE49-F238E27FC236}">
                  <a16:creationId xmlns:a16="http://schemas.microsoft.com/office/drawing/2014/main" id="{E8DFF191-C20D-44DE-80DC-16AC8B7761B7}"/>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645619" y="713019"/>
              <a:ext cx="506460" cy="606501"/>
            </a:xfrm>
            <a:prstGeom prst="rect">
              <a:avLst/>
            </a:prstGeom>
          </p:spPr>
        </p:pic>
      </p:grpSp>
      <p:grpSp>
        <p:nvGrpSpPr>
          <p:cNvPr id="41" name="Group 40">
            <a:extLst>
              <a:ext uri="{FF2B5EF4-FFF2-40B4-BE49-F238E27FC236}">
                <a16:creationId xmlns:a16="http://schemas.microsoft.com/office/drawing/2014/main" id="{27F0410A-1246-4E62-8F47-A3E45E39055A}"/>
              </a:ext>
            </a:extLst>
          </p:cNvPr>
          <p:cNvGrpSpPr/>
          <p:nvPr/>
        </p:nvGrpSpPr>
        <p:grpSpPr>
          <a:xfrm>
            <a:off x="-806389" y="3015000"/>
            <a:ext cx="828000" cy="828000"/>
            <a:chOff x="-828000" y="3015000"/>
            <a:chExt cx="828000" cy="828000"/>
          </a:xfrm>
        </p:grpSpPr>
        <p:sp>
          <p:nvSpPr>
            <p:cNvPr id="42" name="Oval 41">
              <a:extLst>
                <a:ext uri="{FF2B5EF4-FFF2-40B4-BE49-F238E27FC236}">
                  <a16:creationId xmlns:a16="http://schemas.microsoft.com/office/drawing/2014/main" id="{76A9962C-0068-431D-8484-BBB6FDF75D2B}"/>
                </a:ext>
              </a:extLst>
            </p:cNvPr>
            <p:cNvSpPr>
              <a:spLocks noChangeAspect="1"/>
            </p:cNvSpPr>
            <p:nvPr/>
          </p:nvSpPr>
          <p:spPr>
            <a:xfrm>
              <a:off x="-828000" y="3015000"/>
              <a:ext cx="828000" cy="82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3" name="Graphic 42">
              <a:extLst>
                <a:ext uri="{FF2B5EF4-FFF2-40B4-BE49-F238E27FC236}">
                  <a16:creationId xmlns:a16="http://schemas.microsoft.com/office/drawing/2014/main" id="{FD563E10-5738-4A69-A216-6AB12B6B7F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95639" y="3136179"/>
              <a:ext cx="606501" cy="606501"/>
            </a:xfrm>
            <a:prstGeom prst="rect">
              <a:avLst/>
            </a:prstGeom>
          </p:spPr>
        </p:pic>
      </p:grpSp>
      <p:sp>
        <p:nvSpPr>
          <p:cNvPr id="44" name="Freeform: Shape 43">
            <a:extLst>
              <a:ext uri="{FF2B5EF4-FFF2-40B4-BE49-F238E27FC236}">
                <a16:creationId xmlns:a16="http://schemas.microsoft.com/office/drawing/2014/main" id="{204E022E-99B4-4386-AA33-7EB24EDF7B9C}"/>
              </a:ext>
            </a:extLst>
          </p:cNvPr>
          <p:cNvSpPr/>
          <p:nvPr/>
        </p:nvSpPr>
        <p:spPr>
          <a:xfrm rot="10800000">
            <a:off x="1" y="-3176281"/>
            <a:ext cx="1423686" cy="18013682"/>
          </a:xfrm>
          <a:custGeom>
            <a:avLst/>
            <a:gdLst>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 name="connsiteX0" fmla="*/ 0 w 1423686"/>
              <a:gd name="connsiteY0" fmla="*/ 18013682 h 18013682"/>
              <a:gd name="connsiteX1" fmla="*/ 0 w 1423686"/>
              <a:gd name="connsiteY1" fmla="*/ 10102090 h 18013682"/>
              <a:gd name="connsiteX2" fmla="*/ 767326 w 1423686"/>
              <a:gd name="connsiteY2" fmla="*/ 9006841 h 18013682"/>
              <a:gd name="connsiteX3" fmla="*/ 0 w 1423686"/>
              <a:gd name="connsiteY3" fmla="*/ 7911592 h 18013682"/>
              <a:gd name="connsiteX4" fmla="*/ 0 w 1423686"/>
              <a:gd name="connsiteY4" fmla="*/ 0 h 18013682"/>
              <a:gd name="connsiteX5" fmla="*/ 1423686 w 1423686"/>
              <a:gd name="connsiteY5" fmla="*/ 0 h 18013682"/>
              <a:gd name="connsiteX6" fmla="*/ 1423686 w 1423686"/>
              <a:gd name="connsiteY6" fmla="*/ 18013682 h 18013682"/>
              <a:gd name="connsiteX7" fmla="*/ 0 w 1423686"/>
              <a:gd name="connsiteY7" fmla="*/ 18013682 h 18013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686" h="18013682">
                <a:moveTo>
                  <a:pt x="0" y="18013682"/>
                </a:moveTo>
                <a:lnTo>
                  <a:pt x="0" y="10102090"/>
                </a:lnTo>
                <a:cubicBezTo>
                  <a:pt x="255775" y="9737007"/>
                  <a:pt x="760973" y="9524324"/>
                  <a:pt x="767326" y="9006841"/>
                </a:cubicBezTo>
                <a:cubicBezTo>
                  <a:pt x="773679" y="8489358"/>
                  <a:pt x="255775" y="8276675"/>
                  <a:pt x="0" y="7911592"/>
                </a:cubicBezTo>
                <a:lnTo>
                  <a:pt x="0" y="0"/>
                </a:lnTo>
                <a:lnTo>
                  <a:pt x="1423686" y="0"/>
                </a:lnTo>
                <a:lnTo>
                  <a:pt x="1423686" y="18013682"/>
                </a:lnTo>
                <a:lnTo>
                  <a:pt x="0" y="180136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45" name="Graphic 44">
            <a:hlinkClick r:id="rId12" action="ppaction://hlinksldjump"/>
            <a:extLst>
              <a:ext uri="{FF2B5EF4-FFF2-40B4-BE49-F238E27FC236}">
                <a16:creationId xmlns:a16="http://schemas.microsoft.com/office/drawing/2014/main" id="{33E76931-CA9C-4087-85EE-F63908D6EE0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408592" y="3136179"/>
            <a:ext cx="606501" cy="606501"/>
          </a:xfrm>
          <a:prstGeom prst="rect">
            <a:avLst/>
          </a:prstGeom>
        </p:spPr>
      </p:pic>
      <p:pic>
        <p:nvPicPr>
          <p:cNvPr id="46" name="Graphic 45">
            <a:hlinkClick r:id="rId15" action="ppaction://hlinksldjump"/>
            <a:extLst>
              <a:ext uri="{FF2B5EF4-FFF2-40B4-BE49-F238E27FC236}">
                <a16:creationId xmlns:a16="http://schemas.microsoft.com/office/drawing/2014/main" id="{BF9751D4-8931-4E8D-B794-5170B5293840}"/>
              </a:ext>
            </a:extLst>
          </p:cNvPr>
          <p:cNvPicPr>
            <a:picLocks noChangeAspect="1"/>
          </p:cNvPicPr>
          <p:nvPr/>
        </p:nvPicPr>
        <p:blipFill>
          <a:blip r:embed="rId3">
            <a:alphaModFix amt="38000"/>
            <a:extLst>
              <a:ext uri="{28A0092B-C50C-407E-A947-70E740481C1C}">
                <a14:useLocalDpi xmlns:a14="http://schemas.microsoft.com/office/drawing/2010/main" val="0"/>
              </a:ext>
            </a:extLst>
          </a:blip>
          <a:srcRect/>
          <a:stretch/>
        </p:blipFill>
        <p:spPr>
          <a:xfrm>
            <a:off x="440853" y="4347759"/>
            <a:ext cx="541978" cy="606501"/>
          </a:xfrm>
          <a:prstGeom prst="rect">
            <a:avLst/>
          </a:prstGeom>
        </p:spPr>
      </p:pic>
      <p:pic>
        <p:nvPicPr>
          <p:cNvPr id="47" name="Graphic 46">
            <a:hlinkClick r:id="rId16" action="ppaction://hlinksldjump"/>
            <a:extLst>
              <a:ext uri="{FF2B5EF4-FFF2-40B4-BE49-F238E27FC236}">
                <a16:creationId xmlns:a16="http://schemas.microsoft.com/office/drawing/2014/main" id="{D9A86B40-BD45-4B6F-80B1-152B116FF52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408592" y="1924599"/>
            <a:ext cx="606501" cy="606501"/>
          </a:xfrm>
          <a:prstGeom prst="rect">
            <a:avLst/>
          </a:prstGeom>
        </p:spPr>
      </p:pic>
      <p:pic>
        <p:nvPicPr>
          <p:cNvPr id="48" name="Graphic 47" descr="Robot Hand outline">
            <a:extLst>
              <a:ext uri="{FF2B5EF4-FFF2-40B4-BE49-F238E27FC236}">
                <a16:creationId xmlns:a16="http://schemas.microsoft.com/office/drawing/2014/main" id="{57FE1710-C877-44E4-8110-8DF48C41158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08592" y="5559339"/>
            <a:ext cx="606501" cy="606501"/>
          </a:xfrm>
          <a:prstGeom prst="rect">
            <a:avLst/>
          </a:prstGeom>
        </p:spPr>
      </p:pic>
      <p:pic>
        <p:nvPicPr>
          <p:cNvPr id="2" name="Picture 1">
            <a:extLst>
              <a:ext uri="{FF2B5EF4-FFF2-40B4-BE49-F238E27FC236}">
                <a16:creationId xmlns:a16="http://schemas.microsoft.com/office/drawing/2014/main" id="{C23D8612-452B-345E-6688-FDD0C577BC89}"/>
              </a:ext>
            </a:extLst>
          </p:cNvPr>
          <p:cNvPicPr>
            <a:picLocks noChangeAspect="1"/>
          </p:cNvPicPr>
          <p:nvPr/>
        </p:nvPicPr>
        <p:blipFill>
          <a:blip r:embed="rId21"/>
          <a:stretch>
            <a:fillRect/>
          </a:stretch>
        </p:blipFill>
        <p:spPr>
          <a:xfrm>
            <a:off x="408592" y="706140"/>
            <a:ext cx="548484" cy="828000"/>
          </a:xfrm>
          <a:prstGeom prst="rect">
            <a:avLst/>
          </a:prstGeom>
        </p:spPr>
      </p:pic>
      <p:sp>
        <p:nvSpPr>
          <p:cNvPr id="3" name="TextBox 2">
            <a:extLst>
              <a:ext uri="{FF2B5EF4-FFF2-40B4-BE49-F238E27FC236}">
                <a16:creationId xmlns:a16="http://schemas.microsoft.com/office/drawing/2014/main" id="{48841C56-A3C8-6C09-E751-39BFCB4FC1F7}"/>
              </a:ext>
            </a:extLst>
          </p:cNvPr>
          <p:cNvSpPr txBox="1"/>
          <p:nvPr/>
        </p:nvSpPr>
        <p:spPr>
          <a:xfrm>
            <a:off x="3588774" y="244108"/>
            <a:ext cx="6508954" cy="523220"/>
          </a:xfrm>
          <a:prstGeom prst="rect">
            <a:avLst/>
          </a:prstGeom>
          <a:noFill/>
        </p:spPr>
        <p:txBody>
          <a:bodyPr wrap="square">
            <a:spAutoFit/>
          </a:bodyPr>
          <a:lstStyle/>
          <a:p>
            <a:pPr algn="ctr"/>
            <a:r>
              <a:rPr lang="en-US" sz="2800" u="sng" dirty="0">
                <a:solidFill>
                  <a:srgbClr val="FFFFFF"/>
                </a:solidFill>
                <a:latin typeface="Amasis MT Pro Black" panose="02040A04050005020304" pitchFamily="18" charset="0"/>
              </a:rPr>
              <a:t>Quality </a:t>
            </a:r>
            <a:r>
              <a:rPr lang="en-US" sz="2800" u="sng" dirty="0" err="1">
                <a:solidFill>
                  <a:srgbClr val="FFFFFF"/>
                </a:solidFill>
                <a:latin typeface="Amasis MT Pro Black" panose="02040A04050005020304" pitchFamily="18" charset="0"/>
              </a:rPr>
              <a:t>Asurance</a:t>
            </a:r>
            <a:endParaRPr lang="en-GB" sz="2800" u="sng" dirty="0">
              <a:latin typeface="Amasis MT Pro Black" panose="02040A04050005020304" pitchFamily="18" charset="0"/>
            </a:endParaRPr>
          </a:p>
        </p:txBody>
      </p:sp>
      <p:sp>
        <p:nvSpPr>
          <p:cNvPr id="4" name="TextBox 3">
            <a:extLst>
              <a:ext uri="{FF2B5EF4-FFF2-40B4-BE49-F238E27FC236}">
                <a16:creationId xmlns:a16="http://schemas.microsoft.com/office/drawing/2014/main" id="{EA9AE550-A957-02FD-D9DC-DC6EF4587551}"/>
              </a:ext>
            </a:extLst>
          </p:cNvPr>
          <p:cNvSpPr txBox="1"/>
          <p:nvPr/>
        </p:nvSpPr>
        <p:spPr>
          <a:xfrm>
            <a:off x="1832280" y="1141710"/>
            <a:ext cx="6510336" cy="1754326"/>
          </a:xfrm>
          <a:prstGeom prst="rect">
            <a:avLst/>
          </a:prstGeom>
          <a:noFill/>
        </p:spPr>
        <p:txBody>
          <a:bodyPr wrap="square">
            <a:spAutoFit/>
          </a:bodyPr>
          <a:lstStyle/>
          <a:p>
            <a:pPr marL="342900" lvl="0" indent="-342900">
              <a:buFont typeface="+mj-lt"/>
              <a:buAutoNum type="arabicPeriod"/>
              <a:tabLst>
                <a:tab pos="457200" algn="l"/>
              </a:tabLs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Quality of Information </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Accurate language translation for multiple Languages that will be provided to accommodate non-English users</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Keeping in touch with the users</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Updating the Application </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Providing the right security and technical conditions for the user </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48E698D9-22E6-5F99-F7A0-1556E20835AC}"/>
              </a:ext>
            </a:extLst>
          </p:cNvPr>
          <p:cNvSpPr txBox="1"/>
          <p:nvPr/>
        </p:nvSpPr>
        <p:spPr>
          <a:xfrm>
            <a:off x="2019380" y="3293566"/>
            <a:ext cx="6510336" cy="2893100"/>
          </a:xfrm>
          <a:prstGeom prst="rect">
            <a:avLst/>
          </a:prstGeom>
          <a:noFill/>
        </p:spPr>
        <p:txBody>
          <a:bodyPr wrap="square">
            <a:spAutoFit/>
          </a:bodyPr>
          <a:lstStyle/>
          <a:p>
            <a:r>
              <a:rPr lang="en-GB" sz="20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Quality of Information</a:t>
            </a: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Arial" panose="020B0604020202020204" pitchFamily="34" charset="0"/>
              <a:buChar char="•"/>
              <a:tabLst>
                <a:tab pos="457200" algn="l"/>
              </a:tabLs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Through thorough research we will provide accurate information about diseases, injuries. </a:t>
            </a:r>
          </a:p>
          <a:p>
            <a:pPr marL="342900" lvl="0" indent="-342900">
              <a:buFont typeface="Arial" panose="020B0604020202020204" pitchFamily="34" charset="0"/>
              <a:buChar char="•"/>
              <a:tabLst>
                <a:tab pos="457200" algn="l"/>
              </a:tabLs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company has set up meetings with qualified doctors to make sure we provide the most accurate information possible to the user.</a:t>
            </a:r>
          </a:p>
          <a:p>
            <a:pPr marL="342900" lvl="0" indent="-342900">
              <a:buFont typeface="Arial" panose="020B0604020202020204" pitchFamily="34" charset="0"/>
              <a:buChar char="•"/>
              <a:tabLst>
                <a:tab pos="457200" algn="l"/>
              </a:tabLs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the end of a conversation the user will also be given the chance to speak to a real doctor if the application finds this the best option for user.</a:t>
            </a:r>
          </a:p>
        </p:txBody>
      </p:sp>
      <p:sp>
        <p:nvSpPr>
          <p:cNvPr id="7" name="TextBox 6">
            <a:extLst>
              <a:ext uri="{FF2B5EF4-FFF2-40B4-BE49-F238E27FC236}">
                <a16:creationId xmlns:a16="http://schemas.microsoft.com/office/drawing/2014/main" id="{1896AF20-EBBD-142A-A0AE-050EFE895421}"/>
              </a:ext>
            </a:extLst>
          </p:cNvPr>
          <p:cNvSpPr txBox="1"/>
          <p:nvPr/>
        </p:nvSpPr>
        <p:spPr>
          <a:xfrm>
            <a:off x="8135044" y="1123741"/>
            <a:ext cx="4006695" cy="1508105"/>
          </a:xfrm>
          <a:prstGeom prst="rect">
            <a:avLst/>
          </a:prstGeom>
          <a:noFill/>
        </p:spPr>
        <p:txBody>
          <a:bodyPr wrap="square">
            <a:spAutoFit/>
          </a:bodyPr>
          <a:lstStyle/>
          <a:p>
            <a:pPr algn="ctr"/>
            <a:r>
              <a:rPr lang="en-GB" sz="20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Staying in touch with the User</a:t>
            </a:r>
          </a:p>
          <a:p>
            <a:r>
              <a:rPr lang="en-GB"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will be allowed to give feedback at the end of the conversation by filling a short feedback form</a:t>
            </a:r>
            <a:r>
              <a:rPr lang="en-US" sz="1800"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D9888B7-A1F0-74E0-07F9-4976D6309D93}"/>
              </a:ext>
            </a:extLst>
          </p:cNvPr>
          <p:cNvSpPr txBox="1"/>
          <p:nvPr/>
        </p:nvSpPr>
        <p:spPr>
          <a:xfrm>
            <a:off x="8523477" y="3847564"/>
            <a:ext cx="3259931" cy="2062103"/>
          </a:xfrm>
          <a:prstGeom prst="rect">
            <a:avLst/>
          </a:prstGeom>
          <a:noFill/>
        </p:spPr>
        <p:txBody>
          <a:bodyPr wrap="square">
            <a:spAutoFit/>
          </a:bodyPr>
          <a:lstStyle/>
          <a:p>
            <a:pPr lvl="0" algn="ctr">
              <a:tabLst>
                <a:tab pos="457200" algn="l"/>
              </a:tabLst>
            </a:pPr>
            <a:r>
              <a:rPr lang="en-GB" sz="20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Providing the right security</a:t>
            </a:r>
          </a:p>
          <a:p>
            <a:pPr marL="342900" lvl="0" indent="-342900">
              <a:buFont typeface="Arial" panose="020B0604020202020204" pitchFamily="34" charset="0"/>
              <a:buChar char="•"/>
              <a:tabLst>
                <a:tab pos="457200" algn="l"/>
              </a:tabLs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Under GDPR the company has ensured that there is a data processing agreement that is set for any data that will be processed.</a:t>
            </a:r>
          </a:p>
          <a:p>
            <a:pPr marL="342900" lvl="0" indent="-342900">
              <a:buFont typeface="Arial" panose="020B0604020202020204" pitchFamily="34" charset="0"/>
              <a:buChar char="•"/>
              <a:tabLst>
                <a:tab pos="457200" algn="l"/>
              </a:tabLst>
            </a:pPr>
            <a:r>
              <a:rPr lang="en-GB"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Frequent updates </a:t>
            </a:r>
          </a:p>
        </p:txBody>
      </p:sp>
      <p:sp>
        <p:nvSpPr>
          <p:cNvPr id="6" name="TextBox 5">
            <a:extLst>
              <a:ext uri="{FF2B5EF4-FFF2-40B4-BE49-F238E27FC236}">
                <a16:creationId xmlns:a16="http://schemas.microsoft.com/office/drawing/2014/main" id="{CBAE0D36-9820-74BD-D7E8-10BA2E341D21}"/>
              </a:ext>
            </a:extLst>
          </p:cNvPr>
          <p:cNvSpPr txBox="1"/>
          <p:nvPr/>
        </p:nvSpPr>
        <p:spPr>
          <a:xfrm>
            <a:off x="2525223" y="1603374"/>
            <a:ext cx="2562225" cy="707886"/>
          </a:xfrm>
          <a:prstGeom prst="rect">
            <a:avLst/>
          </a:prstGeom>
          <a:noFill/>
        </p:spPr>
        <p:txBody>
          <a:bodyPr wrap="square" rtlCol="0">
            <a:spAutoFit/>
          </a:bodyPr>
          <a:lstStyle/>
          <a:p>
            <a:r>
              <a:rPr lang="en-US" sz="2000" b="1" u="sng" dirty="0">
                <a:solidFill>
                  <a:schemeClr val="bg1"/>
                </a:solidFill>
              </a:rPr>
              <a:t>Accurate language translation</a:t>
            </a:r>
            <a:endParaRPr lang="en-GB" sz="2000" b="1" u="sng" dirty="0">
              <a:solidFill>
                <a:schemeClr val="bg1"/>
              </a:solidFill>
            </a:endParaRPr>
          </a:p>
        </p:txBody>
      </p:sp>
      <p:pic>
        <p:nvPicPr>
          <p:cNvPr id="9" name="Picture 8" descr="A picture containing text&#10;&#10;Description automatically generated">
            <a:extLst>
              <a:ext uri="{FF2B5EF4-FFF2-40B4-BE49-F238E27FC236}">
                <a16:creationId xmlns:a16="http://schemas.microsoft.com/office/drawing/2014/main" id="{13961348-6BDE-4E8A-2633-AB3210D8597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472139" y="108679"/>
            <a:ext cx="2058057" cy="907590"/>
          </a:xfrm>
          <a:prstGeom prst="rect">
            <a:avLst/>
          </a:prstGeom>
        </p:spPr>
      </p:pic>
    </p:spTree>
    <p:custDataLst>
      <p:tags r:id="rId1"/>
    </p:custDataLst>
    <p:extLst>
      <p:ext uri="{BB962C8B-B14F-4D97-AF65-F5344CB8AC3E}">
        <p14:creationId xmlns:p14="http://schemas.microsoft.com/office/powerpoint/2010/main" val="1092848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D2E8-471A-C126-AFB9-E6D64D0F6CFE}"/>
              </a:ext>
            </a:extLst>
          </p:cNvPr>
          <p:cNvSpPr>
            <a:spLocks noGrp="1"/>
          </p:cNvSpPr>
          <p:nvPr>
            <p:ph type="title"/>
          </p:nvPr>
        </p:nvSpPr>
        <p:spPr/>
        <p:txBody>
          <a:bodyPr/>
          <a:lstStyle/>
          <a:p>
            <a:r>
              <a:rPr lang="en-GB" dirty="0"/>
              <a:t>Q&amp;A</a:t>
            </a:r>
          </a:p>
        </p:txBody>
      </p:sp>
      <p:sp>
        <p:nvSpPr>
          <p:cNvPr id="3" name="Content Placeholder 2">
            <a:extLst>
              <a:ext uri="{FF2B5EF4-FFF2-40B4-BE49-F238E27FC236}">
                <a16:creationId xmlns:a16="http://schemas.microsoft.com/office/drawing/2014/main" id="{9549B867-5B70-834A-6F9C-090F80361827}"/>
              </a:ext>
            </a:extLst>
          </p:cNvPr>
          <p:cNvSpPr>
            <a:spLocks noGrp="1"/>
          </p:cNvSpPr>
          <p:nvPr>
            <p:ph idx="1"/>
          </p:nvPr>
        </p:nvSpPr>
        <p:spPr/>
        <p:txBody>
          <a:bodyPr>
            <a:normAutofit/>
          </a:bodyPr>
          <a:lstStyle/>
          <a:p>
            <a:pPr algn="l"/>
            <a:r>
              <a:rPr lang="en-GB" dirty="0"/>
              <a:t>Any Questions?</a:t>
            </a:r>
          </a:p>
        </p:txBody>
      </p:sp>
    </p:spTree>
    <p:extLst>
      <p:ext uri="{BB962C8B-B14F-4D97-AF65-F5344CB8AC3E}">
        <p14:creationId xmlns:p14="http://schemas.microsoft.com/office/powerpoint/2010/main" val="184090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2486-72C9-A16D-28FA-2D89737402C4}"/>
              </a:ext>
            </a:extLst>
          </p:cNvPr>
          <p:cNvSpPr>
            <a:spLocks noGrp="1"/>
          </p:cNvSpPr>
          <p:nvPr>
            <p:ph type="title"/>
          </p:nvPr>
        </p:nvSpPr>
        <p:spPr/>
        <p:txBody>
          <a:bodyPr/>
          <a:lstStyle/>
          <a:p>
            <a:r>
              <a:rPr lang="en-GB" dirty="0"/>
              <a:t>Slide 1 references</a:t>
            </a:r>
          </a:p>
        </p:txBody>
      </p:sp>
      <p:sp>
        <p:nvSpPr>
          <p:cNvPr id="3" name="Content Placeholder 2">
            <a:extLst>
              <a:ext uri="{FF2B5EF4-FFF2-40B4-BE49-F238E27FC236}">
                <a16:creationId xmlns:a16="http://schemas.microsoft.com/office/drawing/2014/main" id="{A5CB60C3-1187-4994-E6C8-FAB4AFB86F48}"/>
              </a:ext>
            </a:extLst>
          </p:cNvPr>
          <p:cNvSpPr>
            <a:spLocks noGrp="1"/>
          </p:cNvSpPr>
          <p:nvPr>
            <p:ph idx="1"/>
          </p:nvPr>
        </p:nvSpPr>
        <p:spPr/>
        <p:txBody>
          <a:bodyPr/>
          <a:lstStyle/>
          <a:p>
            <a:r>
              <a:rPr lang="en-US" b="0" i="0" u="none" strike="noStrike" dirty="0">
                <a:solidFill>
                  <a:srgbClr val="4F52B2"/>
                </a:solidFill>
                <a:effectLst/>
                <a:latin typeface="-apple-system"/>
                <a:hlinkClick r:id="rId2" tooltip="https://github.com/dookam1/Professionalism-Group-Project"/>
              </a:rPr>
              <a:t>dookam1/Professionalism-Group-Project: Group Project for professionalism and employability (github.com)</a:t>
            </a:r>
            <a:endParaRPr lang="en-US" b="0" i="0" u="none" strike="noStrike" dirty="0">
              <a:solidFill>
                <a:srgbClr val="4F52B2"/>
              </a:solidFill>
              <a:effectLst/>
              <a:latin typeface="-apple-system"/>
            </a:endParaRPr>
          </a:p>
          <a:p>
            <a:r>
              <a:rPr lang="en-US" b="0" i="0" u="none" strike="noStrike" dirty="0">
                <a:solidFill>
                  <a:srgbClr val="4F52B2"/>
                </a:solidFill>
                <a:effectLst/>
                <a:latin typeface="-apple-system"/>
                <a:hlinkClick r:id="rId3"/>
              </a:rPr>
              <a:t>https://www.microsoft.com/en/microsoft-teams/log-in</a:t>
            </a:r>
            <a:endParaRPr lang="en-US" b="0" i="0" u="none" strike="noStrike" dirty="0">
              <a:solidFill>
                <a:srgbClr val="4F52B2"/>
              </a:solidFill>
              <a:effectLst/>
              <a:latin typeface="-apple-system"/>
            </a:endParaRPr>
          </a:p>
          <a:p>
            <a:r>
              <a:rPr lang="en-GB" b="0" i="0" u="sng" dirty="0" err="1">
                <a:effectLst/>
                <a:latin typeface="-apple-system"/>
                <a:hlinkClick r:id="rId4" tooltip="https://trello.com/b/m9ahTIAx/proffesionalism"/>
              </a:rPr>
              <a:t>Proffesionalism</a:t>
            </a:r>
            <a:r>
              <a:rPr lang="en-GB" b="0" i="0" u="sng" dirty="0">
                <a:effectLst/>
                <a:latin typeface="-apple-system"/>
                <a:hlinkClick r:id="rId4" tooltip="https://trello.com/b/m9ahTIAx/proffesionalism"/>
              </a:rPr>
              <a:t> | Trello</a:t>
            </a:r>
            <a:endParaRPr lang="en-US" b="0" i="0" u="none" strike="noStrike" dirty="0">
              <a:solidFill>
                <a:srgbClr val="4F52B2"/>
              </a:solidFill>
              <a:effectLst/>
              <a:latin typeface="-apple-system"/>
            </a:endParaRPr>
          </a:p>
          <a:p>
            <a:endParaRPr lang="en-GB" dirty="0"/>
          </a:p>
        </p:txBody>
      </p:sp>
    </p:spTree>
    <p:extLst>
      <p:ext uri="{BB962C8B-B14F-4D97-AF65-F5344CB8AC3E}">
        <p14:creationId xmlns:p14="http://schemas.microsoft.com/office/powerpoint/2010/main" val="244794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FCAE-3E05-5984-0034-55E4EB4D7D13}"/>
              </a:ext>
            </a:extLst>
          </p:cNvPr>
          <p:cNvSpPr>
            <a:spLocks noGrp="1"/>
          </p:cNvSpPr>
          <p:nvPr>
            <p:ph type="title"/>
          </p:nvPr>
        </p:nvSpPr>
        <p:spPr/>
        <p:txBody>
          <a:bodyPr/>
          <a:lstStyle/>
          <a:p>
            <a:r>
              <a:rPr lang="en-GB" dirty="0"/>
              <a:t>Slide 2 references</a:t>
            </a:r>
          </a:p>
        </p:txBody>
      </p:sp>
      <p:sp>
        <p:nvSpPr>
          <p:cNvPr id="3" name="Content Placeholder 2">
            <a:extLst>
              <a:ext uri="{FF2B5EF4-FFF2-40B4-BE49-F238E27FC236}">
                <a16:creationId xmlns:a16="http://schemas.microsoft.com/office/drawing/2014/main" id="{CCD7946B-5294-3802-05E5-A6E81FCB9BF0}"/>
              </a:ext>
            </a:extLst>
          </p:cNvPr>
          <p:cNvSpPr>
            <a:spLocks noGrp="1"/>
          </p:cNvSpPr>
          <p:nvPr>
            <p:ph idx="1"/>
          </p:nvPr>
        </p:nvSpPr>
        <p:spPr/>
        <p:txBody>
          <a:bodyPr>
            <a:normAutofit/>
          </a:bodyPr>
          <a:lstStyle/>
          <a:p>
            <a:r>
              <a:rPr lang="en-GB" sz="1400" dirty="0">
                <a:hlinkClick r:id="rId2"/>
              </a:rPr>
              <a:t>https://www.themedicportal.com/application-guide/medical-school-interview/medical-ethics/</a:t>
            </a:r>
            <a:endParaRPr lang="en-GB" sz="1400" dirty="0"/>
          </a:p>
          <a:p>
            <a:r>
              <a:rPr lang="en-GB" sz="1400" dirty="0">
                <a:effectLst/>
                <a:latin typeface="Calibri" panose="020F0502020204030204" pitchFamily="34" charset="0"/>
                <a:ea typeface="Calibri" panose="020F0502020204030204" pitchFamily="34" charset="0"/>
                <a:cs typeface="Times New Roman" panose="02020603050405020304" pitchFamily="18" charset="0"/>
              </a:rPr>
              <a:t>(</a:t>
            </a:r>
            <a:r>
              <a:rPr lang="en-GB" sz="1400" dirty="0">
                <a:effectLst/>
                <a:latin typeface="Calibri" panose="020F0502020204030204" pitchFamily="34" charset="0"/>
                <a:ea typeface="Calibri" panose="020F0502020204030204" pitchFamily="34" charset="0"/>
                <a:cs typeface="Times New Roman" panose="02020603050405020304" pitchFamily="18" charset="0"/>
                <a:hlinkClick r:id="rId3"/>
              </a:rPr>
              <a:t>https://www.gov.uk/government/organisations/commission-on-human-medicines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dirty="0">
                <a:effectLst/>
                <a:latin typeface="Calibri" panose="020F0502020204030204" pitchFamily="34" charset="0"/>
                <a:ea typeface="Calibri" panose="020F0502020204030204" pitchFamily="34" charset="0"/>
                <a:cs typeface="Times New Roman" panose="02020603050405020304" pitchFamily="18" charset="0"/>
                <a:hlinkClick r:id="rId4"/>
              </a:rPr>
              <a:t>https://www.gov.uk/government/organisations/british-pharmacopoeia</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r>
              <a:rPr lang="en-GB" sz="1400" dirty="0">
                <a:effectLst/>
                <a:latin typeface="Calibri" panose="020F0502020204030204" pitchFamily="34" charset="0"/>
                <a:ea typeface="Calibri" panose="020F0502020204030204" pitchFamily="34" charset="0"/>
                <a:cs typeface="Times New Roman" panose="02020603050405020304" pitchFamily="18" charset="0"/>
                <a:hlinkClick r:id="rId5"/>
              </a:rPr>
              <a:t>https://www.gov.uk/government/organisations/advisory-committee-on-clinical-impact-awards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https://www.gov.uk/government/organisations/national-institute-for-clinical-excellence</a:t>
            </a:r>
            <a:endPar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sz="1400" dirty="0">
                <a:effectLst/>
                <a:latin typeface="Calibri" panose="020F0502020204030204" pitchFamily="34" charset="0"/>
                <a:ea typeface="Calibri" panose="020F0502020204030204" pitchFamily="34" charset="0"/>
                <a:cs typeface="Times New Roman" panose="02020603050405020304" pitchFamily="18" charset="0"/>
                <a:hlinkClick r:id="rId7"/>
              </a:rPr>
              <a:t>https://www.gov.uk/government/organisations/nhs-england</a:t>
            </a:r>
            <a:endParaRPr lang="en-GB"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r>
              <a:rPr lang="en-GB" sz="1400" dirty="0">
                <a:effectLst/>
                <a:latin typeface="Calibri" panose="020F0502020204030204" pitchFamily="34" charset="0"/>
                <a:ea typeface="Calibri" panose="020F0502020204030204" pitchFamily="34" charset="0"/>
                <a:cs typeface="Times New Roman" panose="02020603050405020304" pitchFamily="18" charset="0"/>
                <a:hlinkClick r:id="rId8"/>
              </a:rPr>
              <a:t>https://www.gov.uk/government/organisations/nhs-digital</a:t>
            </a:r>
            <a:endParaRPr lang="en-GB"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GB" sz="1400" dirty="0">
                <a:effectLst/>
                <a:latin typeface="Calibri" panose="020F0502020204030204" pitchFamily="34" charset="0"/>
                <a:ea typeface="Calibri" panose="020F0502020204030204" pitchFamily="34" charset="0"/>
                <a:cs typeface="Times New Roman" panose="02020603050405020304" pitchFamily="18" charset="0"/>
                <a:hlinkClick r:id="rId9"/>
              </a:rPr>
              <a:t>https://www.gov.uk/government/organisations/health-research-authority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dirty="0">
                <a:effectLst/>
                <a:latin typeface="Calibri" panose="020F0502020204030204" pitchFamily="34" charset="0"/>
                <a:ea typeface="Calibri" panose="020F0502020204030204" pitchFamily="34" charset="0"/>
                <a:cs typeface="Times New Roman" panose="02020603050405020304" pitchFamily="18" charset="0"/>
                <a:hlinkClick r:id="rId10"/>
              </a:rPr>
              <a:t>https://www.gov.uk/government/organisations/human-fertilisation-and-embryology-authority</a:t>
            </a:r>
            <a:endParaRPr lang="en-GB" sz="1400" dirty="0">
              <a:latin typeface="Calibri" panose="020F0502020204030204" pitchFamily="34" charset="0"/>
              <a:ea typeface="Calibri" panose="020F0502020204030204" pitchFamily="34" charset="0"/>
              <a:cs typeface="Times New Roman" panose="02020603050405020304" pitchFamily="18" charset="0"/>
            </a:endParaRPr>
          </a:p>
          <a:p>
            <a:r>
              <a:rPr lang="en-GB" sz="1400" b="1" u="sng" dirty="0">
                <a:effectLst/>
                <a:latin typeface="Calibri" panose="020F0502020204030204" pitchFamily="34" charset="0"/>
                <a:ea typeface="Calibri" panose="020F0502020204030204" pitchFamily="34" charset="0"/>
                <a:cs typeface="Times New Roman" panose="02020603050405020304" pitchFamily="18" charset="0"/>
                <a:hlinkClick r:id="rId9"/>
              </a:rPr>
              <a:t>https://www.gov.uk/government/organisations/health-research-authority</a:t>
            </a:r>
            <a:endParaRPr lang="en-GB" sz="1400" b="1" u="sng"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https://www.gov.uk/government/organisations/health-education-england</a:t>
            </a:r>
            <a:endParaRPr lang="en-GB" sz="1400" dirty="0"/>
          </a:p>
        </p:txBody>
      </p:sp>
    </p:spTree>
    <p:extLst>
      <p:ext uri="{BB962C8B-B14F-4D97-AF65-F5344CB8AC3E}">
        <p14:creationId xmlns:p14="http://schemas.microsoft.com/office/powerpoint/2010/main" val="314580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6085-4D97-5DF7-BB01-B88B11DBE617}"/>
              </a:ext>
            </a:extLst>
          </p:cNvPr>
          <p:cNvSpPr>
            <a:spLocks noGrp="1"/>
          </p:cNvSpPr>
          <p:nvPr>
            <p:ph type="title"/>
          </p:nvPr>
        </p:nvSpPr>
        <p:spPr/>
        <p:txBody>
          <a:bodyPr/>
          <a:lstStyle/>
          <a:p>
            <a:r>
              <a:rPr lang="en-GB" dirty="0"/>
              <a:t>Slide 3 references</a:t>
            </a:r>
          </a:p>
        </p:txBody>
      </p:sp>
      <p:sp>
        <p:nvSpPr>
          <p:cNvPr id="3" name="Content Placeholder 2">
            <a:extLst>
              <a:ext uri="{FF2B5EF4-FFF2-40B4-BE49-F238E27FC236}">
                <a16:creationId xmlns:a16="http://schemas.microsoft.com/office/drawing/2014/main" id="{195625D5-3B64-232D-9F8E-C8A2E74E204F}"/>
              </a:ext>
            </a:extLst>
          </p:cNvPr>
          <p:cNvSpPr>
            <a:spLocks noGrp="1"/>
          </p:cNvSpPr>
          <p:nvPr>
            <p:ph idx="1"/>
          </p:nvPr>
        </p:nvSpPr>
        <p:spPr/>
        <p:txBody>
          <a:bodyPr>
            <a:normAutofit fontScale="77500" lnSpcReduction="20000"/>
          </a:bodyPr>
          <a:lstStyle/>
          <a:p>
            <a:pPr algn="l"/>
            <a:r>
              <a:rPr lang="en-GB" b="1" i="0" u="sng" dirty="0">
                <a:solidFill>
                  <a:srgbClr val="242424"/>
                </a:solidFill>
                <a:effectLst/>
                <a:latin typeface="var(--fontFamilyBase)"/>
                <a:hlinkClick r:id="rId2" tooltip="https://www.ibm.com/cloud/learn/neural-networks"/>
              </a:rPr>
              <a:t>https://www.ibm.com/cloud/learn/neural-networks</a:t>
            </a:r>
            <a:endParaRPr lang="en-GB" b="0" i="0" dirty="0">
              <a:solidFill>
                <a:srgbClr val="242424"/>
              </a:solidFill>
              <a:effectLst/>
              <a:latin typeface="-apple-system"/>
            </a:endParaRPr>
          </a:p>
          <a:p>
            <a:pPr algn="l"/>
            <a:br>
              <a:rPr lang="en-GB" b="0" i="0" dirty="0">
                <a:solidFill>
                  <a:srgbClr val="242424"/>
                </a:solidFill>
                <a:effectLst/>
                <a:latin typeface="-apple-system"/>
              </a:rPr>
            </a:br>
            <a:endParaRPr lang="en-GB" b="0" i="0" dirty="0">
              <a:solidFill>
                <a:srgbClr val="242424"/>
              </a:solidFill>
              <a:effectLst/>
              <a:latin typeface="-apple-system"/>
            </a:endParaRPr>
          </a:p>
          <a:p>
            <a:pPr algn="l"/>
            <a:r>
              <a:rPr lang="en-GB" b="1" i="0" u="none" strike="noStrike" dirty="0">
                <a:solidFill>
                  <a:srgbClr val="4F52B2"/>
                </a:solidFill>
                <a:effectLst/>
                <a:latin typeface="var(--fontFamilyBase)"/>
                <a:hlinkClick r:id="rId3" tooltip="https://www.investopedia.com/terms/n/neuralnetwork.asp"/>
              </a:rPr>
              <a:t>https://www.investopedia.com/terms/n/neuralnetwork.asp</a:t>
            </a:r>
            <a:endParaRPr lang="en-GB" b="0" i="0" dirty="0">
              <a:solidFill>
                <a:srgbClr val="242424"/>
              </a:solidFill>
              <a:effectLst/>
              <a:latin typeface="-apple-system"/>
            </a:endParaRPr>
          </a:p>
          <a:p>
            <a:pPr algn="l"/>
            <a:br>
              <a:rPr lang="en-GB" b="0" i="0" dirty="0">
                <a:solidFill>
                  <a:srgbClr val="242424"/>
                </a:solidFill>
                <a:effectLst/>
                <a:latin typeface="-apple-system"/>
              </a:rPr>
            </a:br>
            <a:endParaRPr lang="en-GB" b="0" i="0" dirty="0">
              <a:solidFill>
                <a:srgbClr val="242424"/>
              </a:solidFill>
              <a:effectLst/>
              <a:latin typeface="-apple-system"/>
            </a:endParaRPr>
          </a:p>
          <a:p>
            <a:pPr algn="l"/>
            <a:r>
              <a:rPr lang="en-GB" b="1" i="0" u="none" strike="noStrike" dirty="0">
                <a:solidFill>
                  <a:srgbClr val="4F52B2"/>
                </a:solidFill>
                <a:effectLst/>
                <a:latin typeface="var(--fontFamilyBase)"/>
                <a:hlinkClick r:id="rId4" tooltip="https://www.youtube.com/watch?v=tXVNS-V39A0"/>
              </a:rPr>
              <a:t>https://www.youtube.com/watch?v=tXVNS-V39A0</a:t>
            </a:r>
            <a:endParaRPr lang="en-GB" b="0" i="0" dirty="0">
              <a:solidFill>
                <a:srgbClr val="242424"/>
              </a:solidFill>
              <a:effectLst/>
              <a:latin typeface="-apple-system"/>
            </a:endParaRPr>
          </a:p>
          <a:p>
            <a:pPr algn="l"/>
            <a:br>
              <a:rPr lang="en-GB" b="0" i="0" dirty="0">
                <a:solidFill>
                  <a:srgbClr val="242424"/>
                </a:solidFill>
                <a:effectLst/>
                <a:latin typeface="-apple-system"/>
              </a:rPr>
            </a:br>
            <a:endParaRPr lang="en-GB" b="0" i="0" dirty="0">
              <a:solidFill>
                <a:srgbClr val="242424"/>
              </a:solidFill>
              <a:effectLst/>
              <a:latin typeface="-apple-system"/>
            </a:endParaRPr>
          </a:p>
          <a:p>
            <a:pPr algn="l"/>
            <a:r>
              <a:rPr lang="en-GB" b="1" i="0" u="none" strike="noStrike" dirty="0">
                <a:solidFill>
                  <a:srgbClr val="4F52B2"/>
                </a:solidFill>
                <a:effectLst/>
                <a:latin typeface="var(--fontFamilyBase)"/>
                <a:hlinkClick r:id="rId5" tooltip="https://www.youtube.com/watch?v=E8n_k6HNAgs"/>
              </a:rPr>
              <a:t>https://www.youtube.com/watch?v=E8n_k6HNAgs</a:t>
            </a:r>
            <a:endParaRPr lang="en-GB" b="0" i="0" dirty="0">
              <a:solidFill>
                <a:srgbClr val="242424"/>
              </a:solidFill>
              <a:effectLst/>
              <a:latin typeface="-apple-system"/>
            </a:endParaRPr>
          </a:p>
          <a:p>
            <a:pPr algn="l"/>
            <a:br>
              <a:rPr lang="en-GB" b="0" i="0" dirty="0">
                <a:solidFill>
                  <a:srgbClr val="242424"/>
                </a:solidFill>
                <a:effectLst/>
                <a:latin typeface="-apple-system"/>
              </a:rPr>
            </a:br>
            <a:endParaRPr lang="en-GB" b="0" i="0" dirty="0">
              <a:solidFill>
                <a:srgbClr val="242424"/>
              </a:solidFill>
              <a:effectLst/>
              <a:latin typeface="-apple-system"/>
            </a:endParaRPr>
          </a:p>
          <a:p>
            <a:pPr algn="l"/>
            <a:r>
              <a:rPr lang="en-GB" b="1" i="0" u="none" strike="noStrike" dirty="0">
                <a:solidFill>
                  <a:srgbClr val="4F52B2"/>
                </a:solidFill>
                <a:effectLst/>
                <a:latin typeface="var(--fontFamilyBase)"/>
                <a:hlinkClick r:id="rId6" tooltip="https://www.tensorflow.org/learn"/>
              </a:rPr>
              <a:t>https://www.tensorflow.org/learn</a:t>
            </a:r>
            <a:endParaRPr lang="en-GB" b="0" i="0" dirty="0">
              <a:solidFill>
                <a:srgbClr val="242424"/>
              </a:solidFill>
              <a:effectLst/>
              <a:latin typeface="-apple-system"/>
            </a:endParaRPr>
          </a:p>
          <a:p>
            <a:endParaRPr lang="en-GB" dirty="0"/>
          </a:p>
        </p:txBody>
      </p:sp>
    </p:spTree>
    <p:extLst>
      <p:ext uri="{BB962C8B-B14F-4D97-AF65-F5344CB8AC3E}">
        <p14:creationId xmlns:p14="http://schemas.microsoft.com/office/powerpoint/2010/main" val="13577388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8|0.6|0.5|0.8"/>
</p:tagLst>
</file>

<file path=ppt/tags/tag2.xml><?xml version="1.0" encoding="utf-8"?>
<p:tagLst xmlns:a="http://schemas.openxmlformats.org/drawingml/2006/main" xmlns:r="http://schemas.openxmlformats.org/officeDocument/2006/relationships" xmlns:p="http://schemas.openxmlformats.org/presentationml/2006/main">
  <p:tag name="TIMING" val="|1.5|0.6|0.7|0.6|0.7|1"/>
</p:tagLst>
</file>

<file path=ppt/tags/tag3.xml><?xml version="1.0" encoding="utf-8"?>
<p:tagLst xmlns:a="http://schemas.openxmlformats.org/drawingml/2006/main" xmlns:r="http://schemas.openxmlformats.org/officeDocument/2006/relationships" xmlns:p="http://schemas.openxmlformats.org/presentationml/2006/main">
  <p:tag name="TIMING" val="|0.5|0.6|0.5|0.8|1|1.4"/>
</p:tagLst>
</file>

<file path=ppt/tags/tag4.xml><?xml version="1.0" encoding="utf-8"?>
<p:tagLst xmlns:a="http://schemas.openxmlformats.org/drawingml/2006/main" xmlns:r="http://schemas.openxmlformats.org/officeDocument/2006/relationships" xmlns:p="http://schemas.openxmlformats.org/presentationml/2006/main">
  <p:tag name="TIMING" val="|0.2|0.4|0.6|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5aafe7c-971b-4ab7-b039-141ad36acec0}" enabled="0" method="" siteId="{e5aafe7c-971b-4ab7-b039-141ad36acec0}" removed="1"/>
</clbl:labelList>
</file>

<file path=docProps/app.xml><?xml version="1.0" encoding="utf-8"?>
<Properties xmlns="http://schemas.openxmlformats.org/officeDocument/2006/extended-properties" xmlns:vt="http://schemas.openxmlformats.org/officeDocument/2006/docPropsVTypes">
  <Template>Office Theme</Template>
  <TotalTime>0</TotalTime>
  <Words>1039</Words>
  <Application>Microsoft Office PowerPoint</Application>
  <PresentationFormat>Widescreen</PresentationFormat>
  <Paragraphs>135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Amasis MT Pro Black</vt:lpstr>
      <vt:lpstr>-apple-system</vt:lpstr>
      <vt:lpstr>Arial</vt:lpstr>
      <vt:lpstr>Calibri</vt:lpstr>
      <vt:lpstr>Calibri Light</vt:lpstr>
      <vt:lpstr>Lato</vt:lpstr>
      <vt:lpstr>Segoe UI</vt:lpstr>
      <vt:lpstr>var(--fontFamilyBase)</vt:lpstr>
      <vt:lpstr>Office Theme</vt:lpstr>
      <vt:lpstr>PowerPoint Presentation</vt:lpstr>
      <vt:lpstr>Ethics  </vt:lpstr>
      <vt:lpstr>PowerPoint Presentation</vt:lpstr>
      <vt:lpstr>PowerPoint Presentation</vt:lpstr>
      <vt:lpstr>PowerPoint Presentation</vt:lpstr>
      <vt:lpstr>Q&amp;A</vt:lpstr>
      <vt:lpstr>Slide 1 references</vt:lpstr>
      <vt:lpstr>Slide 2 references</vt:lpstr>
      <vt:lpstr>Slide 3 references</vt:lpstr>
      <vt:lpstr>Slide 4 references</vt:lpstr>
      <vt:lpstr>Slide 5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Owain Dutfield</dc:creator>
  <cp:lastModifiedBy>Sarak-Jones B (FCES)</cp:lastModifiedBy>
  <cp:revision>39</cp:revision>
  <dcterms:created xsi:type="dcterms:W3CDTF">2021-11-21T16:59:31Z</dcterms:created>
  <dcterms:modified xsi:type="dcterms:W3CDTF">2022-11-01T11:06:29Z</dcterms:modified>
</cp:coreProperties>
</file>