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265" r:id="rId2"/>
    <p:sldId id="1333" r:id="rId3"/>
    <p:sldId id="1331" r:id="rId4"/>
    <p:sldId id="1332" r:id="rId5"/>
    <p:sldId id="1334" r:id="rId6"/>
    <p:sldId id="1250" r:id="rId7"/>
    <p:sldId id="1327" r:id="rId8"/>
    <p:sldId id="1328" r:id="rId9"/>
    <p:sldId id="1329" r:id="rId10"/>
    <p:sldId id="1330" r:id="rId11"/>
    <p:sldId id="1318" r:id="rId12"/>
    <p:sldId id="1319" r:id="rId13"/>
    <p:sldId id="1276" r:id="rId14"/>
    <p:sldId id="1277" r:id="rId15"/>
    <p:sldId id="1278" r:id="rId16"/>
    <p:sldId id="1237" r:id="rId17"/>
    <p:sldId id="1266" r:id="rId18"/>
    <p:sldId id="1267" r:id="rId19"/>
    <p:sldId id="1268" r:id="rId20"/>
    <p:sldId id="1270" r:id="rId21"/>
    <p:sldId id="1272" r:id="rId22"/>
    <p:sldId id="1273" r:id="rId23"/>
    <p:sldId id="1256" r:id="rId24"/>
    <p:sldId id="1259" r:id="rId25"/>
    <p:sldId id="1260" r:id="rId26"/>
    <p:sldId id="1261" r:id="rId27"/>
    <p:sldId id="1262" r:id="rId28"/>
    <p:sldId id="1235" r:id="rId29"/>
    <p:sldId id="1236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D0"/>
    <a:srgbClr val="FEE2F4"/>
    <a:srgbClr val="FFCFF7"/>
    <a:srgbClr val="FFA5F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1"/>
    <p:restoredTop sz="78662"/>
  </p:normalViewPr>
  <p:slideViewPr>
    <p:cSldViewPr snapToGrid="0">
      <p:cViewPr varScale="1">
        <p:scale>
          <a:sx n="77" d="100"/>
          <a:sy n="77" d="100"/>
        </p:scale>
        <p:origin x="1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1FE0D5-4FFB-4249-B5EE-F580AA6EA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48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84288C-195A-E94A-933E-D27A2D8D8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5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34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9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19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the lab: </a:t>
            </a:r>
          </a:p>
          <a:p>
            <a:r>
              <a:rPr lang="en-US" baseline="0" dirty="0"/>
              <a:t>Nucleotide diversity, Tajima’s D, </a:t>
            </a:r>
            <a:r>
              <a:rPr lang="en-US" baseline="0"/>
              <a:t>coalescent sims, </a:t>
            </a:r>
            <a:r>
              <a:rPr lang="en-US" baseline="0" dirty="0" err="1"/>
              <a:t>McD</a:t>
            </a:r>
            <a:r>
              <a:rPr lang="en-US" baseline="0" dirty="0"/>
              <a:t>-K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41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59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1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40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Other signatures we’ll discuss after spring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37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00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62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4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45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20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charset="0"/>
                <a:ea typeface="ＭＳ Ｐゴシック" charset="-128"/>
              </a:rPr>
              <a:t>At a site which is not under selective constraint .. </a:t>
            </a:r>
          </a:p>
        </p:txBody>
      </p:sp>
    </p:spTree>
    <p:extLst>
      <p:ext uri="{BB962C8B-B14F-4D97-AF65-F5344CB8AC3E}">
        <p14:creationId xmlns:p14="http://schemas.microsoft.com/office/powerpoint/2010/main" val="1424358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21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charset="0"/>
                <a:ea typeface="ＭＳ Ｐゴシック" charset="-128"/>
              </a:rPr>
              <a:t>At a site which is not under selective constraint .. </a:t>
            </a:r>
          </a:p>
        </p:txBody>
      </p:sp>
    </p:spTree>
    <p:extLst>
      <p:ext uri="{BB962C8B-B14F-4D97-AF65-F5344CB8AC3E}">
        <p14:creationId xmlns:p14="http://schemas.microsoft.com/office/powerpoint/2010/main" val="640261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22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charset="0"/>
                <a:ea typeface="ＭＳ Ｐゴシック" charset="-128"/>
              </a:rPr>
              <a:t>At a site which is not under selective constraint .. </a:t>
            </a:r>
          </a:p>
        </p:txBody>
      </p:sp>
    </p:spTree>
    <p:extLst>
      <p:ext uri="{BB962C8B-B14F-4D97-AF65-F5344CB8AC3E}">
        <p14:creationId xmlns:p14="http://schemas.microsoft.com/office/powerpoint/2010/main" val="1746223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Ie</a:t>
            </a:r>
            <a:r>
              <a:rPr lang="en-US" baseline="0" dirty="0"/>
              <a:t> why some organisms have large genomes (e.g. grasshoppers have larger genome sizes maybe because they live in tiny populations?)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7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9F9EB46-359D-DD4D-A7F5-E3EF373BB0ED}" type="slidenum">
              <a:rPr lang="en-US" altLang="en-US" sz="1200">
                <a:latin typeface="Times New Roman" charset="0"/>
              </a:rPr>
              <a:pPr/>
              <a:t>24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charset="0"/>
                <a:ea typeface="ＭＳ Ｐゴシック" charset="-128"/>
              </a:rPr>
              <a:t>What’s the evidence? Used DNA </a:t>
            </a:r>
            <a:r>
              <a:rPr lang="en-GB" altLang="en-US" dirty="0" err="1">
                <a:latin typeface="Arial" charset="0"/>
                <a:ea typeface="ＭＳ Ｐゴシック" charset="-128"/>
              </a:rPr>
              <a:t>seq</a:t>
            </a:r>
            <a:r>
              <a:rPr lang="en-GB" altLang="en-US" dirty="0">
                <a:latin typeface="Arial" charset="0"/>
                <a:ea typeface="ＭＳ Ｐゴシック" charset="-128"/>
              </a:rPr>
              <a:t> to estimate</a:t>
            </a:r>
            <a:r>
              <a:rPr lang="en-GB" altLang="en-US" baseline="0" dirty="0">
                <a:latin typeface="Arial" charset="0"/>
                <a:ea typeface="ＭＳ Ｐゴシック" charset="-128"/>
              </a:rPr>
              <a:t> Ne .. Bacteria .. Large pi therefore large Ne .. Small simple genomes.</a:t>
            </a:r>
            <a:endParaRPr lang="en-GB" altLang="en-US" dirty="0">
              <a:latin typeface="Arial" charset="0"/>
              <a:ea typeface="ＭＳ Ｐゴシック" charset="-128"/>
            </a:endParaRPr>
          </a:p>
          <a:p>
            <a:endParaRPr lang="en-GB" altLang="en-US" dirty="0">
              <a:latin typeface="Arial" charset="0"/>
              <a:ea typeface="ＭＳ Ｐゴシック" charset="-128"/>
            </a:endParaRP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NB mutation also included .. But crazy thing is the mutation rate doesn’t differ very</a:t>
            </a:r>
            <a:r>
              <a:rPr lang="en-GB" altLang="en-US" baseline="0" dirty="0">
                <a:latin typeface="Arial" charset="0"/>
                <a:ea typeface="ＭＳ Ｐゴシック" charset="-128"/>
              </a:rPr>
              <a:t> much .. And usually bacteria have lower mutation rates .. Bias is in the opposite direction to explain</a:t>
            </a:r>
            <a:endParaRPr lang="en-GB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967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D0BD85-85AF-914E-A91C-C971D760A212}" type="slidenum">
              <a:rPr lang="en-US" altLang="en-US" sz="1200">
                <a:latin typeface="Times New Roman" charset="0"/>
              </a:rPr>
              <a:pPr/>
              <a:t>25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charset="0"/>
                <a:ea typeface="ＭＳ Ｐゴシック" charset="-128"/>
              </a:rPr>
              <a:t>Good because it’s a null – no natural selection *on bulk DNA phenotypes* invoked except for the immediate deleterious effects of new mutations that we already know about</a:t>
            </a:r>
          </a:p>
        </p:txBody>
      </p:sp>
    </p:spTree>
    <p:extLst>
      <p:ext uri="{BB962C8B-B14F-4D97-AF65-F5344CB8AC3E}">
        <p14:creationId xmlns:p14="http://schemas.microsoft.com/office/powerpoint/2010/main" val="2802622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666C85-F7C5-D642-8513-3744B608BD0A}" type="slidenum">
              <a:rPr lang="en-US" altLang="en-US" sz="1200">
                <a:latin typeface="Times New Roman" charset="0"/>
              </a:rPr>
              <a:pPr/>
              <a:t>26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charset="0"/>
                <a:ea typeface="ＭＳ Ｐゴシック" charset="-128"/>
              </a:rPr>
              <a:t>Phylogenetic effects: although he has lots of points in his scatter plots, they are not all independent, because everything is related to everything else, </a:t>
            </a:r>
          </a:p>
          <a:p>
            <a:r>
              <a:rPr lang="en-GB" altLang="en-US">
                <a:latin typeface="Arial" charset="0"/>
                <a:ea typeface="ＭＳ Ｐゴシック" charset="-128"/>
              </a:rPr>
              <a:t>most of the signal is coming from a small number of major evolutionary changes or transitions.</a:t>
            </a:r>
          </a:p>
        </p:txBody>
      </p:sp>
    </p:spTree>
    <p:extLst>
      <p:ext uri="{BB962C8B-B14F-4D97-AF65-F5344CB8AC3E}">
        <p14:creationId xmlns:p14="http://schemas.microsoft.com/office/powerpoint/2010/main" val="1250194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666C85-F7C5-D642-8513-3744B608BD0A}" type="slidenum">
              <a:rPr lang="en-US" altLang="en-US" sz="1200">
                <a:latin typeface="Times New Roman" charset="0"/>
              </a:rPr>
              <a:pPr/>
              <a:t>27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charset="0"/>
                <a:ea typeface="ＭＳ Ｐゴシック" charset="-128"/>
              </a:rPr>
              <a:t>Phylogenetic effects: although he has lots of points in his scatter plots, they are not all independent, because everything is related to everything else, </a:t>
            </a:r>
          </a:p>
          <a:p>
            <a:r>
              <a:rPr lang="en-GB" altLang="en-US">
                <a:latin typeface="Arial" charset="0"/>
                <a:ea typeface="ＭＳ Ｐゴシック" charset="-128"/>
              </a:rPr>
              <a:t>most of the signal is coming from a small number of major evolutionary changes or transitions.</a:t>
            </a:r>
          </a:p>
        </p:txBody>
      </p:sp>
    </p:spTree>
    <p:extLst>
      <p:ext uri="{BB962C8B-B14F-4D97-AF65-F5344CB8AC3E}">
        <p14:creationId xmlns:p14="http://schemas.microsoft.com/office/powerpoint/2010/main" val="945477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753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2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aseline="0" dirty="0"/>
              <a:t>http://</a:t>
            </a:r>
            <a:r>
              <a:rPr lang="en-US" baseline="0" dirty="0" err="1"/>
              <a:t>www.stats.ox.ac.uk</a:t>
            </a:r>
            <a:r>
              <a:rPr lang="en-US" baseline="0" dirty="0"/>
              <a:t>/~</a:t>
            </a:r>
            <a:r>
              <a:rPr lang="en-US" baseline="0" dirty="0" err="1"/>
              <a:t>mcvean</a:t>
            </a:r>
            <a:r>
              <a:rPr lang="en-US" baseline="0" dirty="0"/>
              <a:t>/notes3.pdf</a:t>
            </a:r>
          </a:p>
          <a:p>
            <a:r>
              <a:rPr lang="en-US" baseline="0" dirty="0"/>
              <a:t>Infinite sites model: </a:t>
            </a:r>
            <a:r>
              <a:rPr lang="en-US" baseline="0" dirty="0" err="1"/>
              <a:t>poisson</a:t>
            </a:r>
            <a:r>
              <a:rPr lang="en-US" baseline="0" dirty="0"/>
              <a:t> process .. E(pi) = t*u</a:t>
            </a:r>
          </a:p>
          <a:p>
            <a:r>
              <a:rPr lang="en-US" baseline="0" dirty="0"/>
              <a:t>T=2N (coalescence time) * 2 because diploid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For example, in a population of 10^6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diploids, with a mutation rate of 10^-9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per site per generation, the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expected number of pairwise differences in a gene of 1500bp would be 6. </a:t>
            </a:r>
          </a:p>
          <a:p>
            <a:endParaRPr lang="en-GB" altLang="en-US" dirty="0">
              <a:latin typeface="Arial" charset="0"/>
              <a:ea typeface="ＭＳ Ｐゴシック" charset="-128"/>
            </a:endParaRP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You will be doing this in the lab</a:t>
            </a: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Questions so far ..</a:t>
            </a:r>
          </a:p>
        </p:txBody>
      </p:sp>
    </p:spTree>
    <p:extLst>
      <p:ext uri="{BB962C8B-B14F-4D97-AF65-F5344CB8AC3E}">
        <p14:creationId xmlns:p14="http://schemas.microsoft.com/office/powerpoint/2010/main" val="186007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aseline="0" dirty="0"/>
              <a:t>http://</a:t>
            </a:r>
            <a:r>
              <a:rPr lang="en-US" baseline="0" dirty="0" err="1"/>
              <a:t>www.stats.ox.ac.uk</a:t>
            </a:r>
            <a:r>
              <a:rPr lang="en-US" baseline="0" dirty="0"/>
              <a:t>/~</a:t>
            </a:r>
            <a:r>
              <a:rPr lang="en-US" baseline="0" dirty="0" err="1"/>
              <a:t>mcvean</a:t>
            </a:r>
            <a:r>
              <a:rPr lang="en-US" baseline="0" dirty="0"/>
              <a:t>/notes3.pdf</a:t>
            </a:r>
          </a:p>
          <a:p>
            <a:r>
              <a:rPr lang="en-US" baseline="0" dirty="0"/>
              <a:t>Infinite sites model: </a:t>
            </a:r>
            <a:r>
              <a:rPr lang="en-US" baseline="0" dirty="0" err="1"/>
              <a:t>poisson</a:t>
            </a:r>
            <a:r>
              <a:rPr lang="en-US" baseline="0" dirty="0"/>
              <a:t> process .. E(pi) = t*u</a:t>
            </a:r>
          </a:p>
          <a:p>
            <a:r>
              <a:rPr lang="en-US" baseline="0" dirty="0"/>
              <a:t>T=2N (coalescence time) * 2 because diploid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For example, in a population of 10^6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diploids, with a mutation rate of 10^-9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per site per generation, the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expected number of pairwise differences in a gene of 1500bp would be 6. </a:t>
            </a:r>
          </a:p>
          <a:p>
            <a:endParaRPr lang="en-GB" altLang="en-US" dirty="0">
              <a:latin typeface="Arial" charset="0"/>
              <a:ea typeface="ＭＳ Ｐゴシック" charset="-128"/>
            </a:endParaRP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You will be doing this in the lab</a:t>
            </a: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Questions so far ..</a:t>
            </a:r>
          </a:p>
        </p:txBody>
      </p:sp>
    </p:spTree>
    <p:extLst>
      <p:ext uri="{BB962C8B-B14F-4D97-AF65-F5344CB8AC3E}">
        <p14:creationId xmlns:p14="http://schemas.microsoft.com/office/powerpoint/2010/main" val="362917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aseline="0" dirty="0"/>
              <a:t>http://</a:t>
            </a:r>
            <a:r>
              <a:rPr lang="en-US" baseline="0" dirty="0" err="1"/>
              <a:t>www.stats.ox.ac.uk</a:t>
            </a:r>
            <a:r>
              <a:rPr lang="en-US" baseline="0" dirty="0"/>
              <a:t>/~</a:t>
            </a:r>
            <a:r>
              <a:rPr lang="en-US" baseline="0" dirty="0" err="1"/>
              <a:t>mcvean</a:t>
            </a:r>
            <a:r>
              <a:rPr lang="en-US" baseline="0" dirty="0"/>
              <a:t>/notes3.pdf</a:t>
            </a:r>
          </a:p>
          <a:p>
            <a:r>
              <a:rPr lang="en-US" baseline="0" dirty="0"/>
              <a:t>Infinite sites model: </a:t>
            </a:r>
            <a:r>
              <a:rPr lang="en-US" baseline="0" dirty="0" err="1"/>
              <a:t>poisson</a:t>
            </a:r>
            <a:r>
              <a:rPr lang="en-US" baseline="0" dirty="0"/>
              <a:t> process .. E(pi) = t*u</a:t>
            </a:r>
          </a:p>
          <a:p>
            <a:r>
              <a:rPr lang="en-US" baseline="0" dirty="0"/>
              <a:t>T=2N (coalescence time) * 2 because diploid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For example, in a population of 10^6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diploids, with a mutation rate of 10^-9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per site per generation, the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expected number of pairwise differences in a gene of 1500bp would be 6. </a:t>
            </a:r>
          </a:p>
          <a:p>
            <a:endParaRPr lang="en-GB" altLang="en-US" dirty="0">
              <a:latin typeface="Arial" charset="0"/>
              <a:ea typeface="ＭＳ Ｐゴシック" charset="-128"/>
            </a:endParaRP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You will be doing this in the lab</a:t>
            </a: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Questions so far ..</a:t>
            </a:r>
          </a:p>
        </p:txBody>
      </p:sp>
    </p:spTree>
    <p:extLst>
      <p:ext uri="{BB962C8B-B14F-4D97-AF65-F5344CB8AC3E}">
        <p14:creationId xmlns:p14="http://schemas.microsoft.com/office/powerpoint/2010/main" val="2234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72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9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8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19FC-8787-A447-ABD7-41838D0A1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54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30E6B-2C28-9B42-A382-0104A4377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51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53C9-9ECA-C64E-8E94-911797118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30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C4955-3993-4A4A-A6A8-2DD14E013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2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D1465-7B3E-7A44-A1B3-3A772CBF4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5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36199-8E5B-7146-AB90-A8A155B83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2547F-8BAF-B64E-8D19-1CE3299C22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7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E0813-52FD-8347-B983-543BBE0E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1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E1A9-BE11-0B4B-AB50-61720458C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A50E2-4099-8943-A75F-48178D0AE0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0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03281-F649-764F-B47F-03A05BFEC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76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A5D57C-0799-7245-BB11-21E2408BF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E1A1C-FDE6-484F-9BEF-FC9E885FE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876"/>
          <a:stretch/>
        </p:blipFill>
        <p:spPr>
          <a:xfrm>
            <a:off x="364286" y="1005841"/>
            <a:ext cx="8415428" cy="45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6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3513" y="169486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.. and this?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32363-350D-1443-A965-41B8FE11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153" y="1000806"/>
            <a:ext cx="4515694" cy="3455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2B7D6E-7B1A-104B-A858-379B958E94B7}"/>
                  </a:ext>
                </a:extLst>
              </p:cNvPr>
              <p:cNvSpPr txBox="1"/>
              <p:nvPr/>
            </p:nvSpPr>
            <p:spPr>
              <a:xfrm>
                <a:off x="288099" y="4655776"/>
                <a:ext cx="839243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that, for a sample of k alleles, time in generations to coalescence of all the alleles – see p132 of </a:t>
                </a:r>
                <a:r>
                  <a:rPr lang="en-US" dirty="0" err="1"/>
                  <a:t>Hartl</a:t>
                </a:r>
                <a:r>
                  <a:rPr lang="en-US" dirty="0"/>
                  <a:t> &amp; Clark 06: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dirty="0"/>
                  <a:t> = 4N(1-1/k)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Under infinite k: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dirty="0"/>
                  <a:t> = 4N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2B7D6E-7B1A-104B-A858-379B958E9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99" y="4655776"/>
                <a:ext cx="8392438" cy="1938992"/>
              </a:xfrm>
              <a:prstGeom prst="rect">
                <a:avLst/>
              </a:prstGeom>
              <a:blipFill>
                <a:blip r:embed="rId4"/>
                <a:stretch>
                  <a:fillRect l="-1057" t="-2614" r="-15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6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131725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McDonald 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Kreitman</a:t>
            </a: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Test: extensions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086" y="1178468"/>
            <a:ext cx="7954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the McDonald </a:t>
            </a:r>
            <a:r>
              <a:rPr lang="en-US" dirty="0" err="1"/>
              <a:t>Kreitman</a:t>
            </a:r>
            <a:r>
              <a:rPr lang="en-US" dirty="0"/>
              <a:t> test 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synonymous &amp; non-synonymous diffs are close, so demographic effects are the same for both</a:t>
            </a:r>
          </a:p>
          <a:p>
            <a:endParaRPr lang="en-US" dirty="0"/>
          </a:p>
          <a:p>
            <a:r>
              <a:rPr lang="en-US" dirty="0"/>
              <a:t>Non-neutral vs neutral sites or differences could be any type of interspersed sequences e.g.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non-coding regulatory regions vs synonymous sites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Introns vs synonymous sites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873" y="646661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Casillas &amp; </a:t>
            </a:r>
            <a:r>
              <a:rPr lang="en-US" sz="1800" dirty="0" err="1">
                <a:solidFill>
                  <a:schemeClr val="bg2"/>
                </a:solidFill>
              </a:rPr>
              <a:t>Barbadilla</a:t>
            </a:r>
            <a:r>
              <a:rPr lang="en-US" sz="1800" dirty="0">
                <a:solidFill>
                  <a:schemeClr val="bg2"/>
                </a:solidFill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77244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Population Genetics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2301" y="1770171"/>
            <a:ext cx="6260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Neutral Theory of Molecular Evolution</a:t>
            </a:r>
          </a:p>
          <a:p>
            <a:endParaRPr lang="en-US" dirty="0"/>
          </a:p>
          <a:p>
            <a:r>
              <a:rPr lang="en-US" dirty="0"/>
              <a:t>Detecting signatures of natural selection in populations: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McDonald-</a:t>
            </a:r>
            <a:r>
              <a:rPr lang="en-US" dirty="0" err="1"/>
              <a:t>Kreitman</a:t>
            </a:r>
            <a:r>
              <a:rPr lang="en-US" dirty="0"/>
              <a:t> test, HKA test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Tajima’s D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Coalescent simulations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7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(nearly) Neutral Theory : implications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6350" y="6149865"/>
                <a:ext cx="882614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6149865"/>
                <a:ext cx="88261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8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2736" y="6149865"/>
                <a:ext cx="1352486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736" y="6149865"/>
                <a:ext cx="135248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505" r="-36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2320" y="1633534"/>
                <a:ext cx="829879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endParaRPr lang="en-US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Genetic drift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) is important when populations are small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Levels of mutation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) in individuals are related to levels of polymorphism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) &amp; divergence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There is a molecular clock: molecular systematics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Functional constraint can predict evolutionary rate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A null model for recognizing natural selection.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0" y="1633534"/>
                <a:ext cx="8298793" cy="4154984"/>
              </a:xfrm>
              <a:prstGeom prst="rect">
                <a:avLst/>
              </a:prstGeom>
              <a:blipFill rotWithShape="0">
                <a:blip r:embed="rId5"/>
                <a:stretch>
                  <a:fillRect l="-1029" r="-441" b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928687" y="2757487"/>
            <a:ext cx="7786687" cy="8143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54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McDonald 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Kreitman</a:t>
            </a: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Test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4" y="1105711"/>
            <a:ext cx="6924675" cy="45325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243138" y="4914900"/>
            <a:ext cx="4729162" cy="571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4926" y="3141113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(Nonsynonymous)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46624" y="417313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(Synonymous)</a:t>
            </a:r>
          </a:p>
        </p:txBody>
      </p:sp>
    </p:spTree>
    <p:extLst>
      <p:ext uri="{BB962C8B-B14F-4D97-AF65-F5344CB8AC3E}">
        <p14:creationId xmlns:p14="http://schemas.microsoft.com/office/powerpoint/2010/main" val="212326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McDonald 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Kreitman</a:t>
            </a: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Test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4" y="1105711"/>
            <a:ext cx="6924675" cy="45325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4926" y="3141113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(Nonsynonymous)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46624" y="417313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(Synonymous)</a:t>
            </a:r>
          </a:p>
        </p:txBody>
      </p:sp>
    </p:spTree>
    <p:extLst>
      <p:ext uri="{BB962C8B-B14F-4D97-AF65-F5344CB8AC3E}">
        <p14:creationId xmlns:p14="http://schemas.microsoft.com/office/powerpoint/2010/main" val="38936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Signatures of Natural Selection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5564" y="3083171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in genetic diversity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00013" y="693338"/>
            <a:ext cx="4986337" cy="14497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61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Signatures of Natural Selection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5564" y="3083171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in genetic diversity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5564" y="101595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Skew toward rare derived alleles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7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Signatures of Natural Selection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5564" y="3083171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in genetic diversity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5564" y="101595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Skew toward rare derived alleles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1162" y="478106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increase in linkage disequilibrium</a:t>
            </a:r>
          </a:p>
        </p:txBody>
      </p:sp>
    </p:spTree>
    <p:extLst>
      <p:ext uri="{BB962C8B-B14F-4D97-AF65-F5344CB8AC3E}">
        <p14:creationId xmlns:p14="http://schemas.microsoft.com/office/powerpoint/2010/main" val="214392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Signatures of Natural Selection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5564" y="3083171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in genetic diversity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5564" y="101595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Skew toward rare derived alleles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4688" y="5078207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Tajima’s D</a:t>
            </a:r>
          </a:p>
        </p:txBody>
      </p:sp>
    </p:spTree>
    <p:extLst>
      <p:ext uri="{BB962C8B-B14F-4D97-AF65-F5344CB8AC3E}">
        <p14:creationId xmlns:p14="http://schemas.microsoft.com/office/powerpoint/2010/main" val="16979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9E9C50-545F-0A45-B757-57681840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53" y="0"/>
            <a:ext cx="6344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9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Nucleotide diversity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838199" y="1181100"/>
            <a:ext cx="749141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2400" dirty="0"/>
              <a:t>Nucleotide diversity (</a:t>
            </a:r>
            <a:r>
              <a:rPr lang="en-US" altLang="en-US" sz="2400" dirty="0">
                <a:solidFill>
                  <a:srgbClr val="333333"/>
                </a:solidFill>
              </a:rPr>
              <a:t>π</a:t>
            </a:r>
            <a:r>
              <a:rPr lang="en-GB" altLang="en-US" sz="2400" dirty="0"/>
              <a:t>) of sequences in a population is the average pairwise distance.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r>
              <a:rPr lang="en-GB" altLang="en-US" sz="2400" dirty="0"/>
              <a:t>Number of segregating sites = S = 2</a:t>
            </a:r>
          </a:p>
          <a:p>
            <a:r>
              <a:rPr lang="en-GB" altLang="en-US" sz="2400" dirty="0"/>
              <a:t>Number of alleles = 3</a:t>
            </a:r>
          </a:p>
          <a:p>
            <a:r>
              <a:rPr lang="en-GB" altLang="en-US" sz="2400" dirty="0"/>
              <a:t>Length = 20</a:t>
            </a:r>
          </a:p>
          <a:p>
            <a:endParaRPr lang="en-GB" altLang="en-US" sz="2400" i="1" dirty="0">
              <a:latin typeface="Times New Roman" charset="0"/>
            </a:endParaRPr>
          </a:p>
          <a:p>
            <a:endParaRPr lang="el-GR" altLang="en-US" sz="2400" i="1" dirty="0">
              <a:latin typeface="Times New Roman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1558925" y="2457450"/>
            <a:ext cx="6057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GB" altLang="en-US" sz="2400" dirty="0"/>
              <a:t>In a diploid population, </a:t>
            </a:r>
            <a:r>
              <a:rPr lang="en-US" altLang="en-US" sz="2400" dirty="0">
                <a:solidFill>
                  <a:srgbClr val="333333"/>
                </a:solidFill>
              </a:rPr>
              <a:t>π ~ </a:t>
            </a:r>
            <a:r>
              <a:rPr lang="en-US" altLang="en-US" sz="2400" dirty="0" err="1">
                <a:solidFill>
                  <a:srgbClr val="333333"/>
                </a:solidFill>
              </a:rPr>
              <a:t>θ</a:t>
            </a:r>
            <a:r>
              <a:rPr lang="en-US" altLang="en-US" sz="2400" dirty="0">
                <a:solidFill>
                  <a:srgbClr val="333333"/>
                </a:solidFill>
              </a:rPr>
              <a:t> = 4N</a:t>
            </a:r>
            <a:r>
              <a:rPr lang="en-US" altLang="en-US" sz="2400" baseline="-25000" dirty="0">
                <a:solidFill>
                  <a:srgbClr val="333333"/>
                </a:solidFill>
              </a:rPr>
              <a:t>e</a:t>
            </a:r>
            <a:r>
              <a:rPr lang="en-US" altLang="en-US" sz="2400" dirty="0">
                <a:solidFill>
                  <a:srgbClr val="333333"/>
                </a:solidFill>
              </a:rPr>
              <a:t>μ</a:t>
            </a:r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279400" y="4802188"/>
            <a:ext cx="650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GB" altLang="en-US" sz="2400" dirty="0">
                <a:latin typeface="Courier" charset="0"/>
              </a:rPr>
              <a:t>Seq1 AC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GT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GB" altLang="en-US" sz="2400" dirty="0">
                <a:latin typeface="Courier" charset="0"/>
              </a:rPr>
              <a:t>AGTGTGTACGTGTA</a:t>
            </a:r>
          </a:p>
          <a:p>
            <a:pPr algn="l"/>
            <a:r>
              <a:rPr lang="en-GB" altLang="en-US" sz="2400" dirty="0">
                <a:latin typeface="Courier" charset="0"/>
              </a:rPr>
              <a:t>Seq2 AC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GT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AGTGTGTACGTGTA</a:t>
            </a:r>
          </a:p>
          <a:p>
            <a:r>
              <a:rPr lang="en-US" altLang="en-US" sz="2400" dirty="0">
                <a:solidFill>
                  <a:srgbClr val="333333"/>
                </a:solidFill>
                <a:latin typeface="Courier" charset="0"/>
              </a:rPr>
              <a:t>Seq3 AC</a:t>
            </a:r>
            <a:r>
              <a:rPr lang="en-US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US" altLang="en-US" sz="2400" dirty="0">
                <a:solidFill>
                  <a:srgbClr val="333333"/>
                </a:solidFill>
                <a:latin typeface="Courier" charset="0"/>
              </a:rPr>
              <a:t>GT</a:t>
            </a:r>
            <a:r>
              <a:rPr lang="en-US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GB" altLang="en-US" sz="2400" dirty="0">
                <a:latin typeface="Courier" charset="0"/>
              </a:rPr>
              <a:t>AGTGTGTACGTGTA</a:t>
            </a:r>
            <a:endParaRPr lang="en-US" altLang="en-US" sz="2400" dirty="0">
              <a:solidFill>
                <a:srgbClr val="333333"/>
              </a:solidFill>
              <a:latin typeface="Courier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97" y="6416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</a:rPr>
              <a:t>Nei</a:t>
            </a:r>
            <a:r>
              <a:rPr lang="en-US" sz="1800" dirty="0">
                <a:solidFill>
                  <a:schemeClr val="bg2"/>
                </a:solidFill>
              </a:rPr>
              <a:t> &amp; Li 1979</a:t>
            </a:r>
          </a:p>
        </p:txBody>
      </p:sp>
    </p:spTree>
    <p:extLst>
      <p:ext uri="{BB962C8B-B14F-4D97-AF65-F5344CB8AC3E}">
        <p14:creationId xmlns:p14="http://schemas.microsoft.com/office/powerpoint/2010/main" val="94816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Nucleotide diversity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838199" y="1181100"/>
            <a:ext cx="749141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2400" dirty="0"/>
              <a:t>Nucleotide diversity (</a:t>
            </a:r>
            <a:r>
              <a:rPr lang="en-US" altLang="en-US" sz="2400" dirty="0">
                <a:solidFill>
                  <a:srgbClr val="333333"/>
                </a:solidFill>
              </a:rPr>
              <a:t>π</a:t>
            </a:r>
            <a:r>
              <a:rPr lang="en-GB" altLang="en-US" sz="2400" dirty="0"/>
              <a:t>) of sequences in a population is the average pairwise distance.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r>
              <a:rPr lang="en-GB" altLang="en-US" sz="2400" dirty="0"/>
              <a:t>Number of segregating sites = S = 2</a:t>
            </a:r>
          </a:p>
          <a:p>
            <a:r>
              <a:rPr lang="en-GB" altLang="en-US" sz="2400" dirty="0"/>
              <a:t>Number of alleles = 3</a:t>
            </a:r>
          </a:p>
          <a:p>
            <a:r>
              <a:rPr lang="en-GB" altLang="en-US" sz="2400" dirty="0"/>
              <a:t>Length = 20</a:t>
            </a:r>
          </a:p>
          <a:p>
            <a:endParaRPr lang="en-GB" altLang="en-US" sz="2400" i="1" dirty="0">
              <a:latin typeface="Times New Roman" charset="0"/>
            </a:endParaRPr>
          </a:p>
          <a:p>
            <a:endParaRPr lang="el-GR" altLang="en-US" sz="2400" i="1" dirty="0">
              <a:latin typeface="Times New Roman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1558925" y="2457450"/>
            <a:ext cx="6057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GB" altLang="en-US" sz="2400" dirty="0"/>
              <a:t>In a diploid population, </a:t>
            </a:r>
            <a:r>
              <a:rPr lang="en-US" altLang="en-US" sz="2400" dirty="0">
                <a:solidFill>
                  <a:srgbClr val="333333"/>
                </a:solidFill>
              </a:rPr>
              <a:t>π ~ </a:t>
            </a:r>
            <a:r>
              <a:rPr lang="en-US" altLang="en-US" sz="2400" dirty="0" err="1">
                <a:solidFill>
                  <a:srgbClr val="333333"/>
                </a:solidFill>
              </a:rPr>
              <a:t>θ</a:t>
            </a:r>
            <a:r>
              <a:rPr lang="en-US" altLang="en-US" sz="2400" dirty="0">
                <a:solidFill>
                  <a:srgbClr val="333333"/>
                </a:solidFill>
              </a:rPr>
              <a:t> = 4N</a:t>
            </a:r>
            <a:r>
              <a:rPr lang="en-US" altLang="en-US" sz="2400" baseline="-25000" dirty="0">
                <a:solidFill>
                  <a:srgbClr val="333333"/>
                </a:solidFill>
              </a:rPr>
              <a:t>e</a:t>
            </a:r>
            <a:r>
              <a:rPr lang="en-US" altLang="en-US" sz="2400" dirty="0">
                <a:solidFill>
                  <a:srgbClr val="333333"/>
                </a:solidFill>
              </a:rPr>
              <a:t>μ</a:t>
            </a:r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279400" y="4802188"/>
            <a:ext cx="650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GB" altLang="en-US" sz="2400" dirty="0">
                <a:latin typeface="Courier" charset="0"/>
              </a:rPr>
              <a:t>Seq1 AC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GT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GB" altLang="en-US" sz="2400" dirty="0">
                <a:latin typeface="Courier" charset="0"/>
              </a:rPr>
              <a:t>AGTGTGTACGTGTA</a:t>
            </a:r>
          </a:p>
          <a:p>
            <a:pPr algn="l"/>
            <a:r>
              <a:rPr lang="en-GB" altLang="en-US" sz="2400" dirty="0">
                <a:latin typeface="Courier" charset="0"/>
              </a:rPr>
              <a:t>Seq2 AC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GT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AGTGTGTACGTGTA</a:t>
            </a:r>
          </a:p>
          <a:p>
            <a:r>
              <a:rPr lang="en-US" altLang="en-US" sz="2400" dirty="0">
                <a:solidFill>
                  <a:srgbClr val="333333"/>
                </a:solidFill>
                <a:latin typeface="Courier" charset="0"/>
              </a:rPr>
              <a:t>Seq3 AC</a:t>
            </a:r>
            <a:r>
              <a:rPr lang="en-US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US" altLang="en-US" sz="2400" dirty="0">
                <a:solidFill>
                  <a:srgbClr val="333333"/>
                </a:solidFill>
                <a:latin typeface="Courier" charset="0"/>
              </a:rPr>
              <a:t>GT</a:t>
            </a:r>
            <a:r>
              <a:rPr lang="en-US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GB" altLang="en-US" sz="2400" dirty="0">
                <a:latin typeface="Courier" charset="0"/>
              </a:rPr>
              <a:t>AGTGTGTACGTGTA</a:t>
            </a:r>
            <a:endParaRPr lang="en-US" altLang="en-US" sz="2400" dirty="0">
              <a:solidFill>
                <a:srgbClr val="333333"/>
              </a:solidFill>
              <a:latin typeface="Courier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97" y="6416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</a:rPr>
              <a:t>Nei</a:t>
            </a:r>
            <a:r>
              <a:rPr lang="en-US" sz="1800" dirty="0">
                <a:solidFill>
                  <a:schemeClr val="bg2"/>
                </a:solidFill>
              </a:rPr>
              <a:t> &amp; Li 1979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2188" y="4802188"/>
            <a:ext cx="22942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Seq1/Seq2: 1</a:t>
            </a:r>
          </a:p>
          <a:p>
            <a:r>
              <a:rPr lang="en-US" dirty="0"/>
              <a:t>Seq1/Seq3: 1</a:t>
            </a:r>
          </a:p>
          <a:p>
            <a:r>
              <a:rPr lang="en-US" dirty="0"/>
              <a:t>Seq2/Seq3: 1</a:t>
            </a:r>
          </a:p>
          <a:p>
            <a:r>
              <a:rPr lang="en-US" dirty="0"/>
              <a:t>Average: 1</a:t>
            </a:r>
          </a:p>
          <a:p>
            <a:r>
              <a:rPr lang="en-US" altLang="en-US" dirty="0">
                <a:solidFill>
                  <a:srgbClr val="333333"/>
                </a:solidFill>
              </a:rPr>
              <a:t>π = 1/20 =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Nucleotide polymorphism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838199" y="1181100"/>
            <a:ext cx="749141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2400" dirty="0"/>
              <a:t>Nucleotide polymorphism (</a:t>
            </a:r>
            <a:r>
              <a:rPr lang="en-US" altLang="en-US" sz="2400" dirty="0" err="1">
                <a:solidFill>
                  <a:srgbClr val="333333"/>
                </a:solidFill>
              </a:rPr>
              <a:t>θ</a:t>
            </a:r>
            <a:r>
              <a:rPr lang="en-US" altLang="en-US" sz="2400" baseline="-25000" dirty="0" err="1">
                <a:solidFill>
                  <a:srgbClr val="333333"/>
                </a:solidFill>
              </a:rPr>
              <a:t>W</a:t>
            </a:r>
            <a:r>
              <a:rPr lang="en-GB" altLang="en-US" sz="2400" dirty="0"/>
              <a:t>) is estimated from the number of segregating sites.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r>
              <a:rPr lang="en-GB" altLang="en-US" sz="2400" dirty="0"/>
              <a:t>Number of segregating sites = S = 2</a:t>
            </a:r>
          </a:p>
          <a:p>
            <a:r>
              <a:rPr lang="en-GB" altLang="en-US" sz="2400" dirty="0"/>
              <a:t>Number of alleles = 3</a:t>
            </a:r>
          </a:p>
          <a:p>
            <a:r>
              <a:rPr lang="en-GB" altLang="en-US" sz="2400" dirty="0"/>
              <a:t>Length = 20</a:t>
            </a:r>
          </a:p>
          <a:p>
            <a:endParaRPr lang="en-GB" altLang="en-US" sz="2400" i="1" dirty="0">
              <a:latin typeface="Times New Roman" charset="0"/>
            </a:endParaRPr>
          </a:p>
          <a:p>
            <a:endParaRPr lang="el-GR" altLang="en-US" sz="2400" i="1" dirty="0">
              <a:latin typeface="Times New Roman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1558925" y="2457450"/>
            <a:ext cx="6057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2400" dirty="0"/>
              <a:t>In a diploid population, </a:t>
            </a:r>
            <a:r>
              <a:rPr lang="en-US" altLang="en-US" sz="2400" dirty="0" err="1">
                <a:solidFill>
                  <a:srgbClr val="333333"/>
                </a:solidFill>
              </a:rPr>
              <a:t>θ</a:t>
            </a:r>
            <a:r>
              <a:rPr lang="en-US" altLang="en-US" sz="2400" baseline="-25000" dirty="0" err="1">
                <a:solidFill>
                  <a:srgbClr val="333333"/>
                </a:solidFill>
              </a:rPr>
              <a:t>W</a:t>
            </a:r>
            <a:r>
              <a:rPr lang="en-US" altLang="en-US" sz="2400" dirty="0">
                <a:solidFill>
                  <a:srgbClr val="333333"/>
                </a:solidFill>
              </a:rPr>
              <a:t> ~ </a:t>
            </a:r>
            <a:r>
              <a:rPr lang="en-US" altLang="en-US" sz="2400" dirty="0" err="1">
                <a:solidFill>
                  <a:srgbClr val="333333"/>
                </a:solidFill>
              </a:rPr>
              <a:t>θ</a:t>
            </a:r>
            <a:r>
              <a:rPr lang="en-US" altLang="en-US" sz="2400" dirty="0">
                <a:solidFill>
                  <a:srgbClr val="333333"/>
                </a:solidFill>
              </a:rPr>
              <a:t> = 4N</a:t>
            </a:r>
            <a:r>
              <a:rPr lang="en-US" altLang="en-US" sz="2400" baseline="-25000" dirty="0">
                <a:solidFill>
                  <a:srgbClr val="333333"/>
                </a:solidFill>
              </a:rPr>
              <a:t>e</a:t>
            </a:r>
            <a:r>
              <a:rPr lang="en-US" altLang="en-US" sz="2400" dirty="0">
                <a:solidFill>
                  <a:srgbClr val="333333"/>
                </a:solidFill>
              </a:rPr>
              <a:t>μ</a:t>
            </a:r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279400" y="4802188"/>
            <a:ext cx="650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GB" altLang="en-US" sz="2400" dirty="0">
                <a:latin typeface="Courier" charset="0"/>
              </a:rPr>
              <a:t>Seq1 AC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GT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GB" altLang="en-US" sz="2400" dirty="0">
                <a:latin typeface="Courier" charset="0"/>
              </a:rPr>
              <a:t>AGTGTGTACGTGTA</a:t>
            </a:r>
          </a:p>
          <a:p>
            <a:pPr algn="l"/>
            <a:r>
              <a:rPr lang="en-GB" altLang="en-US" sz="2400" dirty="0">
                <a:latin typeface="Courier" charset="0"/>
              </a:rPr>
              <a:t>Seq2 AC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GT</a:t>
            </a:r>
            <a:r>
              <a:rPr lang="en-GB" altLang="en-US" sz="2400" dirty="0">
                <a:solidFill>
                  <a:srgbClr val="FF0000"/>
                </a:solidFill>
                <a:latin typeface="Courier" charset="0"/>
              </a:rPr>
              <a:t>C</a:t>
            </a:r>
            <a:r>
              <a:rPr lang="en-GB" altLang="en-US" sz="2400" dirty="0">
                <a:latin typeface="Courier" charset="0"/>
              </a:rPr>
              <a:t>AGTGTGTACGTGTA</a:t>
            </a:r>
          </a:p>
          <a:p>
            <a:r>
              <a:rPr lang="en-US" altLang="en-US" sz="2400" dirty="0">
                <a:solidFill>
                  <a:srgbClr val="333333"/>
                </a:solidFill>
                <a:latin typeface="Courier" charset="0"/>
              </a:rPr>
              <a:t>Seq3 AC</a:t>
            </a:r>
            <a:r>
              <a:rPr lang="en-US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US" altLang="en-US" sz="2400" dirty="0">
                <a:solidFill>
                  <a:srgbClr val="333333"/>
                </a:solidFill>
                <a:latin typeface="Courier" charset="0"/>
              </a:rPr>
              <a:t>GT</a:t>
            </a:r>
            <a:r>
              <a:rPr lang="en-US" altLang="en-US" sz="24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GB" altLang="en-US" sz="2400" dirty="0">
                <a:latin typeface="Courier" charset="0"/>
              </a:rPr>
              <a:t>AGTGTGTACGTGTA</a:t>
            </a:r>
            <a:endParaRPr lang="en-US" altLang="en-US" sz="2400" dirty="0">
              <a:solidFill>
                <a:srgbClr val="333333"/>
              </a:solidFill>
              <a:latin typeface="Courier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97" y="6416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</a:rPr>
              <a:t>Nei</a:t>
            </a:r>
            <a:r>
              <a:rPr lang="en-US" sz="1800" dirty="0">
                <a:solidFill>
                  <a:schemeClr val="bg2"/>
                </a:solidFill>
              </a:rPr>
              <a:t> &amp; Li 1979</a:t>
            </a:r>
          </a:p>
        </p:txBody>
      </p:sp>
    </p:spTree>
    <p:extLst>
      <p:ext uri="{BB962C8B-B14F-4D97-AF65-F5344CB8AC3E}">
        <p14:creationId xmlns:p14="http://schemas.microsoft.com/office/powerpoint/2010/main" val="213276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𝑁</a:t>
            </a:r>
            <a:r>
              <a:rPr lang="en-US" altLang="en-US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e</a:t>
            </a: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is important when populations are small</a:t>
            </a:r>
          </a:p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Origins of Genome Complexity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940" y="6263498"/>
            <a:ext cx="829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>
                <a:solidFill>
                  <a:schemeClr val="bg2"/>
                </a:solidFill>
              </a:rPr>
              <a:t>Lynch &amp; </a:t>
            </a:r>
            <a:r>
              <a:rPr lang="en-US" dirty="0" err="1">
                <a:solidFill>
                  <a:schemeClr val="bg2"/>
                </a:solidFill>
              </a:rPr>
              <a:t>Conery</a:t>
            </a:r>
            <a:r>
              <a:rPr lang="en-US" dirty="0">
                <a:solidFill>
                  <a:schemeClr val="bg2"/>
                </a:solidFill>
              </a:rPr>
              <a:t> 2003 </a:t>
            </a:r>
            <a:r>
              <a:rPr lang="is-IS" dirty="0">
                <a:solidFill>
                  <a:schemeClr val="bg2"/>
                </a:solidFill>
              </a:rPr>
              <a:t>PMID: 14631042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4286" y="1678550"/>
            <a:ext cx="7396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Mutations that increase genome size and complexity are slightly deleterious               	   </a:t>
            </a:r>
            <a:r>
              <a:rPr lang="en-US" dirty="0">
                <a:solidFill>
                  <a:schemeClr val="bg2"/>
                </a:solidFill>
              </a:rPr>
              <a:t>(e.g. </a:t>
            </a:r>
            <a:r>
              <a:rPr lang="en-US" altLang="en-US" dirty="0">
                <a:solidFill>
                  <a:schemeClr val="bg2"/>
                </a:solidFill>
                <a:latin typeface="Helvetica" charset="0"/>
              </a:rPr>
              <a:t>transposable elements, duplications, introns)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These mutations will only reach fixation in organisms with small population size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Could explain the C-value paradox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This leads to opportunities for increased organismal complexity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0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14"/>
          <p:cNvGrpSpPr>
            <a:grpSpLocks/>
          </p:cNvGrpSpPr>
          <p:nvPr/>
        </p:nvGrpSpPr>
        <p:grpSpPr bwMode="auto">
          <a:xfrm>
            <a:off x="1087438" y="266700"/>
            <a:ext cx="6865937" cy="6591300"/>
            <a:chOff x="1290638" y="3314700"/>
            <a:chExt cx="6469062" cy="6210300"/>
          </a:xfrm>
        </p:grpSpPr>
        <p:grpSp>
          <p:nvGrpSpPr>
            <p:cNvPr id="66573" name="Group 10"/>
            <p:cNvGrpSpPr>
              <a:grpSpLocks/>
            </p:cNvGrpSpPr>
            <p:nvPr/>
          </p:nvGrpSpPr>
          <p:grpSpPr bwMode="auto">
            <a:xfrm>
              <a:off x="1290638" y="3404981"/>
              <a:ext cx="6469062" cy="6120019"/>
              <a:chOff x="1874838" y="244475"/>
              <a:chExt cx="7002462" cy="6624638"/>
            </a:xfrm>
          </p:grpSpPr>
          <p:pic>
            <p:nvPicPr>
              <p:cNvPr id="66575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8" y="244475"/>
                <a:ext cx="7002462" cy="662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576" name="Rectangle 7"/>
              <p:cNvSpPr>
                <a:spLocks noChangeArrowheads="1"/>
              </p:cNvSpPr>
              <p:nvPr/>
            </p:nvSpPr>
            <p:spPr bwMode="auto">
              <a:xfrm>
                <a:off x="5854700" y="3009900"/>
                <a:ext cx="2946400" cy="303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577" name="Rectangle 8"/>
              <p:cNvSpPr>
                <a:spLocks noChangeArrowheads="1"/>
              </p:cNvSpPr>
              <p:nvPr/>
            </p:nvSpPr>
            <p:spPr bwMode="auto">
              <a:xfrm>
                <a:off x="2311400" y="723900"/>
                <a:ext cx="254000" cy="1651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6574" name="Rectangle 13"/>
            <p:cNvSpPr>
              <a:spLocks noChangeArrowheads="1"/>
            </p:cNvSpPr>
            <p:nvPr/>
          </p:nvSpPr>
          <p:spPr bwMode="auto">
            <a:xfrm>
              <a:off x="2006600" y="3314700"/>
              <a:ext cx="53086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66563" name="Picture 10" descr="business_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867400"/>
            <a:ext cx="2698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14" descr="d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784600"/>
            <a:ext cx="4127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65" name="Group 15"/>
          <p:cNvGrpSpPr>
            <a:grpSpLocks noChangeAspect="1"/>
          </p:cNvGrpSpPr>
          <p:nvPr/>
        </p:nvGrpSpPr>
        <p:grpSpPr bwMode="auto">
          <a:xfrm>
            <a:off x="1030288" y="2859088"/>
            <a:ext cx="349250" cy="241300"/>
            <a:chOff x="2112" y="2863"/>
            <a:chExt cx="382" cy="264"/>
          </a:xfrm>
        </p:grpSpPr>
        <p:sp>
          <p:nvSpPr>
            <p:cNvPr id="66570" name="Oval 16"/>
            <p:cNvSpPr>
              <a:spLocks noChangeAspect="1" noChangeArrowheads="1"/>
            </p:cNvSpPr>
            <p:nvPr/>
          </p:nvSpPr>
          <p:spPr bwMode="auto">
            <a:xfrm>
              <a:off x="2112" y="2907"/>
              <a:ext cx="302" cy="2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1" name="Oval 17"/>
            <p:cNvSpPr>
              <a:spLocks noChangeAspect="1" noChangeArrowheads="1"/>
            </p:cNvSpPr>
            <p:nvPr/>
          </p:nvSpPr>
          <p:spPr bwMode="auto">
            <a:xfrm>
              <a:off x="2311" y="2863"/>
              <a:ext cx="183" cy="1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2" name="Oval 18"/>
            <p:cNvSpPr>
              <a:spLocks noChangeAspect="1" noChangeArrowheads="1"/>
            </p:cNvSpPr>
            <p:nvPr/>
          </p:nvSpPr>
          <p:spPr bwMode="auto">
            <a:xfrm>
              <a:off x="2295" y="2917"/>
              <a:ext cx="100" cy="1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27000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GB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GB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from within-species DNA sequence diversity</a:t>
            </a:r>
          </a:p>
        </p:txBody>
      </p:sp>
      <p:sp>
        <p:nvSpPr>
          <p:cNvPr id="66567" name="Rectangle 3"/>
          <p:cNvSpPr>
            <a:spLocks noChangeArrowheads="1"/>
          </p:cNvSpPr>
          <p:nvPr/>
        </p:nvSpPr>
        <p:spPr bwMode="auto">
          <a:xfrm>
            <a:off x="5181600" y="3060700"/>
            <a:ext cx="3810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>
                <a:solidFill>
                  <a:srgbClr val="333333"/>
                </a:solidFill>
                <a:latin typeface="Helvetica" charset="0"/>
              </a:rPr>
              <a:t>The DNA sequences of less complex organisms show high nucleotide diversity (</a:t>
            </a:r>
            <a:r>
              <a:rPr lang="en-US" altLang="en-US" sz="2400">
                <a:solidFill>
                  <a:srgbClr val="333333"/>
                </a:solidFill>
              </a:rPr>
              <a:t>π</a:t>
            </a:r>
            <a:r>
              <a:rPr lang="en-US" altLang="en-US" sz="2400" baseline="-25000">
                <a:solidFill>
                  <a:srgbClr val="333333"/>
                </a:solidFill>
              </a:rPr>
              <a:t>S</a:t>
            </a:r>
            <a:r>
              <a:rPr lang="en-US" altLang="en-US" sz="2400">
                <a:solidFill>
                  <a:srgbClr val="333333"/>
                </a:solidFill>
                <a:latin typeface="Helvetica" charset="0"/>
              </a:rPr>
              <a:t>)</a:t>
            </a: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197599" y="5041900"/>
            <a:ext cx="2246313" cy="533400"/>
          </a:xfrm>
          <a:prstGeom prst="rect">
            <a:avLst/>
          </a:prstGeom>
          <a:solidFill>
            <a:srgbClr val="D7EB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>
                <a:solidFill>
                  <a:srgbClr val="333333"/>
                </a:solidFill>
                <a:latin typeface="Helvetica" charset="0"/>
              </a:rPr>
              <a:t>π</a:t>
            </a:r>
            <a:r>
              <a:rPr lang="en-US" altLang="en-US" sz="2400" baseline="-25000">
                <a:solidFill>
                  <a:srgbClr val="333333"/>
                </a:solidFill>
                <a:latin typeface="Helvetica" charset="0"/>
              </a:rPr>
              <a:t>S</a:t>
            </a:r>
            <a:r>
              <a:rPr lang="en-US" altLang="en-US" sz="2400">
                <a:solidFill>
                  <a:srgbClr val="333333"/>
                </a:solidFill>
                <a:latin typeface="Helvetica" charset="0"/>
              </a:rPr>
              <a:t> ~ </a:t>
            </a:r>
            <a:r>
              <a:rPr lang="en-US" altLang="en-US" sz="2400" dirty="0" err="1">
                <a:solidFill>
                  <a:srgbClr val="333333"/>
                </a:solidFill>
                <a:latin typeface="Helvetica" charset="0"/>
              </a:rPr>
              <a:t>θ</a:t>
            </a:r>
            <a:r>
              <a:rPr lang="en-US" altLang="en-US" sz="2400" dirty="0">
                <a:solidFill>
                  <a:srgbClr val="333333"/>
                </a:solidFill>
                <a:latin typeface="Helvetica" charset="0"/>
              </a:rPr>
              <a:t> = 4N</a:t>
            </a:r>
            <a:r>
              <a:rPr lang="en-US" altLang="en-US" sz="2400" baseline="-25000" dirty="0">
                <a:solidFill>
                  <a:srgbClr val="333333"/>
                </a:solidFill>
                <a:latin typeface="Helvetica" charset="0"/>
              </a:rPr>
              <a:t>e</a:t>
            </a:r>
            <a:r>
              <a:rPr lang="en-US" altLang="en-US" sz="2400" dirty="0">
                <a:solidFill>
                  <a:srgbClr val="333333"/>
                </a:solidFill>
                <a:latin typeface="Helvetica" charset="0"/>
              </a:rPr>
              <a:t>μ</a:t>
            </a: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sp>
        <p:nvSpPr>
          <p:cNvPr id="66569" name="Rectangle 16"/>
          <p:cNvSpPr>
            <a:spLocks noChangeArrowheads="1"/>
          </p:cNvSpPr>
          <p:nvPr/>
        </p:nvSpPr>
        <p:spPr bwMode="auto">
          <a:xfrm>
            <a:off x="6927850" y="790575"/>
            <a:ext cx="39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rgbClr val="333333"/>
                </a:solidFill>
              </a:rPr>
              <a:t>π</a:t>
            </a:r>
            <a:endParaRPr lang="en-US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3192626" y="6350556"/>
            <a:ext cx="600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>
                <a:solidFill>
                  <a:schemeClr val="bg2"/>
                </a:solidFill>
              </a:rPr>
              <a:t>Lynch &amp; </a:t>
            </a:r>
            <a:r>
              <a:rPr lang="en-US" sz="2000" dirty="0" err="1">
                <a:solidFill>
                  <a:schemeClr val="bg2"/>
                </a:solidFill>
              </a:rPr>
              <a:t>Conery</a:t>
            </a:r>
            <a:r>
              <a:rPr lang="en-US" sz="2000" dirty="0">
                <a:solidFill>
                  <a:schemeClr val="bg2"/>
                </a:solidFill>
              </a:rPr>
              <a:t> 2003 </a:t>
            </a:r>
            <a:r>
              <a:rPr lang="is-IS" sz="2000" dirty="0">
                <a:solidFill>
                  <a:schemeClr val="bg2"/>
                </a:solidFill>
              </a:rPr>
              <a:t>PMID: 14631042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2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711200" y="1435100"/>
            <a:ext cx="80899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</p:txBody>
      </p:sp>
      <p:pic>
        <p:nvPicPr>
          <p:cNvPr id="6861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66800"/>
            <a:ext cx="544830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Box 7"/>
          <p:cNvSpPr txBox="1">
            <a:spLocks noChangeArrowheads="1"/>
          </p:cNvSpPr>
          <p:nvPr/>
        </p:nvSpPr>
        <p:spPr bwMode="auto">
          <a:xfrm>
            <a:off x="2189163" y="6286500"/>
            <a:ext cx="2855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Helvetica" charset="0"/>
              </a:rPr>
              <a:t>Silent-site diversity (π</a:t>
            </a:r>
            <a:r>
              <a:rPr lang="en-US" altLang="en-US" sz="2000" baseline="-25000">
                <a:latin typeface="Helvetica" charset="0"/>
              </a:rPr>
              <a:t>S</a:t>
            </a:r>
            <a:r>
              <a:rPr lang="en-US" altLang="en-US" sz="2000">
                <a:latin typeface="Helvetica" charset="0"/>
              </a:rPr>
              <a:t>)</a:t>
            </a:r>
          </a:p>
        </p:txBody>
      </p:sp>
      <p:sp>
        <p:nvSpPr>
          <p:cNvPr id="68615" name="TextBox 8"/>
          <p:cNvSpPr txBox="1">
            <a:spLocks noChangeArrowheads="1"/>
          </p:cNvSpPr>
          <p:nvPr/>
        </p:nvSpPr>
        <p:spPr bwMode="auto">
          <a:xfrm rot="-5400000">
            <a:off x="-865981" y="3074194"/>
            <a:ext cx="243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Helvetica" charset="0"/>
              </a:rPr>
              <a:t>Genome size (Mbp)</a:t>
            </a:r>
          </a:p>
        </p:txBody>
      </p:sp>
      <p:sp>
        <p:nvSpPr>
          <p:cNvPr id="68616" name="TextBox 10"/>
          <p:cNvSpPr txBox="1">
            <a:spLocks noChangeArrowheads="1"/>
          </p:cNvSpPr>
          <p:nvPr/>
        </p:nvSpPr>
        <p:spPr bwMode="auto">
          <a:xfrm>
            <a:off x="5988050" y="2175381"/>
            <a:ext cx="307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400" dirty="0"/>
              <a:t>Explains correlations with genome size without </a:t>
            </a:r>
            <a:r>
              <a:rPr lang="en-US" altLang="en-US" sz="2400"/>
              <a:t>invoking natural selection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No need to invoke “</a:t>
            </a:r>
            <a:r>
              <a:rPr lang="en-US" altLang="en-US" sz="2400" dirty="0" err="1"/>
              <a:t>macroevolutionary</a:t>
            </a:r>
            <a:r>
              <a:rPr lang="en-US" altLang="en-US" sz="2400" dirty="0"/>
              <a:t>” processes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8050" y="6350556"/>
            <a:ext cx="321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>
                <a:solidFill>
                  <a:schemeClr val="bg2"/>
                </a:solidFill>
              </a:rPr>
              <a:t>Lynch &amp; </a:t>
            </a:r>
            <a:r>
              <a:rPr lang="en-US" sz="2000" dirty="0" err="1">
                <a:solidFill>
                  <a:schemeClr val="bg2"/>
                </a:solidFill>
              </a:rPr>
              <a:t>Conery</a:t>
            </a:r>
            <a:r>
              <a:rPr lang="en-US" sz="2000" dirty="0">
                <a:solidFill>
                  <a:schemeClr val="bg2"/>
                </a:solidFill>
              </a:rPr>
              <a:t> 2003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20675" y="16133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Origins of Genome Complexity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1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48700" cy="1143000"/>
          </a:xfrm>
        </p:spPr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ＭＳ Ｐゴシック" charset="-128"/>
              </a:rPr>
              <a:t>Criticism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711200" y="1435100"/>
            <a:ext cx="80899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</p:txBody>
      </p:sp>
      <p:pic>
        <p:nvPicPr>
          <p:cNvPr id="706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66800"/>
            <a:ext cx="544830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Box 7"/>
          <p:cNvSpPr txBox="1">
            <a:spLocks noChangeArrowheads="1"/>
          </p:cNvSpPr>
          <p:nvPr/>
        </p:nvSpPr>
        <p:spPr bwMode="auto">
          <a:xfrm>
            <a:off x="2189163" y="6286500"/>
            <a:ext cx="2855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Helvetica" charset="0"/>
              </a:rPr>
              <a:t>Silent-site diversity (π</a:t>
            </a:r>
            <a:r>
              <a:rPr lang="en-US" altLang="en-US" sz="2000" baseline="-25000">
                <a:latin typeface="Helvetica" charset="0"/>
              </a:rPr>
              <a:t>S</a:t>
            </a:r>
            <a:r>
              <a:rPr lang="en-US" altLang="en-US" sz="2000">
                <a:latin typeface="Helvetica" charset="0"/>
              </a:rPr>
              <a:t>)</a:t>
            </a:r>
          </a:p>
        </p:txBody>
      </p:sp>
      <p:sp>
        <p:nvSpPr>
          <p:cNvPr id="70663" name="TextBox 8"/>
          <p:cNvSpPr txBox="1">
            <a:spLocks noChangeArrowheads="1"/>
          </p:cNvSpPr>
          <p:nvPr/>
        </p:nvSpPr>
        <p:spPr bwMode="auto">
          <a:xfrm rot="-5400000">
            <a:off x="-865981" y="3074194"/>
            <a:ext cx="243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Helvetica" charset="0"/>
              </a:rPr>
              <a:t>Genome size (Mbp)</a:t>
            </a:r>
          </a:p>
        </p:txBody>
      </p:sp>
      <p:sp>
        <p:nvSpPr>
          <p:cNvPr id="70664" name="TextBox 10"/>
          <p:cNvSpPr txBox="1">
            <a:spLocks noChangeArrowheads="1"/>
          </p:cNvSpPr>
          <p:nvPr/>
        </p:nvSpPr>
        <p:spPr bwMode="auto">
          <a:xfrm>
            <a:off x="6159500" y="1066800"/>
            <a:ext cx="3073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400"/>
              <a:t>Mutation included in </a:t>
            </a:r>
            <a:r>
              <a:rPr lang="en-US" altLang="en-US" sz="2400">
                <a:latin typeface="Helvetica" charset="0"/>
              </a:rPr>
              <a:t>π estimates</a:t>
            </a:r>
            <a:r>
              <a:rPr lang="en-US" altLang="en-US" sz="2400"/>
              <a:t>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Correlation does not show cause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Phylogenetic effects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8050" y="6350556"/>
            <a:ext cx="321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>
                <a:solidFill>
                  <a:schemeClr val="bg2"/>
                </a:solidFill>
              </a:rPr>
              <a:t>Lynch &amp; </a:t>
            </a:r>
            <a:r>
              <a:rPr lang="en-US" sz="2000" dirty="0" err="1">
                <a:solidFill>
                  <a:schemeClr val="bg2"/>
                </a:solidFill>
              </a:rPr>
              <a:t>Conery</a:t>
            </a:r>
            <a:r>
              <a:rPr lang="en-US" sz="2000" dirty="0">
                <a:solidFill>
                  <a:schemeClr val="bg2"/>
                </a:solidFill>
              </a:rPr>
              <a:t> 2003</a:t>
            </a:r>
          </a:p>
        </p:txBody>
      </p:sp>
    </p:spTree>
    <p:extLst>
      <p:ext uri="{BB962C8B-B14F-4D97-AF65-F5344CB8AC3E}">
        <p14:creationId xmlns:p14="http://schemas.microsoft.com/office/powerpoint/2010/main" val="2666467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48700" cy="1143000"/>
          </a:xfrm>
        </p:spPr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ＭＳ Ｐゴシック" charset="-128"/>
              </a:rPr>
              <a:t>Criticism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711200" y="1435100"/>
            <a:ext cx="80899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4763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>
              <a:solidFill>
                <a:srgbClr val="333333"/>
              </a:solidFill>
              <a:latin typeface="Helvetica" charset="0"/>
            </a:endParaRPr>
          </a:p>
        </p:txBody>
      </p:sp>
      <p:pic>
        <p:nvPicPr>
          <p:cNvPr id="706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66800"/>
            <a:ext cx="544830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Box 7"/>
          <p:cNvSpPr txBox="1">
            <a:spLocks noChangeArrowheads="1"/>
          </p:cNvSpPr>
          <p:nvPr/>
        </p:nvSpPr>
        <p:spPr bwMode="auto">
          <a:xfrm>
            <a:off x="2189163" y="6286500"/>
            <a:ext cx="2855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Helvetica" charset="0"/>
              </a:rPr>
              <a:t>Silent-site diversity (π</a:t>
            </a:r>
            <a:r>
              <a:rPr lang="en-US" altLang="en-US" sz="2000" baseline="-25000">
                <a:latin typeface="Helvetica" charset="0"/>
              </a:rPr>
              <a:t>S</a:t>
            </a:r>
            <a:r>
              <a:rPr lang="en-US" altLang="en-US" sz="2000">
                <a:latin typeface="Helvetica" charset="0"/>
              </a:rPr>
              <a:t>)</a:t>
            </a:r>
          </a:p>
        </p:txBody>
      </p:sp>
      <p:sp>
        <p:nvSpPr>
          <p:cNvPr id="70663" name="TextBox 8"/>
          <p:cNvSpPr txBox="1">
            <a:spLocks noChangeArrowheads="1"/>
          </p:cNvSpPr>
          <p:nvPr/>
        </p:nvSpPr>
        <p:spPr bwMode="auto">
          <a:xfrm rot="-5400000">
            <a:off x="-865981" y="3074194"/>
            <a:ext cx="243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Helvetica" charset="0"/>
              </a:rPr>
              <a:t>Genome size (Mbp)</a:t>
            </a:r>
          </a:p>
        </p:txBody>
      </p:sp>
      <p:sp>
        <p:nvSpPr>
          <p:cNvPr id="70664" name="TextBox 10"/>
          <p:cNvSpPr txBox="1">
            <a:spLocks noChangeArrowheads="1"/>
          </p:cNvSpPr>
          <p:nvPr/>
        </p:nvSpPr>
        <p:spPr bwMode="auto">
          <a:xfrm>
            <a:off x="6159500" y="1066800"/>
            <a:ext cx="3073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400"/>
              <a:t>Mutation included in </a:t>
            </a:r>
            <a:r>
              <a:rPr lang="en-US" altLang="en-US" sz="2400">
                <a:latin typeface="Helvetica" charset="0"/>
              </a:rPr>
              <a:t>π estimates</a:t>
            </a:r>
            <a:r>
              <a:rPr lang="en-US" altLang="en-US" sz="2400"/>
              <a:t>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Correlation does not show cause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Phylogenetic effects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73850" y="4982001"/>
            <a:ext cx="1741488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en-US"/>
              <a:t>A good </a:t>
            </a:r>
            <a:r>
              <a:rPr lang="en-US" altLang="en-US" dirty="0"/>
              <a:t>null hypothesis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88050" y="6350556"/>
            <a:ext cx="321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>
                <a:solidFill>
                  <a:schemeClr val="bg2"/>
                </a:solidFill>
              </a:rPr>
              <a:t>Lynch &amp; </a:t>
            </a:r>
            <a:r>
              <a:rPr lang="en-US" sz="2000" dirty="0" err="1">
                <a:solidFill>
                  <a:schemeClr val="bg2"/>
                </a:solidFill>
              </a:rPr>
              <a:t>Conery</a:t>
            </a:r>
            <a:r>
              <a:rPr lang="en-US" sz="2000" dirty="0">
                <a:solidFill>
                  <a:schemeClr val="bg2"/>
                </a:solidFill>
              </a:rPr>
              <a:t> 2003</a:t>
            </a:r>
          </a:p>
        </p:txBody>
      </p:sp>
    </p:spTree>
    <p:extLst>
      <p:ext uri="{BB962C8B-B14F-4D97-AF65-F5344CB8AC3E}">
        <p14:creationId xmlns:p14="http://schemas.microsoft.com/office/powerpoint/2010/main" val="198845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HKA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2301" y="1770171"/>
            <a:ext cx="6260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the molecular signatures of selection</a:t>
            </a:r>
          </a:p>
          <a:p>
            <a:endParaRPr lang="en-US" dirty="0"/>
          </a:p>
          <a:p>
            <a:r>
              <a:rPr lang="en-US" dirty="0"/>
              <a:t>Box 2 image from Casillas</a:t>
            </a:r>
          </a:p>
        </p:txBody>
      </p:sp>
    </p:spTree>
    <p:extLst>
      <p:ext uri="{BB962C8B-B14F-4D97-AF65-F5344CB8AC3E}">
        <p14:creationId xmlns:p14="http://schemas.microsoft.com/office/powerpoint/2010/main" val="756463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3726" y="1770171"/>
            <a:ext cx="626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Coalescence</a:t>
            </a:r>
          </a:p>
        </p:txBody>
      </p:sp>
      <p:pic>
        <p:nvPicPr>
          <p:cNvPr id="4" name="Picture 2" descr="http://www.macmillanhighered.com/BrainHoney/Resource/6716/digital_first_content/trunk/test/hillis2e/asset/img_ch15/c15_fig17.jpg">
            <a:extLst>
              <a:ext uri="{FF2B5EF4-FFF2-40B4-BE49-F238E27FC236}">
                <a16:creationId xmlns:a16="http://schemas.microsoft.com/office/drawing/2014/main" id="{A3C31F90-6F6F-FA44-A490-E740CDC7F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0"/>
            <a:ext cx="6367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macmillanhighered.com/BrainHoney/Resource/6716/digital_first_content/trunk/test/hillis2e/asset/img_ch15/c15_fig17.jpg">
            <a:extLst>
              <a:ext uri="{FF2B5EF4-FFF2-40B4-BE49-F238E27FC236}">
                <a16:creationId xmlns:a16="http://schemas.microsoft.com/office/drawing/2014/main" id="{53BE1A14-409F-844C-91D3-53FDB1DC1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4" t="44028" b="19645"/>
          <a:stretch/>
        </p:blipFill>
        <p:spPr bwMode="auto">
          <a:xfrm>
            <a:off x="407193" y="755350"/>
            <a:ext cx="3906838" cy="24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4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GB" altLang="en-US" sz="32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GB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from nucleotide diversity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838201" y="667532"/>
            <a:ext cx="7416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en-US" sz="2400" dirty="0"/>
          </a:p>
          <a:p>
            <a:pPr algn="ctr"/>
            <a:r>
              <a:rPr lang="en-US" altLang="en-US" sz="2400" dirty="0"/>
              <a:t>Last minute question 3!</a:t>
            </a:r>
            <a:endParaRPr lang="en-GB" altLang="en-US" sz="2400" dirty="0"/>
          </a:p>
          <a:p>
            <a:endParaRPr lang="en-GB" altLang="en-US" sz="2400" i="1" dirty="0">
              <a:latin typeface="Times New Roman" charset="0"/>
            </a:endParaRPr>
          </a:p>
          <a:p>
            <a:endParaRPr lang="el-GR" altLang="en-US" sz="2400" i="1" dirty="0">
              <a:latin typeface="Times New Roman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1CB63-04F3-E34B-90A0-9C68178D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15" y="1527957"/>
            <a:ext cx="5971971" cy="3575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F27D7-465D-334D-B6A0-BFAE0DB8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" y="5114402"/>
            <a:ext cx="9144000" cy="16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GB" altLang="en-US" sz="32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GB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from nucleotide diversity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838201" y="667532"/>
            <a:ext cx="7416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en-US" sz="2400" dirty="0"/>
          </a:p>
          <a:p>
            <a:pPr algn="ctr"/>
            <a:r>
              <a:rPr lang="en-US" altLang="en-US" sz="2400" dirty="0"/>
              <a:t>From the same Twitter thread:</a:t>
            </a:r>
            <a:endParaRPr lang="en-GB" altLang="en-US" sz="2400" i="1" dirty="0">
              <a:latin typeface="Times New Roman" charset="0"/>
            </a:endParaRPr>
          </a:p>
          <a:p>
            <a:endParaRPr lang="el-GR" altLang="en-US" sz="2400" i="1" dirty="0">
              <a:latin typeface="Times New Roman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B6B12-556E-EE45-9411-83F53820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9" y="1943882"/>
            <a:ext cx="76581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47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8695" y="1051809"/>
            <a:ext cx="7800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polymorphisms or fixed differences between species are selectively neutral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3513" y="169486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Neutral Theory of </a:t>
            </a:r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Evolution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8695" y="2414589"/>
                <a:ext cx="78009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most polymorphisms are neutral, then levels of polymorphism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) are a function of population size and mutation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5" y="2414589"/>
                <a:ext cx="780097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251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86175" y="3623482"/>
                <a:ext cx="1943100" cy="58477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75" y="3623482"/>
                <a:ext cx="19431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5820" y="4629151"/>
                <a:ext cx="7615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And where does MRCA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dirty="0"/>
                  <a:t> come from?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0" y="4629151"/>
                <a:ext cx="7615243" cy="461665"/>
              </a:xfrm>
              <a:prstGeom prst="rect">
                <a:avLst/>
              </a:prstGeom>
              <a:blipFill>
                <a:blip r:embed="rId5"/>
                <a:stretch>
                  <a:fillRect l="-1167" t="-10811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50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8695" y="1051809"/>
            <a:ext cx="7800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polymorphisms or fixed differences between species are selectively neutral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3513" y="169486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Neutral Theory of </a:t>
            </a:r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Evolution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8695" y="2414589"/>
                <a:ext cx="78009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most polymorphisms are neutral, then levels of polymorphism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) are a function of population size and mutation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5" y="2414589"/>
                <a:ext cx="780097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251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86175" y="3623482"/>
                <a:ext cx="1943100" cy="58477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=4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75" y="3623482"/>
                <a:ext cx="19431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5820" y="4629151"/>
                <a:ext cx="7615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And where does MRCA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sub>
                    </m:sSub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come from?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0" y="4629151"/>
                <a:ext cx="7615243" cy="461665"/>
              </a:xfrm>
              <a:prstGeom prst="rect">
                <a:avLst/>
              </a:prstGeom>
              <a:blipFill>
                <a:blip r:embed="rId5"/>
                <a:stretch>
                  <a:fillRect t="-10811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98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3513" y="169486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Remember this?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20B82-6AA7-6C4F-82D1-5D14014A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04" y="808493"/>
            <a:ext cx="7674975" cy="5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3513" y="169486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.. and this?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32363-350D-1443-A965-41B8FE11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08" y="991411"/>
            <a:ext cx="7167584" cy="54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35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7.5.3.2"/>
  <p:tag name="PPTVERSION" val="15"/>
  <p:tag name="TPOS" val="6"/>
</p:tagLst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00008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8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187105</TotalTime>
  <Words>1381</Words>
  <Application>Microsoft Macintosh PowerPoint</Application>
  <PresentationFormat>On-screen Show (4:3)</PresentationFormat>
  <Paragraphs>291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Courier</vt:lpstr>
      <vt:lpstr>Helvetica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Criticism</vt:lpstr>
      <vt:lpstr>Criticism</vt:lpstr>
      <vt:lpstr>PowerPoint Presentation</vt:lpstr>
      <vt:lpstr>PowerPoint Presentation</vt:lpstr>
    </vt:vector>
  </TitlesOfParts>
  <Company>Douda Bensasson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Douda Bensasson</dc:creator>
  <cp:lastModifiedBy>Douda Bensasson</cp:lastModifiedBy>
  <cp:revision>1905</cp:revision>
  <cp:lastPrinted>2019-03-01T15:13:22Z</cp:lastPrinted>
  <dcterms:created xsi:type="dcterms:W3CDTF">2015-11-24T10:08:35Z</dcterms:created>
  <dcterms:modified xsi:type="dcterms:W3CDTF">2020-03-06T18:44:43Z</dcterms:modified>
</cp:coreProperties>
</file>