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185" r:id="rId2"/>
    <p:sldId id="1351" r:id="rId3"/>
    <p:sldId id="1349" r:id="rId4"/>
    <p:sldId id="1347" r:id="rId5"/>
    <p:sldId id="1365" r:id="rId6"/>
    <p:sldId id="1358" r:id="rId7"/>
    <p:sldId id="1360" r:id="rId8"/>
    <p:sldId id="1350" r:id="rId9"/>
    <p:sldId id="1355" r:id="rId10"/>
    <p:sldId id="1348" r:id="rId11"/>
    <p:sldId id="1352" r:id="rId12"/>
    <p:sldId id="1353" r:id="rId13"/>
    <p:sldId id="1356" r:id="rId14"/>
    <p:sldId id="1359" r:id="rId15"/>
    <p:sldId id="1284" r:id="rId16"/>
    <p:sldId id="1343" r:id="rId17"/>
    <p:sldId id="1286" r:id="rId18"/>
    <p:sldId id="1325" r:id="rId19"/>
    <p:sldId id="1327" r:id="rId20"/>
    <p:sldId id="1361" r:id="rId21"/>
    <p:sldId id="1329" r:id="rId22"/>
    <p:sldId id="1328" r:id="rId23"/>
    <p:sldId id="1330" r:id="rId24"/>
    <p:sldId id="1333" r:id="rId25"/>
    <p:sldId id="1334" r:id="rId26"/>
    <p:sldId id="1335" r:id="rId27"/>
    <p:sldId id="1339" r:id="rId28"/>
    <p:sldId id="1336" r:id="rId29"/>
    <p:sldId id="1337" r:id="rId30"/>
    <p:sldId id="1340" r:id="rId31"/>
    <p:sldId id="1345" r:id="rId32"/>
    <p:sldId id="1344" r:id="rId33"/>
    <p:sldId id="1338" r:id="rId34"/>
    <p:sldId id="1362" r:id="rId35"/>
    <p:sldId id="1331" r:id="rId36"/>
    <p:sldId id="1364" r:id="rId37"/>
    <p:sldId id="1354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D2F2FF"/>
    <a:srgbClr val="76D6FF"/>
    <a:srgbClr val="F3F3D0"/>
    <a:srgbClr val="FEE2F4"/>
    <a:srgbClr val="FFCFF7"/>
    <a:srgbClr val="FFA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3"/>
    <p:restoredTop sz="88016"/>
  </p:normalViewPr>
  <p:slideViewPr>
    <p:cSldViewPr snapToGrid="0">
      <p:cViewPr varScale="1">
        <p:scale>
          <a:sx n="115" d="100"/>
          <a:sy n="115" d="100"/>
        </p:scale>
        <p:origin x="15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1FE0D5-4FFB-4249-B5EE-F580AA6EA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48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84288C-195A-E94A-933E-D27A2D8D8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5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1D7F138-6F2E-DF49-958A-8BDC7654309B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I’m also adding more (explanations for coalescence) so you can see more how they fit into theory and practice 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I realize there’s overlap with Jim, and people on other courses .. But it’s a challenging concept, very relevant to our material ..</a:t>
            </a:r>
          </a:p>
        </p:txBody>
      </p:sp>
    </p:spTree>
    <p:extLst>
      <p:ext uri="{BB962C8B-B14F-4D97-AF65-F5344CB8AC3E}">
        <p14:creationId xmlns:p14="http://schemas.microsoft.com/office/powerpoint/2010/main" val="918915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04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01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20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782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263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9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What if replacement had been higher than expected?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791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Under neutrality most .. </a:t>
            </a:r>
          </a:p>
          <a:p>
            <a:r>
              <a:rPr lang="en-US" baseline="0" dirty="0"/>
              <a:t>If the ratio of synonymous and nonsynonymous changes was different for polymorphisms than divergence it would imply there’s a break from the null model of neutrality.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635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00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Omega corrects for mutation rates</a:t>
            </a:r>
          </a:p>
          <a:p>
            <a:r>
              <a:rPr lang="en-US" baseline="0" dirty="0"/>
              <a:t>Correction for small population size</a:t>
            </a:r>
          </a:p>
          <a:p>
            <a:r>
              <a:rPr lang="en-US" b="1" baseline="0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83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>
                <a:latin typeface="Arial" charset="0"/>
                <a:ea typeface="ＭＳ Ｐゴシック" charset="-128"/>
              </a:rPr>
              <a:t>You did this on Friday .. Let’s think more carefully about what you did .. I’ll need to repeat some of what Jim and I have gone over already</a:t>
            </a:r>
            <a:endParaRPr lang="en-GB" altLang="en-US" b="1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116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Introduce Tajima’s D .. It’s a bit crude and other tests are much better now .. But there’s a common empirical result that it describes that is just as important as it ever was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866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Natural selection on non-neutral mutations</a:t>
            </a:r>
          </a:p>
          <a:p>
            <a:r>
              <a:rPr lang="en-US" baseline="0" dirty="0"/>
              <a:t>Other signatures .. E.g. green mutation here v. advantageous .. Sweeps to fixation (selective sweep)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03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Natural selection on non-neutral mutations</a:t>
            </a:r>
          </a:p>
          <a:p>
            <a:r>
              <a:rPr lang="en-US" baseline="0" dirty="0"/>
              <a:t>Other signatures .. E.g. green mutation here v. advantageous .. Sweeps to fixation (selective sweep)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510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2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What are the derived alleles?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544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MAF = 2</a:t>
            </a:r>
            <a:r>
              <a:rPr lang="en-US" baseline="30000" dirty="0"/>
              <a:t>nd</a:t>
            </a:r>
            <a:r>
              <a:rPr lang="en-US" baseline="0" dirty="0"/>
              <a:t> most common allele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334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711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high frequency allele is because of genetic hitchhiking (it sweeps along with the advantageous mutation)</a:t>
            </a:r>
          </a:p>
          <a:p>
            <a:r>
              <a:rPr lang="en-US" baseline="0" dirty="0"/>
              <a:t>A test for that = Fay &amp; Wu’s H 2000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002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28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>
                <a:latin typeface="Arial" charset="0"/>
                <a:ea typeface="ＭＳ Ｐゴシック" charset="-128"/>
              </a:rPr>
              <a:t>.. So how do</a:t>
            </a:r>
            <a:r>
              <a:rPr lang="en-GB" altLang="en-US" baseline="0" dirty="0">
                <a:latin typeface="Arial" charset="0"/>
                <a:ea typeface="ＭＳ Ｐゴシック" charset="-128"/>
              </a:rPr>
              <a:t> you test for this with Tajima’s D ..</a:t>
            </a:r>
            <a:endParaRPr lang="en-GB" altLang="en-US" dirty="0">
              <a:latin typeface="Arial" charset="0"/>
              <a:ea typeface="ＭＳ Ｐゴシック" charset="-128"/>
            </a:endParaRP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From the lab .. 2 different ways to measure</a:t>
            </a:r>
            <a:r>
              <a:rPr lang="en-GB" altLang="en-US" baseline="0" dirty="0">
                <a:latin typeface="Arial" charset="0"/>
                <a:ea typeface="ＭＳ Ｐゴシック" charset="-128"/>
              </a:rPr>
              <a:t> levels of polymorphism</a:t>
            </a:r>
          </a:p>
          <a:p>
            <a:r>
              <a:rPr lang="en-GB" altLang="en-US" baseline="0" dirty="0">
                <a:latin typeface="Arial" charset="0"/>
                <a:ea typeface="ＭＳ Ｐゴシック" charset="-128"/>
              </a:rPr>
              <a:t>.. Hopefully you noticed that they are affected differently by </a:t>
            </a:r>
            <a:endParaRPr lang="en-GB" altLang="en-US" dirty="0">
              <a:latin typeface="Arial" charset="0"/>
              <a:ea typeface="ＭＳ Ｐゴシック" charset="-128"/>
            </a:endParaRPr>
          </a:p>
          <a:p>
            <a:r>
              <a:rPr lang="en-GB" altLang="en-US" b="1" dirty="0">
                <a:latin typeface="Arial" charset="0"/>
                <a:ea typeface="ＭＳ Ｐゴシック" charset="-128"/>
              </a:rPr>
              <a:t>How would D look if there was a skew toward rare alleles</a:t>
            </a:r>
          </a:p>
        </p:txBody>
      </p:sp>
    </p:spTree>
    <p:extLst>
      <p:ext uri="{BB962C8B-B14F-4D97-AF65-F5344CB8AC3E}">
        <p14:creationId xmlns:p14="http://schemas.microsoft.com/office/powerpoint/2010/main" val="2649167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29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charset="0"/>
                <a:ea typeface="ＭＳ Ｐゴシック" charset="-128"/>
              </a:rPr>
              <a:t> From the lab</a:t>
            </a:r>
          </a:p>
        </p:txBody>
      </p:sp>
    </p:spTree>
    <p:extLst>
      <p:ext uri="{BB962C8B-B14F-4D97-AF65-F5344CB8AC3E}">
        <p14:creationId xmlns:p14="http://schemas.microsoft.com/office/powerpoint/2010/main" val="360666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Forward = down, back =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836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30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charset="0"/>
                <a:ea typeface="ＭＳ Ｐゴシック" charset="-128"/>
              </a:rPr>
              <a:t> From the lab</a:t>
            </a: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Could use those 0s and 1s to estimate pi (average pairwise diffs), and </a:t>
            </a:r>
            <a:r>
              <a:rPr lang="en-GB" altLang="en-US" dirty="0" err="1">
                <a:latin typeface="Arial" charset="0"/>
                <a:ea typeface="ＭＳ Ｐゴシック" charset="-128"/>
              </a:rPr>
              <a:t>seg</a:t>
            </a:r>
            <a:r>
              <a:rPr lang="en-GB" altLang="en-US" dirty="0">
                <a:latin typeface="Arial" charset="0"/>
                <a:ea typeface="ＭＳ Ｐゴシック" charset="-128"/>
              </a:rPr>
              <a:t> sites to estimate </a:t>
            </a:r>
            <a:r>
              <a:rPr lang="en-GB" altLang="en-US" dirty="0" err="1">
                <a:latin typeface="Arial" charset="0"/>
                <a:ea typeface="ＭＳ Ｐゴシック" charset="-128"/>
              </a:rPr>
              <a:t>waterson’s</a:t>
            </a:r>
            <a:r>
              <a:rPr lang="en-GB" altLang="en-US" dirty="0">
                <a:latin typeface="Arial" charset="0"/>
                <a:ea typeface="ＭＳ Ｐゴシック" charset="-128"/>
              </a:rPr>
              <a:t> theta, then estimate Tajima’s D for every one of these </a:t>
            </a:r>
            <a:r>
              <a:rPr lang="en-GB" altLang="en-US" dirty="0" err="1">
                <a:latin typeface="Arial" charset="0"/>
                <a:ea typeface="ＭＳ Ｐゴシック" charset="-128"/>
              </a:rPr>
              <a:t>simultions</a:t>
            </a:r>
            <a:r>
              <a:rPr lang="en-GB" altLang="en-US" dirty="0">
                <a:latin typeface="Arial" charset="0"/>
                <a:ea typeface="ＭＳ Ｐゴシック" charset="-128"/>
              </a:rPr>
              <a:t> .. How often is the difference bigger than -0.39?</a:t>
            </a:r>
          </a:p>
        </p:txBody>
      </p:sp>
    </p:spTree>
    <p:extLst>
      <p:ext uri="{BB962C8B-B14F-4D97-AF65-F5344CB8AC3E}">
        <p14:creationId xmlns:p14="http://schemas.microsoft.com/office/powerpoint/2010/main" val="2803208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193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8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can you tell the difference between sweep and low 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506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can you tell the difference between sweep and low 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630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 can use coalescence theory and neutral theory to come up with a null model for each of these</a:t>
            </a:r>
          </a:p>
          <a:p>
            <a:r>
              <a:rPr lang="en-US" baseline="0" dirty="0"/>
              <a:t>There are pop genetic and pop genomic tests that look for non-neutral patterns in each of these</a:t>
            </a:r>
          </a:p>
          <a:p>
            <a:r>
              <a:rPr lang="en-US" baseline="0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789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Often population genomic studies will estimate parameters in sliding windows and compare these to genome-wide averages</a:t>
            </a:r>
          </a:p>
          <a:p>
            <a:r>
              <a:rPr lang="en-US" baseline="0" dirty="0"/>
              <a:t>.. </a:t>
            </a:r>
            <a:r>
              <a:rPr lang="en-US" baseline="0" dirty="0" err="1"/>
              <a:t>Havent</a:t>
            </a:r>
            <a:r>
              <a:rPr lang="en-US" baseline="0" dirty="0"/>
              <a:t> learnt about LD yet, but an understanding of that is especially important ..</a:t>
            </a:r>
          </a:p>
          <a:p>
            <a:r>
              <a:rPr lang="en-US" baseline="0" dirty="0"/>
              <a:t>.. Define .. Explain its use.</a:t>
            </a:r>
          </a:p>
          <a:p>
            <a:r>
              <a:rPr lang="en-US" baseline="0" dirty="0"/>
              <a:t>Frequency of AB together and ab together compared with the recombined versions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119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2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943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Classic approximation for rare events accumulating through time</a:t>
            </a:r>
          </a:p>
          <a:p>
            <a:r>
              <a:rPr lang="en-US" b="1" baseline="0" dirty="0"/>
              <a:t>Rate parameter is a function of the number of lineages (I’ll explain those probabilities more soon)</a:t>
            </a:r>
          </a:p>
          <a:p>
            <a:r>
              <a:rPr lang="en-US" b="1" baseline="0" dirty="0"/>
              <a:t>Note: branch lengths and topologies will vary in the simulated topology and will depend on the number of sequences or lineages sampled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7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Q: If a mutation is common to many lineages then did it arise near the top or bottom of the genealogy?</a:t>
            </a:r>
          </a:p>
          <a:p>
            <a:r>
              <a:rPr lang="en-US" b="1" baseline="0" dirty="0"/>
              <a:t>Think/pair/Share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961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5B4579-966F-AD47-9430-19A97F956F33}" type="slidenum">
              <a:rPr lang="en-US" altLang="en-US" sz="1200">
                <a:latin typeface="Times New Roman" charset="0"/>
              </a:rPr>
              <a:pPr/>
              <a:t>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charset="0"/>
                <a:ea typeface="ＭＳ Ｐゴシック" charset="-128"/>
              </a:rPr>
              <a:t>Remember you did this .. </a:t>
            </a: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Each one of these entries is a summary of a single genealogy</a:t>
            </a: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Some of the simulated SNPs will be high allele frequency and other</a:t>
            </a:r>
          </a:p>
          <a:p>
            <a:r>
              <a:rPr lang="en-GB" altLang="en-US" dirty="0">
                <a:latin typeface="Arial" charset="0"/>
                <a:ea typeface="ＭＳ Ｐゴシック" charset="-128"/>
              </a:rPr>
              <a:t>- Could also have output the simulated genealogy for each simulation.</a:t>
            </a:r>
          </a:p>
        </p:txBody>
      </p:sp>
    </p:spTree>
    <p:extLst>
      <p:ext uri="{BB962C8B-B14F-4D97-AF65-F5344CB8AC3E}">
        <p14:creationId xmlns:p14="http://schemas.microsoft.com/office/powerpoint/2010/main" val="74290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1/2N because you choose 1 ancestor for seq1 then the chances that seq2 had that exact parent is 1/2N (because all seqs in the previous generation have the same parent. .. But that’s just one pair .. How many possible pairs are there?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359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larger the number of lineages, the higher the probability of a coalescence event in the previous generation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4288C-195A-E94A-933E-D27A2D8D84C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24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19FC-8787-A447-ABD7-41838D0A1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54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30E6B-2C28-9B42-A382-0104A4377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51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53C9-9ECA-C64E-8E94-911797118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30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C4955-3993-4A4A-A6A8-2DD14E013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2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D1465-7B3E-7A44-A1B3-3A772CBF4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5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36199-8E5B-7146-AB90-A8A155B83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0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2547F-8BAF-B64E-8D19-1CE3299C22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7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E0813-52FD-8347-B983-543BBE0E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14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4E1A9-BE11-0B4B-AB50-61720458C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7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A50E2-4099-8943-A75F-48178D0AE0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0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03281-F649-764F-B47F-03A05BFEC3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76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DA5D57C-0799-7245-BB11-21E2408BF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3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4283311C-B54A-0E4C-B75D-0251831128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7824" y="973773"/>
            <a:ext cx="8605179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More </a:t>
            </a:r>
            <a:b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</a:b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Population Genetics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9905BFA-33C5-EC4D-A95C-2A135E797B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7824" y="5510730"/>
            <a:ext cx="6319178" cy="1080678"/>
          </a:xfrm>
        </p:spPr>
        <p:txBody>
          <a:bodyPr/>
          <a:lstStyle/>
          <a:p>
            <a:pPr algn="l" eaLnBrk="1" hangingPunct="1"/>
            <a:r>
              <a:rPr lang="en-US" altLang="en-US" sz="2400" dirty="0">
                <a:latin typeface="Helvetica" charset="0"/>
              </a:rPr>
              <a:t>PBIO/BINF 8350</a:t>
            </a:r>
          </a:p>
          <a:p>
            <a:pPr algn="l" eaLnBrk="1" hangingPunct="1"/>
            <a:r>
              <a:rPr lang="en-US" altLang="en-US" sz="2400" dirty="0">
                <a:latin typeface="Helvetica" charset="0"/>
              </a:rPr>
              <a:t>Instructor: Douda Bensasson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C844D-0BA8-E44F-9CF4-21D7B8941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" t="27004" r="20245" b="39338"/>
          <a:stretch/>
        </p:blipFill>
        <p:spPr>
          <a:xfrm rot="10800000">
            <a:off x="3225007" y="2470679"/>
            <a:ext cx="2690811" cy="30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0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Text Box 639"/>
              <p:cNvSpPr txBox="1">
                <a:spLocks noChangeArrowheads="1"/>
              </p:cNvSpPr>
              <p:nvPr/>
            </p:nvSpPr>
            <p:spPr bwMode="auto">
              <a:xfrm>
                <a:off x="3946967" y="705700"/>
                <a:ext cx="5017924" cy="3988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spcBef>
                    <a:spcPct val="50000"/>
                  </a:spcBef>
                </a:pPr>
                <a:r>
                  <a:rPr lang="en-US" altLang="en-US" dirty="0"/>
                  <a:t>The probability of a coalescence event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GB" altLang="en-US" dirty="0"/>
              </a:p>
              <a:p>
                <a:pPr marL="0" lvl="1" eaLnBrk="1" hangingPunct="1">
                  <a:spcBef>
                    <a:spcPct val="50000"/>
                  </a:spcBef>
                </a:pPr>
                <a:endParaRPr lang="en-GB" altLang="en-US" dirty="0"/>
              </a:p>
              <a:p>
                <a:pPr marL="0" lvl="1" eaLnBrk="1" hangingPunct="1">
                  <a:spcBef>
                    <a:spcPct val="50000"/>
                  </a:spcBef>
                </a:pPr>
                <a:r>
                  <a:rPr lang="en-GB" altLang="en-US" dirty="0"/>
                  <a:t>Expected time for a coalescence event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GB" altLang="en-US" dirty="0"/>
              </a:p>
              <a:p>
                <a:pPr marL="0" lvl="1" eaLnBrk="1" hangingPunct="1">
                  <a:spcBef>
                    <a:spcPct val="50000"/>
                  </a:spcBef>
                </a:pPr>
                <a:r>
                  <a:rPr lang="en-GB" altLang="en-US" dirty="0"/>
                  <a:t>For example, 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643" name="Text Box 6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6967" y="705700"/>
                <a:ext cx="5017924" cy="3988977"/>
              </a:xfrm>
              <a:prstGeom prst="rect">
                <a:avLst/>
              </a:prstGeom>
              <a:blipFill>
                <a:blip r:embed="rId3"/>
                <a:stretch>
                  <a:fillRect l="-1768" t="-12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876A1D5-0736-F34C-A100-35A8CF886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" y="1315287"/>
            <a:ext cx="3435520" cy="4935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B0A74-3AF0-B645-A73C-407666671DE9}"/>
                  </a:ext>
                </a:extLst>
              </p:cNvPr>
              <p:cNvSpPr txBox="1"/>
              <p:nvPr/>
            </p:nvSpPr>
            <p:spPr>
              <a:xfrm>
                <a:off x="111377" y="6273476"/>
                <a:ext cx="8853514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bg2"/>
                    </a:solidFill>
                  </a:rPr>
                  <a:t>Expected time to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is the rate parameter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B0A74-3AF0-B645-A73C-4076666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7" y="6273476"/>
                <a:ext cx="8853514" cy="615874"/>
              </a:xfrm>
              <a:prstGeom prst="rect">
                <a:avLst/>
              </a:prstGeom>
              <a:blipFill>
                <a:blip r:embed="rId5"/>
                <a:stretch>
                  <a:fillRect l="-1003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B9F14D2-A579-0445-AF8D-1738D46BEC2F}"/>
              </a:ext>
            </a:extLst>
          </p:cNvPr>
          <p:cNvSpPr txBox="1"/>
          <p:nvPr/>
        </p:nvSpPr>
        <p:spPr>
          <a:xfrm>
            <a:off x="54188" y="7211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diploid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8AEB97C-BF26-B342-A6E3-95DE08E3E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Time to coalescence events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6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Time to coalescence events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Text Box 639"/>
              <p:cNvSpPr txBox="1">
                <a:spLocks noChangeArrowheads="1"/>
              </p:cNvSpPr>
              <p:nvPr/>
            </p:nvSpPr>
            <p:spPr bwMode="auto">
              <a:xfrm>
                <a:off x="3946967" y="705700"/>
                <a:ext cx="5017924" cy="3988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spcBef>
                    <a:spcPct val="50000"/>
                  </a:spcBef>
                </a:pPr>
                <a:r>
                  <a:rPr lang="en-US" altLang="en-US" dirty="0"/>
                  <a:t>The probability of a coalescence event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GB" altLang="en-US" dirty="0"/>
              </a:p>
              <a:p>
                <a:pPr marL="0" lvl="1" eaLnBrk="1" hangingPunct="1">
                  <a:spcBef>
                    <a:spcPct val="50000"/>
                  </a:spcBef>
                </a:pPr>
                <a:endParaRPr lang="en-GB" altLang="en-US" dirty="0"/>
              </a:p>
              <a:p>
                <a:pPr marL="0" lvl="1" eaLnBrk="1" hangingPunct="1">
                  <a:spcBef>
                    <a:spcPct val="50000"/>
                  </a:spcBef>
                </a:pPr>
                <a:r>
                  <a:rPr lang="en-GB" altLang="en-US" dirty="0"/>
                  <a:t>Expected time for a coalescence event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GB" altLang="en-US" dirty="0"/>
              </a:p>
              <a:p>
                <a:pPr marL="0" lvl="1" eaLnBrk="1" hangingPunct="1">
                  <a:spcBef>
                    <a:spcPct val="50000"/>
                  </a:spcBef>
                </a:pPr>
                <a:r>
                  <a:rPr lang="en-GB" altLang="en-US" dirty="0"/>
                  <a:t>For example, 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643" name="Text Box 6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6967" y="705700"/>
                <a:ext cx="5017924" cy="3988977"/>
              </a:xfrm>
              <a:prstGeom prst="rect">
                <a:avLst/>
              </a:prstGeom>
              <a:blipFill>
                <a:blip r:embed="rId3"/>
                <a:stretch>
                  <a:fillRect l="-1768" t="-12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876A1D5-0736-F34C-A100-35A8CF886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" y="1315287"/>
            <a:ext cx="3435520" cy="4935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7D3C30-8F74-5F44-9E32-121D2E13BBA7}"/>
                  </a:ext>
                </a:extLst>
              </p:cNvPr>
              <p:cNvSpPr/>
              <p:nvPr/>
            </p:nvSpPr>
            <p:spPr>
              <a:xfrm>
                <a:off x="4810266" y="5052427"/>
                <a:ext cx="1438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7D3C30-8F74-5F44-9E32-121D2E13B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66" y="5052427"/>
                <a:ext cx="14382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CEA756-8F4E-BB4D-8075-01CA5B9A10AB}"/>
                  </a:ext>
                </a:extLst>
              </p:cNvPr>
              <p:cNvSpPr/>
              <p:nvPr/>
            </p:nvSpPr>
            <p:spPr>
              <a:xfrm>
                <a:off x="4810266" y="5788663"/>
                <a:ext cx="14292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CEA756-8F4E-BB4D-8075-01CA5B9A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66" y="5788663"/>
                <a:ext cx="142923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64EA19-E1F1-914A-83D2-7E39E5A64D4C}"/>
              </a:ext>
            </a:extLst>
          </p:cNvPr>
          <p:cNvSpPr txBox="1"/>
          <p:nvPr/>
        </p:nvSpPr>
        <p:spPr>
          <a:xfrm>
            <a:off x="54188" y="7211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diploid</a:t>
            </a:r>
          </a:p>
        </p:txBody>
      </p:sp>
    </p:spTree>
    <p:extLst>
      <p:ext uri="{BB962C8B-B14F-4D97-AF65-F5344CB8AC3E}">
        <p14:creationId xmlns:p14="http://schemas.microsoft.com/office/powerpoint/2010/main" val="35698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Text Box 639"/>
              <p:cNvSpPr txBox="1">
                <a:spLocks noChangeArrowheads="1"/>
              </p:cNvSpPr>
              <p:nvPr/>
            </p:nvSpPr>
            <p:spPr bwMode="auto">
              <a:xfrm>
                <a:off x="3946967" y="705700"/>
                <a:ext cx="5017924" cy="3988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spcBef>
                    <a:spcPct val="50000"/>
                  </a:spcBef>
                </a:pPr>
                <a:r>
                  <a:rPr lang="en-US" altLang="en-US" dirty="0"/>
                  <a:t>The probability of a coalescence event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GB" altLang="en-US" dirty="0"/>
              </a:p>
              <a:p>
                <a:pPr marL="0" lvl="1" eaLnBrk="1" hangingPunct="1">
                  <a:spcBef>
                    <a:spcPct val="50000"/>
                  </a:spcBef>
                </a:pPr>
                <a:endParaRPr lang="en-GB" altLang="en-US" dirty="0"/>
              </a:p>
              <a:p>
                <a:pPr marL="0" lvl="1" eaLnBrk="1" hangingPunct="1">
                  <a:spcBef>
                    <a:spcPct val="50000"/>
                  </a:spcBef>
                </a:pPr>
                <a:r>
                  <a:rPr lang="en-GB" altLang="en-US" dirty="0"/>
                  <a:t>Expected time for a coalescence event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GB" altLang="en-US" dirty="0"/>
              </a:p>
              <a:p>
                <a:pPr marL="0" lvl="1" eaLnBrk="1" hangingPunct="1">
                  <a:spcBef>
                    <a:spcPct val="50000"/>
                  </a:spcBef>
                </a:pPr>
                <a:r>
                  <a:rPr lang="en-GB" altLang="en-US" dirty="0"/>
                  <a:t>For example, 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643" name="Text Box 6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6967" y="705700"/>
                <a:ext cx="5017924" cy="3988977"/>
              </a:xfrm>
              <a:prstGeom prst="rect">
                <a:avLst/>
              </a:prstGeom>
              <a:blipFill>
                <a:blip r:embed="rId3"/>
                <a:stretch>
                  <a:fillRect l="-1768" t="-12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876A1D5-0736-F34C-A100-35A8CF886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" y="1315287"/>
            <a:ext cx="3435520" cy="4935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7D3C30-8F74-5F44-9E32-121D2E13BBA7}"/>
                  </a:ext>
                </a:extLst>
              </p:cNvPr>
              <p:cNvSpPr/>
              <p:nvPr/>
            </p:nvSpPr>
            <p:spPr>
              <a:xfrm>
                <a:off x="4810266" y="5052427"/>
                <a:ext cx="21178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7D3C30-8F74-5F44-9E32-121D2E13B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66" y="5052427"/>
                <a:ext cx="2117887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CEA756-8F4E-BB4D-8075-01CA5B9A10AB}"/>
                  </a:ext>
                </a:extLst>
              </p:cNvPr>
              <p:cNvSpPr/>
              <p:nvPr/>
            </p:nvSpPr>
            <p:spPr>
              <a:xfrm>
                <a:off x="4810266" y="5788663"/>
                <a:ext cx="19389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CEA756-8F4E-BB4D-8075-01CA5B9A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66" y="5788663"/>
                <a:ext cx="1938992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154BBB8-86A9-8945-9F7F-6D478B85C8AC}"/>
              </a:ext>
            </a:extLst>
          </p:cNvPr>
          <p:cNvSpPr txBox="1"/>
          <p:nvPr/>
        </p:nvSpPr>
        <p:spPr>
          <a:xfrm>
            <a:off x="54188" y="7211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diploid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E227C-6A64-BD43-A36C-05BAA20CCF97}"/>
              </a:ext>
            </a:extLst>
          </p:cNvPr>
          <p:cNvSpPr txBox="1"/>
          <p:nvPr/>
        </p:nvSpPr>
        <p:spPr>
          <a:xfrm>
            <a:off x="1627626" y="6377245"/>
            <a:ext cx="749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sample size is large, time to MRCA sums to 4N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E16C6-61F1-D34A-9287-7285077C00B0}"/>
              </a:ext>
            </a:extLst>
          </p:cNvPr>
          <p:cNvSpPr txBox="1"/>
          <p:nvPr/>
        </p:nvSpPr>
        <p:spPr>
          <a:xfrm>
            <a:off x="92240" y="836330"/>
            <a:ext cx="3435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 Common Ancestor (MRCA)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E2A0-CB20-5446-83BE-75B8639593C5}"/>
              </a:ext>
            </a:extLst>
          </p:cNvPr>
          <p:cNvSpPr txBox="1"/>
          <p:nvPr/>
        </p:nvSpPr>
        <p:spPr>
          <a:xfrm>
            <a:off x="2442258" y="214628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79602-FFDE-CF47-9636-A30C6B893FCD}"/>
              </a:ext>
            </a:extLst>
          </p:cNvPr>
          <p:cNvSpPr txBox="1"/>
          <p:nvPr/>
        </p:nvSpPr>
        <p:spPr>
          <a:xfrm>
            <a:off x="2442529" y="3401249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06EF2-998A-EC45-AEC1-061A32233621}"/>
              </a:ext>
            </a:extLst>
          </p:cNvPr>
          <p:cNvSpPr txBox="1"/>
          <p:nvPr/>
        </p:nvSpPr>
        <p:spPr>
          <a:xfrm>
            <a:off x="2528289" y="442538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N/3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1292972-941B-064E-A7E9-0951E16D9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Time to coalescence events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0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Time to MRCA and total tree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Text Box 639"/>
              <p:cNvSpPr txBox="1">
                <a:spLocks noChangeArrowheads="1"/>
              </p:cNvSpPr>
              <p:nvPr/>
            </p:nvSpPr>
            <p:spPr bwMode="auto">
              <a:xfrm>
                <a:off x="3946967" y="1157113"/>
                <a:ext cx="5017924" cy="5045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spcBef>
                    <a:spcPts val="3840"/>
                  </a:spcBef>
                </a:pPr>
                <a:r>
                  <a:rPr lang="en-US" altLang="en-US" dirty="0"/>
                  <a:t>The probability of a coalescence event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GB" altLang="en-US" dirty="0"/>
              </a:p>
              <a:p>
                <a:pPr marL="0" lvl="1" eaLnBrk="1" hangingPunct="1">
                  <a:spcBef>
                    <a:spcPts val="3840"/>
                  </a:spcBef>
                </a:pPr>
                <a:r>
                  <a:rPr lang="en-GB" altLang="en-US" dirty="0"/>
                  <a:t>Expected time for a coalescence event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GB" altLang="en-US" dirty="0"/>
              </a:p>
              <a:p>
                <a:pPr marL="0" lvl="1" eaLnBrk="1" hangingPunct="1">
                  <a:spcBef>
                    <a:spcPts val="3840"/>
                  </a:spcBef>
                </a:pPr>
                <a:r>
                  <a:rPr lang="en-US" dirty="0"/>
                  <a:t>When sample size is large, time to MRCA sums to 4N</a:t>
                </a:r>
                <a:endParaRPr lang="en-GB" altLang="en-US" dirty="0"/>
              </a:p>
              <a:p>
                <a:pPr marL="0" lvl="1" eaLnBrk="1" hangingPunct="1">
                  <a:spcBef>
                    <a:spcPts val="3840"/>
                  </a:spcBef>
                </a:pPr>
                <a:r>
                  <a:rPr lang="en-GB" altLang="en-US" dirty="0"/>
                  <a:t>Total tree length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643" name="Text Box 6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6967" y="1157113"/>
                <a:ext cx="5017924" cy="5045035"/>
              </a:xfrm>
              <a:prstGeom prst="rect">
                <a:avLst/>
              </a:prstGeom>
              <a:blipFill>
                <a:blip r:embed="rId3"/>
                <a:stretch>
                  <a:fillRect l="-1768" t="-754" b="-155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876A1D5-0736-F34C-A100-35A8CF886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" y="1315287"/>
            <a:ext cx="3435520" cy="4935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F14D2-A579-0445-AF8D-1738D46BEC2F}"/>
              </a:ext>
            </a:extLst>
          </p:cNvPr>
          <p:cNvSpPr txBox="1"/>
          <p:nvPr/>
        </p:nvSpPr>
        <p:spPr>
          <a:xfrm>
            <a:off x="54188" y="7211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diploid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3D384-2B12-4247-85CB-57F4A29754E9}"/>
              </a:ext>
            </a:extLst>
          </p:cNvPr>
          <p:cNvSpPr txBox="1"/>
          <p:nvPr/>
        </p:nvSpPr>
        <p:spPr>
          <a:xfrm>
            <a:off x="92240" y="836330"/>
            <a:ext cx="3435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 Common Ancestor (MRCA)</a:t>
            </a:r>
          </a:p>
        </p:txBody>
      </p:sp>
    </p:spTree>
    <p:extLst>
      <p:ext uri="{BB962C8B-B14F-4D97-AF65-F5344CB8AC3E}">
        <p14:creationId xmlns:p14="http://schemas.microsoft.com/office/powerpoint/2010/main" val="124388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Time to MRCA and total tree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Text Box 639"/>
              <p:cNvSpPr txBox="1">
                <a:spLocks noChangeArrowheads="1"/>
              </p:cNvSpPr>
              <p:nvPr/>
            </p:nvSpPr>
            <p:spPr bwMode="auto">
              <a:xfrm>
                <a:off x="3946967" y="1157113"/>
                <a:ext cx="5017924" cy="44746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spcBef>
                    <a:spcPts val="3840"/>
                  </a:spcBef>
                </a:pPr>
                <a:r>
                  <a:rPr lang="en-US" dirty="0"/>
                  <a:t>When sample size is large, time to MRCA sums to 4N</a:t>
                </a:r>
                <a:endParaRPr lang="en-GB" altLang="en-US" dirty="0"/>
              </a:p>
              <a:p>
                <a:pPr marL="0" lvl="1" eaLnBrk="1" hangingPunct="1">
                  <a:spcBef>
                    <a:spcPts val="3840"/>
                  </a:spcBef>
                </a:pPr>
                <a:r>
                  <a:rPr lang="en-GB" altLang="en-US" dirty="0"/>
                  <a:t>Total tree length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GB" altLang="en-US" dirty="0"/>
              </a:p>
              <a:p>
                <a:pPr marL="0" lvl="1" eaLnBrk="1" hangingPunct="1">
                  <a:spcBef>
                    <a:spcPts val="3840"/>
                  </a:spcBef>
                </a:pPr>
                <a:r>
                  <a:rPr lang="en-GB" altLang="en-US" dirty="0"/>
                  <a:t>Therefore, number of segregating sites = mutation rate * tree length</a:t>
                </a:r>
              </a:p>
              <a:p>
                <a:pPr marL="0" lvl="1" eaLnBrk="1" hangingPunct="1">
                  <a:spcBef>
                    <a:spcPts val="38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643" name="Text Box 6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6967" y="1157113"/>
                <a:ext cx="5017924" cy="4474686"/>
              </a:xfrm>
              <a:prstGeom prst="rect">
                <a:avLst/>
              </a:prstGeom>
              <a:blipFill>
                <a:blip r:embed="rId3"/>
                <a:stretch>
                  <a:fillRect l="-1768" t="-850" b="-393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876A1D5-0736-F34C-A100-35A8CF886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" y="1315287"/>
            <a:ext cx="3435520" cy="4935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F14D2-A579-0445-AF8D-1738D46BEC2F}"/>
              </a:ext>
            </a:extLst>
          </p:cNvPr>
          <p:cNvSpPr txBox="1"/>
          <p:nvPr/>
        </p:nvSpPr>
        <p:spPr>
          <a:xfrm>
            <a:off x="54188" y="7211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diploid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3D384-2B12-4247-85CB-57F4A29754E9}"/>
              </a:ext>
            </a:extLst>
          </p:cNvPr>
          <p:cNvSpPr txBox="1"/>
          <p:nvPr/>
        </p:nvSpPr>
        <p:spPr>
          <a:xfrm>
            <a:off x="92240" y="836330"/>
            <a:ext cx="3435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 Common Ancestor (MRCA)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187EA-ACFB-A34B-8FCD-DA07F01B64F5}"/>
              </a:ext>
            </a:extLst>
          </p:cNvPr>
          <p:cNvSpPr txBox="1"/>
          <p:nvPr/>
        </p:nvSpPr>
        <p:spPr>
          <a:xfrm>
            <a:off x="5595058" y="5869686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this look familiar?</a:t>
            </a:r>
          </a:p>
        </p:txBody>
      </p:sp>
    </p:spTree>
    <p:extLst>
      <p:ext uri="{BB962C8B-B14F-4D97-AF65-F5344CB8AC3E}">
        <p14:creationId xmlns:p14="http://schemas.microsoft.com/office/powerpoint/2010/main" val="275093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42666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Population Genetics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2301" y="1770171"/>
            <a:ext cx="6260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Neutral Theory of Molecular Evolution</a:t>
            </a:r>
          </a:p>
          <a:p>
            <a:endParaRPr lang="en-US" dirty="0"/>
          </a:p>
          <a:p>
            <a:r>
              <a:rPr lang="en-US" dirty="0"/>
              <a:t>Detecting signatures of natural selection in populations: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McDonald-</a:t>
            </a:r>
            <a:r>
              <a:rPr lang="en-US" dirty="0" err="1"/>
              <a:t>Kreitman</a:t>
            </a:r>
            <a:r>
              <a:rPr lang="en-US" dirty="0"/>
              <a:t> test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Tajima’s D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Coalescent simulations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0674" y="5810552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Population Genomics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7942" y="-16256"/>
            <a:ext cx="2405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elvetica" charset="0"/>
              </a:rPr>
              <a:t>From last time</a:t>
            </a:r>
          </a:p>
        </p:txBody>
      </p:sp>
    </p:spTree>
    <p:extLst>
      <p:ext uri="{BB962C8B-B14F-4D97-AF65-F5344CB8AC3E}">
        <p14:creationId xmlns:p14="http://schemas.microsoft.com/office/powerpoint/2010/main" val="183929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42666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McDonald </a:t>
            </a:r>
            <a:r>
              <a:rPr lang="en-US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Kreitman</a:t>
            </a: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 Test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4" y="1105711"/>
            <a:ext cx="6924675" cy="45325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4926" y="3141113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(Nonsynonymous)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46624" y="4173135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(Synonymous)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43125" y="4943475"/>
            <a:ext cx="4629150" cy="5572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9106" y="47604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8420" y="47604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24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2397" y="47389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68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2396" y="39115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86698" y="28366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16815" y="26058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5.8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6815" y="369411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38.2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4715" y="36782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20.8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2243" y="26058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3.2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6511246" y="2765348"/>
            <a:ext cx="570573" cy="5353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860" y="1778854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Positive selection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282360" y="2059304"/>
            <a:ext cx="3159495" cy="7114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736931" y="6261228"/>
                <a:ext cx="1752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31" y="6261228"/>
                <a:ext cx="175221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327297" y="5492515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Neutrality Index: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654378" y="5321062"/>
                <a:ext cx="1883336" cy="856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378" y="5321062"/>
                <a:ext cx="1883336" cy="8565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656694" y="6270137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of </a:t>
            </a:r>
            <a:r>
              <a:rPr lang="en-US"/>
              <a:t>adaptive substitutions:</a:t>
            </a:r>
            <a:endParaRPr lang="en-US" dirty="0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903A27A5-F69A-2E4F-A85F-D5227DDF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42" y="-16256"/>
            <a:ext cx="2405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elvetica" charset="0"/>
              </a:rPr>
              <a:t>From last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332A7-D815-5842-A5BE-EFE9A4B74AA9}"/>
              </a:ext>
            </a:extLst>
          </p:cNvPr>
          <p:cNvSpPr txBox="1"/>
          <p:nvPr/>
        </p:nvSpPr>
        <p:spPr>
          <a:xfrm>
            <a:off x="121020" y="4853395"/>
            <a:ext cx="3014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replacement polymorphism had been higher than expected?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2B878E-DE57-BD4D-A9EC-10291B6845E4}"/>
              </a:ext>
            </a:extLst>
          </p:cNvPr>
          <p:cNvSpPr txBox="1"/>
          <p:nvPr/>
        </p:nvSpPr>
        <p:spPr>
          <a:xfrm>
            <a:off x="3570290" y="2554587"/>
            <a:ext cx="5036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P</a:t>
            </a:r>
            <a:r>
              <a:rPr lang="en-US" baseline="-25000" dirty="0" err="1">
                <a:solidFill>
                  <a:schemeClr val="bg2"/>
                </a:solidFill>
              </a:rPr>
              <a:t>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A7AAF0-3531-AD4B-89FE-5F078AF58499}"/>
              </a:ext>
            </a:extLst>
          </p:cNvPr>
          <p:cNvSpPr txBox="1"/>
          <p:nvPr/>
        </p:nvSpPr>
        <p:spPr>
          <a:xfrm>
            <a:off x="3570290" y="36745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</a:t>
            </a:r>
            <a:r>
              <a:rPr lang="en-US" baseline="-25000" dirty="0">
                <a:solidFill>
                  <a:schemeClr val="bg2"/>
                </a:solidFill>
              </a:rPr>
              <a:t>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6D2AC-72D3-334B-A753-04CC38BDEF55}"/>
              </a:ext>
            </a:extLst>
          </p:cNvPr>
          <p:cNvSpPr txBox="1"/>
          <p:nvPr/>
        </p:nvSpPr>
        <p:spPr>
          <a:xfrm>
            <a:off x="5937685" y="2599821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</a:t>
            </a:r>
            <a:r>
              <a:rPr lang="en-US" baseline="-25000" dirty="0">
                <a:solidFill>
                  <a:schemeClr val="bg2"/>
                </a:solidFill>
              </a:rPr>
              <a:t>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CE2FBB-E92D-1A48-87E9-E4E91B047FC0}"/>
              </a:ext>
            </a:extLst>
          </p:cNvPr>
          <p:cNvSpPr txBox="1"/>
          <p:nvPr/>
        </p:nvSpPr>
        <p:spPr>
          <a:xfrm>
            <a:off x="5937685" y="37114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</a:t>
            </a:r>
            <a:r>
              <a:rPr lang="en-US" baseline="-25000" dirty="0">
                <a:solidFill>
                  <a:schemeClr val="bg2"/>
                </a:solidFill>
              </a:rPr>
              <a:t>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6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5" y="2077260"/>
            <a:ext cx="8529275" cy="4780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8695" y="1051809"/>
            <a:ext cx="7800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polymorphisms or fixed differences between species are selectively neutral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3513" y="169486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Neutral Theory of </a:t>
            </a:r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Evolution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1829" y="5853217"/>
            <a:ext cx="2505009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>
                <a:solidFill>
                  <a:schemeClr val="bg2"/>
                </a:solidFill>
              </a:rPr>
              <a:t>P</a:t>
            </a:r>
            <a:r>
              <a:rPr lang="en-US" baseline="-25000" dirty="0" err="1">
                <a:solidFill>
                  <a:schemeClr val="bg2"/>
                </a:solidFill>
              </a:rPr>
              <a:t>n</a:t>
            </a:r>
            <a:r>
              <a:rPr lang="en-US" dirty="0"/>
              <a:t> if slightly deleterious</a:t>
            </a:r>
          </a:p>
        </p:txBody>
      </p:sp>
    </p:spTree>
    <p:extLst>
      <p:ext uri="{BB962C8B-B14F-4D97-AF65-F5344CB8AC3E}">
        <p14:creationId xmlns:p14="http://schemas.microsoft.com/office/powerpoint/2010/main" val="224835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131725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McDonald </a:t>
            </a:r>
            <a:r>
              <a:rPr lang="en-US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Kreitman</a:t>
            </a: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 Test: extensions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086" y="1178468"/>
            <a:ext cx="7954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the McDonald </a:t>
            </a:r>
            <a:r>
              <a:rPr lang="en-US" dirty="0" err="1"/>
              <a:t>Kreitman</a:t>
            </a:r>
            <a:r>
              <a:rPr lang="en-US" dirty="0"/>
              <a:t> test 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synonymous &amp; non-synonymous diffs are close, so demographic effects are the same for both</a:t>
            </a:r>
          </a:p>
          <a:p>
            <a:endParaRPr lang="en-US" dirty="0"/>
          </a:p>
          <a:p>
            <a:r>
              <a:rPr lang="en-US" dirty="0"/>
              <a:t>Non-neutral vs neutral differences could be any type of interspersed sequences e.g.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non-coding regulatory regions vs synonymous sites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Introns vs synonymous sites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873" y="646661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Casillas &amp; </a:t>
            </a:r>
            <a:r>
              <a:rPr lang="en-US" sz="1800" dirty="0" err="1">
                <a:solidFill>
                  <a:schemeClr val="bg2"/>
                </a:solidFill>
              </a:rPr>
              <a:t>Barbadilla</a:t>
            </a:r>
            <a:r>
              <a:rPr lang="en-US" sz="1800" dirty="0">
                <a:solidFill>
                  <a:schemeClr val="bg2"/>
                </a:solidFill>
              </a:rPr>
              <a:t> 2017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9FEA9C-2B5C-494D-BF2D-FCA330FB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42" y="-16256"/>
            <a:ext cx="2405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elvetica" charset="0"/>
              </a:rPr>
              <a:t>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BC6A8-A7C7-DD4A-A9C5-5C161FADDFC1}"/>
              </a:ext>
            </a:extLst>
          </p:cNvPr>
          <p:cNvSpPr txBox="1"/>
          <p:nvPr/>
        </p:nvSpPr>
        <p:spPr>
          <a:xfrm>
            <a:off x="128873" y="646661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Casillas &amp; </a:t>
            </a:r>
            <a:r>
              <a:rPr lang="en-US" sz="1800" dirty="0" err="1">
                <a:solidFill>
                  <a:schemeClr val="bg2"/>
                </a:solidFill>
              </a:rPr>
              <a:t>Barbadilla</a:t>
            </a:r>
            <a:r>
              <a:rPr lang="en-US" sz="1800" dirty="0">
                <a:solidFill>
                  <a:schemeClr val="bg2"/>
                </a:solidFill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21523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131725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The McDonald </a:t>
            </a:r>
            <a:r>
              <a:rPr lang="en-US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Kreitman</a:t>
            </a: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 Test: extensions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086" y="1178468"/>
            <a:ext cx="7954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the McDonald </a:t>
            </a:r>
            <a:r>
              <a:rPr lang="en-US" dirty="0" err="1"/>
              <a:t>Kreitman</a:t>
            </a:r>
            <a:r>
              <a:rPr lang="en-US" dirty="0"/>
              <a:t> test 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synonymous &amp; non-synonymous diffs are close, so demographic effects are the same for both</a:t>
            </a:r>
          </a:p>
          <a:p>
            <a:endParaRPr lang="en-US" dirty="0"/>
          </a:p>
          <a:p>
            <a:r>
              <a:rPr lang="en-US" dirty="0"/>
              <a:t>Non-neutral vs neutral differences could be any type of interspersed sequences e.g.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non-coding regulatory regions vs synonymous sites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Introns vs synonymous sites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873" y="646661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Casillas &amp; </a:t>
            </a:r>
            <a:r>
              <a:rPr lang="en-US" sz="1800" dirty="0" err="1">
                <a:solidFill>
                  <a:schemeClr val="bg2"/>
                </a:solidFill>
              </a:rPr>
              <a:t>Barbadilla</a:t>
            </a:r>
            <a:r>
              <a:rPr lang="en-US" sz="1800" dirty="0">
                <a:solidFill>
                  <a:schemeClr val="bg2"/>
                </a:solidFill>
              </a:rPr>
              <a:t> 2017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BC6A8-A7C7-DD4A-A9C5-5C161FADDFC1}"/>
              </a:ext>
            </a:extLst>
          </p:cNvPr>
          <p:cNvSpPr txBox="1"/>
          <p:nvPr/>
        </p:nvSpPr>
        <p:spPr>
          <a:xfrm>
            <a:off x="128873" y="646661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Casillas &amp; </a:t>
            </a:r>
            <a:r>
              <a:rPr lang="en-US" sz="1800" dirty="0" err="1">
                <a:solidFill>
                  <a:schemeClr val="bg2"/>
                </a:solidFill>
              </a:rPr>
              <a:t>Barbadilla</a:t>
            </a:r>
            <a:r>
              <a:rPr lang="en-US" sz="1800" dirty="0">
                <a:solidFill>
                  <a:schemeClr val="bg2"/>
                </a:solidFill>
              </a:rPr>
              <a:t> 2017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6FF38-42E6-F243-9C22-516024D81BA9}"/>
              </a:ext>
            </a:extLst>
          </p:cNvPr>
          <p:cNvSpPr/>
          <p:nvPr/>
        </p:nvSpPr>
        <p:spPr>
          <a:xfrm>
            <a:off x="671086" y="5635620"/>
            <a:ext cx="7954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use whole-genome data in a single analysis to identify outlier loci that may be under selection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C128A9-2FFB-9046-85CF-A20DBD004415}"/>
                  </a:ext>
                </a:extLst>
              </p:cNvPr>
              <p:cNvSpPr/>
              <p:nvPr/>
            </p:nvSpPr>
            <p:spPr>
              <a:xfrm>
                <a:off x="671086" y="4478545"/>
                <a:ext cx="79544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There are many parameters that extend and correct for problems </a:t>
                </a:r>
                <a:r>
                  <a:rPr lang="en-US" dirty="0">
                    <a:solidFill>
                      <a:schemeClr val="bg2"/>
                    </a:solidFill>
                  </a:rPr>
                  <a:t>e.g. N.I.,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, </a:t>
                </a:r>
                <a:r>
                  <a:rPr lang="en-US" dirty="0" err="1">
                    <a:solidFill>
                      <a:schemeClr val="bg2"/>
                    </a:solidFill>
                  </a:rPr>
                  <a:t>DoS</a:t>
                </a:r>
                <a:r>
                  <a:rPr lang="en-US" dirty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C128A9-2FFB-9046-85CF-A20DBD004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86" y="4478545"/>
                <a:ext cx="7954440" cy="830997"/>
              </a:xfrm>
              <a:prstGeom prst="rect">
                <a:avLst/>
              </a:prstGeom>
              <a:blipFill>
                <a:blip r:embed="rId3"/>
                <a:stretch>
                  <a:fillRect l="-1116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4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55575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Levels of polymorphism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549910" y="682998"/>
            <a:ext cx="8572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en-US" sz="2400" dirty="0"/>
          </a:p>
          <a:p>
            <a:r>
              <a:rPr lang="en-US" altLang="en-US" sz="2400" dirty="0"/>
              <a:t>Levels of DNA polymorphism can be measured multiple ways.</a:t>
            </a:r>
          </a:p>
          <a:p>
            <a:endParaRPr lang="en-US" altLang="en-US" sz="2400" dirty="0"/>
          </a:p>
          <a:p>
            <a:endParaRPr lang="en-GB" altLang="en-US" sz="2400" i="1" dirty="0">
              <a:latin typeface="Times New Roman" charset="0"/>
            </a:endParaRPr>
          </a:p>
          <a:p>
            <a:endParaRPr lang="el-GR" altLang="en-US" sz="2400" i="1" dirty="0">
              <a:latin typeface="Times New Roman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8423" y="-160599"/>
            <a:ext cx="1877060" cy="5525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8510" y="3775821"/>
                <a:ext cx="6572250" cy="618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Helvetica" charset="0"/>
                    <a:ea typeface="Times New Roman" charset="0"/>
                    <a:cs typeface="Times New Roman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+…+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0" y="3775821"/>
                <a:ext cx="6572250" cy="618952"/>
              </a:xfrm>
              <a:prstGeom prst="rect">
                <a:avLst/>
              </a:prstGeom>
              <a:blipFill rotWithShape="0">
                <a:blip r:embed="rId4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8503" y="4699891"/>
                <a:ext cx="77582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</m:oMath>
                </a14:m>
                <a:r>
                  <a:rPr lang="en-US" dirty="0">
                    <a:effectLst/>
                    <a:latin typeface="Helvetica" charset="0"/>
                    <a:ea typeface="Times New Roman" charset="0"/>
                    <a:cs typeface="Times New Roman" charset="0"/>
                  </a:rPr>
                  <a:t>, which is</a:t>
                </a:r>
                <a:r>
                  <a:rPr lang="en-US" dirty="0">
                    <a:effectLst/>
                    <a:latin typeface="Helvetica" charset="0"/>
                    <a:ea typeface="Calibri" charset="0"/>
                    <a:cs typeface="Times New Roman" charset="0"/>
                  </a:rPr>
                  <a:t> the average number of pairwise differences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03" y="4699891"/>
                <a:ext cx="775827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8739" y="5466674"/>
                <a:ext cx="7758271" cy="8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Used Hudson’s coalescence simulations (with </a:t>
                </a:r>
                <a:r>
                  <a:rPr lang="en-US" dirty="0" err="1"/>
                  <a:t>ms</a:t>
                </a:r>
                <a:r>
                  <a:rPr lang="en-US" dirty="0"/>
                  <a:t>) to test for significant differences from.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3.5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39" y="5466674"/>
                <a:ext cx="7758271" cy="846450"/>
              </a:xfrm>
              <a:prstGeom prst="rect">
                <a:avLst/>
              </a:prstGeom>
              <a:blipFill>
                <a:blip r:embed="rId6"/>
                <a:stretch>
                  <a:fillRect l="-1144" t="-441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2A38789D-5F28-1D4B-AECB-2B36D9F10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334515"/>
            <a:ext cx="1998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elvetica" charset="0"/>
              </a:rPr>
              <a:t>From the lab</a:t>
            </a:r>
          </a:p>
        </p:txBody>
      </p:sp>
    </p:spTree>
    <p:extLst>
      <p:ext uri="{BB962C8B-B14F-4D97-AF65-F5344CB8AC3E}">
        <p14:creationId xmlns:p14="http://schemas.microsoft.com/office/powerpoint/2010/main" val="4259674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426661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Population Genetics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2301" y="1770171"/>
            <a:ext cx="6260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Neutral Theory of Molecular Evolution</a:t>
            </a:r>
          </a:p>
          <a:p>
            <a:endParaRPr lang="en-US" dirty="0"/>
          </a:p>
          <a:p>
            <a:r>
              <a:rPr lang="en-US" dirty="0"/>
              <a:t>Detecting signatures of natural selection in populations: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McDonald-</a:t>
            </a:r>
            <a:r>
              <a:rPr lang="en-US" dirty="0" err="1"/>
              <a:t>Kreitman</a:t>
            </a:r>
            <a:r>
              <a:rPr lang="en-US" dirty="0"/>
              <a:t> test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Tajima’s D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Coalescent simulations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0674" y="5810552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Population Genomics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8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5564" y="3083171"/>
            <a:ext cx="42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Reduction in genetic diversity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00013" y="693338"/>
            <a:ext cx="4986337" cy="14497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34009" y="282375"/>
            <a:ext cx="7271001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Other Molecular Signatures of Natural Selection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0FABF-DF54-D748-99E5-E5D2826F5E6C}"/>
              </a:ext>
            </a:extLst>
          </p:cNvPr>
          <p:cNvSpPr txBox="1"/>
          <p:nvPr/>
        </p:nvSpPr>
        <p:spPr>
          <a:xfrm>
            <a:off x="5710505" y="3503884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Slightly advantageous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BE25F-1EDF-8D4A-83CE-430265C440A2}"/>
              </a:ext>
            </a:extLst>
          </p:cNvPr>
          <p:cNvSpPr txBox="1"/>
          <p:nvPr/>
        </p:nvSpPr>
        <p:spPr>
          <a:xfrm>
            <a:off x="5710505" y="3924597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Slightly deleterious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1B56E1-3792-954A-9C97-206A0EAAD148}"/>
              </a:ext>
            </a:extLst>
          </p:cNvPr>
          <p:cNvSpPr/>
          <p:nvPr/>
        </p:nvSpPr>
        <p:spPr bwMode="auto">
          <a:xfrm>
            <a:off x="5587333" y="3699694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1F3429-B6D4-C947-A241-94395A61368F}"/>
              </a:ext>
            </a:extLst>
          </p:cNvPr>
          <p:cNvSpPr/>
          <p:nvPr/>
        </p:nvSpPr>
        <p:spPr bwMode="auto">
          <a:xfrm>
            <a:off x="5582417" y="4117566"/>
            <a:ext cx="135952" cy="12505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255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5564" y="3083171"/>
            <a:ext cx="42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 in genetic diversity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00013" y="693338"/>
            <a:ext cx="4986337" cy="14497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34009" y="282375"/>
            <a:ext cx="7271001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Other Molecular Signatures of Natural Selection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0FABF-DF54-D748-99E5-E5D2826F5E6C}"/>
              </a:ext>
            </a:extLst>
          </p:cNvPr>
          <p:cNvSpPr txBox="1"/>
          <p:nvPr/>
        </p:nvSpPr>
        <p:spPr>
          <a:xfrm>
            <a:off x="5710505" y="3503884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Slightly advantageous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BE25F-1EDF-8D4A-83CE-430265C440A2}"/>
              </a:ext>
            </a:extLst>
          </p:cNvPr>
          <p:cNvSpPr txBox="1"/>
          <p:nvPr/>
        </p:nvSpPr>
        <p:spPr>
          <a:xfrm>
            <a:off x="5710505" y="3924597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Slightly deleterious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1B56E1-3792-954A-9C97-206A0EAAD148}"/>
              </a:ext>
            </a:extLst>
          </p:cNvPr>
          <p:cNvSpPr/>
          <p:nvPr/>
        </p:nvSpPr>
        <p:spPr bwMode="auto">
          <a:xfrm>
            <a:off x="5587333" y="3699694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1F3429-B6D4-C947-A241-94395A61368F}"/>
              </a:ext>
            </a:extLst>
          </p:cNvPr>
          <p:cNvSpPr/>
          <p:nvPr/>
        </p:nvSpPr>
        <p:spPr bwMode="auto">
          <a:xfrm>
            <a:off x="5582417" y="4117566"/>
            <a:ext cx="135952" cy="12505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A3796-E4EB-C64A-BB98-898BAD4872E6}"/>
              </a:ext>
            </a:extLst>
          </p:cNvPr>
          <p:cNvSpPr txBox="1"/>
          <p:nvPr/>
        </p:nvSpPr>
        <p:spPr>
          <a:xfrm>
            <a:off x="1798224" y="4692716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Advantageous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2D342-2814-E048-A09F-1CB723170CE5}"/>
              </a:ext>
            </a:extLst>
          </p:cNvPr>
          <p:cNvSpPr txBox="1"/>
          <p:nvPr/>
        </p:nvSpPr>
        <p:spPr>
          <a:xfrm>
            <a:off x="4947243" y="4566205"/>
            <a:ext cx="42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Selective sweep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04960D-A0BD-144B-9CC1-23CC20DA701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06771" y="4386262"/>
            <a:ext cx="142871" cy="3629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333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Signatures of Natural Selection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5564" y="3083171"/>
            <a:ext cx="42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Reduction in genetic diversity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5564" y="1015950"/>
            <a:ext cx="429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 toward rare derived alleles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48545-2D4D-0D49-AFB9-65763FFEFBF8}"/>
              </a:ext>
            </a:extLst>
          </p:cNvPr>
          <p:cNvSpPr txBox="1"/>
          <p:nvPr/>
        </p:nvSpPr>
        <p:spPr>
          <a:xfrm>
            <a:off x="1632229" y="5078207"/>
            <a:ext cx="6944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Tajima’s D tests for skew toward rare alleles (negative Tajima’s D)</a:t>
            </a:r>
          </a:p>
        </p:txBody>
      </p:sp>
    </p:spTree>
    <p:extLst>
      <p:ext uri="{BB962C8B-B14F-4D97-AF65-F5344CB8AC3E}">
        <p14:creationId xmlns:p14="http://schemas.microsoft.com/office/powerpoint/2010/main" val="102134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Skew toward rare derived alleles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821925"/>
            <a:ext cx="9144000" cy="3106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46337" y="128006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Site Frequency Spectrum, or Allele Frequency Spectrum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7" t="25676" b="38819"/>
          <a:stretch/>
        </p:blipFill>
        <p:spPr>
          <a:xfrm>
            <a:off x="1785937" y="4386263"/>
            <a:ext cx="1773535" cy="21431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0675" y="5160466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neutral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7" t="25676" b="38819"/>
          <a:stretch/>
        </p:blipFill>
        <p:spPr>
          <a:xfrm>
            <a:off x="5753100" y="4386263"/>
            <a:ext cx="1773535" cy="2143125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 bwMode="auto">
          <a:xfrm>
            <a:off x="6472238" y="4786313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381946" y="4656841"/>
            <a:ext cx="320511" cy="36764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29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Skew toward rare derived alleles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821925"/>
            <a:ext cx="9144000" cy="3106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46337" y="128006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Site Frequency Spectrum, or Allele Frequency Spectrum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7" t="25676" b="38819"/>
          <a:stretch/>
        </p:blipFill>
        <p:spPr>
          <a:xfrm>
            <a:off x="1785937" y="4386263"/>
            <a:ext cx="1773535" cy="21431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5681381" y="4386263"/>
            <a:ext cx="1700213" cy="2143125"/>
          </a:xfrm>
          <a:prstGeom prst="rect">
            <a:avLst/>
          </a:prstGeom>
          <a:solidFill>
            <a:srgbClr val="76D6FF">
              <a:alpha val="1882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667093" y="4514849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676613" y="4667249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690903" y="4824414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690902" y="4981577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0675" y="5160466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5686135" y="5133973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700425" y="5291138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00424" y="5448301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86135" y="5977383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700424" y="6164561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700424" y="6377933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681371" y="5614989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681370" y="5786442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6472238" y="4767459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472238" y="4607202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472238" y="4446947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472238" y="4927718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72238" y="5087972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72238" y="5238799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472238" y="5399057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472238" y="5578166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472238" y="5738419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472238" y="5917530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472238" y="6106066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472238" y="6322881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5972" y="5614989"/>
            <a:ext cx="145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100% of SNPs w/ MAF&lt;0.1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3950" y="4105096"/>
            <a:ext cx="147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dirty="0"/>
              <a:t>sweep or low N</a:t>
            </a:r>
            <a:r>
              <a:rPr lang="en-US" baseline="-25000" dirty="0"/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2943" y="3917135"/>
            <a:ext cx="673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Skew toward rare derived alleles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Skew toward rare derived alleles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821925"/>
            <a:ext cx="9144000" cy="3106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46337" y="128006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Site Frequency Spectrum, or Allele Frequency Spectrum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7" t="25676" b="38819"/>
          <a:stretch/>
        </p:blipFill>
        <p:spPr>
          <a:xfrm>
            <a:off x="1785937" y="4386263"/>
            <a:ext cx="1773535" cy="21431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5681381" y="4386263"/>
            <a:ext cx="1700213" cy="2143125"/>
          </a:xfrm>
          <a:prstGeom prst="rect">
            <a:avLst/>
          </a:prstGeom>
          <a:solidFill>
            <a:srgbClr val="76D6FF">
              <a:alpha val="1882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667093" y="4514849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676613" y="4667249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690903" y="4824414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690902" y="4981577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0675" y="5160466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neutral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5686135" y="5133973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700425" y="5291138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00424" y="5448301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86135" y="5977383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700424" y="6164561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700424" y="6377933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681371" y="5614989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681370" y="5786442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6472238" y="4767459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472238" y="4607202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472238" y="4446947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472238" y="4927718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72238" y="5087972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72238" y="5238799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472238" y="5399057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472238" y="5578166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472238" y="5738419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472238" y="5917530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472238" y="6106066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472238" y="6322881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85972" y="5614989"/>
            <a:ext cx="145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100% of SNPs w/ MAF&lt;0.1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6879162" y="4769032"/>
            <a:ext cx="135952" cy="1250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919199" y="5232518"/>
            <a:ext cx="135952" cy="1250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25832" y="5939525"/>
            <a:ext cx="135952" cy="1250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73950" y="4105096"/>
            <a:ext cx="147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dirty="0"/>
              <a:t>sweep or low N</a:t>
            </a:r>
            <a:r>
              <a:rPr lang="en-US" baseline="-25000" dirty="0"/>
              <a:t>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2943" y="3917135"/>
            <a:ext cx="673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Skew toward rare derived alleles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Skew toward rare derived alleles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821925"/>
            <a:ext cx="9144000" cy="3106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46337" y="128006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Site Frequency Spectrum, or Allele Frequency Spectrum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7" t="25676" b="38819"/>
          <a:stretch/>
        </p:blipFill>
        <p:spPr>
          <a:xfrm>
            <a:off x="905856" y="4345536"/>
            <a:ext cx="1773535" cy="21431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5681381" y="4386263"/>
            <a:ext cx="1700213" cy="2143125"/>
          </a:xfrm>
          <a:prstGeom prst="rect">
            <a:avLst/>
          </a:prstGeom>
          <a:solidFill>
            <a:srgbClr val="76D6FF">
              <a:alpha val="1882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667093" y="4514849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676613" y="4667249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690903" y="4824414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690902" y="4981577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269335" y="6447933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5686135" y="5133973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700425" y="5291138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00424" y="5448301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86135" y="5977383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700424" y="6164561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700424" y="6377933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681371" y="5614989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681370" y="5786442"/>
            <a:ext cx="1700213" cy="142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6472238" y="4767459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472238" y="4607202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472238" y="4446947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472238" y="4927718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72238" y="5087972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72238" y="5238799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472238" y="5399057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472238" y="5578166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472238" y="5738419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472238" y="5917530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472238" y="6106066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472238" y="6322881"/>
            <a:ext cx="135952" cy="12505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85972" y="5614989"/>
            <a:ext cx="145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100% of SNPs w/ MAF&lt;0.1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6879162" y="4769032"/>
            <a:ext cx="135952" cy="1250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919199" y="5232518"/>
            <a:ext cx="135952" cy="1250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25832" y="5939525"/>
            <a:ext cx="135952" cy="1250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73950" y="4105096"/>
            <a:ext cx="147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dirty="0"/>
              <a:t>sweep or low N</a:t>
            </a:r>
            <a:r>
              <a:rPr lang="en-US" baseline="-25000" dirty="0"/>
              <a:t>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2943" y="3917135"/>
            <a:ext cx="673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Skew toward rare derived alleles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7913782-38BA-1B4F-89D8-E5F26450A0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3" t="26032" r="38234" b="39468"/>
          <a:stretch/>
        </p:blipFill>
        <p:spPr>
          <a:xfrm>
            <a:off x="3081990" y="4347152"/>
            <a:ext cx="2009145" cy="208244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FC3A0B1-D34E-374A-B2F4-09B4DEA63B85}"/>
              </a:ext>
            </a:extLst>
          </p:cNvPr>
          <p:cNvSpPr txBox="1"/>
          <p:nvPr/>
        </p:nvSpPr>
        <p:spPr>
          <a:xfrm>
            <a:off x="3258450" y="639633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sweep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36C367-F59F-E449-BA08-50D4550FB458}"/>
              </a:ext>
            </a:extLst>
          </p:cNvPr>
          <p:cNvSpPr txBox="1"/>
          <p:nvPr/>
        </p:nvSpPr>
        <p:spPr>
          <a:xfrm>
            <a:off x="5668112" y="6401003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sweep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E51E6D-3624-B540-A540-0A0DF00F3E6D}"/>
              </a:ext>
            </a:extLst>
          </p:cNvPr>
          <p:cNvSpPr txBox="1"/>
          <p:nvPr/>
        </p:nvSpPr>
        <p:spPr>
          <a:xfrm>
            <a:off x="1735798" y="2118520"/>
            <a:ext cx="136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Tajima’s 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831366-A99E-AB4E-A975-3FF2688C08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95338" y="1916690"/>
            <a:ext cx="309892" cy="273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3354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55575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Levels of polymorphism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549910" y="682998"/>
            <a:ext cx="8572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en-US" sz="2400" dirty="0"/>
          </a:p>
          <a:p>
            <a:r>
              <a:rPr lang="en-US" altLang="en-US" sz="2400" dirty="0"/>
              <a:t>Levels of DNA polymorphism can be measured multiple ways.</a:t>
            </a:r>
          </a:p>
          <a:p>
            <a:endParaRPr lang="en-US" altLang="en-US" sz="2400" dirty="0"/>
          </a:p>
          <a:p>
            <a:endParaRPr lang="en-GB" altLang="en-US" sz="2400" i="1" dirty="0">
              <a:latin typeface="Times New Roman" charset="0"/>
            </a:endParaRPr>
          </a:p>
          <a:p>
            <a:endParaRPr lang="el-GR" altLang="en-US" sz="2400" i="1" dirty="0">
              <a:latin typeface="Times New Roman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8423" y="-160599"/>
            <a:ext cx="1877060" cy="5525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8510" y="3775821"/>
                <a:ext cx="6572250" cy="618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Helvetica" charset="0"/>
                    <a:ea typeface="Times New Roman" charset="0"/>
                    <a:cs typeface="Times New Roman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+…+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0" y="3775821"/>
                <a:ext cx="6572250" cy="618952"/>
              </a:xfrm>
              <a:prstGeom prst="rect">
                <a:avLst/>
              </a:prstGeom>
              <a:blipFill rotWithShape="0">
                <a:blip r:embed="rId4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8503" y="4699891"/>
                <a:ext cx="77582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</m:oMath>
                </a14:m>
                <a:r>
                  <a:rPr lang="en-US" dirty="0">
                    <a:effectLst/>
                    <a:latin typeface="Helvetica" charset="0"/>
                    <a:ea typeface="Times New Roman" charset="0"/>
                    <a:cs typeface="Times New Roman" charset="0"/>
                  </a:rPr>
                  <a:t>, which is</a:t>
                </a:r>
                <a:r>
                  <a:rPr lang="en-US" dirty="0">
                    <a:effectLst/>
                    <a:latin typeface="Helvetica" charset="0"/>
                    <a:ea typeface="Calibri" charset="0"/>
                    <a:cs typeface="Times New Roman" charset="0"/>
                  </a:rPr>
                  <a:t> the average number of pairwise differences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03" y="4699891"/>
                <a:ext cx="775827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81118" y="5466674"/>
            <a:ext cx="726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neutrality, these 2 estimates will be the same, Tajima’s D ~ 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49874" y="5991536"/>
                <a:ext cx="2074158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D</m:t>
                    </m:r>
                    <m: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874" y="5991536"/>
                <a:ext cx="2074158" cy="6189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43465" y="5898330"/>
            <a:ext cx="2618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Skew toward rare alleles?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A38789D-5F28-1D4B-AECB-2B36D9F10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334515"/>
            <a:ext cx="1998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elvetica" charset="0"/>
              </a:rPr>
              <a:t>From the lab</a:t>
            </a:r>
          </a:p>
        </p:txBody>
      </p:sp>
    </p:spTree>
    <p:extLst>
      <p:ext uri="{BB962C8B-B14F-4D97-AF65-F5344CB8AC3E}">
        <p14:creationId xmlns:p14="http://schemas.microsoft.com/office/powerpoint/2010/main" val="579109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55575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Levels of polymorphism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549910" y="682998"/>
            <a:ext cx="8572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en-US" sz="2400" dirty="0"/>
          </a:p>
          <a:p>
            <a:r>
              <a:rPr lang="en-US" altLang="en-US" sz="2400" dirty="0"/>
              <a:t>Levels of DNA polymorphism can be measured multiple ways.</a:t>
            </a:r>
          </a:p>
          <a:p>
            <a:endParaRPr lang="en-US" altLang="en-US" sz="2400" dirty="0"/>
          </a:p>
          <a:p>
            <a:endParaRPr lang="en-GB" altLang="en-US" sz="2400" i="1" dirty="0">
              <a:latin typeface="Times New Roman" charset="0"/>
            </a:endParaRPr>
          </a:p>
          <a:p>
            <a:endParaRPr lang="el-GR" altLang="en-US" sz="2400" i="1" dirty="0">
              <a:latin typeface="Times New Roman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  <a:p>
            <a:pPr algn="l"/>
            <a:endParaRPr lang="en-US" altLang="en-US" sz="2400" dirty="0">
              <a:solidFill>
                <a:srgbClr val="333333"/>
              </a:solidFill>
              <a:latin typeface="Helvetica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8423" y="-160599"/>
            <a:ext cx="1877060" cy="5525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8510" y="3775821"/>
                <a:ext cx="6572250" cy="618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Helvetica" charset="0"/>
                    <a:ea typeface="Times New Roman" charset="0"/>
                    <a:cs typeface="Times New Roman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+…+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0" y="3775821"/>
                <a:ext cx="6572250" cy="618952"/>
              </a:xfrm>
              <a:prstGeom prst="rect">
                <a:avLst/>
              </a:prstGeom>
              <a:blipFill rotWithShape="0">
                <a:blip r:embed="rId4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8503" y="4699891"/>
                <a:ext cx="77582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</m:oMath>
                </a14:m>
                <a:r>
                  <a:rPr lang="en-US" dirty="0">
                    <a:effectLst/>
                    <a:latin typeface="Helvetica" charset="0"/>
                    <a:ea typeface="Times New Roman" charset="0"/>
                    <a:cs typeface="Times New Roman" charset="0"/>
                  </a:rPr>
                  <a:t>, which is</a:t>
                </a:r>
                <a:r>
                  <a:rPr lang="en-US" dirty="0">
                    <a:effectLst/>
                    <a:latin typeface="Helvetica" charset="0"/>
                    <a:ea typeface="Calibri" charset="0"/>
                    <a:cs typeface="Times New Roman" charset="0"/>
                  </a:rPr>
                  <a:t> the average number of pairwise differences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03" y="4699891"/>
                <a:ext cx="775827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81118" y="5466674"/>
            <a:ext cx="729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neutrality, these 2 estimates will be the same: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5939" y="6006797"/>
                <a:ext cx="3250698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ajima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D</m:t>
                    </m:r>
                    <m: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9" y="6006797"/>
                <a:ext cx="3250698" cy="618952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64635" y="5928339"/>
            <a:ext cx="4650740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/>
              <a:t>Estimate p value with </a:t>
            </a:r>
            <a:r>
              <a:rPr lang="en-US" dirty="0"/>
              <a:t>coalescent simulation (e.g.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A0843E8-DCA0-DF4D-92A6-6CD1CB97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238717"/>
            <a:ext cx="1998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elvetica" charset="0"/>
              </a:rPr>
              <a:t>From the lab</a:t>
            </a:r>
          </a:p>
        </p:txBody>
      </p:sp>
    </p:spTree>
    <p:extLst>
      <p:ext uri="{BB962C8B-B14F-4D97-AF65-F5344CB8AC3E}">
        <p14:creationId xmlns:p14="http://schemas.microsoft.com/office/powerpoint/2010/main" val="41638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Simulating DNA sequences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548" name="Line 640"/>
          <p:cNvSpPr>
            <a:spLocks noChangeShapeType="1"/>
          </p:cNvSpPr>
          <p:nvPr/>
        </p:nvSpPr>
        <p:spPr bwMode="auto">
          <a:xfrm>
            <a:off x="812200" y="3526160"/>
            <a:ext cx="0" cy="24812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49" name="Text Box 5"/>
          <p:cNvSpPr txBox="1">
            <a:spLocks noChangeArrowheads="1"/>
          </p:cNvSpPr>
          <p:nvPr/>
        </p:nvSpPr>
        <p:spPr bwMode="auto">
          <a:xfrm rot="16200000">
            <a:off x="-37885" y="4600802"/>
            <a:ext cx="93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 dirty="0"/>
              <a:t>Time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  <p:sp>
        <p:nvSpPr>
          <p:cNvPr id="643" name="Text Box 639"/>
          <p:cNvSpPr txBox="1">
            <a:spLocks noChangeArrowheads="1"/>
          </p:cNvSpPr>
          <p:nvPr/>
        </p:nvSpPr>
        <p:spPr bwMode="auto">
          <a:xfrm>
            <a:off x="4676661" y="1137059"/>
            <a:ext cx="42882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457200" eaLnBrk="1" hangingPunct="1">
              <a:spcBef>
                <a:spcPct val="50000"/>
              </a:spcBef>
            </a:pPr>
            <a:r>
              <a:rPr lang="en-GB" altLang="en-US" dirty="0"/>
              <a:t>(b) Coalescent process.         A </a:t>
            </a:r>
            <a:r>
              <a:rPr lang="en-GB" altLang="en-US" dirty="0">
                <a:solidFill>
                  <a:srgbClr val="FF0000"/>
                </a:solidFill>
              </a:rPr>
              <a:t>backward</a:t>
            </a:r>
            <a:r>
              <a:rPr lang="en-GB" altLang="en-US" dirty="0"/>
              <a:t> simulation.</a:t>
            </a:r>
            <a:br>
              <a:rPr lang="en-GB" altLang="en-US" dirty="0"/>
            </a:br>
            <a:r>
              <a:rPr lang="en-GB" altLang="en-US" dirty="0"/>
              <a:t>The process of lineage joining when tracing the genealogical history of a sample backwards in time.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18799" y="600648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25B6CB6E-2E9E-D747-8E82-F359CED2947C}"/>
              </a:ext>
            </a:extLst>
          </p:cNvPr>
          <p:cNvSpPr txBox="1"/>
          <p:nvPr/>
        </p:nvSpPr>
        <p:spPr>
          <a:xfrm>
            <a:off x="-11806" y="2948465"/>
            <a:ext cx="891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LongAgo</a:t>
            </a:r>
            <a:endParaRPr lang="en-US" dirty="0"/>
          </a:p>
        </p:txBody>
      </p:sp>
      <p:pic>
        <p:nvPicPr>
          <p:cNvPr id="652" name="Picture 651">
            <a:extLst>
              <a:ext uri="{FF2B5EF4-FFF2-40B4-BE49-F238E27FC236}">
                <a16:creationId xmlns:a16="http://schemas.microsoft.com/office/drawing/2014/main" id="{139A172B-D83C-F045-9153-37F9DF34C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" t="27004" r="20245" b="39338"/>
          <a:stretch/>
        </p:blipFill>
        <p:spPr>
          <a:xfrm rot="10800000">
            <a:off x="5172641" y="3478254"/>
            <a:ext cx="2690811" cy="3058808"/>
          </a:xfrm>
          <a:prstGeom prst="rect">
            <a:avLst/>
          </a:prstGeom>
        </p:spPr>
      </p:pic>
      <p:sp>
        <p:nvSpPr>
          <p:cNvPr id="653" name="TextBox 652">
            <a:extLst>
              <a:ext uri="{FF2B5EF4-FFF2-40B4-BE49-F238E27FC236}">
                <a16:creationId xmlns:a16="http://schemas.microsoft.com/office/drawing/2014/main" id="{DA7F2043-B680-B349-966A-1338292BEA8A}"/>
              </a:ext>
            </a:extLst>
          </p:cNvPr>
          <p:cNvSpPr txBox="1"/>
          <p:nvPr/>
        </p:nvSpPr>
        <p:spPr>
          <a:xfrm>
            <a:off x="5172640" y="6449467"/>
            <a:ext cx="30332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Genealogy of the sample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7CE8B3C1-26F3-6748-8183-8D24B10E8C13}"/>
              </a:ext>
            </a:extLst>
          </p:cNvPr>
          <p:cNvSpPr txBox="1"/>
          <p:nvPr/>
        </p:nvSpPr>
        <p:spPr>
          <a:xfrm>
            <a:off x="7669647" y="6075397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seq</a:t>
            </a:r>
          </a:p>
        </p:txBody>
      </p:sp>
      <p:sp>
        <p:nvSpPr>
          <p:cNvPr id="18" name="Text Box 638">
            <a:extLst>
              <a:ext uri="{FF2B5EF4-FFF2-40B4-BE49-F238E27FC236}">
                <a16:creationId xmlns:a16="http://schemas.microsoft.com/office/drawing/2014/main" id="{3D3BE8FD-BCA9-574F-B368-8F27DF51A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65" y="1169939"/>
            <a:ext cx="416820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457200" eaLnBrk="1" hangingPunct="1">
              <a:spcBef>
                <a:spcPct val="50000"/>
              </a:spcBef>
            </a:pPr>
            <a:r>
              <a:rPr lang="en-GB" altLang="en-US" dirty="0"/>
              <a:t>(a) Wright-Fisher model </a:t>
            </a:r>
            <a:br>
              <a:rPr lang="en-GB" altLang="en-US" dirty="0"/>
            </a:br>
            <a:r>
              <a:rPr lang="en-GB" altLang="en-US" dirty="0"/>
              <a:t>Assumes constant population size, no gene flow, no selection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0ECDFB1-876D-B54B-B566-E923E40E6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42" y="-16256"/>
            <a:ext cx="2405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elvetica" charset="0"/>
              </a:rPr>
              <a:t>From before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30281A-47D2-6D48-8021-755776E95F0F}"/>
              </a:ext>
            </a:extLst>
          </p:cNvPr>
          <p:cNvSpPr/>
          <p:nvPr/>
        </p:nvSpPr>
        <p:spPr bwMode="auto">
          <a:xfrm>
            <a:off x="6180880" y="5636871"/>
            <a:ext cx="302441" cy="3580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13A2C-B612-0545-B226-E100E756D619}"/>
              </a:ext>
            </a:extLst>
          </p:cNvPr>
          <p:cNvSpPr txBox="1"/>
          <p:nvPr/>
        </p:nvSpPr>
        <p:spPr>
          <a:xfrm>
            <a:off x="2024673" y="5110880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Coalescence event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57EE6-CE5C-FA4D-9258-0B3027AA0BE5}"/>
              </a:ext>
            </a:extLst>
          </p:cNvPr>
          <p:cNvCxnSpPr>
            <a:cxnSpLocks/>
          </p:cNvCxnSpPr>
          <p:nvPr/>
        </p:nvCxnSpPr>
        <p:spPr bwMode="auto">
          <a:xfrm>
            <a:off x="4800769" y="5444440"/>
            <a:ext cx="1380111" cy="2765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00618D-F95F-7E4B-B03C-13C1DBAE6D5F}"/>
              </a:ext>
            </a:extLst>
          </p:cNvPr>
          <p:cNvSpPr txBox="1"/>
          <p:nvPr/>
        </p:nvSpPr>
        <p:spPr>
          <a:xfrm>
            <a:off x="1066824" y="5756954"/>
            <a:ext cx="3601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Independently proposed by Kingman (1982), Tajima (1983) &amp; Hudson</a:t>
            </a:r>
          </a:p>
        </p:txBody>
      </p:sp>
    </p:spTree>
    <p:extLst>
      <p:ext uri="{BB962C8B-B14F-4D97-AF65-F5344CB8AC3E}">
        <p14:creationId xmlns:p14="http://schemas.microsoft.com/office/powerpoint/2010/main" val="346567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55575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Levels of polymorphism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7118" y="4323318"/>
                <a:ext cx="6572250" cy="618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Helvetica" charset="0"/>
                    <a:ea typeface="Times New Roman" charset="0"/>
                    <a:cs typeface="Times New Roman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+…+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8" y="4323318"/>
                <a:ext cx="6572250" cy="618952"/>
              </a:xfrm>
              <a:prstGeom prst="rect">
                <a:avLst/>
              </a:prstGeom>
              <a:blipFill>
                <a:blip r:embed="rId3"/>
                <a:stretch>
                  <a:fillRect l="-193" t="-78000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7118" y="4964949"/>
                <a:ext cx="77582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</m:oMath>
                </a14:m>
                <a:r>
                  <a:rPr lang="en-US" dirty="0">
                    <a:effectLst/>
                    <a:latin typeface="Helvetica" charset="0"/>
                    <a:ea typeface="Times New Roman" charset="0"/>
                    <a:cs typeface="Times New Roman" charset="0"/>
                  </a:rPr>
                  <a:t>, which is</a:t>
                </a:r>
                <a:r>
                  <a:rPr lang="en-US" dirty="0">
                    <a:effectLst/>
                    <a:latin typeface="Helvetica" charset="0"/>
                    <a:ea typeface="Calibri" charset="0"/>
                    <a:cs typeface="Times New Roman" charset="0"/>
                  </a:rPr>
                  <a:t> the average number of pairwise differences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8" y="4964949"/>
                <a:ext cx="7758272" cy="461665"/>
              </a:xfrm>
              <a:prstGeom prst="rect">
                <a:avLst/>
              </a:prstGeom>
              <a:blipFill>
                <a:blip r:embed="rId4"/>
                <a:stretch>
                  <a:fillRect l="-163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81118" y="5466674"/>
            <a:ext cx="729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neutrality, these 2 estimates will be the same: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4635" y="5928339"/>
            <a:ext cx="4650740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/>
              <a:t>Estimate p value with </a:t>
            </a:r>
            <a:r>
              <a:rPr lang="en-US" dirty="0"/>
              <a:t>coalescent simulation (e.g.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8B31E-26E5-AF45-A57E-1D4CE078ED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693"/>
          <a:stretch/>
        </p:blipFill>
        <p:spPr>
          <a:xfrm>
            <a:off x="1067018" y="977307"/>
            <a:ext cx="7298472" cy="334601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3F2D613-6ABF-104D-8508-65064B33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238717"/>
            <a:ext cx="1998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elvetica" charset="0"/>
              </a:rPr>
              <a:t>From the 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6950232-0DBC-3D44-8787-FB5A69795734}"/>
                  </a:ext>
                </a:extLst>
              </p:cNvPr>
              <p:cNvSpPr/>
              <p:nvPr/>
            </p:nvSpPr>
            <p:spPr>
              <a:xfrm>
                <a:off x="485939" y="6006797"/>
                <a:ext cx="3250698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ajima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D</m:t>
                    </m:r>
                    <m: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6950232-0DBC-3D44-8787-FB5A6979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9" y="6006797"/>
                <a:ext cx="3250698" cy="618952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093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Interpreting Tajima’s D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5564" y="1015950"/>
            <a:ext cx="42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 toward rare alleles: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4497" y="3765892"/>
            <a:ext cx="2121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Tajima’s D &lt;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84811" y="1993729"/>
                <a:ext cx="105721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charset="0"/>
                          <a:ea typeface="Calibri" charset="0"/>
                          <a:cs typeface="Times New Roman" charset="0"/>
                        </a:rPr>
                        <m:t>Π</m:t>
                      </m:r>
                      <m:r>
                        <a:rPr lang="en-US" b="0" i="1" smtClean="0">
                          <a:latin typeface="Cambria Math" charset="0"/>
                          <a:ea typeface="Calibri" charset="0"/>
                          <a:cs typeface="Times New Roman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11" y="1993729"/>
                <a:ext cx="1057212" cy="786241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36131" y="3765892"/>
            <a:ext cx="612668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16363" y="4641650"/>
            <a:ext cx="3476907" cy="2152056"/>
            <a:chOff x="416363" y="4641650"/>
            <a:chExt cx="3476907" cy="215205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30651" y="4641650"/>
              <a:ext cx="1700213" cy="2143125"/>
            </a:xfrm>
            <a:prstGeom prst="rect">
              <a:avLst/>
            </a:prstGeom>
            <a:solidFill>
              <a:srgbClr val="76D6FF">
                <a:alpha val="1882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416363" y="477023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25883" y="492263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40173" y="5079801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40172" y="5236964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35405" y="538936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49695" y="5546525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49694" y="5703688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35405" y="623277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49694" y="6419948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49694" y="663332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30641" y="587037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30640" y="6041829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221508" y="502284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221508" y="4862589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221508" y="4702334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221508" y="5183105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221508" y="5343359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221508" y="549418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21508" y="5654444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221508" y="5833553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221508" y="599380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221508" y="6172917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221508" y="6361453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221508" y="6578268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5242" y="5870376"/>
              <a:ext cx="1458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100% of SNPs w/ MAF&lt;0.1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628432" y="5024419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68469" y="5487905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875102" y="6194912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909A47-DA13-D648-ACA0-1CE9217E0BBC}"/>
              </a:ext>
            </a:extLst>
          </p:cNvPr>
          <p:cNvSpPr txBox="1"/>
          <p:nvPr/>
        </p:nvSpPr>
        <p:spPr>
          <a:xfrm>
            <a:off x="7479123" y="1659913"/>
            <a:ext cx="1472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low freq. sites important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4EBEF-5948-6D43-BB2C-79737F47D277}"/>
              </a:ext>
            </a:extLst>
          </p:cNvPr>
          <p:cNvSpPr txBox="1"/>
          <p:nvPr/>
        </p:nvSpPr>
        <p:spPr>
          <a:xfrm>
            <a:off x="4853860" y="1740185"/>
            <a:ext cx="1472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low freq. sites less important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5307CE-4EB5-AE4C-9B72-2B87F81DFBA1}"/>
              </a:ext>
            </a:extLst>
          </p:cNvPr>
          <p:cNvSpPr/>
          <p:nvPr/>
        </p:nvSpPr>
        <p:spPr bwMode="auto">
          <a:xfrm>
            <a:off x="6871292" y="1944548"/>
            <a:ext cx="487906" cy="4616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C62914-FF75-CE4C-A187-860D3A67BC8A}"/>
                  </a:ext>
                </a:extLst>
              </p:cNvPr>
              <p:cNvSpPr/>
              <p:nvPr/>
            </p:nvSpPr>
            <p:spPr>
              <a:xfrm>
                <a:off x="5305031" y="2973641"/>
                <a:ext cx="3250698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ajima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D</m:t>
                    </m:r>
                    <m: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C62914-FF75-CE4C-A187-860D3A67B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031" y="2973641"/>
                <a:ext cx="3250698" cy="618952"/>
              </a:xfrm>
              <a:prstGeom prst="rect">
                <a:avLst/>
              </a:prstGeom>
              <a:blipFill>
                <a:blip r:embed="rId5"/>
                <a:stretch>
                  <a:fillRect l="-38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BB12745-F146-0E4A-912D-B92ECF91AD30}"/>
              </a:ext>
            </a:extLst>
          </p:cNvPr>
          <p:cNvSpPr txBox="1"/>
          <p:nvPr/>
        </p:nvSpPr>
        <p:spPr>
          <a:xfrm>
            <a:off x="2666901" y="4952272"/>
            <a:ext cx="439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sweep or recent low N</a:t>
            </a:r>
            <a:r>
              <a:rPr lang="en-US" baseline="-2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00943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Interpreting Tajima’s D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5564" y="1015950"/>
            <a:ext cx="429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 toward rare </a:t>
            </a:r>
            <a:r>
              <a:rPr lang="en-US" dirty="0">
                <a:solidFill>
                  <a:srgbClr val="FF0000"/>
                </a:solidFill>
              </a:rPr>
              <a:t>derived </a:t>
            </a:r>
            <a:r>
              <a:rPr lang="en-US" dirty="0"/>
              <a:t>alleles: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37570" y="2040972"/>
                <a:ext cx="105721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charset="0"/>
                          <a:ea typeface="Calibri" charset="0"/>
                          <a:cs typeface="Times New Roman" charset="0"/>
                        </a:rPr>
                        <m:t>Π</m:t>
                      </m:r>
                      <m:r>
                        <a:rPr lang="en-US" b="0" i="1" smtClean="0">
                          <a:latin typeface="Cambria Math" charset="0"/>
                          <a:ea typeface="Calibri" charset="0"/>
                          <a:cs typeface="Times New Roman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570" y="2040972"/>
                <a:ext cx="1057212" cy="786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16363" y="4641650"/>
            <a:ext cx="3476907" cy="2152056"/>
            <a:chOff x="416363" y="4641650"/>
            <a:chExt cx="3476907" cy="215205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30651" y="4641650"/>
              <a:ext cx="1700213" cy="2143125"/>
            </a:xfrm>
            <a:prstGeom prst="rect">
              <a:avLst/>
            </a:prstGeom>
            <a:solidFill>
              <a:srgbClr val="76D6FF">
                <a:alpha val="1882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416363" y="477023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25883" y="492263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40173" y="5079801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40172" y="5236964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35405" y="538936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49695" y="5546525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49694" y="5703688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35405" y="623277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49694" y="6419948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49694" y="663332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30641" y="587037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30640" y="6041829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221508" y="502284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221508" y="4862589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221508" y="4702334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221508" y="5183105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221508" y="5343359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221508" y="549418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21508" y="5654444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221508" y="5833553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221508" y="599380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221508" y="6172917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221508" y="6361453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221508" y="6578268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5242" y="5870376"/>
              <a:ext cx="1458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100% of SNPs w/ MAF&lt;0.1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628432" y="5024419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68469" y="5487905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875102" y="6194912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42360C-C69D-254E-B956-177F5241DBE2}"/>
              </a:ext>
            </a:extLst>
          </p:cNvPr>
          <p:cNvSpPr txBox="1"/>
          <p:nvPr/>
        </p:nvSpPr>
        <p:spPr>
          <a:xfrm>
            <a:off x="6268696" y="1402786"/>
            <a:ext cx="276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 and Li’s D 1993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60AB25-8278-3A48-AF3E-392B97C36CDE}"/>
              </a:ext>
            </a:extLst>
          </p:cNvPr>
          <p:cNvSpPr txBox="1"/>
          <p:nvPr/>
        </p:nvSpPr>
        <p:spPr>
          <a:xfrm>
            <a:off x="5414497" y="3765892"/>
            <a:ext cx="2121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Tajima’s D &lt;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5D05CE-3E5B-524A-8E9E-047D1AF62139}"/>
              </a:ext>
            </a:extLst>
          </p:cNvPr>
          <p:cNvSpPr txBox="1"/>
          <p:nvPr/>
        </p:nvSpPr>
        <p:spPr>
          <a:xfrm>
            <a:off x="7736131" y="3765892"/>
            <a:ext cx="612668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F69FCA-8F32-FC47-8AED-260A058D3D1E}"/>
                  </a:ext>
                </a:extLst>
              </p:cNvPr>
              <p:cNvSpPr/>
              <p:nvPr/>
            </p:nvSpPr>
            <p:spPr>
              <a:xfrm>
                <a:off x="5305031" y="2973641"/>
                <a:ext cx="3250698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ajima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D</m:t>
                    </m:r>
                    <m: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F69FCA-8F32-FC47-8AED-260A058D3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031" y="2973641"/>
                <a:ext cx="3250698" cy="618952"/>
              </a:xfrm>
              <a:prstGeom prst="rect">
                <a:avLst/>
              </a:prstGeom>
              <a:blipFill>
                <a:blip r:embed="rId5"/>
                <a:stretch>
                  <a:fillRect l="-38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AF85EEE-E2FF-EB4E-9279-4F68ADA35124}"/>
              </a:ext>
            </a:extLst>
          </p:cNvPr>
          <p:cNvSpPr txBox="1"/>
          <p:nvPr/>
        </p:nvSpPr>
        <p:spPr>
          <a:xfrm>
            <a:off x="2666901" y="4952272"/>
            <a:ext cx="439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sweep or recent low N</a:t>
            </a:r>
            <a:r>
              <a:rPr lang="en-US" baseline="-2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3496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Interpreting Tajima’s D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5564" y="1015950"/>
            <a:ext cx="429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 toward rare derived alleles: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37570" y="2040972"/>
                <a:ext cx="105721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charset="0"/>
                          <a:ea typeface="Calibri" charset="0"/>
                          <a:cs typeface="Times New Roman" charset="0"/>
                        </a:rPr>
                        <m:t>Π</m:t>
                      </m:r>
                      <m:r>
                        <a:rPr lang="en-US" b="0" i="1" smtClean="0">
                          <a:latin typeface="Cambria Math" charset="0"/>
                          <a:ea typeface="Calibri" charset="0"/>
                          <a:cs typeface="Times New Roman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570" y="2040972"/>
                <a:ext cx="1057212" cy="786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16363" y="4641650"/>
            <a:ext cx="3476907" cy="2152056"/>
            <a:chOff x="416363" y="4641650"/>
            <a:chExt cx="3476907" cy="215205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30651" y="4641650"/>
              <a:ext cx="1700213" cy="2143125"/>
            </a:xfrm>
            <a:prstGeom prst="rect">
              <a:avLst/>
            </a:prstGeom>
            <a:solidFill>
              <a:srgbClr val="76D6FF">
                <a:alpha val="1882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416363" y="477023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25883" y="492263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40173" y="5079801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40172" y="5236964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35405" y="538936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49695" y="5546525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49694" y="5703688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35405" y="623277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49694" y="6419948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49694" y="663332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30641" y="587037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30640" y="6041829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221508" y="502284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221508" y="4862589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221508" y="4702334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221508" y="5183105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221508" y="5343359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221508" y="549418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21508" y="5654444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221508" y="5833553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221508" y="599380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221508" y="6172917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221508" y="6361453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221508" y="6578268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5242" y="5870376"/>
              <a:ext cx="1458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100% of SNPs w/ MAF&lt;0.1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628432" y="5024419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68469" y="5487905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875102" y="6194912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666901" y="4952272"/>
            <a:ext cx="439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sweep or recent low N</a:t>
            </a:r>
            <a:r>
              <a:rPr lang="en-US" baseline="-25000" dirty="0"/>
              <a:t>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01181" y="5559666"/>
            <a:ext cx="4529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can you tell the difference between a sweep and a population bottleneck?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D0B139-8E4F-3A42-B2AF-402794045ABC}"/>
              </a:ext>
            </a:extLst>
          </p:cNvPr>
          <p:cNvSpPr txBox="1"/>
          <p:nvPr/>
        </p:nvSpPr>
        <p:spPr>
          <a:xfrm>
            <a:off x="5414497" y="3765892"/>
            <a:ext cx="2121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Tajima’s D &lt;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0E0DCF-B990-D04B-8B88-D108540501F2}"/>
              </a:ext>
            </a:extLst>
          </p:cNvPr>
          <p:cNvSpPr txBox="1"/>
          <p:nvPr/>
        </p:nvSpPr>
        <p:spPr>
          <a:xfrm>
            <a:off x="7736131" y="3765892"/>
            <a:ext cx="612668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A41009F-810A-DC41-B6EB-FEDA4831936C}"/>
                  </a:ext>
                </a:extLst>
              </p:cNvPr>
              <p:cNvSpPr/>
              <p:nvPr/>
            </p:nvSpPr>
            <p:spPr>
              <a:xfrm>
                <a:off x="5305031" y="2973641"/>
                <a:ext cx="3250698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ajima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D</m:t>
                    </m:r>
                    <m: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A41009F-810A-DC41-B6EB-FEDA48319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031" y="2973641"/>
                <a:ext cx="3250698" cy="618952"/>
              </a:xfrm>
              <a:prstGeom prst="rect">
                <a:avLst/>
              </a:prstGeom>
              <a:blipFill>
                <a:blip r:embed="rId5"/>
                <a:stretch>
                  <a:fillRect l="-38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593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Interpreting Tajima’s D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0013" y="4386263"/>
            <a:ext cx="4745551" cy="2471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5564" y="1015950"/>
            <a:ext cx="429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 toward rare derived alleles: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78763" y="2057217"/>
                <a:ext cx="105721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charset="0"/>
                          <a:ea typeface="Calibri" charset="0"/>
                          <a:cs typeface="Times New Roman" charset="0"/>
                        </a:rPr>
                        <m:t>Π</m:t>
                      </m:r>
                      <m:r>
                        <a:rPr lang="en-US" b="0" i="1" smtClean="0">
                          <a:latin typeface="Cambria Math" charset="0"/>
                          <a:ea typeface="Calibri" charset="0"/>
                          <a:cs typeface="Times New Roman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763" y="2057217"/>
                <a:ext cx="1057212" cy="786241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16363" y="4641650"/>
            <a:ext cx="3476907" cy="2152056"/>
            <a:chOff x="416363" y="4641650"/>
            <a:chExt cx="3476907" cy="215205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30651" y="4641650"/>
              <a:ext cx="1700213" cy="2143125"/>
            </a:xfrm>
            <a:prstGeom prst="rect">
              <a:avLst/>
            </a:prstGeom>
            <a:solidFill>
              <a:srgbClr val="76D6FF">
                <a:alpha val="1882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416363" y="477023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25883" y="492263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40173" y="5079801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40172" y="5236964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35405" y="538936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49695" y="5546525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49694" y="5703688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35405" y="623277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49694" y="6419948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49694" y="6633320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30641" y="5870376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30640" y="6041829"/>
              <a:ext cx="1700213" cy="14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221508" y="502284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221508" y="4862589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221508" y="4702334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221508" y="5183105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221508" y="5343359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221508" y="549418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221508" y="5654444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221508" y="5833553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221508" y="5993806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221508" y="6172917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221508" y="6361453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221508" y="6578268"/>
              <a:ext cx="135952" cy="12505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5242" y="5870376"/>
              <a:ext cx="1458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100% of SNPs w/ MAF&lt;0.1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628432" y="5024419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68469" y="5487905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875102" y="6194912"/>
              <a:ext cx="135952" cy="12505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666901" y="4952272"/>
            <a:ext cx="439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sweep or recent low N</a:t>
            </a:r>
            <a:r>
              <a:rPr lang="en-US" baseline="-25000" dirty="0"/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D0B139-8E4F-3A42-B2AF-402794045ABC}"/>
              </a:ext>
            </a:extLst>
          </p:cNvPr>
          <p:cNvSpPr txBox="1"/>
          <p:nvPr/>
        </p:nvSpPr>
        <p:spPr>
          <a:xfrm>
            <a:off x="5414497" y="3765892"/>
            <a:ext cx="212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Tajima’s D &gt;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0E0DCF-B990-D04B-8B88-D108540501F2}"/>
              </a:ext>
            </a:extLst>
          </p:cNvPr>
          <p:cNvSpPr txBox="1"/>
          <p:nvPr/>
        </p:nvSpPr>
        <p:spPr>
          <a:xfrm>
            <a:off x="7736131" y="3765892"/>
            <a:ext cx="689612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A41009F-810A-DC41-B6EB-FEDA4831936C}"/>
                  </a:ext>
                </a:extLst>
              </p:cNvPr>
              <p:cNvSpPr/>
              <p:nvPr/>
            </p:nvSpPr>
            <p:spPr>
              <a:xfrm>
                <a:off x="5305031" y="2973641"/>
                <a:ext cx="3250698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ajima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D</m:t>
                    </m:r>
                    <m:r>
                      <a:rPr lang="en-US" b="0" i="0" smtClean="0">
                        <a:latin typeface="Cambria Math" charset="0"/>
                        <a:ea typeface="Calibri" charset="0"/>
                        <a:cs typeface="Times New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  <m:r>
                      <a:rPr lang="en-US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A41009F-810A-DC41-B6EB-FEDA48319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031" y="2973641"/>
                <a:ext cx="3250698" cy="618952"/>
              </a:xfrm>
              <a:prstGeom prst="rect">
                <a:avLst/>
              </a:prstGeom>
              <a:blipFill>
                <a:blip r:embed="rId5"/>
                <a:stretch>
                  <a:fillRect l="-38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81F0AB5-C7CC-0B49-91E7-DCBBCF7A8102}"/>
              </a:ext>
            </a:extLst>
          </p:cNvPr>
          <p:cNvSpPr txBox="1"/>
          <p:nvPr/>
        </p:nvSpPr>
        <p:spPr>
          <a:xfrm>
            <a:off x="4178605" y="5674303"/>
            <a:ext cx="377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Tajima’s D is +</a:t>
            </a:r>
            <a:r>
              <a:rPr lang="en-US" dirty="0" err="1">
                <a:solidFill>
                  <a:srgbClr val="FF0000"/>
                </a:solidFill>
              </a:rPr>
              <a:t>ive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91B46-D7AF-F548-B81B-E3D6E7FC947F}"/>
              </a:ext>
            </a:extLst>
          </p:cNvPr>
          <p:cNvSpPr txBox="1"/>
          <p:nvPr/>
        </p:nvSpPr>
        <p:spPr>
          <a:xfrm>
            <a:off x="4941423" y="1773312"/>
            <a:ext cx="1472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More high freq. </a:t>
            </a:r>
            <a:r>
              <a:rPr lang="en-US" dirty="0" err="1">
                <a:solidFill>
                  <a:schemeClr val="bg2"/>
                </a:solidFill>
              </a:rPr>
              <a:t>pws</a:t>
            </a:r>
            <a:r>
              <a:rPr lang="en-US" dirty="0">
                <a:solidFill>
                  <a:schemeClr val="bg2"/>
                </a:solidFill>
              </a:rPr>
              <a:t> diffs</a:t>
            </a:r>
          </a:p>
        </p:txBody>
      </p:sp>
    </p:spTree>
    <p:extLst>
      <p:ext uri="{BB962C8B-B14F-4D97-AF65-F5344CB8AC3E}">
        <p14:creationId xmlns:p14="http://schemas.microsoft.com/office/powerpoint/2010/main" val="1082845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Molecular Signatures of Natural Selection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5564" y="3083171"/>
            <a:ext cx="429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Reduction in genetic diversity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5564" y="1015950"/>
            <a:ext cx="429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Skew toward rare derived alleles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1162" y="4781060"/>
            <a:ext cx="429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increase in linkage disequilibrium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4DD8B-D64A-FD48-B6C3-D786939F7015}"/>
              </a:ext>
            </a:extLst>
          </p:cNvPr>
          <p:cNvSpPr txBox="1"/>
          <p:nvPr/>
        </p:nvSpPr>
        <p:spPr>
          <a:xfrm>
            <a:off x="320675" y="5898416"/>
            <a:ext cx="2103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Correlated inheritance</a:t>
            </a:r>
          </a:p>
        </p:txBody>
      </p:sp>
    </p:spTree>
    <p:extLst>
      <p:ext uri="{BB962C8B-B14F-4D97-AF65-F5344CB8AC3E}">
        <p14:creationId xmlns:p14="http://schemas.microsoft.com/office/powerpoint/2010/main" val="1148060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0675" y="0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Parameters for population genomics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693338"/>
            <a:ext cx="4396085" cy="6036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6EE1D3-DFE4-BD4F-9D12-4FFC9321E681}"/>
                  </a:ext>
                </a:extLst>
              </p:cNvPr>
              <p:cNvSpPr txBox="1"/>
              <p:nvPr/>
            </p:nvSpPr>
            <p:spPr>
              <a:xfrm>
                <a:off x="5231712" y="5651757"/>
                <a:ext cx="3180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6EE1D3-DFE4-BD4F-9D12-4FFC9321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12" y="5651757"/>
                <a:ext cx="3180358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AA2298F-9FAE-4B43-8135-FB001ACD480B}"/>
              </a:ext>
            </a:extLst>
          </p:cNvPr>
          <p:cNvSpPr txBox="1"/>
          <p:nvPr/>
        </p:nvSpPr>
        <p:spPr>
          <a:xfrm>
            <a:off x="4939786" y="6175414"/>
            <a:ext cx="40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</a:rPr>
              <a:t>Hartl</a:t>
            </a:r>
            <a:r>
              <a:rPr lang="en-US" sz="1800" dirty="0">
                <a:solidFill>
                  <a:schemeClr val="bg2"/>
                </a:solidFill>
              </a:rPr>
              <a:t> &amp; Clark 2007, </a:t>
            </a:r>
          </a:p>
          <a:p>
            <a:r>
              <a:rPr lang="en-US" sz="1800" dirty="0">
                <a:solidFill>
                  <a:schemeClr val="bg2"/>
                </a:solidFill>
              </a:rPr>
              <a:t>Casillas &amp; </a:t>
            </a:r>
            <a:r>
              <a:rPr lang="en-US" sz="1800" dirty="0" err="1">
                <a:solidFill>
                  <a:schemeClr val="bg2"/>
                </a:solidFill>
              </a:rPr>
              <a:t>Barbadilla</a:t>
            </a:r>
            <a:r>
              <a:rPr lang="en-US" sz="1800" dirty="0">
                <a:solidFill>
                  <a:schemeClr val="bg2"/>
                </a:solidFill>
              </a:rPr>
              <a:t>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316A6C-661F-1E48-9E44-2D84DF968BD3}"/>
                  </a:ext>
                </a:extLst>
              </p:cNvPr>
              <p:cNvSpPr txBox="1"/>
              <p:nvPr/>
            </p:nvSpPr>
            <p:spPr>
              <a:xfrm>
                <a:off x="4845564" y="3083171"/>
                <a:ext cx="42984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Genetic diversity, indicator of N</a:t>
                </a:r>
                <a:r>
                  <a:rPr lang="en-US" baseline="-25000" dirty="0"/>
                  <a:t>e</a:t>
                </a:r>
                <a:r>
                  <a:rPr lang="en-US" dirty="0"/>
                  <a:t>,  or selection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libri" charset="0"/>
                        <a:cs typeface="Times New Roman" charset="0"/>
                      </a:rPr>
                      <m:t>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316A6C-661F-1E48-9E44-2D84DF96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4" y="3083171"/>
                <a:ext cx="4298436" cy="830997"/>
              </a:xfrm>
              <a:prstGeom prst="rect">
                <a:avLst/>
              </a:prstGeom>
              <a:blipFill>
                <a:blip r:embed="rId5"/>
                <a:stretch>
                  <a:fillRect l="-236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38A50C-5F93-D145-AE09-AD2C1FB052B3}"/>
                  </a:ext>
                </a:extLst>
              </p:cNvPr>
              <p:cNvSpPr txBox="1"/>
              <p:nvPr/>
            </p:nvSpPr>
            <p:spPr>
              <a:xfrm>
                <a:off x="4845564" y="1015950"/>
                <a:ext cx="42984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Skew toward rare derived alleles, indicator of change in N</a:t>
                </a:r>
                <a:r>
                  <a:rPr lang="en-US" baseline="-25000" dirty="0"/>
                  <a:t>e</a:t>
                </a:r>
                <a:r>
                  <a:rPr lang="en-US" dirty="0"/>
                  <a:t> or selection (e.g. Tajima’s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D</m:t>
                    </m:r>
                  </m:oMath>
                </a14:m>
                <a:r>
                  <a:rPr lang="en-US" dirty="0"/>
                  <a:t>, Fay &amp; Wu’s H)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38A50C-5F93-D145-AE09-AD2C1FB0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4" y="1015950"/>
                <a:ext cx="4298436" cy="1569660"/>
              </a:xfrm>
              <a:prstGeom prst="rect">
                <a:avLst/>
              </a:prstGeom>
              <a:blipFill>
                <a:blip r:embed="rId6"/>
                <a:stretch>
                  <a:fillRect l="-2360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D335F-DCDF-9445-8611-72CA83A0E8AF}"/>
                  </a:ext>
                </a:extLst>
              </p:cNvPr>
              <p:cNvSpPr txBox="1"/>
              <p:nvPr/>
            </p:nvSpPr>
            <p:spPr>
              <a:xfrm>
                <a:off x="4836062" y="4451428"/>
                <a:ext cx="42984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Linkage disequilibrium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indicator of recombination, N</a:t>
                </a:r>
                <a:r>
                  <a:rPr lang="en-US" baseline="-25000" dirty="0"/>
                  <a:t>e</a:t>
                </a:r>
                <a:r>
                  <a:rPr lang="en-US" dirty="0"/>
                  <a:t> or selection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D335F-DCDF-9445-8611-72CA83A0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62" y="4451428"/>
                <a:ext cx="4298436" cy="1200329"/>
              </a:xfrm>
              <a:prstGeom prst="rect">
                <a:avLst/>
              </a:prstGeom>
              <a:blipFill>
                <a:blip r:embed="rId7"/>
                <a:stretch>
                  <a:fillRect l="-2065" t="-4211" r="-88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792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4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Simulating DNA sequences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548" name="Line 640"/>
          <p:cNvSpPr>
            <a:spLocks noChangeShapeType="1"/>
          </p:cNvSpPr>
          <p:nvPr/>
        </p:nvSpPr>
        <p:spPr bwMode="auto">
          <a:xfrm>
            <a:off x="812200" y="3526160"/>
            <a:ext cx="0" cy="24812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49" name="Text Box 5"/>
          <p:cNvSpPr txBox="1">
            <a:spLocks noChangeArrowheads="1"/>
          </p:cNvSpPr>
          <p:nvPr/>
        </p:nvSpPr>
        <p:spPr bwMode="auto">
          <a:xfrm rot="16200000">
            <a:off x="-37885" y="4600802"/>
            <a:ext cx="93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 dirty="0"/>
              <a:t>Time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  <p:sp>
        <p:nvSpPr>
          <p:cNvPr id="643" name="Text Box 639"/>
          <p:cNvSpPr txBox="1">
            <a:spLocks noChangeArrowheads="1"/>
          </p:cNvSpPr>
          <p:nvPr/>
        </p:nvSpPr>
        <p:spPr bwMode="auto">
          <a:xfrm>
            <a:off x="4676661" y="1137059"/>
            <a:ext cx="42882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457200" eaLnBrk="1" hangingPunct="1">
              <a:spcBef>
                <a:spcPct val="50000"/>
              </a:spcBef>
            </a:pPr>
            <a:r>
              <a:rPr lang="en-GB" altLang="en-US" dirty="0"/>
              <a:t>(b) Coalescent process.         A </a:t>
            </a:r>
            <a:r>
              <a:rPr lang="en-GB" altLang="en-US" dirty="0">
                <a:solidFill>
                  <a:srgbClr val="FF0000"/>
                </a:solidFill>
              </a:rPr>
              <a:t>backward</a:t>
            </a:r>
            <a:r>
              <a:rPr lang="en-GB" altLang="en-US" dirty="0"/>
              <a:t> simulation.</a:t>
            </a:r>
          </a:p>
          <a:p>
            <a:pPr lvl="1" indent="-457200" eaLnBrk="1" hangingPunct="1">
              <a:spcBef>
                <a:spcPct val="50000"/>
              </a:spcBef>
            </a:pPr>
            <a:r>
              <a:rPr lang="en-GB" altLang="en-US" dirty="0">
                <a:solidFill>
                  <a:schemeClr val="tx2"/>
                </a:solidFill>
              </a:rPr>
              <a:t>	Continuous approximation</a:t>
            </a:r>
            <a:r>
              <a:rPr lang="en-GB" altLang="en-US" dirty="0"/>
              <a:t>.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18799" y="600648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E0E6765-7333-2644-8E7E-EFE28EFF1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7" t="-3402" r="28063" b="75157"/>
          <a:stretch/>
        </p:blipFill>
        <p:spPr>
          <a:xfrm rot="10800000">
            <a:off x="5409201" y="3590714"/>
            <a:ext cx="2560080" cy="3058808"/>
          </a:xfrm>
          <a:prstGeom prst="rect">
            <a:avLst/>
          </a:prstGeom>
        </p:spPr>
      </p:pic>
      <p:pic>
        <p:nvPicPr>
          <p:cNvPr id="652" name="Picture 651">
            <a:extLst>
              <a:ext uri="{FF2B5EF4-FFF2-40B4-BE49-F238E27FC236}">
                <a16:creationId xmlns:a16="http://schemas.microsoft.com/office/drawing/2014/main" id="{139A172B-D83C-F045-9153-37F9DF34C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" t="27004" r="20245" b="39338"/>
          <a:stretch/>
        </p:blipFill>
        <p:spPr>
          <a:xfrm rot="10800000">
            <a:off x="846049" y="3500353"/>
            <a:ext cx="2690811" cy="3058808"/>
          </a:xfrm>
          <a:prstGeom prst="rect">
            <a:avLst/>
          </a:prstGeom>
        </p:spPr>
      </p:pic>
      <p:sp>
        <p:nvSpPr>
          <p:cNvPr id="653" name="TextBox 652">
            <a:extLst>
              <a:ext uri="{FF2B5EF4-FFF2-40B4-BE49-F238E27FC236}">
                <a16:creationId xmlns:a16="http://schemas.microsoft.com/office/drawing/2014/main" id="{DA7F2043-B680-B349-966A-1338292BEA8A}"/>
              </a:ext>
            </a:extLst>
          </p:cNvPr>
          <p:cNvSpPr txBox="1"/>
          <p:nvPr/>
        </p:nvSpPr>
        <p:spPr>
          <a:xfrm>
            <a:off x="5172640" y="6449467"/>
            <a:ext cx="30332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Genealogy of the sample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7CE8B3C1-26F3-6748-8183-8D24B10E8C13}"/>
              </a:ext>
            </a:extLst>
          </p:cNvPr>
          <p:cNvSpPr txBox="1"/>
          <p:nvPr/>
        </p:nvSpPr>
        <p:spPr>
          <a:xfrm>
            <a:off x="7669647" y="6075397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seq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EFA8D-0183-F943-84DE-3A1996C9B8BB}"/>
              </a:ext>
            </a:extLst>
          </p:cNvPr>
          <p:cNvSpPr txBox="1"/>
          <p:nvPr/>
        </p:nvSpPr>
        <p:spPr>
          <a:xfrm>
            <a:off x="3358832" y="610987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seq</a:t>
            </a:r>
          </a:p>
        </p:txBody>
      </p:sp>
      <p:sp>
        <p:nvSpPr>
          <p:cNvPr id="18" name="Text Box 638">
            <a:extLst>
              <a:ext uri="{FF2B5EF4-FFF2-40B4-BE49-F238E27FC236}">
                <a16:creationId xmlns:a16="http://schemas.microsoft.com/office/drawing/2014/main" id="{3D3BE8FD-BCA9-574F-B368-8F27DF51A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65" y="1169939"/>
            <a:ext cx="416820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457200" eaLnBrk="1" hangingPunct="1">
              <a:spcBef>
                <a:spcPct val="50000"/>
              </a:spcBef>
              <a:buAutoNum type="alphaLcParenBoth"/>
            </a:pPr>
            <a:r>
              <a:rPr lang="en-GB" altLang="en-US" dirty="0"/>
              <a:t>Wright-Fisher model </a:t>
            </a:r>
            <a:br>
              <a:rPr lang="en-GB" altLang="en-US" dirty="0"/>
            </a:br>
            <a:r>
              <a:rPr lang="en-GB" altLang="en-US" dirty="0"/>
              <a:t>Assumes constant population size, no gene flow, no selection</a:t>
            </a:r>
          </a:p>
          <a:p>
            <a:pPr marL="0" lvl="1" eaLnBrk="1" hangingPunct="1">
              <a:spcBef>
                <a:spcPct val="50000"/>
              </a:spcBef>
            </a:pPr>
            <a:r>
              <a:rPr lang="en-GB" altLang="en-US" dirty="0"/>
              <a:t>     </a:t>
            </a:r>
            <a:r>
              <a:rPr lang="en-GB" altLang="en-US" dirty="0">
                <a:solidFill>
                  <a:schemeClr val="tx2"/>
                </a:solidFill>
              </a:rPr>
              <a:t>Discrete generations</a:t>
            </a:r>
          </a:p>
        </p:txBody>
      </p:sp>
      <p:sp>
        <p:nvSpPr>
          <p:cNvPr id="22" name="Text Box 638">
            <a:extLst>
              <a:ext uri="{FF2B5EF4-FFF2-40B4-BE49-F238E27FC236}">
                <a16:creationId xmlns:a16="http://schemas.microsoft.com/office/drawing/2014/main" id="{3D92A809-B8B9-5D46-8B09-171A7254B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233" y="2598003"/>
            <a:ext cx="41682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457200" eaLnBrk="1" hangingPunct="1">
              <a:spcBef>
                <a:spcPct val="50000"/>
              </a:spcBef>
            </a:pPr>
            <a:r>
              <a:rPr lang="en-GB" altLang="en-US" dirty="0"/>
              <a:t>(c) The resulting simulated genealogy of the sample</a:t>
            </a:r>
          </a:p>
        </p:txBody>
      </p:sp>
    </p:spTree>
    <p:extLst>
      <p:ext uri="{BB962C8B-B14F-4D97-AF65-F5344CB8AC3E}">
        <p14:creationId xmlns:p14="http://schemas.microsoft.com/office/powerpoint/2010/main" val="117389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Simulating DNA sequences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43E2A-CD0E-9E42-A4E7-EC846A64608D}"/>
              </a:ext>
            </a:extLst>
          </p:cNvPr>
          <p:cNvSpPr txBox="1"/>
          <p:nvPr/>
        </p:nvSpPr>
        <p:spPr>
          <a:xfrm>
            <a:off x="415787" y="775503"/>
            <a:ext cx="8577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Simulating genealogies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continuous approximation of a Wright-Fisher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Randomly sample a time until the next coalescent from an exponential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DB44F-1544-D345-A925-35A926A092A9}"/>
              </a:ext>
            </a:extLst>
          </p:cNvPr>
          <p:cNvSpPr/>
          <p:nvPr/>
        </p:nvSpPr>
        <p:spPr>
          <a:xfrm>
            <a:off x="415787" y="221797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Merge randomly chosen lineages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Repeat until all lineages merge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6BD0F-ED67-C548-922E-3209A3A7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03" y="3774174"/>
            <a:ext cx="7197994" cy="29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4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Simulating DNA sequences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3A309-E74E-2A45-AD0F-E5256AA7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44" y="2197858"/>
            <a:ext cx="4337821" cy="45951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2DB44F-1544-D345-A925-35A926A092A9}"/>
              </a:ext>
            </a:extLst>
          </p:cNvPr>
          <p:cNvSpPr/>
          <p:nvPr/>
        </p:nvSpPr>
        <p:spPr>
          <a:xfrm>
            <a:off x="415787" y="221797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Merge randomly chosen lineages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Repeat until all lineages merge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Add mutations to genealogy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Randomly place mutations with probability proportional to branch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 rare mutation: no back mutations or multiple hits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FCA6B-9FB4-8142-8D70-8B9866F59EBD}"/>
              </a:ext>
            </a:extLst>
          </p:cNvPr>
          <p:cNvSpPr txBox="1"/>
          <p:nvPr/>
        </p:nvSpPr>
        <p:spPr>
          <a:xfrm>
            <a:off x="415787" y="775503"/>
            <a:ext cx="8577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Simulating genealogies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continuous approximation of a Wright-Fisher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Randomly sample a time until the next coalescent from an exponential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155575" y="142875"/>
            <a:ext cx="8864600" cy="860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Levels of polymorphism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2764" y="1164924"/>
            <a:ext cx="7453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from Hudson’s </a:t>
            </a:r>
            <a:r>
              <a:rPr lang="en-US" dirty="0" err="1"/>
              <a:t>ms</a:t>
            </a:r>
            <a:r>
              <a:rPr lang="en-US" dirty="0"/>
              <a:t> coalescence simulator. Note that some sequences are a lot more similar than others because the mutations were added to a genealogy: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8B31E-26E5-AF45-A57E-1D4CE078E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93"/>
          <a:stretch/>
        </p:blipFill>
        <p:spPr>
          <a:xfrm>
            <a:off x="922764" y="2896208"/>
            <a:ext cx="7298472" cy="334601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3F2D613-6ABF-104D-8508-65064B33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238717"/>
            <a:ext cx="1998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elvetica" charset="0"/>
              </a:rPr>
              <a:t>From the lab</a:t>
            </a:r>
          </a:p>
        </p:txBody>
      </p:sp>
    </p:spTree>
    <p:extLst>
      <p:ext uri="{BB962C8B-B14F-4D97-AF65-F5344CB8AC3E}">
        <p14:creationId xmlns:p14="http://schemas.microsoft.com/office/powerpoint/2010/main" val="19216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Probability of a coalescence event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Text Box 639"/>
              <p:cNvSpPr txBox="1">
                <a:spLocks noChangeArrowheads="1"/>
              </p:cNvSpPr>
              <p:nvPr/>
            </p:nvSpPr>
            <p:spPr bwMode="auto">
              <a:xfrm>
                <a:off x="592957" y="894038"/>
                <a:ext cx="8235687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spcBef>
                    <a:spcPct val="50000"/>
                  </a:spcBef>
                </a:pPr>
                <a:r>
                  <a:rPr lang="en-GB" altLang="en-US" dirty="0"/>
                  <a:t>How do you estimate branch lengths on the genealogies?</a:t>
                </a:r>
              </a:p>
              <a:p>
                <a:pPr marL="342900" lvl="1" indent="-342900" eaLnBrk="1" hangingPunct="1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GB" altLang="en-US" dirty="0"/>
                  <a:t>Use a continuous approximation of Wright-Fisher model</a:t>
                </a:r>
              </a:p>
              <a:p>
                <a:pPr marL="342900" lvl="1" indent="-342900" eaLnBrk="1" hangingPunct="1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GB" altLang="en-US" dirty="0"/>
                  <a:t>In a </a:t>
                </a:r>
                <a:r>
                  <a:rPr lang="en-GB" altLang="en-US" dirty="0">
                    <a:solidFill>
                      <a:schemeClr val="bg2"/>
                    </a:solidFill>
                  </a:rPr>
                  <a:t>diploid</a:t>
                </a:r>
                <a:r>
                  <a:rPr lang="en-GB" altLang="en-US" dirty="0"/>
                  <a:t> population (2N), previous generation (2N), probability 2 sequences have same ancestor is </a:t>
                </a:r>
                <a:r>
                  <a:rPr lang="en-GB" altLang="en-US" dirty="0">
                    <a:solidFill>
                      <a:srgbClr val="FF0000"/>
                    </a:solidFill>
                  </a:rPr>
                  <a:t>1/2N</a:t>
                </a:r>
              </a:p>
              <a:p>
                <a:pPr marL="342900" lvl="1" indent="-342900" eaLnBrk="1" hangingPunct="1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GB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altLang="en-US" dirty="0"/>
                  <a:t> lineages, the number of pairs that could have the same ancestor in previous generation is </a:t>
                </a:r>
                <a:r>
                  <a:rPr lang="en-GB" altLang="en-US" dirty="0">
                    <a:solidFill>
                      <a:srgbClr val="008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altLang="en-US" dirty="0">
                    <a:solidFill>
                      <a:srgbClr val="008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dirty="0">
                    <a:solidFill>
                      <a:srgbClr val="008000"/>
                    </a:solidFill>
                  </a:rPr>
                  <a:t>-1))/2</a:t>
                </a:r>
              </a:p>
            </p:txBody>
          </p:sp>
        </mc:Choice>
        <mc:Fallback xmlns="">
          <p:sp>
            <p:nvSpPr>
              <p:cNvPr id="643" name="Text Box 6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957" y="894038"/>
                <a:ext cx="8235687" cy="2862322"/>
              </a:xfrm>
              <a:prstGeom prst="rect">
                <a:avLst/>
              </a:prstGeom>
              <a:blipFill>
                <a:blip r:embed="rId3"/>
                <a:stretch>
                  <a:fillRect l="-1079" t="-1322" b="-35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7C38744-F8AF-3B47-9312-5F96FC1C6952}"/>
              </a:ext>
            </a:extLst>
          </p:cNvPr>
          <p:cNvSpPr txBox="1"/>
          <p:nvPr/>
        </p:nvSpPr>
        <p:spPr>
          <a:xfrm>
            <a:off x="54188" y="7211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diploid</a:t>
            </a:r>
          </a:p>
        </p:txBody>
      </p:sp>
    </p:spTree>
    <p:extLst>
      <p:ext uri="{BB962C8B-B14F-4D97-AF65-F5344CB8AC3E}">
        <p14:creationId xmlns:p14="http://schemas.microsoft.com/office/powerpoint/2010/main" val="266917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9140" y="64993"/>
            <a:ext cx="8823325" cy="8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Probability of a coalescence event</a:t>
            </a:r>
            <a:endParaRPr lang="en-US" altLang="en-US" sz="3200" b="1" kern="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Text Box 639"/>
              <p:cNvSpPr txBox="1">
                <a:spLocks noChangeArrowheads="1"/>
              </p:cNvSpPr>
              <p:nvPr/>
            </p:nvSpPr>
            <p:spPr bwMode="auto">
              <a:xfrm>
                <a:off x="592957" y="905735"/>
                <a:ext cx="8235687" cy="5399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spcBef>
                    <a:spcPct val="50000"/>
                  </a:spcBef>
                </a:pPr>
                <a:r>
                  <a:rPr lang="en-GB" altLang="en-US" dirty="0"/>
                  <a:t>How do you estimate branch lengths on the genealogies?</a:t>
                </a:r>
              </a:p>
              <a:p>
                <a:pPr marL="342900" lvl="1" indent="-342900" eaLnBrk="1" hangingPunct="1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GB" altLang="en-US" dirty="0"/>
                  <a:t>Use a continuous approximation of Wright-Fisher model</a:t>
                </a:r>
              </a:p>
              <a:p>
                <a:pPr marL="342900" lvl="1" indent="-342900" eaLnBrk="1" hangingPunct="1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GB" altLang="en-US" dirty="0"/>
                  <a:t>In a </a:t>
                </a:r>
                <a:r>
                  <a:rPr lang="en-GB" altLang="en-US" dirty="0">
                    <a:solidFill>
                      <a:schemeClr val="bg2"/>
                    </a:solidFill>
                  </a:rPr>
                  <a:t>diploid</a:t>
                </a:r>
                <a:r>
                  <a:rPr lang="en-GB" altLang="en-US" dirty="0"/>
                  <a:t> population (2N), previous generation (2N), probability 2 sequences have same ancestor is </a:t>
                </a:r>
                <a:r>
                  <a:rPr lang="en-GB" altLang="en-US" dirty="0">
                    <a:solidFill>
                      <a:srgbClr val="FF0000"/>
                    </a:solidFill>
                  </a:rPr>
                  <a:t>1/2N</a:t>
                </a:r>
              </a:p>
              <a:p>
                <a:pPr marL="342900" lvl="1" indent="-342900" eaLnBrk="1" hangingPunct="1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GB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altLang="en-US" dirty="0"/>
                  <a:t> lineages, the number of pairs that could have the same ancestor in previous generation is </a:t>
                </a:r>
                <a:r>
                  <a:rPr lang="en-GB" altLang="en-US" dirty="0">
                    <a:solidFill>
                      <a:srgbClr val="008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altLang="en-US" dirty="0">
                    <a:solidFill>
                      <a:srgbClr val="008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dirty="0">
                    <a:solidFill>
                      <a:srgbClr val="008000"/>
                    </a:solidFill>
                  </a:rPr>
                  <a:t>-1))/2</a:t>
                </a:r>
              </a:p>
              <a:p>
                <a:pPr marL="342900" lvl="1" indent="-342900" eaLnBrk="1" hangingPunct="1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The probability of a coalescence event:</a:t>
                </a:r>
                <a:endParaRPr lang="en-GB" altLang="en-US" dirty="0"/>
              </a:p>
              <a:p>
                <a:pPr marL="914400" lvl="3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marL="914400" lvl="3" eaLnBrk="1" hangingPunct="1">
                  <a:spcBef>
                    <a:spcPct val="50000"/>
                  </a:spcBef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914400" lvl="3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3" name="Text Box 6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957" y="905735"/>
                <a:ext cx="8235687" cy="5399042"/>
              </a:xfrm>
              <a:prstGeom prst="rect">
                <a:avLst/>
              </a:prstGeom>
              <a:blipFill>
                <a:blip r:embed="rId3"/>
                <a:stretch>
                  <a:fillRect l="-1079" t="-704" b="-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7C38744-F8AF-3B47-9312-5F96FC1C6952}"/>
              </a:ext>
            </a:extLst>
          </p:cNvPr>
          <p:cNvSpPr txBox="1"/>
          <p:nvPr/>
        </p:nvSpPr>
        <p:spPr>
          <a:xfrm>
            <a:off x="54188" y="7211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diploid</a:t>
            </a:r>
          </a:p>
        </p:txBody>
      </p:sp>
    </p:spTree>
    <p:extLst>
      <p:ext uri="{BB962C8B-B14F-4D97-AF65-F5344CB8AC3E}">
        <p14:creationId xmlns:p14="http://schemas.microsoft.com/office/powerpoint/2010/main" val="2477186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7.5.3.2"/>
  <p:tag name="PPTVERSION" val="15"/>
  <p:tag name="TPOS" val="6"/>
</p:tagLst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00"/>
      </a:dk1>
      <a:lt1>
        <a:srgbClr val="FFFFFF"/>
      </a:lt1>
      <a:dk2>
        <a:srgbClr val="00008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8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198817</TotalTime>
  <Words>2454</Words>
  <Application>Microsoft Macintosh PowerPoint</Application>
  <PresentationFormat>On-screen Show (4:3)</PresentationFormat>
  <Paragraphs>395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Helvetica</vt:lpstr>
      <vt:lpstr>Lucida Bright</vt:lpstr>
      <vt:lpstr>Times New Roman</vt:lpstr>
      <vt:lpstr>Blank Presentation</vt:lpstr>
      <vt:lpstr>More  Molecular Population Genetics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Douda Bensasson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Douda Bensasson</dc:creator>
  <cp:lastModifiedBy>Douda Bensasson</cp:lastModifiedBy>
  <cp:revision>1974</cp:revision>
  <cp:lastPrinted>2018-01-29T16:02:02Z</cp:lastPrinted>
  <dcterms:created xsi:type="dcterms:W3CDTF">2015-11-24T10:08:35Z</dcterms:created>
  <dcterms:modified xsi:type="dcterms:W3CDTF">2020-03-11T20:51:15Z</dcterms:modified>
</cp:coreProperties>
</file>