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Old Standard TT" pitchFamily="2" charset="77"/>
      <p:regular r:id="rId15"/>
      <p:bold r:id="rId16"/>
      <p: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4"/>
  </p:normalViewPr>
  <p:slideViewPr>
    <p:cSldViewPr snapToGrid="0">
      <p:cViewPr varScale="1">
        <p:scale>
          <a:sx n="137" d="100"/>
          <a:sy n="137" d="100"/>
        </p:scale>
        <p:origin x="92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e0d944b5ed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e0d944b5e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000">
                <a:solidFill>
                  <a:schemeClr val="dk1"/>
                </a:solidFill>
                <a:latin typeface="Times New Roman"/>
                <a:ea typeface="Times New Roman"/>
                <a:cs typeface="Times New Roman"/>
                <a:sym typeface="Times New Roman"/>
              </a:rPr>
              <a:t>ReLU function is defined as f(x) = max(0,x) where x is the input to the function. ReLU simply returns the input if it is positive and returns 0 if the input is negative</a:t>
            </a:r>
            <a:endParaRPr sz="1000">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e0d944b5ed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e0d944b5e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sz="1000">
                <a:solidFill>
                  <a:schemeClr val="dk1"/>
                </a:solidFill>
                <a:latin typeface="Times New Roman"/>
                <a:ea typeface="Times New Roman"/>
                <a:cs typeface="Times New Roman"/>
                <a:sym typeface="Times New Roman"/>
              </a:rPr>
              <a:t>Specifically, Dropout sets the output of each unit to 0 with a certain probability, independent of other units</a:t>
            </a:r>
            <a:endParaRPr sz="1000">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2f9850c821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2f9850c821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e0d944b5e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e0d944b5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2f9850c82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2f9850c82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f9850c821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f9850c82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000">
                <a:solidFill>
                  <a:schemeClr val="dk1"/>
                </a:solidFill>
                <a:latin typeface="Times New Roman"/>
                <a:ea typeface="Times New Roman"/>
                <a:cs typeface="Times New Roman"/>
                <a:sym typeface="Times New Roman"/>
              </a:rPr>
              <a:t>AI use with classification/feature analysis is already seen all over: Facial recognition, traffic cameras, weather detection, criminology field, etc.</a:t>
            </a:r>
            <a:endParaRPr sz="1000">
              <a:solidFill>
                <a:schemeClr val="dk1"/>
              </a:solidFill>
              <a:latin typeface="Times New Roman"/>
              <a:ea typeface="Times New Roman"/>
              <a:cs typeface="Times New Roman"/>
              <a:sym typeface="Times New Roman"/>
            </a:endParaRPr>
          </a:p>
          <a:p>
            <a:pPr marL="0" lvl="0" indent="0" algn="l" rtl="0">
              <a:lnSpc>
                <a:spcPct val="150000"/>
              </a:lnSpc>
              <a:spcBef>
                <a:spcPts val="1200"/>
              </a:spcBef>
              <a:spcAft>
                <a:spcPts val="0"/>
              </a:spcAft>
              <a:buNone/>
            </a:pPr>
            <a:r>
              <a:rPr lang="en" sz="1000">
                <a:solidFill>
                  <a:schemeClr val="dk1"/>
                </a:solidFill>
                <a:latin typeface="Times New Roman"/>
                <a:ea typeface="Times New Roman"/>
                <a:cs typeface="Times New Roman"/>
                <a:sym typeface="Times New Roman"/>
              </a:rPr>
              <a:t>Continuous improvement/development as well as new advancements with military technology, criminology field, medical field, agriculture, etc. </a:t>
            </a:r>
            <a:endParaRPr sz="1000">
              <a:solidFill>
                <a:schemeClr val="dk1"/>
              </a:solidFill>
              <a:latin typeface="Times New Roman"/>
              <a:ea typeface="Times New Roman"/>
              <a:cs typeface="Times New Roman"/>
              <a:sym typeface="Times New Roman"/>
            </a:endParaRPr>
          </a:p>
          <a:p>
            <a:pPr marL="0" lvl="0" indent="0" algn="l" rtl="0">
              <a:lnSpc>
                <a:spcPct val="150000"/>
              </a:lnSpc>
              <a:spcBef>
                <a:spcPts val="1200"/>
              </a:spcBef>
              <a:spcAft>
                <a:spcPts val="1200"/>
              </a:spcAft>
              <a:buNone/>
            </a:pPr>
            <a:r>
              <a:rPr lang="en" sz="1000">
                <a:latin typeface="Times New Roman"/>
                <a:ea typeface="Times New Roman"/>
                <a:cs typeface="Times New Roman"/>
                <a:sym typeface="Times New Roman"/>
              </a:rPr>
              <a:t>Applied AI View - produce commercially viable smart systems</a:t>
            </a:r>
            <a:endParaRPr sz="1000">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2f9850c821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2f9850c82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200"/>
              </a:spcAft>
              <a:buNone/>
            </a:pPr>
            <a:r>
              <a:rPr lang="en" sz="1000">
                <a:solidFill>
                  <a:schemeClr val="dk1"/>
                </a:solidFill>
                <a:latin typeface="Times New Roman"/>
                <a:ea typeface="Times New Roman"/>
                <a:cs typeface="Times New Roman"/>
                <a:sym typeface="Times New Roman"/>
              </a:rPr>
              <a:t>Developed in 2012, AlexNet is composed of 8 layers, 5 convolutional layers and 3 fully connected layers, with a total of 60 million parameters. It uses ReLU activation functions instead of traditional activation functions, allowing faster training and improved accuracy.</a:t>
            </a:r>
            <a:endParaRPr sz="1000">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e0d944b5ed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e0d944b5e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1000"/>
              </a:spcAft>
              <a:buNone/>
            </a:pPr>
            <a:r>
              <a:rPr lang="en" sz="1000">
                <a:solidFill>
                  <a:schemeClr val="dk1"/>
                </a:solidFill>
                <a:latin typeface="Times New Roman"/>
                <a:ea typeface="Times New Roman"/>
                <a:cs typeface="Times New Roman"/>
                <a:sym typeface="Times New Roman"/>
              </a:rPr>
              <a:t>Each filter is applied to each region of the input image, and the output feature map is generated by computing the dot product between the filter and the input patch of the image at each spatial location</a:t>
            </a:r>
            <a:endParaRPr sz="1000">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d944b5ed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d944b5e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000">
                <a:solidFill>
                  <a:schemeClr val="dk1"/>
                </a:solidFill>
                <a:latin typeface="Times New Roman"/>
                <a:ea typeface="Times New Roman"/>
                <a:cs typeface="Times New Roman"/>
                <a:sym typeface="Times New Roman"/>
              </a:rPr>
              <a:t>These features are gradually learned and then combined across the layers to form higher-level and more abstract representations of the image</a:t>
            </a:r>
            <a:endParaRPr sz="1000">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e0d944b5ed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e0d944b5e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e0d944b5ed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e0d944b5e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 sz="1000">
                <a:solidFill>
                  <a:schemeClr val="dk1"/>
                </a:solidFill>
                <a:latin typeface="Times New Roman"/>
                <a:ea typeface="Times New Roman"/>
                <a:cs typeface="Times New Roman"/>
                <a:sym typeface="Times New Roman"/>
              </a:rPr>
              <a:t>The output of the average pooling layer is passed through a softmax activation function to compute the class probabilities for the input image. The softmax function normalizes the output of the average pooling layer into a probability distribution over different classes in the dataset, allowing the network to make a prediction about the most likely class label for the input image</a:t>
            </a:r>
            <a:endParaRPr sz="1000">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AlexNet Data Classification </a:t>
            </a:r>
            <a:endParaRPr/>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Ben Schwarz</a:t>
            </a:r>
            <a:endParaRPr/>
          </a:p>
          <a:p>
            <a:pPr marL="0" lvl="0" indent="0" algn="l" rtl="0">
              <a:spcBef>
                <a:spcPts val="0"/>
              </a:spcBef>
              <a:spcAft>
                <a:spcPts val="0"/>
              </a:spcAft>
              <a:buNone/>
            </a:pPr>
            <a:r>
              <a:rPr lang="en"/>
              <a:t>MAP 2192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ReLU</a:t>
            </a:r>
            <a:endParaRPr/>
          </a:p>
        </p:txBody>
      </p:sp>
      <p:sp>
        <p:nvSpPr>
          <p:cNvPr id="125" name="Google Shape;125;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AlexNet uses the ReLU (Rectified Linear Unit) activation function in the convolutional and fully connected layers. This introduces non-linearity to the network, which allows it to learn more complex and non-linear functions of the input data. </a:t>
            </a:r>
            <a:endParaRPr/>
          </a:p>
          <a:p>
            <a:pPr marL="0" lvl="0" indent="0" algn="l" rtl="0">
              <a:spcBef>
                <a:spcPts val="1200"/>
              </a:spcBef>
              <a:spcAft>
                <a:spcPts val="1200"/>
              </a:spcAft>
              <a:buNone/>
            </a:pPr>
            <a:endParaRPr/>
          </a:p>
        </p:txBody>
      </p:sp>
      <p:pic>
        <p:nvPicPr>
          <p:cNvPr id="126" name="Google Shape;126;p22" descr="A Comprehensive Guide to Convolutional Neural Networks — the ELI5 way | by  Sumit Saha | Towards Data Science"/>
          <p:cNvPicPr preferRelativeResize="0"/>
          <p:nvPr/>
        </p:nvPicPr>
        <p:blipFill>
          <a:blip r:embed="rId3">
            <a:alphaModFix/>
          </a:blip>
          <a:stretch>
            <a:fillRect/>
          </a:stretch>
        </p:blipFill>
        <p:spPr>
          <a:xfrm>
            <a:off x="1654125" y="2599225"/>
            <a:ext cx="5835751" cy="1969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Dropout</a:t>
            </a:r>
            <a:endParaRPr/>
          </a:p>
        </p:txBody>
      </p:sp>
      <p:sp>
        <p:nvSpPr>
          <p:cNvPr id="132" name="Google Shape;132;p2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Dropout regularization is used in the fully connected layers to prevent overfitting. Dropout randomly drops out a fraction of the units in a layer during training, forcing the remaining units to learn more robust and diverse features. </a:t>
            </a:r>
            <a:endParaRPr/>
          </a:p>
        </p:txBody>
      </p:sp>
      <p:pic>
        <p:nvPicPr>
          <p:cNvPr id="133" name="Google Shape;133;p23"/>
          <p:cNvPicPr preferRelativeResize="0"/>
          <p:nvPr/>
        </p:nvPicPr>
        <p:blipFill>
          <a:blip r:embed="rId3">
            <a:alphaModFix/>
          </a:blip>
          <a:stretch>
            <a:fillRect/>
          </a:stretch>
        </p:blipFill>
        <p:spPr>
          <a:xfrm>
            <a:off x="2254137" y="2460775"/>
            <a:ext cx="4635725" cy="2296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pic>
        <p:nvPicPr>
          <p:cNvPr id="139" name="Google Shape;139;p24"/>
          <p:cNvPicPr preferRelativeResize="0"/>
          <p:nvPr/>
        </p:nvPicPr>
        <p:blipFill>
          <a:blip r:embed="rId3">
            <a:alphaModFix/>
          </a:blip>
          <a:stretch>
            <a:fillRect/>
          </a:stretch>
        </p:blipFill>
        <p:spPr>
          <a:xfrm>
            <a:off x="3727724" y="222513"/>
            <a:ext cx="1688564" cy="46984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Overview/Purpose</a:t>
            </a:r>
            <a:endParaRPr/>
          </a:p>
        </p:txBody>
      </p:sp>
      <p:sp>
        <p:nvSpPr>
          <p:cNvPr id="66" name="Google Shape;66;p14"/>
          <p:cNvSpPr txBox="1">
            <a:spLocks noGrp="1"/>
          </p:cNvSpPr>
          <p:nvPr>
            <p:ph type="body" idx="1"/>
          </p:nvPr>
        </p:nvSpPr>
        <p:spPr>
          <a:xfrm>
            <a:off x="311700" y="1152475"/>
            <a:ext cx="8382600" cy="31062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Animal data set</a:t>
            </a:r>
            <a:endParaRPr/>
          </a:p>
          <a:p>
            <a:pPr marL="457200" lvl="0" indent="-342900" algn="l" rtl="0">
              <a:lnSpc>
                <a:spcPct val="150000"/>
              </a:lnSpc>
              <a:spcBef>
                <a:spcPts val="1000"/>
              </a:spcBef>
              <a:spcAft>
                <a:spcPts val="0"/>
              </a:spcAft>
              <a:buSzPts val="1800"/>
              <a:buChar char="●"/>
            </a:pPr>
            <a:r>
              <a:rPr lang="en"/>
              <a:t>Using AlexNet to help identify the distinguishing characteristics in animals to determine whether they are classified as “land” (terrestrial) or “sea” (aquatic) creatures. </a:t>
            </a:r>
            <a:endParaRPr/>
          </a:p>
          <a:p>
            <a:pPr marL="0" lvl="0" indent="0" algn="l" rtl="0">
              <a:spcBef>
                <a:spcPts val="1200"/>
              </a:spcBef>
              <a:spcAft>
                <a:spcPts val="1200"/>
              </a:spcAft>
              <a:buNone/>
            </a:pPr>
            <a:endParaRPr/>
          </a:p>
        </p:txBody>
      </p:sp>
      <p:pic>
        <p:nvPicPr>
          <p:cNvPr id="67" name="Google Shape;67;p14"/>
          <p:cNvPicPr preferRelativeResize="0"/>
          <p:nvPr/>
        </p:nvPicPr>
        <p:blipFill>
          <a:blip r:embed="rId3">
            <a:alphaModFix/>
          </a:blip>
          <a:stretch>
            <a:fillRect/>
          </a:stretch>
        </p:blipFill>
        <p:spPr>
          <a:xfrm>
            <a:off x="2253047" y="2571749"/>
            <a:ext cx="4637904" cy="2318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Animals</a:t>
            </a:r>
            <a:endParaRPr/>
          </a:p>
        </p:txBody>
      </p:sp>
      <p:pic>
        <p:nvPicPr>
          <p:cNvPr id="73" name="Google Shape;73;p15"/>
          <p:cNvPicPr preferRelativeResize="0"/>
          <p:nvPr/>
        </p:nvPicPr>
        <p:blipFill>
          <a:blip r:embed="rId3">
            <a:alphaModFix/>
          </a:blip>
          <a:stretch>
            <a:fillRect/>
          </a:stretch>
        </p:blipFill>
        <p:spPr>
          <a:xfrm>
            <a:off x="3338513" y="1647813"/>
            <a:ext cx="2466975" cy="1847850"/>
          </a:xfrm>
          <a:prstGeom prst="rect">
            <a:avLst/>
          </a:prstGeom>
          <a:noFill/>
          <a:ln>
            <a:noFill/>
          </a:ln>
        </p:spPr>
      </p:pic>
      <p:pic>
        <p:nvPicPr>
          <p:cNvPr id="74" name="Google Shape;74;p15"/>
          <p:cNvPicPr preferRelativeResize="0"/>
          <p:nvPr/>
        </p:nvPicPr>
        <p:blipFill>
          <a:blip r:embed="rId4">
            <a:alphaModFix/>
          </a:blip>
          <a:stretch>
            <a:fillRect/>
          </a:stretch>
        </p:blipFill>
        <p:spPr>
          <a:xfrm>
            <a:off x="311700" y="1152475"/>
            <a:ext cx="2857500" cy="1600200"/>
          </a:xfrm>
          <a:prstGeom prst="rect">
            <a:avLst/>
          </a:prstGeom>
          <a:noFill/>
          <a:ln>
            <a:noFill/>
          </a:ln>
        </p:spPr>
      </p:pic>
      <p:pic>
        <p:nvPicPr>
          <p:cNvPr id="75" name="Google Shape;75;p15"/>
          <p:cNvPicPr preferRelativeResize="0"/>
          <p:nvPr/>
        </p:nvPicPr>
        <p:blipFill>
          <a:blip r:embed="rId5">
            <a:alphaModFix/>
          </a:blip>
          <a:stretch>
            <a:fillRect/>
          </a:stretch>
        </p:blipFill>
        <p:spPr>
          <a:xfrm>
            <a:off x="6212913" y="1076275"/>
            <a:ext cx="2619375" cy="1752600"/>
          </a:xfrm>
          <a:prstGeom prst="rect">
            <a:avLst/>
          </a:prstGeom>
          <a:noFill/>
          <a:ln>
            <a:noFill/>
          </a:ln>
        </p:spPr>
      </p:pic>
      <p:pic>
        <p:nvPicPr>
          <p:cNvPr id="76" name="Google Shape;76;p15"/>
          <p:cNvPicPr preferRelativeResize="0"/>
          <p:nvPr/>
        </p:nvPicPr>
        <p:blipFill>
          <a:blip r:embed="rId6">
            <a:alphaModFix/>
          </a:blip>
          <a:stretch>
            <a:fillRect/>
          </a:stretch>
        </p:blipFill>
        <p:spPr>
          <a:xfrm>
            <a:off x="311688" y="3064413"/>
            <a:ext cx="2619375" cy="1743075"/>
          </a:xfrm>
          <a:prstGeom prst="rect">
            <a:avLst/>
          </a:prstGeom>
          <a:noFill/>
          <a:ln>
            <a:noFill/>
          </a:ln>
        </p:spPr>
      </p:pic>
      <p:pic>
        <p:nvPicPr>
          <p:cNvPr id="77" name="Google Shape;77;p15"/>
          <p:cNvPicPr preferRelativeResize="0"/>
          <p:nvPr/>
        </p:nvPicPr>
        <p:blipFill>
          <a:blip r:embed="rId7">
            <a:alphaModFix/>
          </a:blip>
          <a:stretch>
            <a:fillRect/>
          </a:stretch>
        </p:blipFill>
        <p:spPr>
          <a:xfrm>
            <a:off x="5497686" y="3709525"/>
            <a:ext cx="3334625" cy="1155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 World Application</a:t>
            </a:r>
            <a:endParaRPr/>
          </a:p>
        </p:txBody>
      </p:sp>
      <p:sp>
        <p:nvSpPr>
          <p:cNvPr id="83" name="Google Shape;83;p16"/>
          <p:cNvSpPr txBox="1">
            <a:spLocks noGrp="1"/>
          </p:cNvSpPr>
          <p:nvPr>
            <p:ph type="body" idx="1"/>
          </p:nvPr>
        </p:nvSpPr>
        <p:spPr>
          <a:xfrm>
            <a:off x="232275" y="1161425"/>
            <a:ext cx="5232000" cy="2888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endParaRPr/>
          </a:p>
          <a:p>
            <a:pPr marL="457200" lvl="0" indent="-342900" algn="l" rtl="0">
              <a:lnSpc>
                <a:spcPct val="150000"/>
              </a:lnSpc>
              <a:spcBef>
                <a:spcPts val="1200"/>
              </a:spcBef>
              <a:spcAft>
                <a:spcPts val="0"/>
              </a:spcAft>
              <a:buSzPts val="1800"/>
              <a:buChar char="●"/>
            </a:pPr>
            <a:r>
              <a:rPr lang="en"/>
              <a:t>If AlexNet is successful, this could help pave the way for further use, integration, and development of AlexNet and AI in detection/feature analysis</a:t>
            </a:r>
            <a:endParaRPr/>
          </a:p>
        </p:txBody>
      </p:sp>
      <p:pic>
        <p:nvPicPr>
          <p:cNvPr id="84" name="Google Shape;84;p16"/>
          <p:cNvPicPr preferRelativeResize="0"/>
          <p:nvPr/>
        </p:nvPicPr>
        <p:blipFill>
          <a:blip r:embed="rId3">
            <a:alphaModFix/>
          </a:blip>
          <a:stretch>
            <a:fillRect/>
          </a:stretch>
        </p:blipFill>
        <p:spPr>
          <a:xfrm>
            <a:off x="5464275" y="1476875"/>
            <a:ext cx="3392875" cy="2257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AlexNet?</a:t>
            </a:r>
            <a:endParaRPr/>
          </a:p>
        </p:txBody>
      </p:sp>
      <p:sp>
        <p:nvSpPr>
          <p:cNvPr id="90" name="Google Shape;90;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1000"/>
              </a:spcAft>
              <a:buSzPts val="1800"/>
              <a:buChar char="●"/>
            </a:pPr>
            <a:r>
              <a:rPr lang="en"/>
              <a:t>AlexNet is a deep convolutional neural network designed for image classification tasks. AlexNet processes an input image through a series of convolutional layers, activation functions, pooling operations, and fully connected layers to predict the probability of the image belonging to a set of predefined classes.</a:t>
            </a:r>
            <a:endParaRPr/>
          </a:p>
        </p:txBody>
      </p:sp>
      <p:pic>
        <p:nvPicPr>
          <p:cNvPr id="91" name="Google Shape;91;p17"/>
          <p:cNvPicPr preferRelativeResize="0"/>
          <p:nvPr/>
        </p:nvPicPr>
        <p:blipFill>
          <a:blip r:embed="rId3">
            <a:alphaModFix/>
          </a:blip>
          <a:stretch>
            <a:fillRect/>
          </a:stretch>
        </p:blipFill>
        <p:spPr>
          <a:xfrm>
            <a:off x="1954166" y="3015021"/>
            <a:ext cx="5235676" cy="1838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Image Convolution</a:t>
            </a:r>
            <a:endParaRPr/>
          </a:p>
        </p:txBody>
      </p:sp>
      <p:sp>
        <p:nvSpPr>
          <p:cNvPr id="97" name="Google Shape;97;p18"/>
          <p:cNvSpPr txBox="1">
            <a:spLocks noGrp="1"/>
          </p:cNvSpPr>
          <p:nvPr>
            <p:ph type="body" idx="1"/>
          </p:nvPr>
        </p:nvSpPr>
        <p:spPr>
          <a:xfrm>
            <a:off x="4114775" y="1447625"/>
            <a:ext cx="4900200" cy="25434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1000"/>
              </a:spcBef>
              <a:spcAft>
                <a:spcPts val="1000"/>
              </a:spcAft>
              <a:buSzPts val="1800"/>
              <a:buChar char="●"/>
            </a:pPr>
            <a:r>
              <a:rPr lang="en"/>
              <a:t>AlexNet uses convolutional layers for image feature extraction. A convolutional layer applies a set of filters to an input image and produces a set of output feature maps</a:t>
            </a:r>
            <a:endParaRPr/>
          </a:p>
        </p:txBody>
      </p:sp>
      <p:pic>
        <p:nvPicPr>
          <p:cNvPr id="98" name="Google Shape;98;p18"/>
          <p:cNvPicPr preferRelativeResize="0"/>
          <p:nvPr/>
        </p:nvPicPr>
        <p:blipFill>
          <a:blip r:embed="rId3">
            <a:alphaModFix/>
          </a:blip>
          <a:stretch>
            <a:fillRect/>
          </a:stretch>
        </p:blipFill>
        <p:spPr>
          <a:xfrm>
            <a:off x="311700" y="1447616"/>
            <a:ext cx="3736875" cy="224827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Extraction</a:t>
            </a:r>
            <a:endParaRPr/>
          </a:p>
        </p:txBody>
      </p:sp>
      <p:sp>
        <p:nvSpPr>
          <p:cNvPr id="104" name="Google Shape;104;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AlexNet uses a set of convolutional layers for feature extraction from the input image. The filters in these layers are designed to learn local patterns and features from the image, including edges, textures, and shapes</a:t>
            </a:r>
            <a:endParaRPr/>
          </a:p>
        </p:txBody>
      </p:sp>
      <p:pic>
        <p:nvPicPr>
          <p:cNvPr id="105" name="Google Shape;105;p19"/>
          <p:cNvPicPr preferRelativeResize="0"/>
          <p:nvPr/>
        </p:nvPicPr>
        <p:blipFill>
          <a:blip r:embed="rId3">
            <a:alphaModFix/>
          </a:blip>
          <a:stretch>
            <a:fillRect/>
          </a:stretch>
        </p:blipFill>
        <p:spPr>
          <a:xfrm>
            <a:off x="2308826" y="2375925"/>
            <a:ext cx="4526325" cy="2192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Max Pooling</a:t>
            </a:r>
            <a:endParaRPr/>
          </a:p>
        </p:txBody>
      </p:sp>
      <p:sp>
        <p:nvSpPr>
          <p:cNvPr id="111" name="Google Shape;111;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AlexNet uses max pooling layers for reducing the spatial dimensions of the features maps produced by the convolutional layers. Max pooling partitions each feature map into non-overlapping rectangular regions and outputs the maximum value within each region</a:t>
            </a:r>
            <a:endParaRPr/>
          </a:p>
          <a:p>
            <a:pPr marL="0" lvl="0" indent="0" algn="l" rtl="0">
              <a:spcBef>
                <a:spcPts val="1200"/>
              </a:spcBef>
              <a:spcAft>
                <a:spcPts val="1200"/>
              </a:spcAft>
              <a:buNone/>
            </a:pPr>
            <a:endParaRPr/>
          </a:p>
        </p:txBody>
      </p:sp>
      <p:pic>
        <p:nvPicPr>
          <p:cNvPr id="112" name="Google Shape;112;p20"/>
          <p:cNvPicPr preferRelativeResize="0"/>
          <p:nvPr/>
        </p:nvPicPr>
        <p:blipFill>
          <a:blip r:embed="rId3">
            <a:alphaModFix/>
          </a:blip>
          <a:stretch>
            <a:fillRect/>
          </a:stretch>
        </p:blipFill>
        <p:spPr>
          <a:xfrm>
            <a:off x="1681263" y="2571759"/>
            <a:ext cx="5781475" cy="2408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Average pooling	</a:t>
            </a:r>
            <a:endParaRPr/>
          </a:p>
        </p:txBody>
      </p:sp>
      <p:sp>
        <p:nvSpPr>
          <p:cNvPr id="118" name="Google Shape;118;p21"/>
          <p:cNvSpPr txBox="1">
            <a:spLocks noGrp="1"/>
          </p:cNvSpPr>
          <p:nvPr>
            <p:ph type="body" idx="1"/>
          </p:nvPr>
        </p:nvSpPr>
        <p:spPr>
          <a:xfrm>
            <a:off x="311700" y="1152475"/>
            <a:ext cx="5960100" cy="3902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Average pooling is used in AlexNet’s last fully connected layer to reduce the number of parameters in the network and prevent overfitting, while preserving some spatial information that may be useful for classification. </a:t>
            </a:r>
            <a:endParaRPr/>
          </a:p>
          <a:p>
            <a:pPr marL="457200" lvl="0" indent="-342900" algn="l" rtl="0">
              <a:spcBef>
                <a:spcPts val="1000"/>
              </a:spcBef>
              <a:spcAft>
                <a:spcPts val="1000"/>
              </a:spcAft>
              <a:buSzPts val="1800"/>
              <a:buChar char="●"/>
            </a:pPr>
            <a:r>
              <a:rPr lang="en"/>
              <a:t>By taking the average of the feature maps, the network is able to obtain a single feature vector that summarizes the most important information from each feature map</a:t>
            </a:r>
            <a:endParaRPr/>
          </a:p>
        </p:txBody>
      </p:sp>
      <p:pic>
        <p:nvPicPr>
          <p:cNvPr id="119" name="Google Shape;119;p21"/>
          <p:cNvPicPr preferRelativeResize="0"/>
          <p:nvPr/>
        </p:nvPicPr>
        <p:blipFill>
          <a:blip r:embed="rId3">
            <a:alphaModFix/>
          </a:blip>
          <a:stretch>
            <a:fillRect/>
          </a:stretch>
        </p:blipFill>
        <p:spPr>
          <a:xfrm>
            <a:off x="6271725" y="255175"/>
            <a:ext cx="2405700" cy="4633150"/>
          </a:xfrm>
          <a:prstGeom prst="rect">
            <a:avLst/>
          </a:prstGeom>
          <a:noFill/>
          <a:ln>
            <a:noFill/>
          </a:ln>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683</Words>
  <Application>Microsoft Macintosh PowerPoint</Application>
  <PresentationFormat>On-screen Show (16:9)</PresentationFormat>
  <Paragraphs>36</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Old Standard TT</vt:lpstr>
      <vt:lpstr>Paperback</vt:lpstr>
      <vt:lpstr>AlexNet Data Classification </vt:lpstr>
      <vt:lpstr>Overview/Purpose</vt:lpstr>
      <vt:lpstr>Animals</vt:lpstr>
      <vt:lpstr>Real World Application</vt:lpstr>
      <vt:lpstr>What is AlexNet?</vt:lpstr>
      <vt:lpstr>Image Convolution</vt:lpstr>
      <vt:lpstr>Feature Extraction</vt:lpstr>
      <vt:lpstr>Max Pooling</vt:lpstr>
      <vt:lpstr>Average pooling </vt:lpstr>
      <vt:lpstr>ReLU</vt:lpstr>
      <vt:lpstr>Dropout</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AlexNet Data Classification </dc:title>
  <cp:lastModifiedBy>Ben Schwarz</cp:lastModifiedBy>
  <cp:revision>1</cp:revision>
  <dcterms:modified xsi:type="dcterms:W3CDTF">2023-05-03T04:38:14Z</dcterms:modified>
</cp:coreProperties>
</file>