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155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5390">
            <a:off x="15030491" y="1239413"/>
            <a:ext cx="2228809" cy="2228809"/>
          </a:xfrm>
          <a:custGeom>
            <a:avLst/>
            <a:gdLst/>
            <a:ahLst/>
            <a:cxnLst/>
            <a:rect r="r" b="b" t="t" l="l"/>
            <a:pathLst>
              <a:path h="2228809" w="2228809">
                <a:moveTo>
                  <a:pt x="0" y="0"/>
                </a:moveTo>
                <a:lnTo>
                  <a:pt x="2228809" y="0"/>
                </a:lnTo>
                <a:lnTo>
                  <a:pt x="2228809" y="2228810"/>
                </a:lnTo>
                <a:lnTo>
                  <a:pt x="0" y="2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84902" y="6004009"/>
            <a:ext cx="519920" cy="521223"/>
          </a:xfrm>
          <a:custGeom>
            <a:avLst/>
            <a:gdLst/>
            <a:ahLst/>
            <a:cxnLst/>
            <a:rect r="r" b="b" t="t" l="l"/>
            <a:pathLst>
              <a:path h="521223" w="519920">
                <a:moveTo>
                  <a:pt x="0" y="0"/>
                </a:moveTo>
                <a:lnTo>
                  <a:pt x="519920" y="0"/>
                </a:lnTo>
                <a:lnTo>
                  <a:pt x="519920" y="521224"/>
                </a:lnTo>
                <a:lnTo>
                  <a:pt x="0" y="521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1934" y="845369"/>
            <a:ext cx="9924132" cy="515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</a:rPr>
              <a:t>REPORT SENTIMENT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8801" y="5946859"/>
            <a:ext cx="8350398" cy="109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Created by : 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Bianda, Syarifudin, Ruben, Vieri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155" y="7856461"/>
            <a:ext cx="3887689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FFFFFF"/>
                </a:solidFill>
                <a:latin typeface="Aileron Bold"/>
              </a:rPr>
              <a:t>26/02/2024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915670"/>
            <a:ext cx="16727701" cy="7570452"/>
          </a:xfrm>
          <a:custGeom>
            <a:avLst/>
            <a:gdLst/>
            <a:ahLst/>
            <a:cxnLst/>
            <a:rect r="r" b="b" t="t" l="l"/>
            <a:pathLst>
              <a:path h="7570452" w="16727701">
                <a:moveTo>
                  <a:pt x="0" y="0"/>
                </a:moveTo>
                <a:lnTo>
                  <a:pt x="16727701" y="0"/>
                </a:lnTo>
                <a:lnTo>
                  <a:pt x="16727701" y="7570452"/>
                </a:lnTo>
                <a:lnTo>
                  <a:pt x="0" y="7570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7" t="0" r="-1087" b="-1105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0397" y="585149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76076" y="3880975"/>
            <a:ext cx="7383224" cy="4358771"/>
          </a:xfrm>
          <a:custGeom>
            <a:avLst/>
            <a:gdLst/>
            <a:ahLst/>
            <a:cxnLst/>
            <a:rect r="r" b="b" t="t" l="l"/>
            <a:pathLst>
              <a:path h="4358771" w="7383224">
                <a:moveTo>
                  <a:pt x="0" y="0"/>
                </a:moveTo>
                <a:lnTo>
                  <a:pt x="7383224" y="0"/>
                </a:lnTo>
                <a:lnTo>
                  <a:pt x="7383224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79" r="-127120" b="-87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223" y="3880975"/>
            <a:ext cx="7224648" cy="4358771"/>
          </a:xfrm>
          <a:custGeom>
            <a:avLst/>
            <a:gdLst/>
            <a:ahLst/>
            <a:cxnLst/>
            <a:rect r="r" b="b" t="t" l="l"/>
            <a:pathLst>
              <a:path h="4358771" w="7224648">
                <a:moveTo>
                  <a:pt x="0" y="0"/>
                </a:moveTo>
                <a:lnTo>
                  <a:pt x="7224648" y="0"/>
                </a:lnTo>
                <a:lnTo>
                  <a:pt x="7224648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41" r="-132105" b="-76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Text Sentiment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196" y="2549610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704" y="2549610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96207" y="3251797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832747" y="325656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3004" y="1967817"/>
            <a:ext cx="17381992" cy="7472911"/>
          </a:xfrm>
          <a:custGeom>
            <a:avLst/>
            <a:gdLst/>
            <a:ahLst/>
            <a:cxnLst/>
            <a:rect r="r" b="b" t="t" l="l"/>
            <a:pathLst>
              <a:path h="7472911" w="17381992">
                <a:moveTo>
                  <a:pt x="0" y="0"/>
                </a:moveTo>
                <a:lnTo>
                  <a:pt x="17381992" y="0"/>
                </a:lnTo>
                <a:lnTo>
                  <a:pt x="17381992" y="7472911"/>
                </a:lnTo>
                <a:lnTo>
                  <a:pt x="0" y="7472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7" t="0" r="-15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7769" y="900382"/>
            <a:ext cx="1231092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File Tweet Sentiment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5579" y="-377693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85" y="8487720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9" y="0"/>
                </a:lnTo>
                <a:lnTo>
                  <a:pt x="1353419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066" y="8952799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9405">
            <a:off x="10900605" y="2072982"/>
            <a:ext cx="6357322" cy="6357322"/>
          </a:xfrm>
          <a:custGeom>
            <a:avLst/>
            <a:gdLst/>
            <a:ahLst/>
            <a:cxnLst/>
            <a:rect r="r" b="b" t="t" l="l"/>
            <a:pathLst>
              <a:path h="6357322" w="6357322">
                <a:moveTo>
                  <a:pt x="0" y="0"/>
                </a:moveTo>
                <a:lnTo>
                  <a:pt x="6357321" y="0"/>
                </a:lnTo>
                <a:lnTo>
                  <a:pt x="6357321" y="6357322"/>
                </a:lnTo>
                <a:lnTo>
                  <a:pt x="0" y="6357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1697" y="2567958"/>
            <a:ext cx="11384942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akurasi paling tinggi sekitar 0.91 %, sedangkan model MLP memilki akurasi sekitar 0.82 %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keunggulan untuk mempertimbangkan ketergantungan jangka panajng, dan lebih akurat untuk data panjang atau berjumlah besar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MLP  lebih mudah untuk diterapkan dan cepat dari segi komputasi, dan efektif untuk data yang berukuran pendek.</a:t>
            </a:r>
          </a:p>
          <a:p>
            <a:pPr>
              <a:lnSpc>
                <a:spcPts val="42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0022" y="1353845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KESIMPULAN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01" y="5748014"/>
            <a:ext cx="3704216" cy="21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Mengukur dan memahami sentimen publik terhadap suatu topik, produk atau peristiwa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08450" y="4822948"/>
            <a:ext cx="672919" cy="641105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48769" y="4822948"/>
            <a:ext cx="672919" cy="641105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790868" y="4822948"/>
            <a:ext cx="672919" cy="641105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457635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9041" y="8505385"/>
            <a:ext cx="2012328" cy="2017372"/>
          </a:xfrm>
          <a:custGeom>
            <a:avLst/>
            <a:gdLst/>
            <a:ahLst/>
            <a:cxnLst/>
            <a:rect r="r" b="b" t="t" l="l"/>
            <a:pathLst>
              <a:path h="2017372" w="2012328">
                <a:moveTo>
                  <a:pt x="0" y="0"/>
                </a:moveTo>
                <a:lnTo>
                  <a:pt x="2012328" y="0"/>
                </a:lnTo>
                <a:lnTo>
                  <a:pt x="2012328" y="2017371"/>
                </a:lnTo>
                <a:lnTo>
                  <a:pt x="0" y="2017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6767" y="502796"/>
            <a:ext cx="6672003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Tweet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Sentiment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1013336"/>
            <a:ext cx="7966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Twitter atau X merupakan platform untuk mengekspresikan pendapat, ide, dan sentimen user terhadap berbagai topik.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Pentingnya melakukan Sentiment Analysis: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27810" y="5748014"/>
            <a:ext cx="3599035" cy="170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 Memperoleh wawasan atau insight untuk pengembalian keputusan dan strategi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8503" y="5779029"/>
            <a:ext cx="5513451" cy="8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Mengidentifikasi tren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dan pola dalam publik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59405">
            <a:off x="16371354" y="1730419"/>
            <a:ext cx="1478601" cy="1478601"/>
          </a:xfrm>
          <a:custGeom>
            <a:avLst/>
            <a:gdLst/>
            <a:ahLst/>
            <a:cxnLst/>
            <a:rect r="r" b="b" t="t" l="l"/>
            <a:pathLst>
              <a:path h="1478601" w="1478601">
                <a:moveTo>
                  <a:pt x="0" y="0"/>
                </a:moveTo>
                <a:lnTo>
                  <a:pt x="1478601" y="0"/>
                </a:lnTo>
                <a:lnTo>
                  <a:pt x="1478601" y="1478601"/>
                </a:lnTo>
                <a:lnTo>
                  <a:pt x="0" y="147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20470">
            <a:off x="2351533" y="-4951544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6810909" y="5138737"/>
            <a:ext cx="74061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45247" y="5143500"/>
            <a:ext cx="3830974" cy="3252845"/>
          </a:xfrm>
          <a:custGeom>
            <a:avLst/>
            <a:gdLst/>
            <a:ahLst/>
            <a:cxnLst/>
            <a:rect r="r" b="b" t="t" l="l"/>
            <a:pathLst>
              <a:path h="3252845" w="3830974">
                <a:moveTo>
                  <a:pt x="0" y="0"/>
                </a:moveTo>
                <a:lnTo>
                  <a:pt x="3830975" y="0"/>
                </a:lnTo>
                <a:lnTo>
                  <a:pt x="3830975" y="3252845"/>
                </a:lnTo>
                <a:lnTo>
                  <a:pt x="0" y="325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9315" y="6568463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61648" y="1479873"/>
            <a:ext cx="6590685" cy="274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LSTM (Long Short-Term Memory)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LSTM adalah jenis jaringan saraf tiruan  yang dirancang untuk mempelajari ketergantungan jangka panjang dalam data, sehingga sangat cocok untuk tugas-tugas seperti: Pengenalan suara, penerjemahaan bahasa, dan analisis 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1648" y="5747068"/>
            <a:ext cx="6397652" cy="351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MLP(Multi-layer Perceptron)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MLP adalah jenis jaringan saraf tiruan yang terdiri dari beberapa lapisan neuron yang saling terhubung satu sama lain.MLP digunakan untuk mempelajari pola-pola yang kompleks dan non-linear pada data input seperti, pengenalan wajah, prediksi harga saham, dan pengenalan pola pada teks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093" y="1554723"/>
            <a:ext cx="5829634" cy="26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Metode</a:t>
            </a:r>
          </a:p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Penelitan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14" y="1928756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6739" y="7511645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6186693" y="-548625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5499" y="7435445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70030" y="2451362"/>
            <a:ext cx="8036101" cy="6165036"/>
          </a:xfrm>
          <a:custGeom>
            <a:avLst/>
            <a:gdLst/>
            <a:ahLst/>
            <a:cxnLst/>
            <a:rect r="r" b="b" t="t" l="l"/>
            <a:pathLst>
              <a:path h="6165036" w="8036101">
                <a:moveTo>
                  <a:pt x="0" y="0"/>
                </a:moveTo>
                <a:lnTo>
                  <a:pt x="8036101" y="0"/>
                </a:lnTo>
                <a:lnTo>
                  <a:pt x="8036101" y="6165036"/>
                </a:lnTo>
                <a:lnTo>
                  <a:pt x="0" y="6165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095" y="6852163"/>
            <a:ext cx="8259231" cy="1764235"/>
          </a:xfrm>
          <a:custGeom>
            <a:avLst/>
            <a:gdLst/>
            <a:ahLst/>
            <a:cxnLst/>
            <a:rect r="r" b="b" t="t" l="l"/>
            <a:pathLst>
              <a:path h="1764235" w="8259231">
                <a:moveTo>
                  <a:pt x="0" y="0"/>
                </a:moveTo>
                <a:lnTo>
                  <a:pt x="8259231" y="0"/>
                </a:lnTo>
                <a:lnTo>
                  <a:pt x="8259231" y="1764235"/>
                </a:lnTo>
                <a:lnTo>
                  <a:pt x="0" y="1764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942" y="4280480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Average Text Length : 32,9 Words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Median Text Length :  28.0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2238" y="1981173"/>
            <a:ext cx="8273893" cy="6635225"/>
          </a:xfrm>
          <a:custGeom>
            <a:avLst/>
            <a:gdLst/>
            <a:ahLst/>
            <a:cxnLst/>
            <a:rect r="r" b="b" t="t" l="l"/>
            <a:pathLst>
              <a:path h="6635225" w="8273893">
                <a:moveTo>
                  <a:pt x="0" y="0"/>
                </a:moveTo>
                <a:lnTo>
                  <a:pt x="8273893" y="0"/>
                </a:lnTo>
                <a:lnTo>
                  <a:pt x="8273893" y="6635225"/>
                </a:lnTo>
                <a:lnTo>
                  <a:pt x="0" y="663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-3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9344" y="4182087"/>
            <a:ext cx="7445536" cy="374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Sebaran Sentiment pada data yang akan di proses: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Positive : 6416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Negative : 3436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Neutral : 1148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3171" y="2166916"/>
            <a:ext cx="9696129" cy="7091384"/>
          </a:xfrm>
          <a:custGeom>
            <a:avLst/>
            <a:gdLst/>
            <a:ahLst/>
            <a:cxnLst/>
            <a:rect r="r" b="b" t="t" l="l"/>
            <a:pathLst>
              <a:path h="7091384" w="9696129">
                <a:moveTo>
                  <a:pt x="0" y="0"/>
                </a:moveTo>
                <a:lnTo>
                  <a:pt x="9696129" y="0"/>
                </a:lnTo>
                <a:lnTo>
                  <a:pt x="9696129" y="7091384"/>
                </a:lnTo>
                <a:lnTo>
                  <a:pt x="0" y="7091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5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positive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49152" y="2166916"/>
            <a:ext cx="9510148" cy="7019524"/>
          </a:xfrm>
          <a:custGeom>
            <a:avLst/>
            <a:gdLst/>
            <a:ahLst/>
            <a:cxnLst/>
            <a:rect r="r" b="b" t="t" l="l"/>
            <a:pathLst>
              <a:path h="7019524" w="9510148">
                <a:moveTo>
                  <a:pt x="0" y="0"/>
                </a:moveTo>
                <a:lnTo>
                  <a:pt x="9510148" y="0"/>
                </a:lnTo>
                <a:lnTo>
                  <a:pt x="9510148" y="7019524"/>
                </a:lnTo>
                <a:lnTo>
                  <a:pt x="0" y="7019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0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negative</a:t>
            </a: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41027" y="2341643"/>
            <a:ext cx="9918273" cy="6870497"/>
          </a:xfrm>
          <a:custGeom>
            <a:avLst/>
            <a:gdLst/>
            <a:ahLst/>
            <a:cxnLst/>
            <a:rect r="r" b="b" t="t" l="l"/>
            <a:pathLst>
              <a:path h="6870497" w="9918273">
                <a:moveTo>
                  <a:pt x="0" y="0"/>
                </a:moveTo>
                <a:lnTo>
                  <a:pt x="9918273" y="0"/>
                </a:lnTo>
                <a:lnTo>
                  <a:pt x="9918273" y="6870497"/>
                </a:lnTo>
                <a:lnTo>
                  <a:pt x="0" y="68704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09" r="0" b="-13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Neutral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282231" y="-7243759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96207" y="425239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832747" y="4257152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7715" y="2117965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1910" y="5143500"/>
            <a:ext cx="5427639" cy="4756033"/>
          </a:xfrm>
          <a:custGeom>
            <a:avLst/>
            <a:gdLst/>
            <a:ahLst/>
            <a:cxnLst/>
            <a:rect r="r" b="b" t="t" l="l"/>
            <a:pathLst>
              <a:path h="4756033" w="5427639">
                <a:moveTo>
                  <a:pt x="0" y="0"/>
                </a:moveTo>
                <a:lnTo>
                  <a:pt x="5427639" y="0"/>
                </a:lnTo>
                <a:lnTo>
                  <a:pt x="5427639" y="4756033"/>
                </a:lnTo>
                <a:lnTo>
                  <a:pt x="0" y="475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332" r="0" b="-23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30002" y="5143500"/>
            <a:ext cx="5564537" cy="4961584"/>
          </a:xfrm>
          <a:custGeom>
            <a:avLst/>
            <a:gdLst/>
            <a:ahLst/>
            <a:cxnLst/>
            <a:rect r="r" b="b" t="t" l="l"/>
            <a:pathLst>
              <a:path h="4961584" w="5564537">
                <a:moveTo>
                  <a:pt x="0" y="0"/>
                </a:moveTo>
                <a:lnTo>
                  <a:pt x="5564537" y="0"/>
                </a:lnTo>
                <a:lnTo>
                  <a:pt x="5564537" y="4961584"/>
                </a:lnTo>
                <a:lnTo>
                  <a:pt x="0" y="49615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12" t="-156" r="-115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1361" y="300595"/>
            <a:ext cx="10825278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HASIL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SENTIMENT 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5" y="3550202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5289" y="4444815"/>
            <a:ext cx="430088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0.8245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7813" y="3550202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7131" y="4444815"/>
            <a:ext cx="4090278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 0.91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DAF9lAdmVQ0</dc:identifier>
  <dcterms:modified xsi:type="dcterms:W3CDTF">2011-08-01T06:04:30Z</dcterms:modified>
  <cp:revision>1</cp:revision>
  <dc:title>White Simple Illustration Business Financial Presentation</dc:title>
</cp:coreProperties>
</file>