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Aileron" charset="1" panose="00000500000000000000"/>
      <p:regular r:id="rId12"/>
    </p:embeddedFont>
    <p:embeddedFont>
      <p:font typeface="Aileron Bold" charset="1" panose="00000800000000000000"/>
      <p:regular r:id="rId13"/>
    </p:embeddedFont>
    <p:embeddedFont>
      <p:font typeface="Aileron Italics" charset="1" panose="00000500000000000000"/>
      <p:regular r:id="rId14"/>
    </p:embeddedFont>
    <p:embeddedFont>
      <p:font typeface="Aileron Bold Italics" charset="1" panose="00000800000000000000"/>
      <p:regular r:id="rId15"/>
    </p:embeddedFont>
    <p:embeddedFont>
      <p:font typeface="Aileron Thin" charset="1" panose="00000300000000000000"/>
      <p:regular r:id="rId16"/>
    </p:embeddedFont>
    <p:embeddedFont>
      <p:font typeface="Aileron Thin Italics" charset="1" panose="00000300000000000000"/>
      <p:regular r:id="rId17"/>
    </p:embeddedFont>
    <p:embeddedFont>
      <p:font typeface="Aileron Light" charset="1" panose="00000400000000000000"/>
      <p:regular r:id="rId18"/>
    </p:embeddedFont>
    <p:embeddedFont>
      <p:font typeface="Aileron Light Italics" charset="1" panose="00000400000000000000"/>
      <p:regular r:id="rId19"/>
    </p:embeddedFont>
    <p:embeddedFont>
      <p:font typeface="Aileron Ultra-Bold" charset="1" panose="00000A00000000000000"/>
      <p:regular r:id="rId20"/>
    </p:embeddedFont>
    <p:embeddedFont>
      <p:font typeface="Aileron Ultra-Bold Italics" charset="1" panose="00000A00000000000000"/>
      <p:regular r:id="rId21"/>
    </p:embeddedFont>
    <p:embeddedFont>
      <p:font typeface="Aileron Heavy" charset="1" panose="00000A00000000000000"/>
      <p:regular r:id="rId22"/>
    </p:embeddedFont>
    <p:embeddedFont>
      <p:font typeface="Aileron Heavy Italics" charset="1" panose="00000A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53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54.png" Type="http://schemas.openxmlformats.org/officeDocument/2006/relationships/image"/><Relationship Id="rId9" Target="../media/image55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56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7.png" Type="http://schemas.openxmlformats.org/officeDocument/2006/relationships/image"/><Relationship Id="rId5" Target="../media/image58.svg" Type="http://schemas.openxmlformats.org/officeDocument/2006/relationships/image"/><Relationship Id="rId6" Target="../media/image59.png" Type="http://schemas.openxmlformats.org/officeDocument/2006/relationships/image"/><Relationship Id="rId7" Target="../media/image60.svg" Type="http://schemas.openxmlformats.org/officeDocument/2006/relationships/image"/><Relationship Id="rId8" Target="../media/image51.png" Type="http://schemas.openxmlformats.org/officeDocument/2006/relationships/image"/><Relationship Id="rId9" Target="../media/image5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9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40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4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42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47.png" Type="http://schemas.openxmlformats.org/officeDocument/2006/relationships/image"/><Relationship Id="rId9" Target="../media/image4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292680" y="-6308912"/>
            <a:ext cx="15657263" cy="20706213"/>
          </a:xfrm>
          <a:custGeom>
            <a:avLst/>
            <a:gdLst/>
            <a:ahLst/>
            <a:cxnLst/>
            <a:rect r="r" b="b" t="t" l="l"/>
            <a:pathLst>
              <a:path h="20706213" w="15657263">
                <a:moveTo>
                  <a:pt x="0" y="0"/>
                </a:moveTo>
                <a:lnTo>
                  <a:pt x="15657263" y="0"/>
                </a:lnTo>
                <a:lnTo>
                  <a:pt x="15657263" y="20706213"/>
                </a:lnTo>
                <a:lnTo>
                  <a:pt x="0" y="207062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409" t="0" r="-22030" b="-30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200155" y="7777426"/>
            <a:ext cx="3887689" cy="771743"/>
            <a:chOff x="0" y="0"/>
            <a:chExt cx="1023918" cy="2032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23918" cy="203257"/>
            </a:xfrm>
            <a:custGeom>
              <a:avLst/>
              <a:gdLst/>
              <a:ahLst/>
              <a:cxnLst/>
              <a:rect r="r" b="b" t="t" l="l"/>
              <a:pathLst>
                <a:path h="203257" w="1023918">
                  <a:moveTo>
                    <a:pt x="101561" y="0"/>
                  </a:moveTo>
                  <a:lnTo>
                    <a:pt x="922357" y="0"/>
                  </a:lnTo>
                  <a:cubicBezTo>
                    <a:pt x="949293" y="0"/>
                    <a:pt x="975125" y="10700"/>
                    <a:pt x="994172" y="29747"/>
                  </a:cubicBezTo>
                  <a:cubicBezTo>
                    <a:pt x="1013218" y="48793"/>
                    <a:pt x="1023918" y="74625"/>
                    <a:pt x="1023918" y="101561"/>
                  </a:cubicBezTo>
                  <a:lnTo>
                    <a:pt x="1023918" y="101696"/>
                  </a:lnTo>
                  <a:cubicBezTo>
                    <a:pt x="1023918" y="128632"/>
                    <a:pt x="1013218" y="154464"/>
                    <a:pt x="994172" y="173511"/>
                  </a:cubicBezTo>
                  <a:cubicBezTo>
                    <a:pt x="975125" y="192557"/>
                    <a:pt x="949293" y="203257"/>
                    <a:pt x="922357" y="203257"/>
                  </a:cubicBezTo>
                  <a:lnTo>
                    <a:pt x="101561" y="203257"/>
                  </a:lnTo>
                  <a:cubicBezTo>
                    <a:pt x="74625" y="203257"/>
                    <a:pt x="48793" y="192557"/>
                    <a:pt x="29747" y="173511"/>
                  </a:cubicBezTo>
                  <a:cubicBezTo>
                    <a:pt x="10700" y="154464"/>
                    <a:pt x="0" y="128632"/>
                    <a:pt x="0" y="101696"/>
                  </a:cubicBezTo>
                  <a:lnTo>
                    <a:pt x="0" y="101561"/>
                  </a:lnTo>
                  <a:cubicBezTo>
                    <a:pt x="0" y="74625"/>
                    <a:pt x="10700" y="48793"/>
                    <a:pt x="29747" y="29747"/>
                  </a:cubicBezTo>
                  <a:cubicBezTo>
                    <a:pt x="48793" y="10700"/>
                    <a:pt x="74625" y="0"/>
                    <a:pt x="101561" y="0"/>
                  </a:cubicBezTo>
                  <a:close/>
                </a:path>
              </a:pathLst>
            </a:custGeom>
            <a:solidFill>
              <a:srgbClr val="CA5E2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023918" cy="260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40827" y="1028700"/>
            <a:ext cx="2368555" cy="2439523"/>
          </a:xfrm>
          <a:custGeom>
            <a:avLst/>
            <a:gdLst/>
            <a:ahLst/>
            <a:cxnLst/>
            <a:rect r="r" b="b" t="t" l="l"/>
            <a:pathLst>
              <a:path h="2439523" w="2368555">
                <a:moveTo>
                  <a:pt x="0" y="0"/>
                </a:moveTo>
                <a:lnTo>
                  <a:pt x="2368555" y="0"/>
                </a:lnTo>
                <a:lnTo>
                  <a:pt x="2368555" y="2439523"/>
                </a:lnTo>
                <a:lnTo>
                  <a:pt x="0" y="2439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319454" y="7086076"/>
            <a:ext cx="2200226" cy="2172224"/>
          </a:xfrm>
          <a:custGeom>
            <a:avLst/>
            <a:gdLst/>
            <a:ahLst/>
            <a:cxnLst/>
            <a:rect r="r" b="b" t="t" l="l"/>
            <a:pathLst>
              <a:path h="2172224" w="2200226">
                <a:moveTo>
                  <a:pt x="0" y="0"/>
                </a:moveTo>
                <a:lnTo>
                  <a:pt x="2200226" y="0"/>
                </a:lnTo>
                <a:lnTo>
                  <a:pt x="2200226" y="2172224"/>
                </a:lnTo>
                <a:lnTo>
                  <a:pt x="0" y="21722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288245" y="7086076"/>
            <a:ext cx="2190005" cy="2190005"/>
          </a:xfrm>
          <a:custGeom>
            <a:avLst/>
            <a:gdLst/>
            <a:ahLst/>
            <a:cxnLst/>
            <a:rect r="r" b="b" t="t" l="l"/>
            <a:pathLst>
              <a:path h="2190005" w="2190005">
                <a:moveTo>
                  <a:pt x="0" y="0"/>
                </a:moveTo>
                <a:lnTo>
                  <a:pt x="2190005" y="0"/>
                </a:lnTo>
                <a:lnTo>
                  <a:pt x="2190005" y="2190006"/>
                </a:lnTo>
                <a:lnTo>
                  <a:pt x="0" y="2190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1994" y="4765099"/>
            <a:ext cx="2043047" cy="1020617"/>
          </a:xfrm>
          <a:custGeom>
            <a:avLst/>
            <a:gdLst/>
            <a:ahLst/>
            <a:cxnLst/>
            <a:rect r="r" b="b" t="t" l="l"/>
            <a:pathLst>
              <a:path h="1020617" w="2043047">
                <a:moveTo>
                  <a:pt x="0" y="0"/>
                </a:moveTo>
                <a:lnTo>
                  <a:pt x="2043048" y="0"/>
                </a:lnTo>
                <a:lnTo>
                  <a:pt x="2043048" y="1020618"/>
                </a:lnTo>
                <a:lnTo>
                  <a:pt x="0" y="10206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12299197" y="-532924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0" y="0"/>
                </a:lnTo>
                <a:lnTo>
                  <a:pt x="2041000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43773" y="4977135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4" y="0"/>
                </a:lnTo>
                <a:lnTo>
                  <a:pt x="2831054" y="830524"/>
                </a:lnTo>
                <a:lnTo>
                  <a:pt x="0" y="8305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465390">
            <a:off x="15030491" y="1239413"/>
            <a:ext cx="2228809" cy="2228809"/>
          </a:xfrm>
          <a:custGeom>
            <a:avLst/>
            <a:gdLst/>
            <a:ahLst/>
            <a:cxnLst/>
            <a:rect r="r" b="b" t="t" l="l"/>
            <a:pathLst>
              <a:path h="2228809" w="2228809">
                <a:moveTo>
                  <a:pt x="0" y="0"/>
                </a:moveTo>
                <a:lnTo>
                  <a:pt x="2228809" y="0"/>
                </a:lnTo>
                <a:lnTo>
                  <a:pt x="2228809" y="2228810"/>
                </a:lnTo>
                <a:lnTo>
                  <a:pt x="0" y="222881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384902" y="6004009"/>
            <a:ext cx="519920" cy="521223"/>
          </a:xfrm>
          <a:custGeom>
            <a:avLst/>
            <a:gdLst/>
            <a:ahLst/>
            <a:cxnLst/>
            <a:rect r="r" b="b" t="t" l="l"/>
            <a:pathLst>
              <a:path h="521223" w="519920">
                <a:moveTo>
                  <a:pt x="0" y="0"/>
                </a:moveTo>
                <a:lnTo>
                  <a:pt x="519920" y="0"/>
                </a:lnTo>
                <a:lnTo>
                  <a:pt x="519920" y="521224"/>
                </a:lnTo>
                <a:lnTo>
                  <a:pt x="0" y="52122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181934" y="845369"/>
            <a:ext cx="9924132" cy="515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95"/>
              </a:lnSpc>
            </a:pPr>
            <a:r>
              <a:rPr lang="en-US" sz="12157">
                <a:solidFill>
                  <a:srgbClr val="3C3C3C"/>
                </a:solidFill>
                <a:latin typeface="Aileron Heavy"/>
              </a:rPr>
              <a:t>REPORT SENTIMENT ANALYSIS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968801" y="5946859"/>
            <a:ext cx="8350398" cy="1099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2"/>
              </a:lnSpc>
            </a:pPr>
            <a:r>
              <a:rPr lang="en-US" sz="3208">
                <a:solidFill>
                  <a:srgbClr val="3C3C3C"/>
                </a:solidFill>
                <a:latin typeface="Aileron Bold"/>
              </a:rPr>
              <a:t>Created by : </a:t>
            </a:r>
          </a:p>
          <a:p>
            <a:pPr algn="ctr">
              <a:lnSpc>
                <a:spcPts val="4492"/>
              </a:lnSpc>
            </a:pPr>
            <a:r>
              <a:rPr lang="en-US" sz="3208">
                <a:solidFill>
                  <a:srgbClr val="3C3C3C"/>
                </a:solidFill>
                <a:latin typeface="Aileron Bold"/>
              </a:rPr>
              <a:t>Bianda, Syarifudin, Ruben, Vieri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200155" y="7856461"/>
            <a:ext cx="3887689" cy="537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2"/>
              </a:lnSpc>
            </a:pPr>
            <a:r>
              <a:rPr lang="en-US" sz="3208">
                <a:solidFill>
                  <a:srgbClr val="FFFFFF"/>
                </a:solidFill>
                <a:latin typeface="Aileron Bold"/>
              </a:rPr>
              <a:t>26/02/2024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8879014" y="-3736834"/>
            <a:ext cx="19211116" cy="20394798"/>
          </a:xfrm>
          <a:custGeom>
            <a:avLst/>
            <a:gdLst/>
            <a:ahLst/>
            <a:cxnLst/>
            <a:rect r="r" b="b" t="t" l="l"/>
            <a:pathLst>
              <a:path h="20394798" w="19211116">
                <a:moveTo>
                  <a:pt x="0" y="0"/>
                </a:moveTo>
                <a:lnTo>
                  <a:pt x="19211116" y="0"/>
                </a:lnTo>
                <a:lnTo>
                  <a:pt x="19211116" y="20394798"/>
                </a:lnTo>
                <a:lnTo>
                  <a:pt x="0" y="203947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680" t="-462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001270" y="-73378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1" y="0"/>
                </a:lnTo>
                <a:lnTo>
                  <a:pt x="2041001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27505" y="3225010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115826" y="772196"/>
            <a:ext cx="1143474" cy="11434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D669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9185" y="4862598"/>
            <a:ext cx="841674" cy="84167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994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1915670"/>
            <a:ext cx="16727701" cy="7570452"/>
          </a:xfrm>
          <a:custGeom>
            <a:avLst/>
            <a:gdLst/>
            <a:ahLst/>
            <a:cxnLst/>
            <a:rect r="r" b="b" t="t" l="l"/>
            <a:pathLst>
              <a:path h="7570452" w="16727701">
                <a:moveTo>
                  <a:pt x="0" y="0"/>
                </a:moveTo>
                <a:lnTo>
                  <a:pt x="16727701" y="0"/>
                </a:lnTo>
                <a:lnTo>
                  <a:pt x="16727701" y="7570452"/>
                </a:lnTo>
                <a:lnTo>
                  <a:pt x="0" y="75704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087" t="0" r="-1087" b="-11059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850397" y="585149"/>
            <a:ext cx="10825278" cy="972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7000">
                <a:solidFill>
                  <a:srgbClr val="3C3C3C"/>
                </a:solidFill>
                <a:latin typeface="Aileron Bold"/>
              </a:rPr>
              <a:t>API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8879014" y="-3736834"/>
            <a:ext cx="19211116" cy="20394798"/>
          </a:xfrm>
          <a:custGeom>
            <a:avLst/>
            <a:gdLst/>
            <a:ahLst/>
            <a:cxnLst/>
            <a:rect r="r" b="b" t="t" l="l"/>
            <a:pathLst>
              <a:path h="20394798" w="19211116">
                <a:moveTo>
                  <a:pt x="0" y="0"/>
                </a:moveTo>
                <a:lnTo>
                  <a:pt x="19211116" y="0"/>
                </a:lnTo>
                <a:lnTo>
                  <a:pt x="19211116" y="20394798"/>
                </a:lnTo>
                <a:lnTo>
                  <a:pt x="0" y="203947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680" t="-462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001270" y="-73378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1" y="0"/>
                </a:lnTo>
                <a:lnTo>
                  <a:pt x="2041001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27505" y="3225010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115826" y="772196"/>
            <a:ext cx="1143474" cy="11434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D669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9185" y="4862598"/>
            <a:ext cx="841674" cy="84167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994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876076" y="3880975"/>
            <a:ext cx="7383224" cy="4358771"/>
          </a:xfrm>
          <a:custGeom>
            <a:avLst/>
            <a:gdLst/>
            <a:ahLst/>
            <a:cxnLst/>
            <a:rect r="r" b="b" t="t" l="l"/>
            <a:pathLst>
              <a:path h="4358771" w="7383224">
                <a:moveTo>
                  <a:pt x="0" y="0"/>
                </a:moveTo>
                <a:lnTo>
                  <a:pt x="7383224" y="0"/>
                </a:lnTo>
                <a:lnTo>
                  <a:pt x="7383224" y="4358771"/>
                </a:lnTo>
                <a:lnTo>
                  <a:pt x="0" y="43587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979" r="-127120" b="-8783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53223" y="3880975"/>
            <a:ext cx="7224648" cy="4358771"/>
          </a:xfrm>
          <a:custGeom>
            <a:avLst/>
            <a:gdLst/>
            <a:ahLst/>
            <a:cxnLst/>
            <a:rect r="r" b="b" t="t" l="l"/>
            <a:pathLst>
              <a:path h="4358771" w="7224648">
                <a:moveTo>
                  <a:pt x="0" y="0"/>
                </a:moveTo>
                <a:lnTo>
                  <a:pt x="7224648" y="0"/>
                </a:lnTo>
                <a:lnTo>
                  <a:pt x="7224648" y="4358771"/>
                </a:lnTo>
                <a:lnTo>
                  <a:pt x="0" y="435877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2541" r="-132105" b="-7684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557769" y="900382"/>
            <a:ext cx="10825278" cy="972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7000">
                <a:solidFill>
                  <a:srgbClr val="3C3C3C"/>
                </a:solidFill>
                <a:latin typeface="Aileron Bold"/>
              </a:rPr>
              <a:t>API for Text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69196" y="2549610"/>
            <a:ext cx="5042850" cy="69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76">
                <a:solidFill>
                  <a:srgbClr val="CA5E28"/>
                </a:solidFill>
                <a:latin typeface="Montserrat Classic Bold"/>
              </a:rPr>
              <a:t>MLP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382704" y="2549610"/>
            <a:ext cx="5088915" cy="69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76">
                <a:solidFill>
                  <a:srgbClr val="CA5E28"/>
                </a:solidFill>
                <a:latin typeface="Montserrat Classic Bold"/>
              </a:rPr>
              <a:t>LSTM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896207" y="3251797"/>
            <a:ext cx="4559046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10832747" y="3256560"/>
            <a:ext cx="4559046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8879014" y="-3736834"/>
            <a:ext cx="19211116" cy="20394798"/>
          </a:xfrm>
          <a:custGeom>
            <a:avLst/>
            <a:gdLst/>
            <a:ahLst/>
            <a:cxnLst/>
            <a:rect r="r" b="b" t="t" l="l"/>
            <a:pathLst>
              <a:path h="20394798" w="19211116">
                <a:moveTo>
                  <a:pt x="0" y="0"/>
                </a:moveTo>
                <a:lnTo>
                  <a:pt x="19211116" y="0"/>
                </a:lnTo>
                <a:lnTo>
                  <a:pt x="19211116" y="20394798"/>
                </a:lnTo>
                <a:lnTo>
                  <a:pt x="0" y="203947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680" t="-462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001270" y="-73378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1" y="0"/>
                </a:lnTo>
                <a:lnTo>
                  <a:pt x="2041001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27505" y="3225010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115826" y="772196"/>
            <a:ext cx="1143474" cy="11434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D669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9185" y="4862598"/>
            <a:ext cx="841674" cy="84167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994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53004" y="1967817"/>
            <a:ext cx="17381992" cy="7472911"/>
          </a:xfrm>
          <a:custGeom>
            <a:avLst/>
            <a:gdLst/>
            <a:ahLst/>
            <a:cxnLst/>
            <a:rect r="r" b="b" t="t" l="l"/>
            <a:pathLst>
              <a:path h="7472911" w="17381992">
                <a:moveTo>
                  <a:pt x="0" y="0"/>
                </a:moveTo>
                <a:lnTo>
                  <a:pt x="17381992" y="0"/>
                </a:lnTo>
                <a:lnTo>
                  <a:pt x="17381992" y="7472911"/>
                </a:lnTo>
                <a:lnTo>
                  <a:pt x="0" y="74729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57" t="0" r="-157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557769" y="900382"/>
            <a:ext cx="10825278" cy="972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7000">
                <a:solidFill>
                  <a:srgbClr val="3C3C3C"/>
                </a:solidFill>
                <a:latin typeface="Aileron Bold"/>
              </a:rPr>
              <a:t>API for File Tweet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8875579" y="-3776939"/>
            <a:ext cx="19211116" cy="20394798"/>
          </a:xfrm>
          <a:custGeom>
            <a:avLst/>
            <a:gdLst/>
            <a:ahLst/>
            <a:cxnLst/>
            <a:rect r="r" b="b" t="t" l="l"/>
            <a:pathLst>
              <a:path h="20394798" w="19211116">
                <a:moveTo>
                  <a:pt x="0" y="0"/>
                </a:moveTo>
                <a:lnTo>
                  <a:pt x="19211116" y="0"/>
                </a:lnTo>
                <a:lnTo>
                  <a:pt x="19211116" y="20394798"/>
                </a:lnTo>
                <a:lnTo>
                  <a:pt x="0" y="203947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680" t="-462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9185" y="8487720"/>
            <a:ext cx="1353419" cy="1541160"/>
          </a:xfrm>
          <a:custGeom>
            <a:avLst/>
            <a:gdLst/>
            <a:ahLst/>
            <a:cxnLst/>
            <a:rect r="r" b="b" t="t" l="l"/>
            <a:pathLst>
              <a:path h="1541160" w="1353419">
                <a:moveTo>
                  <a:pt x="0" y="0"/>
                </a:moveTo>
                <a:lnTo>
                  <a:pt x="1353419" y="0"/>
                </a:lnTo>
                <a:lnTo>
                  <a:pt x="1353419" y="1541160"/>
                </a:lnTo>
                <a:lnTo>
                  <a:pt x="0" y="1541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2066" y="8952799"/>
            <a:ext cx="1398253" cy="1541160"/>
          </a:xfrm>
          <a:custGeom>
            <a:avLst/>
            <a:gdLst/>
            <a:ahLst/>
            <a:cxnLst/>
            <a:rect r="r" b="b" t="t" l="l"/>
            <a:pathLst>
              <a:path h="1541160" w="1398253">
                <a:moveTo>
                  <a:pt x="0" y="0"/>
                </a:moveTo>
                <a:lnTo>
                  <a:pt x="1398252" y="0"/>
                </a:lnTo>
                <a:lnTo>
                  <a:pt x="1398252" y="1541160"/>
                </a:lnTo>
                <a:lnTo>
                  <a:pt x="0" y="15411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001270" y="-73378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1" y="0"/>
                </a:lnTo>
                <a:lnTo>
                  <a:pt x="2041001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327505" y="3225010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59405">
            <a:off x="10900605" y="2072982"/>
            <a:ext cx="6357322" cy="6357322"/>
          </a:xfrm>
          <a:custGeom>
            <a:avLst/>
            <a:gdLst/>
            <a:ahLst/>
            <a:cxnLst/>
            <a:rect r="r" b="b" t="t" l="l"/>
            <a:pathLst>
              <a:path h="6357322" w="6357322">
                <a:moveTo>
                  <a:pt x="0" y="0"/>
                </a:moveTo>
                <a:lnTo>
                  <a:pt x="6357321" y="0"/>
                </a:lnTo>
                <a:lnTo>
                  <a:pt x="6357321" y="6357322"/>
                </a:lnTo>
                <a:lnTo>
                  <a:pt x="0" y="635732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51697" y="2567958"/>
            <a:ext cx="11384942" cy="585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C3C3C"/>
                </a:solidFill>
                <a:latin typeface="Aileron"/>
              </a:rPr>
              <a:t>Model LSTM memiliki akurasi paling tinggi sekitar 0.91 %, sedangkan model MLP memilki akurasi sekitar 0.82 %</a:t>
            </a:r>
          </a:p>
          <a:p>
            <a:pPr>
              <a:lnSpc>
                <a:spcPts val="4200"/>
              </a:lnSpc>
            </a:pP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C3C3C"/>
                </a:solidFill>
                <a:latin typeface="Aileron"/>
              </a:rPr>
              <a:t>Model LSTM memiliki keunggulan untuk mempertimbangkan ketergantungan jangka panajng, dan lebih akurat untuk data panjang</a:t>
            </a:r>
          </a:p>
          <a:p>
            <a:pPr>
              <a:lnSpc>
                <a:spcPts val="4200"/>
              </a:lnSpc>
            </a:pP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C3C3C"/>
                </a:solidFill>
                <a:latin typeface="Aileron"/>
              </a:rPr>
              <a:t>Model MLP  lebih mudah untuk diterapkan dan cepat dari segi komputasi, dan efektif untuk data yang berukuran pendek.</a:t>
            </a:r>
          </a:p>
          <a:p>
            <a:pPr>
              <a:lnSpc>
                <a:spcPts val="4200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6115826" y="772196"/>
            <a:ext cx="1143474" cy="114347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D669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99185" y="4862598"/>
            <a:ext cx="841674" cy="84167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9947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320022" y="1353845"/>
            <a:ext cx="8343773" cy="1218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8635">
                <a:solidFill>
                  <a:srgbClr val="3C3C3C"/>
                </a:solidFill>
                <a:latin typeface="Aileron Heavy"/>
              </a:rPr>
              <a:t>KESIMPULAN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6606683" y="-2551490"/>
            <a:ext cx="18533200" cy="20250985"/>
          </a:xfrm>
          <a:custGeom>
            <a:avLst/>
            <a:gdLst/>
            <a:ahLst/>
            <a:cxnLst/>
            <a:rect r="r" b="b" t="t" l="l"/>
            <a:pathLst>
              <a:path h="20250985" w="18533200">
                <a:moveTo>
                  <a:pt x="0" y="0"/>
                </a:moveTo>
                <a:lnTo>
                  <a:pt x="18533199" y="0"/>
                </a:lnTo>
                <a:lnTo>
                  <a:pt x="18533199" y="20250985"/>
                </a:lnTo>
                <a:lnTo>
                  <a:pt x="0" y="202509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509" t="-5363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00651" y="6572753"/>
            <a:ext cx="2051087" cy="2930125"/>
          </a:xfrm>
          <a:custGeom>
            <a:avLst/>
            <a:gdLst/>
            <a:ahLst/>
            <a:cxnLst/>
            <a:rect r="r" b="b" t="t" l="l"/>
            <a:pathLst>
              <a:path h="2930125" w="2051087">
                <a:moveTo>
                  <a:pt x="0" y="0"/>
                </a:moveTo>
                <a:lnTo>
                  <a:pt x="2051087" y="0"/>
                </a:lnTo>
                <a:lnTo>
                  <a:pt x="2051087" y="2930125"/>
                </a:lnTo>
                <a:lnTo>
                  <a:pt x="0" y="29301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02346" y="1392904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4" y="0"/>
                </a:lnTo>
                <a:lnTo>
                  <a:pt x="4307264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92801" y="5748014"/>
            <a:ext cx="3704216" cy="2138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8"/>
              </a:lnSpc>
            </a:pPr>
            <a:r>
              <a:rPr lang="en-US" sz="2442">
                <a:solidFill>
                  <a:srgbClr val="3C3C3C"/>
                </a:solidFill>
                <a:latin typeface="Aileron Bold"/>
              </a:rPr>
              <a:t>Mengukur dan memahami sentimen publik terhadap suatu topik, produk atau peristiwa</a:t>
            </a:r>
          </a:p>
        </p:txBody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3808450" y="4822948"/>
            <a:ext cx="672919" cy="641105"/>
            <a:chOff x="0" y="0"/>
            <a:chExt cx="1772920" cy="1689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18846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8348769" y="4822948"/>
            <a:ext cx="672919" cy="641105"/>
            <a:chOff x="0" y="0"/>
            <a:chExt cx="1772920" cy="16891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18846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790868" y="4822948"/>
            <a:ext cx="672919" cy="641105"/>
            <a:chOff x="0" y="0"/>
            <a:chExt cx="1772920" cy="16891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18846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028700" y="7457635"/>
            <a:ext cx="2108456" cy="3568157"/>
          </a:xfrm>
          <a:custGeom>
            <a:avLst/>
            <a:gdLst/>
            <a:ahLst/>
            <a:cxnLst/>
            <a:rect r="r" b="b" t="t" l="l"/>
            <a:pathLst>
              <a:path h="3568157" w="2108456">
                <a:moveTo>
                  <a:pt x="0" y="0"/>
                </a:moveTo>
                <a:lnTo>
                  <a:pt x="2108456" y="0"/>
                </a:lnTo>
                <a:lnTo>
                  <a:pt x="2108456" y="3568157"/>
                </a:lnTo>
                <a:lnTo>
                  <a:pt x="0" y="35681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469041" y="8505385"/>
            <a:ext cx="2012328" cy="2017372"/>
          </a:xfrm>
          <a:custGeom>
            <a:avLst/>
            <a:gdLst/>
            <a:ahLst/>
            <a:cxnLst/>
            <a:rect r="r" b="b" t="t" l="l"/>
            <a:pathLst>
              <a:path h="2017372" w="2012328">
                <a:moveTo>
                  <a:pt x="0" y="0"/>
                </a:moveTo>
                <a:lnTo>
                  <a:pt x="2012328" y="0"/>
                </a:lnTo>
                <a:lnTo>
                  <a:pt x="2012328" y="2017371"/>
                </a:lnTo>
                <a:lnTo>
                  <a:pt x="0" y="20173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676767" y="502796"/>
            <a:ext cx="6672003" cy="3701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30"/>
              </a:lnSpc>
            </a:pPr>
            <a:r>
              <a:rPr lang="en-US" sz="9000">
                <a:solidFill>
                  <a:srgbClr val="3C3C3C"/>
                </a:solidFill>
                <a:latin typeface="Aileron Heavy"/>
              </a:rPr>
              <a:t>Tweet</a:t>
            </a:r>
          </a:p>
          <a:p>
            <a:pPr>
              <a:lnSpc>
                <a:spcPts val="9630"/>
              </a:lnSpc>
            </a:pPr>
            <a:r>
              <a:rPr lang="en-US" sz="9000">
                <a:solidFill>
                  <a:srgbClr val="3C3C3C"/>
                </a:solidFill>
                <a:latin typeface="Aileron Heavy"/>
              </a:rPr>
              <a:t>Sentiment</a:t>
            </a:r>
          </a:p>
          <a:p>
            <a:pPr>
              <a:lnSpc>
                <a:spcPts val="9630"/>
              </a:lnSpc>
            </a:pPr>
            <a:r>
              <a:rPr lang="en-US" sz="90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44000" y="1013336"/>
            <a:ext cx="7966655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C3C3C"/>
                </a:solidFill>
                <a:latin typeface="Aileron"/>
              </a:rPr>
              <a:t>Twitter atau X merupakan platform untuk mengekspresikan pendapat, ide, dan sentimen user terhadap berbagai topik.</a:t>
            </a:r>
          </a:p>
          <a:p>
            <a:pPr>
              <a:lnSpc>
                <a:spcPts val="4200"/>
              </a:lnSpc>
            </a:p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3C3C3C"/>
                </a:solidFill>
                <a:latin typeface="Aileron"/>
              </a:rPr>
              <a:t>Pentingnya melakukan Sentiment Analysis:</a:t>
            </a:r>
          </a:p>
          <a:p>
            <a:pPr>
              <a:lnSpc>
                <a:spcPts val="420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1327810" y="5748014"/>
            <a:ext cx="3599035" cy="1709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8"/>
              </a:lnSpc>
            </a:pPr>
            <a:r>
              <a:rPr lang="en-US" sz="2442">
                <a:solidFill>
                  <a:srgbClr val="3C3C3C"/>
                </a:solidFill>
                <a:latin typeface="Aileron Bold"/>
              </a:rPr>
              <a:t> Memperoleh wawasan atau insight untuk pengembalian keputusan dan strategi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28503" y="5779029"/>
            <a:ext cx="5513451" cy="852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8"/>
              </a:lnSpc>
              <a:spcBef>
                <a:spcPct val="0"/>
              </a:spcBef>
            </a:pPr>
            <a:r>
              <a:rPr lang="en-US" sz="2442">
                <a:solidFill>
                  <a:srgbClr val="3C3C3C"/>
                </a:solidFill>
                <a:latin typeface="Aileron Bold"/>
              </a:rPr>
              <a:t>Mengidentifikasi tren </a:t>
            </a:r>
          </a:p>
          <a:p>
            <a:pPr algn="ctr">
              <a:lnSpc>
                <a:spcPts val="3418"/>
              </a:lnSpc>
              <a:spcBef>
                <a:spcPct val="0"/>
              </a:spcBef>
            </a:pPr>
            <a:r>
              <a:rPr lang="en-US" sz="2442">
                <a:solidFill>
                  <a:srgbClr val="3C3C3C"/>
                </a:solidFill>
                <a:latin typeface="Aileron Bold"/>
              </a:rPr>
              <a:t>dan pola dalam publik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-1059405">
            <a:off x="16371354" y="1730419"/>
            <a:ext cx="1478601" cy="1478601"/>
          </a:xfrm>
          <a:custGeom>
            <a:avLst/>
            <a:gdLst/>
            <a:ahLst/>
            <a:cxnLst/>
            <a:rect r="r" b="b" t="t" l="l"/>
            <a:pathLst>
              <a:path h="1478601" w="1478601">
                <a:moveTo>
                  <a:pt x="0" y="0"/>
                </a:moveTo>
                <a:lnTo>
                  <a:pt x="1478601" y="0"/>
                </a:lnTo>
                <a:lnTo>
                  <a:pt x="1478601" y="1478601"/>
                </a:lnTo>
                <a:lnTo>
                  <a:pt x="0" y="14786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820470">
            <a:off x="2351533" y="-4951544"/>
            <a:ext cx="20110274" cy="21337160"/>
          </a:xfrm>
          <a:custGeom>
            <a:avLst/>
            <a:gdLst/>
            <a:ahLst/>
            <a:cxnLst/>
            <a:rect r="r" b="b" t="t" l="l"/>
            <a:pathLst>
              <a:path h="21337160" w="20110274">
                <a:moveTo>
                  <a:pt x="20110273" y="0"/>
                </a:moveTo>
                <a:lnTo>
                  <a:pt x="0" y="0"/>
                </a:lnTo>
                <a:lnTo>
                  <a:pt x="0" y="21337160"/>
                </a:lnTo>
                <a:lnTo>
                  <a:pt x="20110273" y="21337160"/>
                </a:lnTo>
                <a:lnTo>
                  <a:pt x="20110273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5400000">
            <a:off x="6810909" y="5138737"/>
            <a:ext cx="740615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745247" y="5143500"/>
            <a:ext cx="3830974" cy="3252845"/>
          </a:xfrm>
          <a:custGeom>
            <a:avLst/>
            <a:gdLst/>
            <a:ahLst/>
            <a:cxnLst/>
            <a:rect r="r" b="b" t="t" l="l"/>
            <a:pathLst>
              <a:path h="3252845" w="3830974">
                <a:moveTo>
                  <a:pt x="0" y="0"/>
                </a:moveTo>
                <a:lnTo>
                  <a:pt x="3830975" y="0"/>
                </a:lnTo>
                <a:lnTo>
                  <a:pt x="3830975" y="3252845"/>
                </a:lnTo>
                <a:lnTo>
                  <a:pt x="0" y="3252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99315" y="6568463"/>
            <a:ext cx="4110337" cy="4114800"/>
          </a:xfrm>
          <a:custGeom>
            <a:avLst/>
            <a:gdLst/>
            <a:ahLst/>
            <a:cxnLst/>
            <a:rect r="r" b="b" t="t" l="l"/>
            <a:pathLst>
              <a:path h="4114800" w="4110337">
                <a:moveTo>
                  <a:pt x="0" y="0"/>
                </a:moveTo>
                <a:lnTo>
                  <a:pt x="4110337" y="0"/>
                </a:lnTo>
                <a:lnTo>
                  <a:pt x="41103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861648" y="1479873"/>
            <a:ext cx="6590685" cy="2749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9"/>
              </a:lnSpc>
            </a:pPr>
            <a:r>
              <a:rPr lang="en-US" sz="3000">
                <a:solidFill>
                  <a:srgbClr val="3C3C3C"/>
                </a:solidFill>
                <a:latin typeface="Aileron Bold"/>
              </a:rPr>
              <a:t>LSTM (Long Short-Term Memory)</a:t>
            </a:r>
          </a:p>
          <a:p>
            <a:pPr>
              <a:lnSpc>
                <a:spcPts val="3025"/>
              </a:lnSpc>
            </a:pPr>
            <a:r>
              <a:rPr lang="en-US" sz="2500">
                <a:solidFill>
                  <a:srgbClr val="3C3C3C"/>
                </a:solidFill>
                <a:latin typeface="Aileron"/>
              </a:rPr>
              <a:t>LSTM adalah jenis jaringan saraf tiruan  yang dirancang untuk mempelajari ketergantungan jangka panjang dalam data, sehingga sangat cocok untuk tugas-tugas seperti: Pengenalan suara, penerjemahaan bahasa, dan analisis sentiment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861648" y="5747068"/>
            <a:ext cx="6397652" cy="3511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9"/>
              </a:lnSpc>
            </a:pPr>
            <a:r>
              <a:rPr lang="en-US" sz="3000">
                <a:solidFill>
                  <a:srgbClr val="3C3C3C"/>
                </a:solidFill>
                <a:latin typeface="Aileron Bold"/>
              </a:rPr>
              <a:t>MLP(Multi-layer Perceptron)</a:t>
            </a:r>
          </a:p>
          <a:p>
            <a:pPr>
              <a:lnSpc>
                <a:spcPts val="3025"/>
              </a:lnSpc>
            </a:pPr>
            <a:r>
              <a:rPr lang="en-US" sz="2500">
                <a:solidFill>
                  <a:srgbClr val="3C3C3C"/>
                </a:solidFill>
                <a:latin typeface="Aileron"/>
              </a:rPr>
              <a:t>MLP adalah jenis jaringan saraf tiruan yang terdiri dari beberapa lapisan neuron yang saling terhubung satu sama lain.MLP digunakan untuk mempelajari pola-pola yang kompleks dan non-linear pada data input seperti, pengenalan wajah, prediksi harga saham, dan pengenalan pola pada teks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63093" y="1554723"/>
            <a:ext cx="5829634" cy="2674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55"/>
              </a:lnSpc>
            </a:pPr>
            <a:r>
              <a:rPr lang="en-US" sz="9677">
                <a:solidFill>
                  <a:srgbClr val="CA5E28"/>
                </a:solidFill>
                <a:latin typeface="Aileron Heavy"/>
              </a:rPr>
              <a:t>Metode</a:t>
            </a:r>
          </a:p>
          <a:p>
            <a:pPr>
              <a:lnSpc>
                <a:spcPts val="10355"/>
              </a:lnSpc>
            </a:pPr>
            <a:r>
              <a:rPr lang="en-US" sz="9677">
                <a:solidFill>
                  <a:srgbClr val="CA5E28"/>
                </a:solidFill>
                <a:latin typeface="Aileron Heavy"/>
              </a:rPr>
              <a:t>Penelitan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77214" y="1928756"/>
            <a:ext cx="1675238" cy="924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031"/>
              </a:lnSpc>
            </a:pPr>
            <a:r>
              <a:rPr lang="en-US" sz="6571" spc="-440">
                <a:solidFill>
                  <a:srgbClr val="CA5E28"/>
                </a:solidFill>
                <a:latin typeface="Aileron Ultra-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86739" y="7511645"/>
            <a:ext cx="1675238" cy="924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031"/>
              </a:lnSpc>
            </a:pPr>
            <a:r>
              <a:rPr lang="en-US" sz="6571" spc="-440">
                <a:solidFill>
                  <a:srgbClr val="CA5E28"/>
                </a:solidFill>
                <a:latin typeface="Aileron Ultra-Bold"/>
              </a:rPr>
              <a:t>02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5400000">
            <a:off x="6186693" y="-548625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0" y="0"/>
                </a:lnTo>
                <a:lnTo>
                  <a:pt x="2041000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745499" y="7435445"/>
            <a:ext cx="2156565" cy="3199169"/>
          </a:xfrm>
          <a:custGeom>
            <a:avLst/>
            <a:gdLst/>
            <a:ahLst/>
            <a:cxnLst/>
            <a:rect r="r" b="b" t="t" l="l"/>
            <a:pathLst>
              <a:path h="3199169" w="2156565">
                <a:moveTo>
                  <a:pt x="0" y="0"/>
                </a:moveTo>
                <a:lnTo>
                  <a:pt x="2156564" y="0"/>
                </a:lnTo>
                <a:lnTo>
                  <a:pt x="2156564" y="3199169"/>
                </a:lnTo>
                <a:lnTo>
                  <a:pt x="0" y="31991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-6327621" y="-1765196"/>
            <a:ext cx="16889436" cy="20763188"/>
          </a:xfrm>
          <a:custGeom>
            <a:avLst/>
            <a:gdLst/>
            <a:ahLst/>
            <a:cxnLst/>
            <a:rect r="r" b="b" t="t" l="l"/>
            <a:pathLst>
              <a:path h="20763188" w="16889436">
                <a:moveTo>
                  <a:pt x="0" y="0"/>
                </a:moveTo>
                <a:lnTo>
                  <a:pt x="16889436" y="0"/>
                </a:lnTo>
                <a:lnTo>
                  <a:pt x="16889436" y="20763188"/>
                </a:lnTo>
                <a:lnTo>
                  <a:pt x="0" y="20763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64" r="-190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590604" y="2516366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5" y="0"/>
                </a:lnTo>
                <a:lnTo>
                  <a:pt x="2831055" y="830523"/>
                </a:lnTo>
                <a:lnTo>
                  <a:pt x="0" y="83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1553007" y="6853707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70030" y="2451362"/>
            <a:ext cx="8036101" cy="6165036"/>
          </a:xfrm>
          <a:custGeom>
            <a:avLst/>
            <a:gdLst/>
            <a:ahLst/>
            <a:cxnLst/>
            <a:rect r="r" b="b" t="t" l="l"/>
            <a:pathLst>
              <a:path h="6165036" w="8036101">
                <a:moveTo>
                  <a:pt x="0" y="0"/>
                </a:moveTo>
                <a:lnTo>
                  <a:pt x="8036101" y="0"/>
                </a:lnTo>
                <a:lnTo>
                  <a:pt x="8036101" y="6165036"/>
                </a:lnTo>
                <a:lnTo>
                  <a:pt x="0" y="61650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64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77095" y="6852163"/>
            <a:ext cx="8259231" cy="1764235"/>
          </a:xfrm>
          <a:custGeom>
            <a:avLst/>
            <a:gdLst/>
            <a:ahLst/>
            <a:cxnLst/>
            <a:rect r="r" b="b" t="t" l="l"/>
            <a:pathLst>
              <a:path h="1764235" w="8259231">
                <a:moveTo>
                  <a:pt x="0" y="0"/>
                </a:moveTo>
                <a:lnTo>
                  <a:pt x="8259231" y="0"/>
                </a:lnTo>
                <a:lnTo>
                  <a:pt x="8259231" y="1764235"/>
                </a:lnTo>
                <a:lnTo>
                  <a:pt x="0" y="176423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77440" y="919519"/>
            <a:ext cx="6334765" cy="257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EXPLORATORY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DATA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3942" y="4280480"/>
            <a:ext cx="7445536" cy="1233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Average Text Length : 32,9 Words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Median Text Length :  28.0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-6327621" y="-1765196"/>
            <a:ext cx="16889436" cy="20763188"/>
          </a:xfrm>
          <a:custGeom>
            <a:avLst/>
            <a:gdLst/>
            <a:ahLst/>
            <a:cxnLst/>
            <a:rect r="r" b="b" t="t" l="l"/>
            <a:pathLst>
              <a:path h="20763188" w="16889436">
                <a:moveTo>
                  <a:pt x="0" y="0"/>
                </a:moveTo>
                <a:lnTo>
                  <a:pt x="16889436" y="0"/>
                </a:lnTo>
                <a:lnTo>
                  <a:pt x="16889436" y="20763188"/>
                </a:lnTo>
                <a:lnTo>
                  <a:pt x="0" y="20763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64" r="-190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590604" y="2516366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5" y="0"/>
                </a:lnTo>
                <a:lnTo>
                  <a:pt x="2831055" y="830523"/>
                </a:lnTo>
                <a:lnTo>
                  <a:pt x="0" y="83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1553007" y="6853707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732238" y="1981173"/>
            <a:ext cx="8273893" cy="6635225"/>
          </a:xfrm>
          <a:custGeom>
            <a:avLst/>
            <a:gdLst/>
            <a:ahLst/>
            <a:cxnLst/>
            <a:rect r="r" b="b" t="t" l="l"/>
            <a:pathLst>
              <a:path h="6635225" w="8273893">
                <a:moveTo>
                  <a:pt x="0" y="0"/>
                </a:moveTo>
                <a:lnTo>
                  <a:pt x="8273893" y="0"/>
                </a:lnTo>
                <a:lnTo>
                  <a:pt x="8273893" y="6635225"/>
                </a:lnTo>
                <a:lnTo>
                  <a:pt x="0" y="66352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33" t="0" r="-233" b="-375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77440" y="919519"/>
            <a:ext cx="6334765" cy="257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EXPLORATORY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DATA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39344" y="4182087"/>
            <a:ext cx="7445536" cy="3748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Sebaran Sentiment pada data yang akan di proses: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 Bold"/>
              </a:rPr>
              <a:t>Positive : 6416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 Bold"/>
              </a:rPr>
              <a:t>Negative : 3436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 Bold"/>
              </a:rPr>
              <a:t>Neutral : 1148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-6327621" y="-1765196"/>
            <a:ext cx="16889436" cy="20763188"/>
          </a:xfrm>
          <a:custGeom>
            <a:avLst/>
            <a:gdLst/>
            <a:ahLst/>
            <a:cxnLst/>
            <a:rect r="r" b="b" t="t" l="l"/>
            <a:pathLst>
              <a:path h="20763188" w="16889436">
                <a:moveTo>
                  <a:pt x="0" y="0"/>
                </a:moveTo>
                <a:lnTo>
                  <a:pt x="16889436" y="0"/>
                </a:lnTo>
                <a:lnTo>
                  <a:pt x="16889436" y="20763188"/>
                </a:lnTo>
                <a:lnTo>
                  <a:pt x="0" y="20763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64" r="-190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590604" y="2516366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5" y="0"/>
                </a:lnTo>
                <a:lnTo>
                  <a:pt x="2831055" y="830523"/>
                </a:lnTo>
                <a:lnTo>
                  <a:pt x="0" y="83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1553007" y="6853707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563171" y="2166916"/>
            <a:ext cx="9696129" cy="7091384"/>
          </a:xfrm>
          <a:custGeom>
            <a:avLst/>
            <a:gdLst/>
            <a:ahLst/>
            <a:cxnLst/>
            <a:rect r="r" b="b" t="t" l="l"/>
            <a:pathLst>
              <a:path h="7091384" w="9696129">
                <a:moveTo>
                  <a:pt x="0" y="0"/>
                </a:moveTo>
                <a:lnTo>
                  <a:pt x="9696129" y="0"/>
                </a:lnTo>
                <a:lnTo>
                  <a:pt x="9696129" y="7091384"/>
                </a:lnTo>
                <a:lnTo>
                  <a:pt x="0" y="70913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05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77440" y="919519"/>
            <a:ext cx="6334765" cy="257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EXPLORATORY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DATA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39608" y="4053593"/>
            <a:ext cx="7445536" cy="1862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Word Clouds pada text yang </a:t>
            </a:r>
            <a:r>
              <a:rPr lang="en-US" sz="3548">
                <a:solidFill>
                  <a:srgbClr val="3C3C3C"/>
                </a:solidFill>
                <a:latin typeface="Aileron Bold"/>
              </a:rPr>
              <a:t>bersentimen positive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-6327621" y="-1765196"/>
            <a:ext cx="16889436" cy="20763188"/>
          </a:xfrm>
          <a:custGeom>
            <a:avLst/>
            <a:gdLst/>
            <a:ahLst/>
            <a:cxnLst/>
            <a:rect r="r" b="b" t="t" l="l"/>
            <a:pathLst>
              <a:path h="20763188" w="16889436">
                <a:moveTo>
                  <a:pt x="0" y="0"/>
                </a:moveTo>
                <a:lnTo>
                  <a:pt x="16889436" y="0"/>
                </a:lnTo>
                <a:lnTo>
                  <a:pt x="16889436" y="20763188"/>
                </a:lnTo>
                <a:lnTo>
                  <a:pt x="0" y="20763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64" r="-190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590604" y="2516366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5" y="0"/>
                </a:lnTo>
                <a:lnTo>
                  <a:pt x="2831055" y="830523"/>
                </a:lnTo>
                <a:lnTo>
                  <a:pt x="0" y="83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1553007" y="6853707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49152" y="2166916"/>
            <a:ext cx="9510148" cy="7019524"/>
          </a:xfrm>
          <a:custGeom>
            <a:avLst/>
            <a:gdLst/>
            <a:ahLst/>
            <a:cxnLst/>
            <a:rect r="r" b="b" t="t" l="l"/>
            <a:pathLst>
              <a:path h="7019524" w="9510148">
                <a:moveTo>
                  <a:pt x="0" y="0"/>
                </a:moveTo>
                <a:lnTo>
                  <a:pt x="9510148" y="0"/>
                </a:lnTo>
                <a:lnTo>
                  <a:pt x="9510148" y="7019524"/>
                </a:lnTo>
                <a:lnTo>
                  <a:pt x="0" y="70195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006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77440" y="919519"/>
            <a:ext cx="6334765" cy="257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EXPLORATORY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DATA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39608" y="4053593"/>
            <a:ext cx="7445536" cy="1233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Word Clouds pada text yang </a:t>
            </a:r>
            <a:r>
              <a:rPr lang="en-US" sz="3548">
                <a:solidFill>
                  <a:srgbClr val="3C3C3C"/>
                </a:solidFill>
                <a:latin typeface="Aileron Bold"/>
              </a:rPr>
              <a:t>bersentimen negative</a:t>
            </a:r>
            <a:r>
              <a:rPr lang="en-US" sz="3548">
                <a:solidFill>
                  <a:srgbClr val="3C3C3C"/>
                </a:solidFill>
                <a:latin typeface="Aileron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-6327621" y="-1765196"/>
            <a:ext cx="16889436" cy="20763188"/>
          </a:xfrm>
          <a:custGeom>
            <a:avLst/>
            <a:gdLst/>
            <a:ahLst/>
            <a:cxnLst/>
            <a:rect r="r" b="b" t="t" l="l"/>
            <a:pathLst>
              <a:path h="20763188" w="16889436">
                <a:moveTo>
                  <a:pt x="0" y="0"/>
                </a:moveTo>
                <a:lnTo>
                  <a:pt x="16889436" y="0"/>
                </a:lnTo>
                <a:lnTo>
                  <a:pt x="16889436" y="20763188"/>
                </a:lnTo>
                <a:lnTo>
                  <a:pt x="0" y="20763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64" r="-190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590604" y="2516366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5" y="0"/>
                </a:lnTo>
                <a:lnTo>
                  <a:pt x="2831055" y="830523"/>
                </a:lnTo>
                <a:lnTo>
                  <a:pt x="0" y="83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1553007" y="6853707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341027" y="2341643"/>
            <a:ext cx="9918273" cy="6870497"/>
          </a:xfrm>
          <a:custGeom>
            <a:avLst/>
            <a:gdLst/>
            <a:ahLst/>
            <a:cxnLst/>
            <a:rect r="r" b="b" t="t" l="l"/>
            <a:pathLst>
              <a:path h="6870497" w="9918273">
                <a:moveTo>
                  <a:pt x="0" y="0"/>
                </a:moveTo>
                <a:lnTo>
                  <a:pt x="9918273" y="0"/>
                </a:lnTo>
                <a:lnTo>
                  <a:pt x="9918273" y="6870497"/>
                </a:lnTo>
                <a:lnTo>
                  <a:pt x="0" y="68704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309" r="0" b="-130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77440" y="919519"/>
            <a:ext cx="6334765" cy="257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EXPLORATORY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DATA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39608" y="4053593"/>
            <a:ext cx="7445536" cy="1862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Word Clouds pada text yang </a:t>
            </a:r>
            <a:r>
              <a:rPr lang="en-US" sz="3548">
                <a:solidFill>
                  <a:srgbClr val="3C3C3C"/>
                </a:solidFill>
                <a:latin typeface="Aileron Bold"/>
              </a:rPr>
              <a:t>bersentimen Neutral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295726">
            <a:off x="-5282231" y="-7243759"/>
            <a:ext cx="16615040" cy="20806262"/>
          </a:xfrm>
          <a:custGeom>
            <a:avLst/>
            <a:gdLst/>
            <a:ahLst/>
            <a:cxnLst/>
            <a:rect r="r" b="b" t="t" l="l"/>
            <a:pathLst>
              <a:path h="20806262" w="16615040">
                <a:moveTo>
                  <a:pt x="0" y="0"/>
                </a:moveTo>
                <a:lnTo>
                  <a:pt x="16615040" y="0"/>
                </a:lnTo>
                <a:lnTo>
                  <a:pt x="16615040" y="20806262"/>
                </a:lnTo>
                <a:lnTo>
                  <a:pt x="0" y="2080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551" r="-21036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2896207" y="4252390"/>
            <a:ext cx="4559046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832747" y="4257152"/>
            <a:ext cx="4559046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76481" y="482886"/>
            <a:ext cx="2319725" cy="2100406"/>
          </a:xfrm>
          <a:custGeom>
            <a:avLst/>
            <a:gdLst/>
            <a:ahLst/>
            <a:cxnLst/>
            <a:rect r="r" b="b" t="t" l="l"/>
            <a:pathLst>
              <a:path h="2100406" w="2319725">
                <a:moveTo>
                  <a:pt x="0" y="0"/>
                </a:moveTo>
                <a:lnTo>
                  <a:pt x="2319726" y="0"/>
                </a:lnTo>
                <a:lnTo>
                  <a:pt x="2319726" y="2100406"/>
                </a:lnTo>
                <a:lnTo>
                  <a:pt x="0" y="21004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27715" y="2117965"/>
            <a:ext cx="2880184" cy="2864474"/>
          </a:xfrm>
          <a:custGeom>
            <a:avLst/>
            <a:gdLst/>
            <a:ahLst/>
            <a:cxnLst/>
            <a:rect r="r" b="b" t="t" l="l"/>
            <a:pathLst>
              <a:path h="2864474" w="2880184">
                <a:moveTo>
                  <a:pt x="0" y="0"/>
                </a:moveTo>
                <a:lnTo>
                  <a:pt x="2880184" y="0"/>
                </a:lnTo>
                <a:lnTo>
                  <a:pt x="2880184" y="2864474"/>
                </a:lnTo>
                <a:lnTo>
                  <a:pt x="0" y="28644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-908077" y="7106246"/>
            <a:ext cx="4110337" cy="4114800"/>
          </a:xfrm>
          <a:custGeom>
            <a:avLst/>
            <a:gdLst/>
            <a:ahLst/>
            <a:cxnLst/>
            <a:rect r="r" b="b" t="t" l="l"/>
            <a:pathLst>
              <a:path h="4114800" w="4110337">
                <a:moveTo>
                  <a:pt x="4110337" y="0"/>
                </a:moveTo>
                <a:lnTo>
                  <a:pt x="0" y="0"/>
                </a:lnTo>
                <a:lnTo>
                  <a:pt x="0" y="4114800"/>
                </a:lnTo>
                <a:lnTo>
                  <a:pt x="4110337" y="4114800"/>
                </a:lnTo>
                <a:lnTo>
                  <a:pt x="411033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391793" y="8747991"/>
            <a:ext cx="2043047" cy="1020617"/>
          </a:xfrm>
          <a:custGeom>
            <a:avLst/>
            <a:gdLst/>
            <a:ahLst/>
            <a:cxnLst/>
            <a:rect r="r" b="b" t="t" l="l"/>
            <a:pathLst>
              <a:path h="1020617" w="2043047">
                <a:moveTo>
                  <a:pt x="0" y="0"/>
                </a:moveTo>
                <a:lnTo>
                  <a:pt x="2043048" y="0"/>
                </a:lnTo>
                <a:lnTo>
                  <a:pt x="2043048" y="1020618"/>
                </a:lnTo>
                <a:lnTo>
                  <a:pt x="0" y="10206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461910" y="5143500"/>
            <a:ext cx="5427639" cy="4756033"/>
          </a:xfrm>
          <a:custGeom>
            <a:avLst/>
            <a:gdLst/>
            <a:ahLst/>
            <a:cxnLst/>
            <a:rect r="r" b="b" t="t" l="l"/>
            <a:pathLst>
              <a:path h="4756033" w="5427639">
                <a:moveTo>
                  <a:pt x="0" y="0"/>
                </a:moveTo>
                <a:lnTo>
                  <a:pt x="5427639" y="0"/>
                </a:lnTo>
                <a:lnTo>
                  <a:pt x="5427639" y="4756033"/>
                </a:lnTo>
                <a:lnTo>
                  <a:pt x="0" y="475603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2332" r="0" b="-2332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59757" y="5143500"/>
            <a:ext cx="5705028" cy="4676075"/>
          </a:xfrm>
          <a:custGeom>
            <a:avLst/>
            <a:gdLst/>
            <a:ahLst/>
            <a:cxnLst/>
            <a:rect r="r" b="b" t="t" l="l"/>
            <a:pathLst>
              <a:path h="4676075" w="5705028">
                <a:moveTo>
                  <a:pt x="0" y="0"/>
                </a:moveTo>
                <a:lnTo>
                  <a:pt x="5705027" y="0"/>
                </a:lnTo>
                <a:lnTo>
                  <a:pt x="5705027" y="4676075"/>
                </a:lnTo>
                <a:lnTo>
                  <a:pt x="0" y="467607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3215" t="-10674" r="-1171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731361" y="300595"/>
            <a:ext cx="10825278" cy="285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7000">
                <a:solidFill>
                  <a:srgbClr val="3C3C3C"/>
                </a:solidFill>
                <a:latin typeface="Aileron Heavy"/>
              </a:rPr>
              <a:t>HASIL</a:t>
            </a:r>
          </a:p>
          <a:p>
            <a:pPr algn="ctr">
              <a:lnSpc>
                <a:spcPts val="7490"/>
              </a:lnSpc>
            </a:pPr>
            <a:r>
              <a:rPr lang="en-US" sz="7000">
                <a:solidFill>
                  <a:srgbClr val="3C3C3C"/>
                </a:solidFill>
                <a:latin typeface="Aileron Heavy"/>
              </a:rPr>
              <a:t>SENTIMENT </a:t>
            </a:r>
          </a:p>
          <a:p>
            <a:pPr algn="ctr">
              <a:lnSpc>
                <a:spcPts val="7490"/>
              </a:lnSpc>
            </a:pPr>
            <a:r>
              <a:rPr lang="en-US" sz="70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54305" y="3550202"/>
            <a:ext cx="5042850" cy="69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76">
                <a:solidFill>
                  <a:srgbClr val="CA5E28"/>
                </a:solidFill>
                <a:latin typeface="Montserrat Classic Bold"/>
              </a:rPr>
              <a:t>MLP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25289" y="4444815"/>
            <a:ext cx="4300881" cy="37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9"/>
              </a:lnSpc>
            </a:pPr>
            <a:r>
              <a:rPr lang="en-US" sz="2499">
                <a:solidFill>
                  <a:srgbClr val="3C3C3C"/>
                </a:solidFill>
                <a:latin typeface="Montserrat Classic Bold Italics"/>
              </a:rPr>
              <a:t>Average Accuracy : 0.8245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67813" y="3550202"/>
            <a:ext cx="5088915" cy="69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76">
                <a:solidFill>
                  <a:srgbClr val="CA5E28"/>
                </a:solidFill>
                <a:latin typeface="Montserrat Classic Bold"/>
              </a:rPr>
              <a:t>LSTM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67131" y="4444815"/>
            <a:ext cx="4090278" cy="37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9"/>
              </a:lnSpc>
            </a:pPr>
            <a:r>
              <a:rPr lang="en-US" sz="2499">
                <a:solidFill>
                  <a:srgbClr val="3C3C3C"/>
                </a:solidFill>
                <a:latin typeface="Montserrat Classic Bold Italics"/>
              </a:rPr>
              <a:t>Average Accuracy :  0.91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DAF9lAdmVQ0</dc:identifier>
  <dcterms:modified xsi:type="dcterms:W3CDTF">2011-08-01T06:04:30Z</dcterms:modified>
  <cp:revision>1</cp:revision>
  <dc:title>White Simple Illustration Business Financial Presentation</dc:title>
</cp:coreProperties>
</file>