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ileron" charset="1" panose="00000500000000000000"/>
      <p:regular r:id="rId12"/>
    </p:embeddedFont>
    <p:embeddedFont>
      <p:font typeface="Aileron Bold" charset="1" panose="00000800000000000000"/>
      <p:regular r:id="rId13"/>
    </p:embeddedFont>
    <p:embeddedFont>
      <p:font typeface="Aileron Italics" charset="1" panose="00000500000000000000"/>
      <p:regular r:id="rId14"/>
    </p:embeddedFont>
    <p:embeddedFont>
      <p:font typeface="Aileron Bold Italics" charset="1" panose="00000800000000000000"/>
      <p:regular r:id="rId15"/>
    </p:embeddedFont>
    <p:embeddedFont>
      <p:font typeface="Aileron Thin" charset="1" panose="00000300000000000000"/>
      <p:regular r:id="rId16"/>
    </p:embeddedFont>
    <p:embeddedFont>
      <p:font typeface="Aileron Thin Italics" charset="1" panose="00000300000000000000"/>
      <p:regular r:id="rId17"/>
    </p:embeddedFont>
    <p:embeddedFont>
      <p:font typeface="Aileron Light" charset="1" panose="00000400000000000000"/>
      <p:regular r:id="rId18"/>
    </p:embeddedFont>
    <p:embeddedFont>
      <p:font typeface="Aileron Light Italics" charset="1" panose="00000400000000000000"/>
      <p:regular r:id="rId19"/>
    </p:embeddedFont>
    <p:embeddedFont>
      <p:font typeface="Aileron Ultra-Bold" charset="1" panose="00000A00000000000000"/>
      <p:regular r:id="rId20"/>
    </p:embeddedFont>
    <p:embeddedFont>
      <p:font typeface="Aileron Ultra-Bold Italics" charset="1" panose="00000A00000000000000"/>
      <p:regular r:id="rId21"/>
    </p:embeddedFont>
    <p:embeddedFont>
      <p:font typeface="Aileron Heavy" charset="1" panose="00000A00000000000000"/>
      <p:regular r:id="rId22"/>
    </p:embeddedFont>
    <p:embeddedFont>
      <p:font typeface="Aileron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50.png" Type="http://schemas.openxmlformats.org/officeDocument/2006/relationships/image"/><Relationship Id="rId13" Target="../media/image5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5.png" Type="http://schemas.openxmlformats.org/officeDocument/2006/relationships/image"/><Relationship Id="rId9" Target="../media/image5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Relationship Id="rId6" Target="../media/image60.png" Type="http://schemas.openxmlformats.org/officeDocument/2006/relationships/image"/><Relationship Id="rId7" Target="../media/image6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292680" y="-6308912"/>
            <a:ext cx="15657263" cy="20706213"/>
          </a:xfrm>
          <a:custGeom>
            <a:avLst/>
            <a:gdLst/>
            <a:ahLst/>
            <a:cxnLst/>
            <a:rect r="r" b="b" t="t" l="l"/>
            <a:pathLst>
              <a:path h="20706213" w="15657263">
                <a:moveTo>
                  <a:pt x="0" y="0"/>
                </a:moveTo>
                <a:lnTo>
                  <a:pt x="15657263" y="0"/>
                </a:lnTo>
                <a:lnTo>
                  <a:pt x="15657263" y="20706213"/>
                </a:lnTo>
                <a:lnTo>
                  <a:pt x="0" y="20706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09" t="0" r="-22030" b="-30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00155" y="7777426"/>
            <a:ext cx="3887689" cy="771743"/>
            <a:chOff x="0" y="0"/>
            <a:chExt cx="1023918" cy="2032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3918" cy="203257"/>
            </a:xfrm>
            <a:custGeom>
              <a:avLst/>
              <a:gdLst/>
              <a:ahLst/>
              <a:cxnLst/>
              <a:rect r="r" b="b" t="t" l="l"/>
              <a:pathLst>
                <a:path h="203257" w="1023918">
                  <a:moveTo>
                    <a:pt x="101561" y="0"/>
                  </a:moveTo>
                  <a:lnTo>
                    <a:pt x="922357" y="0"/>
                  </a:lnTo>
                  <a:cubicBezTo>
                    <a:pt x="949293" y="0"/>
                    <a:pt x="975125" y="10700"/>
                    <a:pt x="994172" y="29747"/>
                  </a:cubicBezTo>
                  <a:cubicBezTo>
                    <a:pt x="1013218" y="48793"/>
                    <a:pt x="1023918" y="74625"/>
                    <a:pt x="1023918" y="101561"/>
                  </a:cubicBezTo>
                  <a:lnTo>
                    <a:pt x="1023918" y="101696"/>
                  </a:lnTo>
                  <a:cubicBezTo>
                    <a:pt x="1023918" y="128632"/>
                    <a:pt x="1013218" y="154464"/>
                    <a:pt x="994172" y="173511"/>
                  </a:cubicBezTo>
                  <a:cubicBezTo>
                    <a:pt x="975125" y="192557"/>
                    <a:pt x="949293" y="203257"/>
                    <a:pt x="922357" y="203257"/>
                  </a:cubicBezTo>
                  <a:lnTo>
                    <a:pt x="101561" y="203257"/>
                  </a:lnTo>
                  <a:cubicBezTo>
                    <a:pt x="74625" y="203257"/>
                    <a:pt x="48793" y="192557"/>
                    <a:pt x="29747" y="173511"/>
                  </a:cubicBezTo>
                  <a:cubicBezTo>
                    <a:pt x="10700" y="154464"/>
                    <a:pt x="0" y="128632"/>
                    <a:pt x="0" y="101696"/>
                  </a:cubicBezTo>
                  <a:lnTo>
                    <a:pt x="0" y="101561"/>
                  </a:lnTo>
                  <a:cubicBezTo>
                    <a:pt x="0" y="74625"/>
                    <a:pt x="10700" y="48793"/>
                    <a:pt x="29747" y="29747"/>
                  </a:cubicBezTo>
                  <a:cubicBezTo>
                    <a:pt x="48793" y="10700"/>
                    <a:pt x="74625" y="0"/>
                    <a:pt x="101561" y="0"/>
                  </a:cubicBezTo>
                  <a:close/>
                </a:path>
              </a:pathLst>
            </a:custGeom>
            <a:solidFill>
              <a:srgbClr val="CA5E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23918" cy="260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27" y="1028700"/>
            <a:ext cx="2368555" cy="2439523"/>
          </a:xfrm>
          <a:custGeom>
            <a:avLst/>
            <a:gdLst/>
            <a:ahLst/>
            <a:cxnLst/>
            <a:rect r="r" b="b" t="t" l="l"/>
            <a:pathLst>
              <a:path h="2439523" w="2368555">
                <a:moveTo>
                  <a:pt x="0" y="0"/>
                </a:moveTo>
                <a:lnTo>
                  <a:pt x="2368555" y="0"/>
                </a:lnTo>
                <a:lnTo>
                  <a:pt x="2368555" y="2439523"/>
                </a:lnTo>
                <a:lnTo>
                  <a:pt x="0" y="243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19454" y="7086076"/>
            <a:ext cx="2200226" cy="2172224"/>
          </a:xfrm>
          <a:custGeom>
            <a:avLst/>
            <a:gdLst/>
            <a:ahLst/>
            <a:cxnLst/>
            <a:rect r="r" b="b" t="t" l="l"/>
            <a:pathLst>
              <a:path h="2172224" w="2200226">
                <a:moveTo>
                  <a:pt x="0" y="0"/>
                </a:moveTo>
                <a:lnTo>
                  <a:pt x="2200226" y="0"/>
                </a:lnTo>
                <a:lnTo>
                  <a:pt x="2200226" y="2172224"/>
                </a:lnTo>
                <a:lnTo>
                  <a:pt x="0" y="2172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88245" y="7086076"/>
            <a:ext cx="2190005" cy="2190005"/>
          </a:xfrm>
          <a:custGeom>
            <a:avLst/>
            <a:gdLst/>
            <a:ahLst/>
            <a:cxnLst/>
            <a:rect r="r" b="b" t="t" l="l"/>
            <a:pathLst>
              <a:path h="2190005" w="2190005">
                <a:moveTo>
                  <a:pt x="0" y="0"/>
                </a:moveTo>
                <a:lnTo>
                  <a:pt x="2190005" y="0"/>
                </a:lnTo>
                <a:lnTo>
                  <a:pt x="2190005" y="2190006"/>
                </a:lnTo>
                <a:lnTo>
                  <a:pt x="0" y="2190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1994" y="4765099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2299197" y="-532924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43773" y="4977135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4" y="0"/>
                </a:lnTo>
                <a:lnTo>
                  <a:pt x="2831054" y="830524"/>
                </a:lnTo>
                <a:lnTo>
                  <a:pt x="0" y="8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65390">
            <a:off x="15030491" y="1239413"/>
            <a:ext cx="2228809" cy="2228809"/>
          </a:xfrm>
          <a:custGeom>
            <a:avLst/>
            <a:gdLst/>
            <a:ahLst/>
            <a:cxnLst/>
            <a:rect r="r" b="b" t="t" l="l"/>
            <a:pathLst>
              <a:path h="2228809" w="2228809">
                <a:moveTo>
                  <a:pt x="0" y="0"/>
                </a:moveTo>
                <a:lnTo>
                  <a:pt x="2228809" y="0"/>
                </a:lnTo>
                <a:lnTo>
                  <a:pt x="2228809" y="2228810"/>
                </a:lnTo>
                <a:lnTo>
                  <a:pt x="0" y="22288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84902" y="6004009"/>
            <a:ext cx="519920" cy="521223"/>
          </a:xfrm>
          <a:custGeom>
            <a:avLst/>
            <a:gdLst/>
            <a:ahLst/>
            <a:cxnLst/>
            <a:rect r="r" b="b" t="t" l="l"/>
            <a:pathLst>
              <a:path h="521223" w="519920">
                <a:moveTo>
                  <a:pt x="0" y="0"/>
                </a:moveTo>
                <a:lnTo>
                  <a:pt x="519920" y="0"/>
                </a:lnTo>
                <a:lnTo>
                  <a:pt x="519920" y="521224"/>
                </a:lnTo>
                <a:lnTo>
                  <a:pt x="0" y="52122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81934" y="845369"/>
            <a:ext cx="9924132" cy="515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5"/>
              </a:lnSpc>
            </a:pPr>
            <a:r>
              <a:rPr lang="en-US" sz="12157">
                <a:solidFill>
                  <a:srgbClr val="3C3C3C"/>
                </a:solidFill>
                <a:latin typeface="Aileron Heavy"/>
              </a:rPr>
              <a:t>REPORT SENTIMENT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68801" y="5946859"/>
            <a:ext cx="8350398" cy="109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Created by : </a:t>
            </a:r>
          </a:p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Bianda, Syarifudin, Ruben, Vieri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00155" y="7856461"/>
            <a:ext cx="3887689" cy="53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FFFFFF"/>
                </a:solidFill>
                <a:latin typeface="Aileron Bold"/>
              </a:rPr>
              <a:t>26/02/2024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8468" y="1758584"/>
            <a:ext cx="16531064" cy="7499716"/>
          </a:xfrm>
          <a:custGeom>
            <a:avLst/>
            <a:gdLst/>
            <a:ahLst/>
            <a:cxnLst/>
            <a:rect r="r" b="b" t="t" l="l"/>
            <a:pathLst>
              <a:path h="7499716" w="16531064">
                <a:moveTo>
                  <a:pt x="0" y="0"/>
                </a:moveTo>
                <a:lnTo>
                  <a:pt x="16531064" y="0"/>
                </a:lnTo>
                <a:lnTo>
                  <a:pt x="16531064" y="7499716"/>
                </a:lnTo>
                <a:lnTo>
                  <a:pt x="0" y="7499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02444" y="403024"/>
            <a:ext cx="7283112" cy="12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709">
                <a:solidFill>
                  <a:srgbClr val="3C3C3C"/>
                </a:solidFill>
                <a:latin typeface="Aileron Bold"/>
              </a:rPr>
              <a:t>Visualiasi Training and Validation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95726">
            <a:off x="-5282231" y="-7243759"/>
            <a:ext cx="16615040" cy="20806262"/>
          </a:xfrm>
          <a:custGeom>
            <a:avLst/>
            <a:gdLst/>
            <a:ahLst/>
            <a:cxnLst/>
            <a:rect r="r" b="b" t="t" l="l"/>
            <a:pathLst>
              <a:path h="20806262" w="16615040">
                <a:moveTo>
                  <a:pt x="0" y="0"/>
                </a:moveTo>
                <a:lnTo>
                  <a:pt x="16615040" y="0"/>
                </a:lnTo>
                <a:lnTo>
                  <a:pt x="16615040" y="20806262"/>
                </a:lnTo>
                <a:lnTo>
                  <a:pt x="0" y="2080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51" r="-21036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896207" y="425239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832747" y="4257152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76481" y="482886"/>
            <a:ext cx="2319725" cy="2100406"/>
          </a:xfrm>
          <a:custGeom>
            <a:avLst/>
            <a:gdLst/>
            <a:ahLst/>
            <a:cxnLst/>
            <a:rect r="r" b="b" t="t" l="l"/>
            <a:pathLst>
              <a:path h="2100406" w="2319725">
                <a:moveTo>
                  <a:pt x="0" y="0"/>
                </a:moveTo>
                <a:lnTo>
                  <a:pt x="2319726" y="0"/>
                </a:lnTo>
                <a:lnTo>
                  <a:pt x="2319726" y="2100406"/>
                </a:lnTo>
                <a:lnTo>
                  <a:pt x="0" y="2100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27715" y="2117965"/>
            <a:ext cx="2880184" cy="2864474"/>
          </a:xfrm>
          <a:custGeom>
            <a:avLst/>
            <a:gdLst/>
            <a:ahLst/>
            <a:cxnLst/>
            <a:rect r="r" b="b" t="t" l="l"/>
            <a:pathLst>
              <a:path h="2864474" w="2880184">
                <a:moveTo>
                  <a:pt x="0" y="0"/>
                </a:moveTo>
                <a:lnTo>
                  <a:pt x="2880184" y="0"/>
                </a:lnTo>
                <a:lnTo>
                  <a:pt x="2880184" y="2864474"/>
                </a:lnTo>
                <a:lnTo>
                  <a:pt x="0" y="2864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908077" y="7106246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91793" y="8747991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61910" y="5143500"/>
            <a:ext cx="5427639" cy="4756033"/>
          </a:xfrm>
          <a:custGeom>
            <a:avLst/>
            <a:gdLst/>
            <a:ahLst/>
            <a:cxnLst/>
            <a:rect r="r" b="b" t="t" l="l"/>
            <a:pathLst>
              <a:path h="4756033" w="5427639">
                <a:moveTo>
                  <a:pt x="0" y="0"/>
                </a:moveTo>
                <a:lnTo>
                  <a:pt x="5427639" y="0"/>
                </a:lnTo>
                <a:lnTo>
                  <a:pt x="5427639" y="4756033"/>
                </a:lnTo>
                <a:lnTo>
                  <a:pt x="0" y="4756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332" r="0" b="-233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30002" y="5143500"/>
            <a:ext cx="5564537" cy="4961584"/>
          </a:xfrm>
          <a:custGeom>
            <a:avLst/>
            <a:gdLst/>
            <a:ahLst/>
            <a:cxnLst/>
            <a:rect r="r" b="b" t="t" l="l"/>
            <a:pathLst>
              <a:path h="4961584" w="5564537">
                <a:moveTo>
                  <a:pt x="0" y="0"/>
                </a:moveTo>
                <a:lnTo>
                  <a:pt x="5564537" y="0"/>
                </a:lnTo>
                <a:lnTo>
                  <a:pt x="5564537" y="4961584"/>
                </a:lnTo>
                <a:lnTo>
                  <a:pt x="0" y="496158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612" t="-156" r="-1153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31361" y="300595"/>
            <a:ext cx="10825278" cy="285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HASIL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SENTIMENT 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4305" y="3550202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25289" y="4444815"/>
            <a:ext cx="4300881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0.8245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67813" y="3550202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67131" y="4444815"/>
            <a:ext cx="4090278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 0.91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915670"/>
            <a:ext cx="16727701" cy="7570452"/>
          </a:xfrm>
          <a:custGeom>
            <a:avLst/>
            <a:gdLst/>
            <a:ahLst/>
            <a:cxnLst/>
            <a:rect r="r" b="b" t="t" l="l"/>
            <a:pathLst>
              <a:path h="7570452" w="16727701">
                <a:moveTo>
                  <a:pt x="0" y="0"/>
                </a:moveTo>
                <a:lnTo>
                  <a:pt x="16727701" y="0"/>
                </a:lnTo>
                <a:lnTo>
                  <a:pt x="16727701" y="7570452"/>
                </a:lnTo>
                <a:lnTo>
                  <a:pt x="0" y="75704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87" t="0" r="-1087" b="-1105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50397" y="585149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876076" y="3880975"/>
            <a:ext cx="7383224" cy="4358771"/>
          </a:xfrm>
          <a:custGeom>
            <a:avLst/>
            <a:gdLst/>
            <a:ahLst/>
            <a:cxnLst/>
            <a:rect r="r" b="b" t="t" l="l"/>
            <a:pathLst>
              <a:path h="4358771" w="7383224">
                <a:moveTo>
                  <a:pt x="0" y="0"/>
                </a:moveTo>
                <a:lnTo>
                  <a:pt x="7383224" y="0"/>
                </a:lnTo>
                <a:lnTo>
                  <a:pt x="7383224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79" r="-127120" b="-878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3223" y="3880975"/>
            <a:ext cx="7224648" cy="4358771"/>
          </a:xfrm>
          <a:custGeom>
            <a:avLst/>
            <a:gdLst/>
            <a:ahLst/>
            <a:cxnLst/>
            <a:rect r="r" b="b" t="t" l="l"/>
            <a:pathLst>
              <a:path h="4358771" w="7224648">
                <a:moveTo>
                  <a:pt x="0" y="0"/>
                </a:moveTo>
                <a:lnTo>
                  <a:pt x="7224648" y="0"/>
                </a:lnTo>
                <a:lnTo>
                  <a:pt x="7224648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41" r="-132105" b="-768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57769" y="900382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Text Sentiment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9196" y="2549610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2704" y="2549610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896207" y="3251797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0832747" y="325656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53004" y="1967817"/>
            <a:ext cx="17381992" cy="7472911"/>
          </a:xfrm>
          <a:custGeom>
            <a:avLst/>
            <a:gdLst/>
            <a:ahLst/>
            <a:cxnLst/>
            <a:rect r="r" b="b" t="t" l="l"/>
            <a:pathLst>
              <a:path h="7472911" w="17381992">
                <a:moveTo>
                  <a:pt x="0" y="0"/>
                </a:moveTo>
                <a:lnTo>
                  <a:pt x="17381992" y="0"/>
                </a:lnTo>
                <a:lnTo>
                  <a:pt x="17381992" y="7472911"/>
                </a:lnTo>
                <a:lnTo>
                  <a:pt x="0" y="7472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7" t="0" r="-15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57769" y="900382"/>
            <a:ext cx="1231092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File Tweet Sentiment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5579" y="-3776939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185" y="8487720"/>
            <a:ext cx="1353419" cy="1541160"/>
          </a:xfrm>
          <a:custGeom>
            <a:avLst/>
            <a:gdLst/>
            <a:ahLst/>
            <a:cxnLst/>
            <a:rect r="r" b="b" t="t" l="l"/>
            <a:pathLst>
              <a:path h="1541160" w="1353419">
                <a:moveTo>
                  <a:pt x="0" y="0"/>
                </a:moveTo>
                <a:lnTo>
                  <a:pt x="1353419" y="0"/>
                </a:lnTo>
                <a:lnTo>
                  <a:pt x="1353419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2066" y="8952799"/>
            <a:ext cx="1398253" cy="1541160"/>
          </a:xfrm>
          <a:custGeom>
            <a:avLst/>
            <a:gdLst/>
            <a:ahLst/>
            <a:cxnLst/>
            <a:rect r="r" b="b" t="t" l="l"/>
            <a:pathLst>
              <a:path h="1541160" w="1398253">
                <a:moveTo>
                  <a:pt x="0" y="0"/>
                </a:moveTo>
                <a:lnTo>
                  <a:pt x="1398252" y="0"/>
                </a:lnTo>
                <a:lnTo>
                  <a:pt x="1398252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59405">
            <a:off x="10900605" y="2072982"/>
            <a:ext cx="6357322" cy="6357322"/>
          </a:xfrm>
          <a:custGeom>
            <a:avLst/>
            <a:gdLst/>
            <a:ahLst/>
            <a:cxnLst/>
            <a:rect r="r" b="b" t="t" l="l"/>
            <a:pathLst>
              <a:path h="6357322" w="6357322">
                <a:moveTo>
                  <a:pt x="0" y="0"/>
                </a:moveTo>
                <a:lnTo>
                  <a:pt x="6357321" y="0"/>
                </a:lnTo>
                <a:lnTo>
                  <a:pt x="6357321" y="6357322"/>
                </a:lnTo>
                <a:lnTo>
                  <a:pt x="0" y="63573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1697" y="2567958"/>
            <a:ext cx="11384942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akurasi paling tinggi sekitar 91 %, sedangkan model MLP memilki akurasi sekitar 82 %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keunggulan untuk mempertimbangkan ketergantungan jangka panajng, dan lebih akurat untuk data panjang atau berjumlah besar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MLP  lebih mudah untuk diterapkan dan cepat dari segi komputasi, dan efektif untuk data yang berukuran pendek.</a:t>
            </a:r>
          </a:p>
          <a:p>
            <a:pPr>
              <a:lnSpc>
                <a:spcPts val="420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20022" y="1353845"/>
            <a:ext cx="8343773" cy="121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8635">
                <a:solidFill>
                  <a:srgbClr val="3C3C3C"/>
                </a:solidFill>
                <a:latin typeface="Aileron Heavy"/>
              </a:rPr>
              <a:t>KESIMPULAN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6606683" y="-2551490"/>
            <a:ext cx="18533200" cy="20250985"/>
          </a:xfrm>
          <a:custGeom>
            <a:avLst/>
            <a:gdLst/>
            <a:ahLst/>
            <a:cxnLst/>
            <a:rect r="r" b="b" t="t" l="l"/>
            <a:pathLst>
              <a:path h="20250985" w="18533200">
                <a:moveTo>
                  <a:pt x="0" y="0"/>
                </a:moveTo>
                <a:lnTo>
                  <a:pt x="18533199" y="0"/>
                </a:lnTo>
                <a:lnTo>
                  <a:pt x="18533199" y="20250985"/>
                </a:lnTo>
                <a:lnTo>
                  <a:pt x="0" y="2025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509" t="-536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00651" y="6572753"/>
            <a:ext cx="2051087" cy="2930125"/>
          </a:xfrm>
          <a:custGeom>
            <a:avLst/>
            <a:gdLst/>
            <a:ahLst/>
            <a:cxnLst/>
            <a:rect r="r" b="b" t="t" l="l"/>
            <a:pathLst>
              <a:path h="2930125" w="2051087">
                <a:moveTo>
                  <a:pt x="0" y="0"/>
                </a:moveTo>
                <a:lnTo>
                  <a:pt x="2051087" y="0"/>
                </a:lnTo>
                <a:lnTo>
                  <a:pt x="2051087" y="2930125"/>
                </a:lnTo>
                <a:lnTo>
                  <a:pt x="0" y="293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2346" y="1392904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4" y="0"/>
                </a:lnTo>
                <a:lnTo>
                  <a:pt x="4307264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2801" y="5748014"/>
            <a:ext cx="3704216" cy="21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Mengukur dan memahami sentimen publik terhadap suatu topik, produk atau peristiwa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808450" y="4822948"/>
            <a:ext cx="672919" cy="641105"/>
            <a:chOff x="0" y="0"/>
            <a:chExt cx="1772920" cy="1689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348769" y="4822948"/>
            <a:ext cx="672919" cy="641105"/>
            <a:chOff x="0" y="0"/>
            <a:chExt cx="1772920" cy="1689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790868" y="4822948"/>
            <a:ext cx="672919" cy="641105"/>
            <a:chOff x="0" y="0"/>
            <a:chExt cx="1772920" cy="1689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7457635"/>
            <a:ext cx="2108456" cy="3568157"/>
          </a:xfrm>
          <a:custGeom>
            <a:avLst/>
            <a:gdLst/>
            <a:ahLst/>
            <a:cxnLst/>
            <a:rect r="r" b="b" t="t" l="l"/>
            <a:pathLst>
              <a:path h="3568157" w="2108456">
                <a:moveTo>
                  <a:pt x="0" y="0"/>
                </a:moveTo>
                <a:lnTo>
                  <a:pt x="2108456" y="0"/>
                </a:lnTo>
                <a:lnTo>
                  <a:pt x="2108456" y="3568157"/>
                </a:lnTo>
                <a:lnTo>
                  <a:pt x="0" y="35681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69041" y="8505385"/>
            <a:ext cx="2012328" cy="2017372"/>
          </a:xfrm>
          <a:custGeom>
            <a:avLst/>
            <a:gdLst/>
            <a:ahLst/>
            <a:cxnLst/>
            <a:rect r="r" b="b" t="t" l="l"/>
            <a:pathLst>
              <a:path h="2017372" w="2012328">
                <a:moveTo>
                  <a:pt x="0" y="0"/>
                </a:moveTo>
                <a:lnTo>
                  <a:pt x="2012328" y="0"/>
                </a:lnTo>
                <a:lnTo>
                  <a:pt x="2012328" y="2017371"/>
                </a:lnTo>
                <a:lnTo>
                  <a:pt x="0" y="20173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6767" y="502796"/>
            <a:ext cx="6672003" cy="370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Tweet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Sentiment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1013336"/>
            <a:ext cx="7966655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Twitter atau X merupakan platform untuk mengekspresikan pendapat, ide, dan sentimen user terhadap berbagai topik.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Pentingnya melakukan Sentiment Analysis: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327810" y="5748014"/>
            <a:ext cx="3599035" cy="170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 Memperoleh wawasan atau insight untuk pengembalian keputusan dan strategi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28503" y="5779029"/>
            <a:ext cx="5513451" cy="8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Mengidentifikasi tren </a:t>
            </a:r>
          </a:p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dan pola dalam publik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59405">
            <a:off x="16371354" y="1730419"/>
            <a:ext cx="1478601" cy="1478601"/>
          </a:xfrm>
          <a:custGeom>
            <a:avLst/>
            <a:gdLst/>
            <a:ahLst/>
            <a:cxnLst/>
            <a:rect r="r" b="b" t="t" l="l"/>
            <a:pathLst>
              <a:path h="1478601" w="1478601">
                <a:moveTo>
                  <a:pt x="0" y="0"/>
                </a:moveTo>
                <a:lnTo>
                  <a:pt x="1478601" y="0"/>
                </a:lnTo>
                <a:lnTo>
                  <a:pt x="1478601" y="1478601"/>
                </a:lnTo>
                <a:lnTo>
                  <a:pt x="0" y="1478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820470">
            <a:off x="2351533" y="-4951544"/>
            <a:ext cx="20110274" cy="21337160"/>
          </a:xfrm>
          <a:custGeom>
            <a:avLst/>
            <a:gdLst/>
            <a:ahLst/>
            <a:cxnLst/>
            <a:rect r="r" b="b" t="t" l="l"/>
            <a:pathLst>
              <a:path h="21337160" w="20110274">
                <a:moveTo>
                  <a:pt x="20110273" y="0"/>
                </a:moveTo>
                <a:lnTo>
                  <a:pt x="0" y="0"/>
                </a:lnTo>
                <a:lnTo>
                  <a:pt x="0" y="21337160"/>
                </a:lnTo>
                <a:lnTo>
                  <a:pt x="20110273" y="21337160"/>
                </a:lnTo>
                <a:lnTo>
                  <a:pt x="20110273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6810909" y="5138737"/>
            <a:ext cx="740615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745247" y="5143500"/>
            <a:ext cx="3830974" cy="3252845"/>
          </a:xfrm>
          <a:custGeom>
            <a:avLst/>
            <a:gdLst/>
            <a:ahLst/>
            <a:cxnLst/>
            <a:rect r="r" b="b" t="t" l="l"/>
            <a:pathLst>
              <a:path h="3252845" w="3830974">
                <a:moveTo>
                  <a:pt x="0" y="0"/>
                </a:moveTo>
                <a:lnTo>
                  <a:pt x="3830975" y="0"/>
                </a:lnTo>
                <a:lnTo>
                  <a:pt x="3830975" y="3252845"/>
                </a:lnTo>
                <a:lnTo>
                  <a:pt x="0" y="3252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99315" y="6568463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0" y="0"/>
                </a:moveTo>
                <a:lnTo>
                  <a:pt x="4110337" y="0"/>
                </a:lnTo>
                <a:lnTo>
                  <a:pt x="41103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861648" y="1479873"/>
            <a:ext cx="6590685" cy="2749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LSTM (Long Short-Term Memory)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LSTM adalah jenis jaringan saraf tiruan  yang dirancang untuk mempelajari ketergantungan jangka panjang dalam data, sehingga sangat cocok untuk tugas-tugas seperti: Pengenalan suara, penerjemahaan bahasa, dan analisis sentiment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61648" y="5747068"/>
            <a:ext cx="6397652" cy="313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MLP(Multi-layer Perceptron)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MLP adalah jenis jaringan saraf tiruan yang terdiri dari beberapa lapisan neuron yang saling terhubung satu sama lain. MLP digunakan untuk mempelajari pola-pola yang kompleks dan non-linear pada data input seperti, pengenalan wajah, prediksi harga saham, dan pengenalan pola pada teks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3093" y="1554723"/>
            <a:ext cx="5829634" cy="267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Metode</a:t>
            </a:r>
          </a:p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Penelitan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77214" y="1928756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86739" y="7511645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6186693" y="-548625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5499" y="7435445"/>
            <a:ext cx="2156565" cy="3199169"/>
          </a:xfrm>
          <a:custGeom>
            <a:avLst/>
            <a:gdLst/>
            <a:ahLst/>
            <a:cxnLst/>
            <a:rect r="r" b="b" t="t" l="l"/>
            <a:pathLst>
              <a:path h="3199169" w="2156565">
                <a:moveTo>
                  <a:pt x="0" y="0"/>
                </a:moveTo>
                <a:lnTo>
                  <a:pt x="2156564" y="0"/>
                </a:lnTo>
                <a:lnTo>
                  <a:pt x="2156564" y="3199169"/>
                </a:lnTo>
                <a:lnTo>
                  <a:pt x="0" y="3199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70030" y="2451362"/>
            <a:ext cx="8036101" cy="6165036"/>
          </a:xfrm>
          <a:custGeom>
            <a:avLst/>
            <a:gdLst/>
            <a:ahLst/>
            <a:cxnLst/>
            <a:rect r="r" b="b" t="t" l="l"/>
            <a:pathLst>
              <a:path h="6165036" w="8036101">
                <a:moveTo>
                  <a:pt x="0" y="0"/>
                </a:moveTo>
                <a:lnTo>
                  <a:pt x="8036101" y="0"/>
                </a:lnTo>
                <a:lnTo>
                  <a:pt x="8036101" y="6165036"/>
                </a:lnTo>
                <a:lnTo>
                  <a:pt x="0" y="61650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64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7095" y="6852163"/>
            <a:ext cx="8259231" cy="1764235"/>
          </a:xfrm>
          <a:custGeom>
            <a:avLst/>
            <a:gdLst/>
            <a:ahLst/>
            <a:cxnLst/>
            <a:rect r="r" b="b" t="t" l="l"/>
            <a:pathLst>
              <a:path h="1764235" w="8259231">
                <a:moveTo>
                  <a:pt x="0" y="0"/>
                </a:moveTo>
                <a:lnTo>
                  <a:pt x="8259231" y="0"/>
                </a:lnTo>
                <a:lnTo>
                  <a:pt x="8259231" y="1764235"/>
                </a:lnTo>
                <a:lnTo>
                  <a:pt x="0" y="17642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467205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Average Text Length : 32,9 Words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Median Text Length :  28.0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18994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Dataset memiliki 11000 rows, dengan label (Negative, Neutral, dan Positive)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32238" y="1981173"/>
            <a:ext cx="8273893" cy="6635225"/>
          </a:xfrm>
          <a:custGeom>
            <a:avLst/>
            <a:gdLst/>
            <a:ahLst/>
            <a:cxnLst/>
            <a:rect r="r" b="b" t="t" l="l"/>
            <a:pathLst>
              <a:path h="6635225" w="8273893">
                <a:moveTo>
                  <a:pt x="0" y="0"/>
                </a:moveTo>
                <a:lnTo>
                  <a:pt x="8273893" y="0"/>
                </a:lnTo>
                <a:lnTo>
                  <a:pt x="8273893" y="6635225"/>
                </a:lnTo>
                <a:lnTo>
                  <a:pt x="0" y="663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3" t="0" r="-233" b="-37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7440" y="4182087"/>
            <a:ext cx="7107440" cy="3748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Sebaran Sentiment pada data yang akan di proses: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Positive : 6416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Negative : 3436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Neutral : 1148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84542" y="1687256"/>
            <a:ext cx="8821589" cy="7571044"/>
          </a:xfrm>
          <a:custGeom>
            <a:avLst/>
            <a:gdLst/>
            <a:ahLst/>
            <a:cxnLst/>
            <a:rect r="r" b="b" t="t" l="l"/>
            <a:pathLst>
              <a:path h="7571044" w="8821589">
                <a:moveTo>
                  <a:pt x="0" y="0"/>
                </a:moveTo>
                <a:lnTo>
                  <a:pt x="8821589" y="0"/>
                </a:lnTo>
                <a:lnTo>
                  <a:pt x="8821589" y="7571044"/>
                </a:lnTo>
                <a:lnTo>
                  <a:pt x="0" y="75710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08" r="0" b="-80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positive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76073" y="1644664"/>
            <a:ext cx="8730058" cy="7613636"/>
          </a:xfrm>
          <a:custGeom>
            <a:avLst/>
            <a:gdLst/>
            <a:ahLst/>
            <a:cxnLst/>
            <a:rect r="r" b="b" t="t" l="l"/>
            <a:pathLst>
              <a:path h="7613636" w="8730058">
                <a:moveTo>
                  <a:pt x="0" y="0"/>
                </a:moveTo>
                <a:lnTo>
                  <a:pt x="8730058" y="0"/>
                </a:lnTo>
                <a:lnTo>
                  <a:pt x="8730058" y="7613636"/>
                </a:lnTo>
                <a:lnTo>
                  <a:pt x="0" y="76136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9450" y="3983447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neutral</a:t>
            </a: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23918" y="1729258"/>
            <a:ext cx="8882213" cy="7529042"/>
          </a:xfrm>
          <a:custGeom>
            <a:avLst/>
            <a:gdLst/>
            <a:ahLst/>
            <a:cxnLst/>
            <a:rect r="r" b="b" t="t" l="l"/>
            <a:pathLst>
              <a:path h="7529042" w="8882213">
                <a:moveTo>
                  <a:pt x="0" y="0"/>
                </a:moveTo>
                <a:lnTo>
                  <a:pt x="8882213" y="0"/>
                </a:lnTo>
                <a:lnTo>
                  <a:pt x="8882213" y="7529042"/>
                </a:lnTo>
                <a:lnTo>
                  <a:pt x="0" y="75290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42" t="0" r="-242" b="-33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Negative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097211" y="678677"/>
          <a:ext cx="12162089" cy="4464823"/>
        </p:xfrm>
        <a:graphic>
          <a:graphicData uri="http://schemas.openxmlformats.org/drawingml/2006/table">
            <a:tbl>
              <a:tblPr/>
              <a:tblGrid>
                <a:gridCol w="1351343"/>
                <a:gridCol w="1351343"/>
                <a:gridCol w="1351343"/>
                <a:gridCol w="1351343"/>
                <a:gridCol w="1351343"/>
                <a:gridCol w="1351343"/>
                <a:gridCol w="1351343"/>
                <a:gridCol w="1351343"/>
                <a:gridCol w="1351343"/>
              </a:tblGrid>
              <a:tr h="1353849">
                <a:tc gridSpan="9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</a:tr>
              <a:tr h="11906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Layer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Output Layer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Activation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dropout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optimizer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Loss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Learning Rate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Epochs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Batch Size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3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64 , 32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3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Softmax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0.5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Adam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Categorical Crossentropy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0.0001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30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64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931068" y="7010511"/>
            <a:ext cx="4753008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Aileron Heavy"/>
              </a:rPr>
              <a:t>MLP </a:t>
            </a:r>
          </a:p>
          <a:p>
            <a:pPr algn="l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Aileron Heavy"/>
              </a:rPr>
              <a:t>Classifier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31068" y="2825364"/>
            <a:ext cx="4884439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Aileron Heavy"/>
              </a:rPr>
              <a:t>LSTM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097211" y="5547769"/>
          <a:ext cx="12162089" cy="4139862"/>
        </p:xfrm>
        <a:graphic>
          <a:graphicData uri="http://schemas.openxmlformats.org/drawingml/2006/table">
            <a:tbl>
              <a:tblPr/>
              <a:tblGrid>
                <a:gridCol w="1737441"/>
                <a:gridCol w="1737441"/>
                <a:gridCol w="1737441"/>
                <a:gridCol w="1737441"/>
                <a:gridCol w="1737441"/>
                <a:gridCol w="1737441"/>
                <a:gridCol w="1737441"/>
              </a:tblGrid>
              <a:tr h="1220197">
                <a:tc gridSpan="7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</a:tr>
              <a:tr h="11337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Hideen Layer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Max_Itter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Activation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Alpha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Solver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epsilon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Learning Rate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9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30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100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Relu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0.008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Adam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1-e5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0.01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80474" y="4854354"/>
            <a:ext cx="4515685" cy="967908"/>
            <a:chOff x="0" y="0"/>
            <a:chExt cx="907102" cy="194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7102" cy="194432"/>
            </a:xfrm>
            <a:custGeom>
              <a:avLst/>
              <a:gdLst/>
              <a:ahLst/>
              <a:cxnLst/>
              <a:rect r="r" b="b" t="t" l="l"/>
              <a:pathLst>
                <a:path h="194432" w="907102">
                  <a:moveTo>
                    <a:pt x="87437" y="0"/>
                  </a:moveTo>
                  <a:lnTo>
                    <a:pt x="819665" y="0"/>
                  </a:lnTo>
                  <a:cubicBezTo>
                    <a:pt x="842855" y="0"/>
                    <a:pt x="865095" y="9212"/>
                    <a:pt x="881493" y="25610"/>
                  </a:cubicBezTo>
                  <a:cubicBezTo>
                    <a:pt x="897890" y="42007"/>
                    <a:pt x="907102" y="64247"/>
                    <a:pt x="907102" y="87437"/>
                  </a:cubicBezTo>
                  <a:lnTo>
                    <a:pt x="907102" y="106995"/>
                  </a:lnTo>
                  <a:cubicBezTo>
                    <a:pt x="907102" y="130184"/>
                    <a:pt x="897890" y="152424"/>
                    <a:pt x="881493" y="168822"/>
                  </a:cubicBezTo>
                  <a:cubicBezTo>
                    <a:pt x="865095" y="185220"/>
                    <a:pt x="842855" y="194432"/>
                    <a:pt x="819665" y="194432"/>
                  </a:cubicBezTo>
                  <a:lnTo>
                    <a:pt x="87437" y="194432"/>
                  </a:lnTo>
                  <a:cubicBezTo>
                    <a:pt x="64247" y="194432"/>
                    <a:pt x="42007" y="185220"/>
                    <a:pt x="25610" y="168822"/>
                  </a:cubicBezTo>
                  <a:cubicBezTo>
                    <a:pt x="9212" y="152424"/>
                    <a:pt x="0" y="130184"/>
                    <a:pt x="0" y="106995"/>
                  </a:cubicBezTo>
                  <a:lnTo>
                    <a:pt x="0" y="87437"/>
                  </a:lnTo>
                  <a:cubicBezTo>
                    <a:pt x="0" y="64247"/>
                    <a:pt x="9212" y="42007"/>
                    <a:pt x="25610" y="25610"/>
                  </a:cubicBezTo>
                  <a:cubicBezTo>
                    <a:pt x="42007" y="9212"/>
                    <a:pt x="64247" y="0"/>
                    <a:pt x="87437" y="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907102" cy="251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1029" y="5040833"/>
            <a:ext cx="4856656" cy="537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2"/>
              </a:lnSpc>
            </a:pPr>
            <a:r>
              <a:rPr lang="en-US" sz="3201">
                <a:solidFill>
                  <a:srgbClr val="3C3C3C"/>
                </a:solidFill>
                <a:latin typeface="Aileron Bold"/>
              </a:rPr>
              <a:t>Model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DAF9lAdmVQ0</dc:identifier>
  <dcterms:modified xsi:type="dcterms:W3CDTF">2011-08-01T06:04:30Z</dcterms:modified>
  <cp:revision>1</cp:revision>
  <dc:title>White Simple Illustration Business Financial Presentation</dc:title>
</cp:coreProperties>
</file>