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30472A-C454-411B-B2AA-EC13D1E2D914}">
  <a:tblStyle styleId="{A330472A-C454-411B-B2AA-EC13D1E2D9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E4AACDF-55A1-483E-8393-18CF6DBE1D7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ea21980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ea21980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ea21980b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ea21980b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shopping for a new van I made a spreadsheet and plot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ea21980b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ea21980b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only helps me know what is a good deal but also how to predict how much I might be able to sell my car for. I can fit a line and predict the cost based on the number of miles.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ea21980b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a21980b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ea21980b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a21980b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ea21980b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ea21980b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ea21980b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ea21980b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ea21980b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ea21980b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4ea21980b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ea21980b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ea21980b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ea21980b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4f37f9b9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f37f9b9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4ea21980b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ea21980b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4ea21980b4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ea21980b4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4ea21980b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ea21980b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4ea21980b4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ea21980b4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4ea21980b4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ea21980b4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4ea21980b4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ea21980b4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4ea21980b4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ea21980b4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4ea21980b4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ea21980b4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4ea21980b4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4ea21980b4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ea21980b4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ea21980b4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4ea21980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ea21980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4f37f9b98c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4f37f9b98c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4f37f9b98c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4f37f9b98c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f37f9b98c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f37f9b98c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4f37f9b98c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4f37f9b98c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4ea21980b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4ea21980b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7d55cc8b6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7d55cc8b6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4f37f9b98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4f37f9b98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4f37f9b98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f37f9b98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4f37f9b98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4f37f9b98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4f37f9b98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4f37f9b98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4ea21980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ea21980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4f37f9b98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4f37f9b98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4f37f9b98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4f37f9b98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4f37f9b98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4f37f9b98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7d55cc8b6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7d55cc8b6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7d55cc8b6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7d55cc8b6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4f37f9b98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f37f9b98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4f37f9b98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4f37f9b98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4f37f9b98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4f37f9b98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4f37f9b98c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4f37f9b98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4f37f9b98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4f37f9b98c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ea21980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ea21980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4f37f9b98c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4f37f9b98c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4f37f9b98c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4f37f9b98c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4f37f9b98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4f37f9b98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4f37f9b98c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4f37f9b98c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ea21980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ea21980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ea21980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ea21980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ea21980b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ea21980b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ea21980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ea21980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2.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CS 5830/6830</a:t>
            </a:r>
            <a:endParaRPr sz="2400">
              <a:solidFill>
                <a:schemeClr val="dk1"/>
              </a:solidFill>
            </a:endParaRPr>
          </a:p>
          <a:p>
            <a:pPr indent="0" lvl="0" marL="0" rtl="0" algn="ctr">
              <a:spcBef>
                <a:spcPts val="0"/>
              </a:spcBef>
              <a:spcAft>
                <a:spcPts val="0"/>
              </a:spcAft>
              <a:buNone/>
            </a:pPr>
            <a:r>
              <a:rPr lang="en" sz="2400">
                <a:solidFill>
                  <a:schemeClr val="dk1"/>
                </a:solidFill>
              </a:rPr>
              <a:t>John Edwards</a:t>
            </a:r>
            <a:endParaRPr sz="2400">
              <a:solidFill>
                <a:schemeClr val="dk1"/>
              </a:solidFill>
            </a:endParaRPr>
          </a:p>
          <a:p>
            <a:pPr indent="0" lvl="0" marL="0" rtl="0" algn="ctr">
              <a:spcBef>
                <a:spcPts val="0"/>
              </a:spcBef>
              <a:spcAft>
                <a:spcPts val="0"/>
              </a:spcAft>
              <a:buNone/>
            </a:pPr>
            <a:r>
              <a:rPr lang="en" sz="2400">
                <a:solidFill>
                  <a:schemeClr val="dk1"/>
                </a:solidFill>
              </a:rPr>
              <a:t>john.edwards@usu.edu</a:t>
            </a:r>
            <a:endParaRPr sz="2400">
              <a:solidFill>
                <a:schemeClr val="dk1"/>
              </a:solidFill>
            </a:endParaRPr>
          </a:p>
        </p:txBody>
      </p:sp>
      <p:sp>
        <p:nvSpPr>
          <p:cNvPr id="56" name="Google Shape;56;p13"/>
          <p:cNvSpPr txBox="1"/>
          <p:nvPr>
            <p:ph idx="1" type="subTitle"/>
          </p:nvPr>
        </p:nvSpPr>
        <p:spPr>
          <a:xfrm>
            <a:off x="5365725" y="4543825"/>
            <a:ext cx="3690900" cy="40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Slides loosely based on “Data Science from Scratch” by Joel Grus and Andrew Ng’s Machine Learning Coursera course</a:t>
            </a:r>
            <a:endParaRPr sz="1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main types of ML algorithms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a:t>
            </a:r>
            <a:endParaRPr/>
          </a:p>
          <a:p>
            <a:pPr indent="0" lvl="0" marL="0" rtl="0" algn="l">
              <a:spcBef>
                <a:spcPts val="1600"/>
              </a:spcBef>
              <a:spcAft>
                <a:spcPts val="0"/>
              </a:spcAft>
              <a:buNone/>
            </a:pPr>
            <a:r>
              <a:rPr lang="en"/>
              <a:t>Unsupervised</a:t>
            </a:r>
            <a:endParaRPr/>
          </a:p>
          <a:p>
            <a:pPr indent="0" lvl="0" marL="0" rtl="0" algn="l">
              <a:spcBef>
                <a:spcPts val="1600"/>
              </a:spcBef>
              <a:spcAft>
                <a:spcPts val="1600"/>
              </a:spcAft>
              <a:buNone/>
            </a:pPr>
            <a:r>
              <a:rPr lang="en"/>
              <a:t>(Also semi-supervised and online)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 van shopping</a:t>
            </a:r>
            <a:endParaRPr/>
          </a:p>
        </p:txBody>
      </p:sp>
      <p:pic>
        <p:nvPicPr>
          <p:cNvPr id="118" name="Google Shape;118;p23"/>
          <p:cNvPicPr preferRelativeResize="0"/>
          <p:nvPr/>
        </p:nvPicPr>
        <p:blipFill>
          <a:blip r:embed="rId3">
            <a:alphaModFix/>
          </a:blip>
          <a:stretch>
            <a:fillRect/>
          </a:stretch>
        </p:blipFill>
        <p:spPr>
          <a:xfrm>
            <a:off x="475299" y="1069450"/>
            <a:ext cx="3899474" cy="3697226"/>
          </a:xfrm>
          <a:prstGeom prst="rect">
            <a:avLst/>
          </a:prstGeom>
          <a:noFill/>
          <a:ln>
            <a:noFill/>
          </a:ln>
        </p:spPr>
      </p:pic>
      <p:pic>
        <p:nvPicPr>
          <p:cNvPr id="119" name="Google Shape;119;p23"/>
          <p:cNvPicPr preferRelativeResize="0"/>
          <p:nvPr/>
        </p:nvPicPr>
        <p:blipFill>
          <a:blip r:embed="rId4">
            <a:alphaModFix/>
          </a:blip>
          <a:stretch>
            <a:fillRect/>
          </a:stretch>
        </p:blipFill>
        <p:spPr>
          <a:xfrm>
            <a:off x="4527173" y="1170125"/>
            <a:ext cx="3820975"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 van shopping</a:t>
            </a:r>
            <a:endParaRPr/>
          </a:p>
        </p:txBody>
      </p:sp>
      <p:pic>
        <p:nvPicPr>
          <p:cNvPr id="125" name="Google Shape;125;p24"/>
          <p:cNvPicPr preferRelativeResize="0"/>
          <p:nvPr/>
        </p:nvPicPr>
        <p:blipFill>
          <a:blip r:embed="rId3">
            <a:alphaModFix/>
          </a:blip>
          <a:stretch>
            <a:fillRect/>
          </a:stretch>
        </p:blipFill>
        <p:spPr>
          <a:xfrm>
            <a:off x="475299" y="1069450"/>
            <a:ext cx="3899474" cy="3697226"/>
          </a:xfrm>
          <a:prstGeom prst="rect">
            <a:avLst/>
          </a:prstGeom>
          <a:noFill/>
          <a:ln>
            <a:noFill/>
          </a:ln>
        </p:spPr>
      </p:pic>
      <p:pic>
        <p:nvPicPr>
          <p:cNvPr id="126" name="Google Shape;126;p24"/>
          <p:cNvPicPr preferRelativeResize="0"/>
          <p:nvPr/>
        </p:nvPicPr>
        <p:blipFill>
          <a:blip r:embed="rId4">
            <a:alphaModFix/>
          </a:blip>
          <a:stretch>
            <a:fillRect/>
          </a:stretch>
        </p:blipFill>
        <p:spPr>
          <a:xfrm>
            <a:off x="4527173" y="1170125"/>
            <a:ext cx="382097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 breast cancer</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cxnSp>
        <p:nvCxnSpPr>
          <p:cNvPr id="133" name="Google Shape;133;p25"/>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5"/>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25"/>
          <p:cNvSpPr/>
          <p:nvPr/>
        </p:nvSpPr>
        <p:spPr>
          <a:xfrm>
            <a:off x="144585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a:off x="2064450" y="3429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a:off x="1674450" y="31584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a:off x="1903050"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2216850" y="3581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a:off x="216930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1903050" y="27799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2362038" y="30330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1755150" y="3467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2368700" y="2407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2521100" y="25599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2721600" y="26460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2064450" y="2407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2621075" y="2957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3064400" y="311987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2025900" y="3065938"/>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3216250" y="2741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Lump size</a:t>
            </a:r>
            <a:endParaRPr/>
          </a:p>
        </p:txBody>
      </p:sp>
      <p:sp>
        <p:nvSpPr>
          <p:cNvPr id="153" name="Google Shape;153;p25"/>
          <p:cNvSpPr txBox="1"/>
          <p:nvPr/>
        </p:nvSpPr>
        <p:spPr>
          <a:xfrm rot="-5400000">
            <a:off x="645150" y="2818225"/>
            <a:ext cx="7887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Age</a:t>
            </a:r>
            <a:endParaRPr/>
          </a:p>
        </p:txBody>
      </p:sp>
      <p:sp>
        <p:nvSpPr>
          <p:cNvPr id="154" name="Google Shape;154;p25"/>
          <p:cNvSpPr/>
          <p:nvPr/>
        </p:nvSpPr>
        <p:spPr>
          <a:xfrm>
            <a:off x="1711425" y="2941375"/>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5272900" y="18153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5311438" y="20538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5299600" y="2240901"/>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txBox="1"/>
          <p:nvPr/>
        </p:nvSpPr>
        <p:spPr>
          <a:xfrm>
            <a:off x="5483350" y="1715425"/>
            <a:ext cx="44298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Malignant</a:t>
            </a:r>
            <a:endParaRPr/>
          </a:p>
          <a:p>
            <a:pPr indent="0" lvl="0" marL="0" rtl="0" algn="l">
              <a:spcBef>
                <a:spcPts val="0"/>
              </a:spcBef>
              <a:spcAft>
                <a:spcPts val="0"/>
              </a:spcAft>
              <a:buNone/>
            </a:pPr>
            <a:r>
              <a:rPr lang="en"/>
              <a:t>Benign</a:t>
            </a:r>
            <a:endParaRPr/>
          </a:p>
          <a:p>
            <a:pPr indent="0" lvl="0" marL="0" rtl="0" algn="l">
              <a:spcBef>
                <a:spcPts val="0"/>
              </a:spcBef>
              <a:spcAft>
                <a:spcPts val="0"/>
              </a:spcAft>
              <a:buNone/>
            </a:pPr>
            <a:r>
              <a:rPr lang="en"/>
              <a:t>Unknown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 breast cancer</a:t>
            </a:r>
            <a:endParaRPr/>
          </a:p>
        </p:txBody>
      </p:sp>
      <p:cxnSp>
        <p:nvCxnSpPr>
          <p:cNvPr id="164" name="Google Shape;164;p26"/>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26"/>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26"/>
          <p:cNvSpPr/>
          <p:nvPr/>
        </p:nvSpPr>
        <p:spPr>
          <a:xfrm>
            <a:off x="144585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2064450" y="3429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1674450" y="31584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1903050"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2216850" y="3581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216930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1903050" y="27799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2362038" y="30330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1755150" y="3467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2368700" y="2407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2521100" y="25599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2721600" y="26460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2064450" y="2407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2621075" y="2957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3064400" y="311987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2025900" y="3065938"/>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3216250" y="2741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Lump size</a:t>
            </a:r>
            <a:endParaRPr/>
          </a:p>
        </p:txBody>
      </p:sp>
      <p:sp>
        <p:nvSpPr>
          <p:cNvPr id="184" name="Google Shape;184;p26"/>
          <p:cNvSpPr txBox="1"/>
          <p:nvPr/>
        </p:nvSpPr>
        <p:spPr>
          <a:xfrm rot="-5400000">
            <a:off x="645150" y="2818225"/>
            <a:ext cx="7887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Age</a:t>
            </a:r>
            <a:endParaRPr/>
          </a:p>
        </p:txBody>
      </p:sp>
      <p:sp>
        <p:nvSpPr>
          <p:cNvPr id="185" name="Google Shape;185;p26"/>
          <p:cNvSpPr/>
          <p:nvPr/>
        </p:nvSpPr>
        <p:spPr>
          <a:xfrm>
            <a:off x="1711425" y="2941375"/>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5272900" y="18153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5311438" y="20538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5299600" y="2240901"/>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txBox="1"/>
          <p:nvPr/>
        </p:nvSpPr>
        <p:spPr>
          <a:xfrm>
            <a:off x="5483350" y="1715425"/>
            <a:ext cx="44298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Malignant</a:t>
            </a:r>
            <a:endParaRPr/>
          </a:p>
          <a:p>
            <a:pPr indent="0" lvl="0" marL="0" rtl="0" algn="l">
              <a:spcBef>
                <a:spcPts val="0"/>
              </a:spcBef>
              <a:spcAft>
                <a:spcPts val="0"/>
              </a:spcAft>
              <a:buNone/>
            </a:pPr>
            <a:r>
              <a:rPr lang="en"/>
              <a:t>Benign</a:t>
            </a:r>
            <a:endParaRPr/>
          </a:p>
          <a:p>
            <a:pPr indent="0" lvl="0" marL="0" rtl="0" algn="l">
              <a:spcBef>
                <a:spcPts val="0"/>
              </a:spcBef>
              <a:spcAft>
                <a:spcPts val="0"/>
              </a:spcAft>
              <a:buNone/>
            </a:pPr>
            <a:r>
              <a:rPr lang="en"/>
              <a:t>Unknown</a:t>
            </a:r>
            <a:endParaRPr/>
          </a:p>
        </p:txBody>
      </p:sp>
      <p:cxnSp>
        <p:nvCxnSpPr>
          <p:cNvPr id="190" name="Google Shape;190;p26"/>
          <p:cNvCxnSpPr/>
          <p:nvPr/>
        </p:nvCxnSpPr>
        <p:spPr>
          <a:xfrm>
            <a:off x="1445850" y="2169175"/>
            <a:ext cx="2222700" cy="174570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a:t>
            </a:r>
            <a:endParaRPr/>
          </a:p>
        </p:txBody>
      </p:sp>
      <p:sp>
        <p:nvSpPr>
          <p:cNvPr id="196" name="Google Shape;19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dataset with the “right answers” is given</a:t>
            </a:r>
            <a:endParaRPr sz="1400"/>
          </a:p>
          <a:p>
            <a:pPr indent="0" lvl="0" marL="0" rtl="0" algn="l">
              <a:spcBef>
                <a:spcPts val="1600"/>
              </a:spcBef>
              <a:spcAft>
                <a:spcPts val="0"/>
              </a:spcAft>
              <a:buNone/>
            </a:pPr>
            <a:r>
              <a:rPr lang="en" sz="1400"/>
              <a:t>Two types of supervised learning</a:t>
            </a:r>
            <a:endParaRPr sz="1400"/>
          </a:p>
          <a:p>
            <a:pPr indent="-317500" lvl="0" marL="457200" rtl="0" algn="l">
              <a:spcBef>
                <a:spcPts val="1600"/>
              </a:spcBef>
              <a:spcAft>
                <a:spcPts val="0"/>
              </a:spcAft>
              <a:buSzPts val="1400"/>
              <a:buChar char="●"/>
            </a:pPr>
            <a:r>
              <a:rPr lang="en" sz="1400"/>
              <a:t>Regression - predict continuous valued output (price)</a:t>
            </a:r>
            <a:endParaRPr sz="1400"/>
          </a:p>
          <a:p>
            <a:pPr indent="-317500" lvl="0" marL="457200" rtl="0" algn="l">
              <a:spcBef>
                <a:spcPts val="0"/>
              </a:spcBef>
              <a:spcAft>
                <a:spcPts val="0"/>
              </a:spcAft>
              <a:buSzPts val="1400"/>
              <a:buChar char="●"/>
            </a:pPr>
            <a:r>
              <a:rPr lang="en" sz="1400"/>
              <a:t>Classification - predict discrete valued output (malignant or benign)</a:t>
            </a:r>
            <a:endParaRPr sz="1400"/>
          </a:p>
          <a:p>
            <a:pPr indent="0" lvl="0" marL="0" rtl="0" algn="l">
              <a:spcBef>
                <a:spcPts val="1600"/>
              </a:spcBef>
              <a:spcAft>
                <a:spcPts val="0"/>
              </a:spcAft>
              <a:buNone/>
            </a:pPr>
            <a:r>
              <a:rPr lang="en" sz="1400"/>
              <a:t>R</a:t>
            </a:r>
            <a:r>
              <a:rPr lang="en" sz="1400"/>
              <a:t>egression or classification?</a:t>
            </a:r>
            <a:endParaRPr sz="1400"/>
          </a:p>
          <a:p>
            <a:pPr indent="-317500" lvl="0" marL="457200" rtl="0" algn="l">
              <a:spcBef>
                <a:spcPts val="1600"/>
              </a:spcBef>
              <a:spcAft>
                <a:spcPts val="0"/>
              </a:spcAft>
              <a:buSzPts val="1400"/>
              <a:buAutoNum type="arabicPeriod"/>
            </a:pPr>
            <a:r>
              <a:rPr lang="en" sz="1400"/>
              <a:t>I have data on Chick-Fil-A restaurants and data on Logan. I want to predict how many customers I’ll get each month if I build another </a:t>
            </a:r>
            <a:r>
              <a:rPr lang="en" sz="1400"/>
              <a:t>Chick-Fil-A</a:t>
            </a:r>
            <a:r>
              <a:rPr lang="en" sz="1400"/>
              <a:t> in Logan. </a:t>
            </a:r>
            <a:endParaRPr sz="1400"/>
          </a:p>
          <a:p>
            <a:pPr indent="-317500" lvl="0" marL="457200" rtl="0" algn="l">
              <a:spcBef>
                <a:spcPts val="0"/>
              </a:spcBef>
              <a:spcAft>
                <a:spcPts val="0"/>
              </a:spcAft>
              <a:buSzPts val="1400"/>
              <a:buAutoNum type="arabicPeriod"/>
            </a:pPr>
            <a:r>
              <a:rPr lang="en" sz="1400"/>
              <a:t>I have crime data. I want to predict the crime rate in Logan.</a:t>
            </a:r>
            <a:endParaRPr sz="1400"/>
          </a:p>
          <a:p>
            <a:pPr indent="-317500" lvl="0" marL="457200" rtl="0" algn="l">
              <a:spcBef>
                <a:spcPts val="0"/>
              </a:spcBef>
              <a:spcAft>
                <a:spcPts val="0"/>
              </a:spcAft>
              <a:buSzPts val="1400"/>
              <a:buAutoNum type="arabicPeriod"/>
            </a:pPr>
            <a:r>
              <a:rPr lang="en" sz="1400"/>
              <a:t>I have crime data. I want to predict if John Doe is a criminal based on his attributes.</a:t>
            </a:r>
            <a:endParaRPr sz="1400"/>
          </a:p>
          <a:p>
            <a:pPr indent="-317500" lvl="0" marL="457200" rtl="0" algn="l">
              <a:spcBef>
                <a:spcPts val="0"/>
              </a:spcBef>
              <a:spcAft>
                <a:spcPts val="0"/>
              </a:spcAft>
              <a:buSzPts val="1400"/>
              <a:buAutoNum type="arabicPeriod"/>
            </a:pPr>
            <a:r>
              <a:rPr lang="en" sz="1400"/>
              <a:t>I have electronic medical records. I want to decide if a person has type I or type II diabetes.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 data isn’t labeled</a:t>
            </a:r>
            <a:endParaRPr/>
          </a:p>
        </p:txBody>
      </p:sp>
      <p:cxnSp>
        <p:nvCxnSpPr>
          <p:cNvPr id="202" name="Google Shape;202;p28"/>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28"/>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204" name="Google Shape;204;p28"/>
          <p:cNvSpPr/>
          <p:nvPr/>
        </p:nvSpPr>
        <p:spPr>
          <a:xfrm>
            <a:off x="144585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2064450" y="3429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1674450" y="31584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1903050"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2216850" y="3581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a:off x="2100075" y="32676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1755150" y="2849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2435538"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a:off x="1755150" y="3467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Tissue color</a:t>
            </a:r>
            <a:endParaRPr/>
          </a:p>
        </p:txBody>
      </p:sp>
      <p:sp>
        <p:nvSpPr>
          <p:cNvPr id="214" name="Google Shape;214;p28"/>
          <p:cNvSpPr txBox="1"/>
          <p:nvPr/>
        </p:nvSpPr>
        <p:spPr>
          <a:xfrm rot="-5400000">
            <a:off x="311700" y="2484775"/>
            <a:ext cx="14556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Tissue density</a:t>
            </a:r>
            <a:endParaRPr/>
          </a:p>
        </p:txBody>
      </p:sp>
      <p:sp>
        <p:nvSpPr>
          <p:cNvPr id="215" name="Google Shape;215;p28"/>
          <p:cNvSpPr/>
          <p:nvPr/>
        </p:nvSpPr>
        <p:spPr>
          <a:xfrm>
            <a:off x="2225850" y="24462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a:off x="2469325" y="2383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26307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a:off x="2407250" y="2652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a:off x="2734250" y="27556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txBox="1"/>
          <p:nvPr/>
        </p:nvSpPr>
        <p:spPr>
          <a:xfrm>
            <a:off x="4960400" y="2313300"/>
            <a:ext cx="3037800" cy="12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Can you find structure in this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Clustering!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 data isn’t labeled</a:t>
            </a:r>
            <a:endParaRPr/>
          </a:p>
        </p:txBody>
      </p:sp>
      <p:cxnSp>
        <p:nvCxnSpPr>
          <p:cNvPr id="226" name="Google Shape;226;p29"/>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9"/>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29"/>
          <p:cNvSpPr/>
          <p:nvPr/>
        </p:nvSpPr>
        <p:spPr>
          <a:xfrm>
            <a:off x="144585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2064450" y="3429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1674450" y="31584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1903050"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2216850" y="3581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2100075" y="32676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1755150" y="2849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2435538"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1755150" y="3467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Tissue color</a:t>
            </a:r>
            <a:endParaRPr/>
          </a:p>
        </p:txBody>
      </p:sp>
      <p:sp>
        <p:nvSpPr>
          <p:cNvPr id="238" name="Google Shape;238;p29"/>
          <p:cNvSpPr txBox="1"/>
          <p:nvPr/>
        </p:nvSpPr>
        <p:spPr>
          <a:xfrm rot="-5400000">
            <a:off x="311700" y="2484775"/>
            <a:ext cx="14556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Tissue density</a:t>
            </a:r>
            <a:endParaRPr/>
          </a:p>
        </p:txBody>
      </p:sp>
      <p:sp>
        <p:nvSpPr>
          <p:cNvPr id="239" name="Google Shape;239;p29"/>
          <p:cNvSpPr/>
          <p:nvPr/>
        </p:nvSpPr>
        <p:spPr>
          <a:xfrm>
            <a:off x="2225850" y="24462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2469325" y="2383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26307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2407250" y="2652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2734250" y="27556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2046325" y="2023200"/>
            <a:ext cx="1007400" cy="1007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1348900" y="2813850"/>
            <a:ext cx="1268100" cy="12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txBox="1"/>
          <p:nvPr/>
        </p:nvSpPr>
        <p:spPr>
          <a:xfrm>
            <a:off x="2999325" y="22684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malignant</a:t>
            </a:r>
            <a:endParaRPr/>
          </a:p>
        </p:txBody>
      </p:sp>
      <p:sp>
        <p:nvSpPr>
          <p:cNvPr id="247" name="Google Shape;247;p29"/>
          <p:cNvSpPr txBox="1"/>
          <p:nvPr/>
        </p:nvSpPr>
        <p:spPr>
          <a:xfrm>
            <a:off x="2596950" y="33240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benign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 data isn’t labeled</a:t>
            </a:r>
            <a:endParaRPr/>
          </a:p>
        </p:txBody>
      </p:sp>
      <p:cxnSp>
        <p:nvCxnSpPr>
          <p:cNvPr id="253" name="Google Shape;253;p30"/>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30"/>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255" name="Google Shape;255;p30"/>
          <p:cNvSpPr/>
          <p:nvPr/>
        </p:nvSpPr>
        <p:spPr>
          <a:xfrm>
            <a:off x="144585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2064450" y="3429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1674450" y="31584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1903050"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2216850" y="3581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2100075" y="32676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1755150" y="2849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2435538"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1755150" y="3467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Tissue color</a:t>
            </a:r>
            <a:endParaRPr/>
          </a:p>
        </p:txBody>
      </p:sp>
      <p:sp>
        <p:nvSpPr>
          <p:cNvPr id="265" name="Google Shape;265;p30"/>
          <p:cNvSpPr txBox="1"/>
          <p:nvPr/>
        </p:nvSpPr>
        <p:spPr>
          <a:xfrm rot="-5400000">
            <a:off x="311700" y="2484775"/>
            <a:ext cx="14556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Tissue density</a:t>
            </a:r>
            <a:endParaRPr/>
          </a:p>
        </p:txBody>
      </p:sp>
      <p:sp>
        <p:nvSpPr>
          <p:cNvPr id="266" name="Google Shape;266;p30"/>
          <p:cNvSpPr/>
          <p:nvPr/>
        </p:nvSpPr>
        <p:spPr>
          <a:xfrm>
            <a:off x="2225850" y="24462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2469325" y="2383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26307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2407250" y="2652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2734250" y="27556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3609550" y="2917063"/>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3317425" y="31418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3357775" y="2959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3343850" y="33652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3505250" y="30798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 data isn’t labeled</a:t>
            </a:r>
            <a:endParaRPr/>
          </a:p>
        </p:txBody>
      </p:sp>
      <p:cxnSp>
        <p:nvCxnSpPr>
          <p:cNvPr id="281" name="Google Shape;281;p31"/>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31"/>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283" name="Google Shape;283;p31"/>
          <p:cNvSpPr/>
          <p:nvPr/>
        </p:nvSpPr>
        <p:spPr>
          <a:xfrm>
            <a:off x="144585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2064450" y="3429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1674450" y="31584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1903050"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2216850" y="3581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2100075" y="32676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1755150" y="2849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2435538"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1755150" y="3467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Tissue color</a:t>
            </a:r>
            <a:endParaRPr/>
          </a:p>
        </p:txBody>
      </p:sp>
      <p:sp>
        <p:nvSpPr>
          <p:cNvPr id="293" name="Google Shape;293;p31"/>
          <p:cNvSpPr txBox="1"/>
          <p:nvPr/>
        </p:nvSpPr>
        <p:spPr>
          <a:xfrm rot="-5400000">
            <a:off x="311700" y="2484775"/>
            <a:ext cx="14556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Tissue density</a:t>
            </a:r>
            <a:endParaRPr/>
          </a:p>
        </p:txBody>
      </p:sp>
      <p:sp>
        <p:nvSpPr>
          <p:cNvPr id="294" name="Google Shape;294;p31"/>
          <p:cNvSpPr/>
          <p:nvPr/>
        </p:nvSpPr>
        <p:spPr>
          <a:xfrm>
            <a:off x="2225850" y="24462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2469325" y="2383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26307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2407250" y="2652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2734250" y="27556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2133463" y="2074550"/>
            <a:ext cx="1007400" cy="1007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1382050" y="2714250"/>
            <a:ext cx="1268100" cy="12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txBox="1"/>
          <p:nvPr/>
        </p:nvSpPr>
        <p:spPr>
          <a:xfrm>
            <a:off x="2792125" y="1730250"/>
            <a:ext cx="16452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Malignant type I</a:t>
            </a:r>
            <a:endParaRPr/>
          </a:p>
        </p:txBody>
      </p:sp>
      <p:sp>
        <p:nvSpPr>
          <p:cNvPr id="302" name="Google Shape;302;p31"/>
          <p:cNvSpPr txBox="1"/>
          <p:nvPr/>
        </p:nvSpPr>
        <p:spPr>
          <a:xfrm>
            <a:off x="1245900" y="2405038"/>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benign</a:t>
            </a:r>
            <a:endParaRPr/>
          </a:p>
        </p:txBody>
      </p:sp>
      <p:sp>
        <p:nvSpPr>
          <p:cNvPr id="303" name="Google Shape;303;p31"/>
          <p:cNvSpPr/>
          <p:nvPr/>
        </p:nvSpPr>
        <p:spPr>
          <a:xfrm>
            <a:off x="3609550" y="2917063"/>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3317425" y="31418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3357775" y="2959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3343850" y="33652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3505250" y="30798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3107225" y="2718850"/>
            <a:ext cx="1007400" cy="1007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txBox="1"/>
          <p:nvPr/>
        </p:nvSpPr>
        <p:spPr>
          <a:xfrm>
            <a:off x="3998125" y="3289688"/>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Malignant type II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machine learning?</a:t>
            </a:r>
            <a:endParaRPr/>
          </a:p>
          <a:p>
            <a:pPr indent="-342900" lvl="0" marL="457200" rtl="0" algn="l">
              <a:spcBef>
                <a:spcPts val="0"/>
              </a:spcBef>
              <a:spcAft>
                <a:spcPts val="0"/>
              </a:spcAft>
              <a:buSzPts val="1800"/>
              <a:buChar char="●"/>
            </a:pPr>
            <a:r>
              <a:rPr lang="en"/>
              <a:t>Supervised learning</a:t>
            </a:r>
            <a:endParaRPr/>
          </a:p>
          <a:p>
            <a:pPr indent="-317500" lvl="1" marL="914400" rtl="0" algn="l">
              <a:spcBef>
                <a:spcPts val="0"/>
              </a:spcBef>
              <a:spcAft>
                <a:spcPts val="0"/>
              </a:spcAft>
              <a:buSzPts val="1400"/>
              <a:buChar char="○"/>
            </a:pPr>
            <a:r>
              <a:rPr lang="en"/>
              <a:t>Regression</a:t>
            </a:r>
            <a:endParaRPr/>
          </a:p>
          <a:p>
            <a:pPr indent="-317500" lvl="1" marL="914400" rtl="0" algn="l">
              <a:spcBef>
                <a:spcPts val="0"/>
              </a:spcBef>
              <a:spcAft>
                <a:spcPts val="0"/>
              </a:spcAft>
              <a:buSzPts val="1400"/>
              <a:buChar char="○"/>
            </a:pPr>
            <a:r>
              <a:rPr lang="en"/>
              <a:t>Classification</a:t>
            </a:r>
            <a:endParaRPr/>
          </a:p>
          <a:p>
            <a:pPr indent="-342900" lvl="0" marL="457200" rtl="0" algn="l">
              <a:spcBef>
                <a:spcPts val="0"/>
              </a:spcBef>
              <a:spcAft>
                <a:spcPts val="0"/>
              </a:spcAft>
              <a:buSzPts val="1800"/>
              <a:buChar char="●"/>
            </a:pPr>
            <a:r>
              <a:rPr lang="en"/>
              <a:t>Unsupervised learning</a:t>
            </a:r>
            <a:endParaRPr/>
          </a:p>
          <a:p>
            <a:pPr indent="-342900" lvl="0" marL="457200" rtl="0" algn="l">
              <a:spcBef>
                <a:spcPts val="0"/>
              </a:spcBef>
              <a:spcAft>
                <a:spcPts val="0"/>
              </a:spcAft>
              <a:buSzPts val="1800"/>
              <a:buChar char="●"/>
            </a:pPr>
            <a:r>
              <a:rPr lang="en"/>
              <a:t>Overfitting</a:t>
            </a:r>
            <a:endParaRPr/>
          </a:p>
          <a:p>
            <a:pPr indent="-342900" lvl="0" marL="457200" rtl="0" algn="l">
              <a:spcBef>
                <a:spcPts val="0"/>
              </a:spcBef>
              <a:spcAft>
                <a:spcPts val="0"/>
              </a:spcAft>
              <a:buSzPts val="1800"/>
              <a:buChar char="●"/>
            </a:pPr>
            <a:r>
              <a:rPr lang="en"/>
              <a:t>Correctness</a:t>
            </a:r>
            <a:endParaRPr/>
          </a:p>
          <a:p>
            <a:pPr indent="-342900" lvl="0" marL="457200" rtl="0" algn="l">
              <a:spcBef>
                <a:spcPts val="0"/>
              </a:spcBef>
              <a:spcAft>
                <a:spcPts val="0"/>
              </a:spcAft>
              <a:buSzPts val="1800"/>
              <a:buChar char="●"/>
            </a:pPr>
            <a:r>
              <a:rPr lang="en"/>
              <a:t>Bias-variance trade-off</a:t>
            </a:r>
            <a:endParaRPr/>
          </a:p>
          <a:p>
            <a:pPr indent="-342900" lvl="0" marL="457200" rtl="0" algn="l">
              <a:spcBef>
                <a:spcPts val="0"/>
              </a:spcBef>
              <a:spcAft>
                <a:spcPts val="0"/>
              </a:spcAft>
              <a:buSzPts val="1800"/>
              <a:buChar char="●"/>
            </a:pPr>
            <a:r>
              <a:rPr lang="en"/>
              <a:t>Feature extraction and selection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 data isn’t labeled</a:t>
            </a:r>
            <a:endParaRPr/>
          </a:p>
        </p:txBody>
      </p:sp>
      <p:sp>
        <p:nvSpPr>
          <p:cNvPr id="315" name="Google Shape;315;p32"/>
          <p:cNvSpPr txBox="1"/>
          <p:nvPr/>
        </p:nvSpPr>
        <p:spPr>
          <a:xfrm>
            <a:off x="423000" y="1269400"/>
            <a:ext cx="4429800" cy="20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News aggregation website might cluster similar articles: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Theresa May</a:t>
            </a:r>
            <a:endParaRPr/>
          </a:p>
        </p:txBody>
      </p:sp>
      <p:pic>
        <p:nvPicPr>
          <p:cNvPr id="316" name="Google Shape;316;p32"/>
          <p:cNvPicPr preferRelativeResize="0"/>
          <p:nvPr/>
        </p:nvPicPr>
        <p:blipFill>
          <a:blip r:embed="rId3">
            <a:alphaModFix/>
          </a:blip>
          <a:stretch>
            <a:fillRect/>
          </a:stretch>
        </p:blipFill>
        <p:spPr>
          <a:xfrm>
            <a:off x="5005200" y="1170125"/>
            <a:ext cx="2408475" cy="1308725"/>
          </a:xfrm>
          <a:prstGeom prst="rect">
            <a:avLst/>
          </a:prstGeom>
          <a:noFill/>
          <a:ln>
            <a:noFill/>
          </a:ln>
        </p:spPr>
      </p:pic>
      <p:pic>
        <p:nvPicPr>
          <p:cNvPr id="317" name="Google Shape;317;p32"/>
          <p:cNvPicPr preferRelativeResize="0"/>
          <p:nvPr/>
        </p:nvPicPr>
        <p:blipFill>
          <a:blip r:embed="rId4">
            <a:alphaModFix/>
          </a:blip>
          <a:stretch>
            <a:fillRect/>
          </a:stretch>
        </p:blipFill>
        <p:spPr>
          <a:xfrm>
            <a:off x="4574450" y="3899475"/>
            <a:ext cx="3739024" cy="984600"/>
          </a:xfrm>
          <a:prstGeom prst="rect">
            <a:avLst/>
          </a:prstGeom>
          <a:noFill/>
          <a:ln>
            <a:noFill/>
          </a:ln>
        </p:spPr>
      </p:pic>
      <p:pic>
        <p:nvPicPr>
          <p:cNvPr id="318" name="Google Shape;318;p32"/>
          <p:cNvPicPr preferRelativeResize="0"/>
          <p:nvPr/>
        </p:nvPicPr>
        <p:blipFill>
          <a:blip r:embed="rId5">
            <a:alphaModFix/>
          </a:blip>
          <a:stretch>
            <a:fillRect/>
          </a:stretch>
        </p:blipFill>
        <p:spPr>
          <a:xfrm>
            <a:off x="4214625" y="2440400"/>
            <a:ext cx="2968325" cy="1272100"/>
          </a:xfrm>
          <a:prstGeom prst="rect">
            <a:avLst/>
          </a:prstGeom>
          <a:noFill/>
          <a:ln>
            <a:noFill/>
          </a:ln>
        </p:spPr>
      </p:pic>
      <p:cxnSp>
        <p:nvCxnSpPr>
          <p:cNvPr id="319" name="Google Shape;319;p32"/>
          <p:cNvCxnSpPr/>
          <p:nvPr/>
        </p:nvCxnSpPr>
        <p:spPr>
          <a:xfrm flipH="1" rot="10800000">
            <a:off x="1684250" y="1723150"/>
            <a:ext cx="3183900" cy="3768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32"/>
          <p:cNvCxnSpPr>
            <a:endCxn id="318" idx="1"/>
          </p:cNvCxnSpPr>
          <p:nvPr/>
        </p:nvCxnSpPr>
        <p:spPr>
          <a:xfrm>
            <a:off x="1684125" y="2107750"/>
            <a:ext cx="2530500" cy="9687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32"/>
          <p:cNvCxnSpPr>
            <a:endCxn id="317" idx="1"/>
          </p:cNvCxnSpPr>
          <p:nvPr/>
        </p:nvCxnSpPr>
        <p:spPr>
          <a:xfrm>
            <a:off x="1692050" y="2130675"/>
            <a:ext cx="2882400" cy="226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 applications</a:t>
            </a:r>
            <a:endParaRPr/>
          </a:p>
        </p:txBody>
      </p:sp>
      <p:sp>
        <p:nvSpPr>
          <p:cNvPr id="327" name="Google Shape;32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Social network analysis</a:t>
            </a:r>
            <a:endParaRPr/>
          </a:p>
          <a:p>
            <a:pPr indent="-342900" lvl="0" marL="457200" rtl="0" algn="l">
              <a:spcBef>
                <a:spcPts val="0"/>
              </a:spcBef>
              <a:spcAft>
                <a:spcPts val="0"/>
              </a:spcAft>
              <a:buSzPts val="1800"/>
              <a:buChar char="●"/>
            </a:pPr>
            <a:r>
              <a:rPr lang="en"/>
              <a:t>Gene expression</a:t>
            </a:r>
            <a:endParaRPr/>
          </a:p>
          <a:p>
            <a:pPr indent="-342900" lvl="0" marL="457200" rtl="0" algn="l">
              <a:spcBef>
                <a:spcPts val="0"/>
              </a:spcBef>
              <a:spcAft>
                <a:spcPts val="0"/>
              </a:spcAft>
              <a:buSzPts val="1800"/>
              <a:buChar char="●"/>
            </a:pPr>
            <a:r>
              <a:rPr lang="en"/>
              <a:t>Market segmentation</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333" name="Google Shape;33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S</a:t>
            </a:r>
            <a:r>
              <a:rPr lang="en" sz="1400"/>
              <a:t>upervised or unsupervised?</a:t>
            </a:r>
            <a:endParaRPr sz="1400"/>
          </a:p>
          <a:p>
            <a:pPr indent="-317500" lvl="0" marL="457200" rtl="0" algn="l">
              <a:spcBef>
                <a:spcPts val="1600"/>
              </a:spcBef>
              <a:spcAft>
                <a:spcPts val="0"/>
              </a:spcAft>
              <a:buSzPts val="1400"/>
              <a:buAutoNum type="arabicPeriod"/>
            </a:pPr>
            <a:r>
              <a:rPr lang="en" sz="1400"/>
              <a:t>Given email labeled as spam/not spam, learn a spam filter.</a:t>
            </a:r>
            <a:endParaRPr sz="1400"/>
          </a:p>
          <a:p>
            <a:pPr indent="-317500" lvl="0" marL="457200" rtl="0" algn="l">
              <a:spcBef>
                <a:spcPts val="0"/>
              </a:spcBef>
              <a:spcAft>
                <a:spcPts val="0"/>
              </a:spcAft>
              <a:buSzPts val="1400"/>
              <a:buAutoNum type="arabicPeriod"/>
            </a:pPr>
            <a:r>
              <a:rPr lang="en" sz="1400"/>
              <a:t>Given customer data, group customers into different market segments.</a:t>
            </a:r>
            <a:endParaRPr sz="1400"/>
          </a:p>
          <a:p>
            <a:pPr indent="-317500" lvl="0" marL="457200" rtl="0" algn="l">
              <a:spcBef>
                <a:spcPts val="0"/>
              </a:spcBef>
              <a:spcAft>
                <a:spcPts val="0"/>
              </a:spcAft>
              <a:buSzPts val="1400"/>
              <a:buAutoNum type="arabicPeriod"/>
            </a:pPr>
            <a:r>
              <a:rPr lang="en" sz="1400"/>
              <a:t>Given a dataset of patients with and without diabetes, learn to classify new patients as having/not having diabetes</a:t>
            </a:r>
            <a:endParaRPr sz="1400"/>
          </a:p>
          <a:p>
            <a:pPr indent="-317500" lvl="0" marL="457200" rtl="0" algn="l">
              <a:spcBef>
                <a:spcPts val="0"/>
              </a:spcBef>
              <a:spcAft>
                <a:spcPts val="0"/>
              </a:spcAft>
              <a:buSzPts val="1400"/>
              <a:buAutoNum type="arabicPeriod"/>
            </a:pPr>
            <a:r>
              <a:rPr lang="en" sz="1400"/>
              <a:t>Given a dataset of humans and their genes, group humans into classes based on their genes.</a:t>
            </a:r>
            <a:endParaRPr sz="1400"/>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 overfitting</a:t>
            </a:r>
            <a:endParaRPr/>
          </a:p>
        </p:txBody>
      </p:sp>
      <p:cxnSp>
        <p:nvCxnSpPr>
          <p:cNvPr id="339" name="Google Shape;339;p35"/>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35"/>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341" name="Google Shape;341;p35"/>
          <p:cNvSpPr/>
          <p:nvPr/>
        </p:nvSpPr>
        <p:spPr>
          <a:xfrm>
            <a:off x="3406825"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2938950"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14294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3204800" y="32505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2673100" y="3089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3568225" y="2860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2277938" y="25647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1590825" y="26316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350" name="Google Shape;350;p35"/>
          <p:cNvSpPr txBox="1"/>
          <p:nvPr/>
        </p:nvSpPr>
        <p:spPr>
          <a:xfrm rot="-5400000">
            <a:off x="280800" y="2453875"/>
            <a:ext cx="15174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sp>
        <p:nvSpPr>
          <p:cNvPr id="351" name="Google Shape;351;p35"/>
          <p:cNvSpPr/>
          <p:nvPr/>
        </p:nvSpPr>
        <p:spPr>
          <a:xfrm>
            <a:off x="5311438" y="18252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5299600" y="2012301"/>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txBox="1"/>
          <p:nvPr/>
        </p:nvSpPr>
        <p:spPr>
          <a:xfrm>
            <a:off x="5483350" y="1715425"/>
            <a:ext cx="44298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Known price</a:t>
            </a:r>
            <a:endParaRPr/>
          </a:p>
          <a:p>
            <a:pPr indent="0" lvl="0" marL="0" rtl="0" algn="l">
              <a:spcBef>
                <a:spcPts val="0"/>
              </a:spcBef>
              <a:spcAft>
                <a:spcPts val="0"/>
              </a:spcAft>
              <a:buNone/>
            </a:pPr>
            <a:r>
              <a:rPr lang="en"/>
              <a:t>Unknown</a:t>
            </a:r>
            <a:endParaRPr/>
          </a:p>
          <a:p>
            <a:pPr indent="0" lvl="0" marL="0" rtl="0" algn="l">
              <a:spcBef>
                <a:spcPts val="0"/>
              </a:spcBef>
              <a:spcAft>
                <a:spcPts val="0"/>
              </a:spcAft>
              <a:buNone/>
            </a:pPr>
            <a:r>
              <a:rPr lang="en"/>
              <a:t>Predicted</a:t>
            </a:r>
            <a:endParaRPr/>
          </a:p>
        </p:txBody>
      </p:sp>
      <p:sp>
        <p:nvSpPr>
          <p:cNvPr id="354" name="Google Shape;354;p35"/>
          <p:cNvSpPr/>
          <p:nvPr/>
        </p:nvSpPr>
        <p:spPr>
          <a:xfrm>
            <a:off x="1918750" y="3683926"/>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5299600" y="2223076"/>
            <a:ext cx="185100" cy="1851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 overfitting</a:t>
            </a:r>
            <a:endParaRPr/>
          </a:p>
        </p:txBody>
      </p:sp>
      <p:cxnSp>
        <p:nvCxnSpPr>
          <p:cNvPr id="361" name="Google Shape;361;p36"/>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36"/>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363" name="Google Shape;363;p36"/>
          <p:cNvSpPr/>
          <p:nvPr/>
        </p:nvSpPr>
        <p:spPr>
          <a:xfrm>
            <a:off x="3406825"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2938950"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14294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3204800" y="32505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2673100" y="3089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3568225" y="2860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2277938" y="25647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1590825" y="26316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372" name="Google Shape;372;p36"/>
          <p:cNvSpPr txBox="1"/>
          <p:nvPr/>
        </p:nvSpPr>
        <p:spPr>
          <a:xfrm rot="-5400000">
            <a:off x="280800" y="2453875"/>
            <a:ext cx="15174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sp>
        <p:nvSpPr>
          <p:cNvPr id="373" name="Google Shape;373;p36"/>
          <p:cNvSpPr/>
          <p:nvPr/>
        </p:nvSpPr>
        <p:spPr>
          <a:xfrm>
            <a:off x="5311438" y="18252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5299600" y="2012301"/>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txBox="1"/>
          <p:nvPr/>
        </p:nvSpPr>
        <p:spPr>
          <a:xfrm>
            <a:off x="5483350" y="1715425"/>
            <a:ext cx="44298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Known price</a:t>
            </a:r>
            <a:endParaRPr/>
          </a:p>
          <a:p>
            <a:pPr indent="0" lvl="0" marL="0" rtl="0" algn="l">
              <a:spcBef>
                <a:spcPts val="0"/>
              </a:spcBef>
              <a:spcAft>
                <a:spcPts val="0"/>
              </a:spcAft>
              <a:buNone/>
            </a:pPr>
            <a:r>
              <a:rPr lang="en"/>
              <a:t>Unknown</a:t>
            </a:r>
            <a:endParaRPr/>
          </a:p>
          <a:p>
            <a:pPr indent="0" lvl="0" marL="0" rtl="0" algn="l">
              <a:spcBef>
                <a:spcPts val="0"/>
              </a:spcBef>
              <a:spcAft>
                <a:spcPts val="0"/>
              </a:spcAft>
              <a:buNone/>
            </a:pPr>
            <a:r>
              <a:rPr lang="en"/>
              <a:t>Predicted</a:t>
            </a:r>
            <a:endParaRPr/>
          </a:p>
        </p:txBody>
      </p:sp>
      <p:sp>
        <p:nvSpPr>
          <p:cNvPr id="376" name="Google Shape;376;p36"/>
          <p:cNvSpPr/>
          <p:nvPr/>
        </p:nvSpPr>
        <p:spPr>
          <a:xfrm>
            <a:off x="1918750" y="3683926"/>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5299600" y="2223076"/>
            <a:ext cx="185100" cy="1851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8" name="Google Shape;378;p36"/>
          <p:cNvCxnSpPr/>
          <p:nvPr/>
        </p:nvCxnSpPr>
        <p:spPr>
          <a:xfrm>
            <a:off x="1386325" y="2284200"/>
            <a:ext cx="2614500" cy="1228200"/>
          </a:xfrm>
          <a:prstGeom prst="straightConnector1">
            <a:avLst/>
          </a:prstGeom>
          <a:noFill/>
          <a:ln cap="flat" cmpd="sng" w="9525">
            <a:solidFill>
              <a:schemeClr val="dk2"/>
            </a:solidFill>
            <a:prstDash val="solid"/>
            <a:round/>
            <a:headEnd len="med" w="med" type="none"/>
            <a:tailEnd len="med" w="med" type="none"/>
          </a:ln>
        </p:spPr>
      </p:cxnSp>
      <p:sp>
        <p:nvSpPr>
          <p:cNvPr id="379" name="Google Shape;379;p36"/>
          <p:cNvSpPr/>
          <p:nvPr/>
        </p:nvSpPr>
        <p:spPr>
          <a:xfrm>
            <a:off x="1917957" y="2479201"/>
            <a:ext cx="185100" cy="1851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1578975" y="2304551"/>
            <a:ext cx="185100" cy="185100"/>
          </a:xfrm>
          <a:prstGeom prst="flowChartConnec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1417575" y="2223076"/>
            <a:ext cx="185100" cy="185100"/>
          </a:xfrm>
          <a:prstGeom prst="flowChartConnec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2266100" y="2664301"/>
            <a:ext cx="185100" cy="185100"/>
          </a:xfrm>
          <a:prstGeom prst="flowChartConnec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2661250" y="2805751"/>
            <a:ext cx="185100" cy="185100"/>
          </a:xfrm>
          <a:prstGeom prst="flowChartConnec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2938950" y="2941376"/>
            <a:ext cx="185100" cy="185100"/>
          </a:xfrm>
          <a:prstGeom prst="flowChartConnec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3194437" y="3077251"/>
            <a:ext cx="185100" cy="185100"/>
          </a:xfrm>
          <a:prstGeom prst="flowChartConnec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3401475" y="3200919"/>
            <a:ext cx="185100" cy="185100"/>
          </a:xfrm>
          <a:prstGeom prst="flowChartConnec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3575437" y="3265566"/>
            <a:ext cx="185100" cy="185100"/>
          </a:xfrm>
          <a:prstGeom prst="flowChartConnec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36"/>
          <p:cNvCxnSpPr>
            <a:stCxn id="379" idx="4"/>
            <a:endCxn id="376" idx="0"/>
          </p:cNvCxnSpPr>
          <p:nvPr/>
        </p:nvCxnSpPr>
        <p:spPr>
          <a:xfrm>
            <a:off x="2010507" y="2664301"/>
            <a:ext cx="900" cy="10197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p:nvPr/>
        </p:nvSpPr>
        <p:spPr>
          <a:xfrm>
            <a:off x="1429425" y="1107243"/>
            <a:ext cx="2247325" cy="2579750"/>
          </a:xfrm>
          <a:custGeom>
            <a:rect b="b" l="l" r="r" t="t"/>
            <a:pathLst>
              <a:path extrusionOk="0" h="103190" w="89893">
                <a:moveTo>
                  <a:pt x="0" y="39487"/>
                </a:moveTo>
                <a:cubicBezTo>
                  <a:pt x="1239" y="45551"/>
                  <a:pt x="3560" y="82448"/>
                  <a:pt x="7432" y="75869"/>
                </a:cubicBezTo>
                <a:cubicBezTo>
                  <a:pt x="11305" y="69291"/>
                  <a:pt x="17345" y="-1229"/>
                  <a:pt x="23235" y="16"/>
                </a:cubicBezTo>
                <a:cubicBezTo>
                  <a:pt x="29125" y="1261"/>
                  <a:pt x="36499" y="70553"/>
                  <a:pt x="42772" y="83339"/>
                </a:cubicBezTo>
                <a:cubicBezTo>
                  <a:pt x="49045" y="96125"/>
                  <a:pt x="56612" y="73427"/>
                  <a:pt x="60874" y="76731"/>
                </a:cubicBezTo>
                <a:cubicBezTo>
                  <a:pt x="65136" y="80035"/>
                  <a:pt x="65758" y="102351"/>
                  <a:pt x="68344" y="103165"/>
                </a:cubicBezTo>
                <a:cubicBezTo>
                  <a:pt x="70930" y="103979"/>
                  <a:pt x="73276" y="84489"/>
                  <a:pt x="76389" y="81616"/>
                </a:cubicBezTo>
                <a:cubicBezTo>
                  <a:pt x="79502" y="78743"/>
                  <a:pt x="84769" y="89708"/>
                  <a:pt x="87020" y="85925"/>
                </a:cubicBezTo>
                <a:cubicBezTo>
                  <a:pt x="89271" y="82142"/>
                  <a:pt x="89414" y="63418"/>
                  <a:pt x="89893" y="58917"/>
                </a:cubicBezTo>
              </a:path>
            </a:pathLst>
          </a:custGeom>
          <a:noFill/>
          <a:ln cap="flat" cmpd="sng" w="9525">
            <a:solidFill>
              <a:schemeClr val="dk2"/>
            </a:solidFill>
            <a:prstDash val="solid"/>
            <a:round/>
            <a:headEnd len="med" w="med" type="none"/>
            <a:tailEnd len="med" w="med" type="none"/>
          </a:ln>
        </p:spPr>
      </p:sp>
      <p:sp>
        <p:nvSpPr>
          <p:cNvPr id="394" name="Google Shape;39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 overfitting</a:t>
            </a:r>
            <a:endParaRPr/>
          </a:p>
        </p:txBody>
      </p:sp>
      <p:cxnSp>
        <p:nvCxnSpPr>
          <p:cNvPr id="395" name="Google Shape;395;p37"/>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37"/>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37"/>
          <p:cNvSpPr/>
          <p:nvPr/>
        </p:nvSpPr>
        <p:spPr>
          <a:xfrm>
            <a:off x="3406825"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2938950"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14294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3204800" y="32505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2673100" y="3089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3568225" y="2860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2277938" y="25647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1590825" y="26316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406" name="Google Shape;406;p37"/>
          <p:cNvSpPr txBox="1"/>
          <p:nvPr/>
        </p:nvSpPr>
        <p:spPr>
          <a:xfrm rot="-5400000">
            <a:off x="280800" y="2453875"/>
            <a:ext cx="15174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sp>
        <p:nvSpPr>
          <p:cNvPr id="407" name="Google Shape;407;p37"/>
          <p:cNvSpPr/>
          <p:nvPr/>
        </p:nvSpPr>
        <p:spPr>
          <a:xfrm>
            <a:off x="5311438" y="18252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5299600" y="2012301"/>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txBox="1"/>
          <p:nvPr/>
        </p:nvSpPr>
        <p:spPr>
          <a:xfrm>
            <a:off x="5483350" y="1715425"/>
            <a:ext cx="44298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Known price</a:t>
            </a:r>
            <a:endParaRPr/>
          </a:p>
          <a:p>
            <a:pPr indent="0" lvl="0" marL="0" rtl="0" algn="l">
              <a:spcBef>
                <a:spcPts val="0"/>
              </a:spcBef>
              <a:spcAft>
                <a:spcPts val="0"/>
              </a:spcAft>
              <a:buNone/>
            </a:pPr>
            <a:r>
              <a:rPr lang="en"/>
              <a:t>Unknown</a:t>
            </a:r>
            <a:endParaRPr/>
          </a:p>
          <a:p>
            <a:pPr indent="0" lvl="0" marL="0" rtl="0" algn="l">
              <a:spcBef>
                <a:spcPts val="0"/>
              </a:spcBef>
              <a:spcAft>
                <a:spcPts val="0"/>
              </a:spcAft>
              <a:buNone/>
            </a:pPr>
            <a:r>
              <a:rPr lang="en"/>
              <a:t>Predicted</a:t>
            </a:r>
            <a:endParaRPr/>
          </a:p>
        </p:txBody>
      </p:sp>
      <p:sp>
        <p:nvSpPr>
          <p:cNvPr id="410" name="Google Shape;410;p37"/>
          <p:cNvSpPr/>
          <p:nvPr/>
        </p:nvSpPr>
        <p:spPr>
          <a:xfrm>
            <a:off x="1918750" y="3683926"/>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5299600" y="2223076"/>
            <a:ext cx="185100" cy="1851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p:nvPr/>
        </p:nvSpPr>
        <p:spPr>
          <a:xfrm>
            <a:off x="1429425" y="1107243"/>
            <a:ext cx="2247325" cy="2579750"/>
          </a:xfrm>
          <a:custGeom>
            <a:rect b="b" l="l" r="r" t="t"/>
            <a:pathLst>
              <a:path extrusionOk="0" h="103190" w="89893">
                <a:moveTo>
                  <a:pt x="0" y="39487"/>
                </a:moveTo>
                <a:cubicBezTo>
                  <a:pt x="1239" y="45551"/>
                  <a:pt x="3560" y="82448"/>
                  <a:pt x="7432" y="75869"/>
                </a:cubicBezTo>
                <a:cubicBezTo>
                  <a:pt x="11305" y="69291"/>
                  <a:pt x="17345" y="-1229"/>
                  <a:pt x="23235" y="16"/>
                </a:cubicBezTo>
                <a:cubicBezTo>
                  <a:pt x="29125" y="1261"/>
                  <a:pt x="36499" y="70553"/>
                  <a:pt x="42772" y="83339"/>
                </a:cubicBezTo>
                <a:cubicBezTo>
                  <a:pt x="49045" y="96125"/>
                  <a:pt x="56612" y="73427"/>
                  <a:pt x="60874" y="76731"/>
                </a:cubicBezTo>
                <a:cubicBezTo>
                  <a:pt x="65136" y="80035"/>
                  <a:pt x="65758" y="102351"/>
                  <a:pt x="68344" y="103165"/>
                </a:cubicBezTo>
                <a:cubicBezTo>
                  <a:pt x="70930" y="103979"/>
                  <a:pt x="73276" y="84489"/>
                  <a:pt x="76389" y="81616"/>
                </a:cubicBezTo>
                <a:cubicBezTo>
                  <a:pt x="79502" y="78743"/>
                  <a:pt x="84769" y="89708"/>
                  <a:pt x="87020" y="85925"/>
                </a:cubicBezTo>
                <a:cubicBezTo>
                  <a:pt x="89271" y="82142"/>
                  <a:pt x="89414" y="63418"/>
                  <a:pt x="89893" y="58917"/>
                </a:cubicBezTo>
              </a:path>
            </a:pathLst>
          </a:custGeom>
          <a:noFill/>
          <a:ln cap="flat" cmpd="sng" w="9525">
            <a:solidFill>
              <a:schemeClr val="dk2"/>
            </a:solidFill>
            <a:prstDash val="solid"/>
            <a:round/>
            <a:headEnd len="med" w="med" type="none"/>
            <a:tailEnd len="med" w="med" type="none"/>
          </a:ln>
        </p:spPr>
      </p:sp>
      <p:sp>
        <p:nvSpPr>
          <p:cNvPr id="417" name="Google Shape;4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 overfitting</a:t>
            </a:r>
            <a:endParaRPr/>
          </a:p>
        </p:txBody>
      </p:sp>
      <p:cxnSp>
        <p:nvCxnSpPr>
          <p:cNvPr id="418" name="Google Shape;418;p38"/>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38"/>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420" name="Google Shape;420;p38"/>
          <p:cNvSpPr/>
          <p:nvPr/>
        </p:nvSpPr>
        <p:spPr>
          <a:xfrm>
            <a:off x="3406825"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2938950"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14294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3204800" y="32505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2673100" y="3089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3568225" y="2860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2277938" y="25647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1590825" y="26316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429" name="Google Shape;429;p38"/>
          <p:cNvSpPr txBox="1"/>
          <p:nvPr/>
        </p:nvSpPr>
        <p:spPr>
          <a:xfrm rot="-5400000">
            <a:off x="280800" y="2453875"/>
            <a:ext cx="15174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sp>
        <p:nvSpPr>
          <p:cNvPr id="430" name="Google Shape;430;p38"/>
          <p:cNvSpPr/>
          <p:nvPr/>
        </p:nvSpPr>
        <p:spPr>
          <a:xfrm>
            <a:off x="5311438" y="18252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5299600" y="2012301"/>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txBox="1"/>
          <p:nvPr/>
        </p:nvSpPr>
        <p:spPr>
          <a:xfrm>
            <a:off x="5483350" y="1715425"/>
            <a:ext cx="44298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Known price</a:t>
            </a:r>
            <a:endParaRPr/>
          </a:p>
          <a:p>
            <a:pPr indent="0" lvl="0" marL="0" rtl="0" algn="l">
              <a:spcBef>
                <a:spcPts val="0"/>
              </a:spcBef>
              <a:spcAft>
                <a:spcPts val="0"/>
              </a:spcAft>
              <a:buNone/>
            </a:pPr>
            <a:r>
              <a:rPr lang="en"/>
              <a:t>Unknown</a:t>
            </a:r>
            <a:endParaRPr/>
          </a:p>
          <a:p>
            <a:pPr indent="0" lvl="0" marL="0" rtl="0" algn="l">
              <a:spcBef>
                <a:spcPts val="0"/>
              </a:spcBef>
              <a:spcAft>
                <a:spcPts val="0"/>
              </a:spcAft>
              <a:buNone/>
            </a:pPr>
            <a:r>
              <a:rPr lang="en"/>
              <a:t>Predicted</a:t>
            </a:r>
            <a:endParaRPr/>
          </a:p>
        </p:txBody>
      </p:sp>
      <p:sp>
        <p:nvSpPr>
          <p:cNvPr id="433" name="Google Shape;433;p38"/>
          <p:cNvSpPr/>
          <p:nvPr/>
        </p:nvSpPr>
        <p:spPr>
          <a:xfrm>
            <a:off x="1918750" y="3683926"/>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4" name="Google Shape;434;p38"/>
          <p:cNvCxnSpPr>
            <a:endCxn id="433" idx="0"/>
          </p:cNvCxnSpPr>
          <p:nvPr/>
        </p:nvCxnSpPr>
        <p:spPr>
          <a:xfrm flipH="1">
            <a:off x="2011300" y="1124626"/>
            <a:ext cx="7200" cy="2559300"/>
          </a:xfrm>
          <a:prstGeom prst="straightConnector1">
            <a:avLst/>
          </a:prstGeom>
          <a:noFill/>
          <a:ln cap="flat" cmpd="sng" w="9525">
            <a:solidFill>
              <a:schemeClr val="dk2"/>
            </a:solidFill>
            <a:prstDash val="dash"/>
            <a:round/>
            <a:headEnd len="med" w="med" type="none"/>
            <a:tailEnd len="med" w="med" type="none"/>
          </a:ln>
        </p:spPr>
      </p:cxnSp>
      <p:sp>
        <p:nvSpPr>
          <p:cNvPr id="435" name="Google Shape;435;p38"/>
          <p:cNvSpPr/>
          <p:nvPr/>
        </p:nvSpPr>
        <p:spPr>
          <a:xfrm>
            <a:off x="1918750" y="1017726"/>
            <a:ext cx="185100" cy="1851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5299600" y="2223076"/>
            <a:ext cx="185100" cy="1851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a:t>
            </a:r>
            <a:r>
              <a:rPr lang="en"/>
              <a:t>upervised learning - overfitting</a:t>
            </a:r>
            <a:endParaRPr/>
          </a:p>
        </p:txBody>
      </p:sp>
      <p:sp>
        <p:nvSpPr>
          <p:cNvPr id="442" name="Google Shape;44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cxnSp>
        <p:nvCxnSpPr>
          <p:cNvPr id="443" name="Google Shape;443;p39"/>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39"/>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445" name="Google Shape;445;p39"/>
          <p:cNvSpPr/>
          <p:nvPr/>
        </p:nvSpPr>
        <p:spPr>
          <a:xfrm>
            <a:off x="136965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p:nvPr/>
        </p:nvSpPr>
        <p:spPr>
          <a:xfrm>
            <a:off x="2064450" y="3429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9"/>
          <p:cNvSpPr/>
          <p:nvPr/>
        </p:nvSpPr>
        <p:spPr>
          <a:xfrm>
            <a:off x="1600500" y="29197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a:off x="1979250"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a:off x="2216850" y="3581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a:off x="216930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1903050" y="27799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2362038" y="30330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a:off x="1755150" y="3543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a:off x="2368700" y="2407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
          <p:cNvSpPr/>
          <p:nvPr/>
        </p:nvSpPr>
        <p:spPr>
          <a:xfrm>
            <a:off x="2521100" y="25599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a:off x="2721600" y="26460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2064450" y="2407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2621075" y="2957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3064400" y="311987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p:nvPr/>
        </p:nvSpPr>
        <p:spPr>
          <a:xfrm>
            <a:off x="1561950" y="3276488"/>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a:off x="3216250" y="2741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Lump size</a:t>
            </a:r>
            <a:endParaRPr/>
          </a:p>
        </p:txBody>
      </p:sp>
      <p:sp>
        <p:nvSpPr>
          <p:cNvPr id="463" name="Google Shape;463;p39"/>
          <p:cNvSpPr txBox="1"/>
          <p:nvPr/>
        </p:nvSpPr>
        <p:spPr>
          <a:xfrm rot="-5400000">
            <a:off x="645150" y="2818225"/>
            <a:ext cx="7887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Age</a:t>
            </a:r>
            <a:endParaRPr/>
          </a:p>
        </p:txBody>
      </p:sp>
      <p:sp>
        <p:nvSpPr>
          <p:cNvPr id="464" name="Google Shape;464;p39"/>
          <p:cNvSpPr/>
          <p:nvPr/>
        </p:nvSpPr>
        <p:spPr>
          <a:xfrm>
            <a:off x="1668325" y="3138950"/>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5272900" y="18153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5311438" y="20538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5299600" y="2240901"/>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txBox="1"/>
          <p:nvPr/>
        </p:nvSpPr>
        <p:spPr>
          <a:xfrm>
            <a:off x="5483350" y="1715425"/>
            <a:ext cx="44298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Malignant</a:t>
            </a:r>
            <a:endParaRPr/>
          </a:p>
          <a:p>
            <a:pPr indent="0" lvl="0" marL="0" rtl="0" algn="l">
              <a:spcBef>
                <a:spcPts val="0"/>
              </a:spcBef>
              <a:spcAft>
                <a:spcPts val="0"/>
              </a:spcAft>
              <a:buNone/>
            </a:pPr>
            <a:r>
              <a:rPr lang="en"/>
              <a:t>Benign</a:t>
            </a:r>
            <a:endParaRPr/>
          </a:p>
          <a:p>
            <a:pPr indent="0" lvl="0" marL="0" rtl="0" algn="l">
              <a:spcBef>
                <a:spcPts val="0"/>
              </a:spcBef>
              <a:spcAft>
                <a:spcPts val="0"/>
              </a:spcAft>
              <a:buNone/>
            </a:pPr>
            <a:r>
              <a:rPr lang="en"/>
              <a:t>Unknown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 overfitting</a:t>
            </a:r>
            <a:endParaRPr/>
          </a:p>
        </p:txBody>
      </p:sp>
      <p:sp>
        <p:nvSpPr>
          <p:cNvPr id="474" name="Google Shape;47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cxnSp>
        <p:nvCxnSpPr>
          <p:cNvPr id="475" name="Google Shape;475;p40"/>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40"/>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477" name="Google Shape;477;p40"/>
          <p:cNvSpPr/>
          <p:nvPr/>
        </p:nvSpPr>
        <p:spPr>
          <a:xfrm>
            <a:off x="136965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0"/>
          <p:cNvSpPr/>
          <p:nvPr/>
        </p:nvSpPr>
        <p:spPr>
          <a:xfrm>
            <a:off x="2064450" y="3429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
          <p:cNvSpPr/>
          <p:nvPr/>
        </p:nvSpPr>
        <p:spPr>
          <a:xfrm>
            <a:off x="1600500" y="29197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0"/>
          <p:cNvSpPr/>
          <p:nvPr/>
        </p:nvSpPr>
        <p:spPr>
          <a:xfrm>
            <a:off x="1979250"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p:nvPr/>
        </p:nvSpPr>
        <p:spPr>
          <a:xfrm>
            <a:off x="2216850" y="3581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0"/>
          <p:cNvSpPr/>
          <p:nvPr/>
        </p:nvSpPr>
        <p:spPr>
          <a:xfrm>
            <a:off x="216930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
          <p:cNvSpPr/>
          <p:nvPr/>
        </p:nvSpPr>
        <p:spPr>
          <a:xfrm>
            <a:off x="1903050" y="27799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2362038" y="30330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1755150" y="3543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2368700" y="2407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p:nvPr/>
        </p:nvSpPr>
        <p:spPr>
          <a:xfrm>
            <a:off x="2521100" y="25599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0"/>
          <p:cNvSpPr/>
          <p:nvPr/>
        </p:nvSpPr>
        <p:spPr>
          <a:xfrm>
            <a:off x="2721600" y="26460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0"/>
          <p:cNvSpPr/>
          <p:nvPr/>
        </p:nvSpPr>
        <p:spPr>
          <a:xfrm>
            <a:off x="2064450" y="2407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0"/>
          <p:cNvSpPr/>
          <p:nvPr/>
        </p:nvSpPr>
        <p:spPr>
          <a:xfrm>
            <a:off x="2621075" y="2957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a:off x="3064400" y="311987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a:off x="1561950" y="3276488"/>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0"/>
          <p:cNvSpPr/>
          <p:nvPr/>
        </p:nvSpPr>
        <p:spPr>
          <a:xfrm>
            <a:off x="3216250" y="2741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0"/>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Lump size</a:t>
            </a:r>
            <a:endParaRPr/>
          </a:p>
        </p:txBody>
      </p:sp>
      <p:sp>
        <p:nvSpPr>
          <p:cNvPr id="495" name="Google Shape;495;p40"/>
          <p:cNvSpPr txBox="1"/>
          <p:nvPr/>
        </p:nvSpPr>
        <p:spPr>
          <a:xfrm rot="-5400000">
            <a:off x="645150" y="2818225"/>
            <a:ext cx="7887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Age</a:t>
            </a:r>
            <a:endParaRPr/>
          </a:p>
        </p:txBody>
      </p:sp>
      <p:sp>
        <p:nvSpPr>
          <p:cNvPr id="496" name="Google Shape;496;p40"/>
          <p:cNvSpPr/>
          <p:nvPr/>
        </p:nvSpPr>
        <p:spPr>
          <a:xfrm>
            <a:off x="1668325" y="3138950"/>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p:nvPr/>
        </p:nvSpPr>
        <p:spPr>
          <a:xfrm>
            <a:off x="5272900" y="18153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p:nvPr/>
        </p:nvSpPr>
        <p:spPr>
          <a:xfrm>
            <a:off x="5311438" y="20538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0"/>
          <p:cNvSpPr/>
          <p:nvPr/>
        </p:nvSpPr>
        <p:spPr>
          <a:xfrm>
            <a:off x="5299600" y="2240901"/>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0"/>
          <p:cNvSpPr txBox="1"/>
          <p:nvPr/>
        </p:nvSpPr>
        <p:spPr>
          <a:xfrm>
            <a:off x="5483350" y="1715425"/>
            <a:ext cx="44298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Malignant</a:t>
            </a:r>
            <a:endParaRPr/>
          </a:p>
          <a:p>
            <a:pPr indent="0" lvl="0" marL="0" rtl="0" algn="l">
              <a:spcBef>
                <a:spcPts val="0"/>
              </a:spcBef>
              <a:spcAft>
                <a:spcPts val="0"/>
              </a:spcAft>
              <a:buNone/>
            </a:pPr>
            <a:r>
              <a:rPr lang="en"/>
              <a:t>Benign</a:t>
            </a:r>
            <a:endParaRPr/>
          </a:p>
          <a:p>
            <a:pPr indent="0" lvl="0" marL="0" rtl="0" algn="l">
              <a:spcBef>
                <a:spcPts val="0"/>
              </a:spcBef>
              <a:spcAft>
                <a:spcPts val="0"/>
              </a:spcAft>
              <a:buNone/>
            </a:pPr>
            <a:r>
              <a:rPr lang="en"/>
              <a:t>Unknown</a:t>
            </a:r>
            <a:endParaRPr/>
          </a:p>
        </p:txBody>
      </p:sp>
      <p:cxnSp>
        <p:nvCxnSpPr>
          <p:cNvPr id="501" name="Google Shape;501;p40"/>
          <p:cNvCxnSpPr/>
          <p:nvPr/>
        </p:nvCxnSpPr>
        <p:spPr>
          <a:xfrm>
            <a:off x="1445850" y="2169175"/>
            <a:ext cx="2222700" cy="174570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1"/>
          <p:cNvSpPr/>
          <p:nvPr/>
        </p:nvSpPr>
        <p:spPr>
          <a:xfrm>
            <a:off x="1328850" y="2686450"/>
            <a:ext cx="1242675" cy="1077450"/>
          </a:xfrm>
          <a:custGeom>
            <a:rect b="b" l="l" r="r" t="t"/>
            <a:pathLst>
              <a:path extrusionOk="0" h="43098" w="49707">
                <a:moveTo>
                  <a:pt x="8620" y="41949"/>
                </a:moveTo>
                <a:lnTo>
                  <a:pt x="47983" y="43098"/>
                </a:lnTo>
                <a:lnTo>
                  <a:pt x="49707" y="18963"/>
                </a:lnTo>
                <a:lnTo>
                  <a:pt x="47408" y="10918"/>
                </a:lnTo>
                <a:lnTo>
                  <a:pt x="23848" y="18963"/>
                </a:lnTo>
                <a:lnTo>
                  <a:pt x="20975" y="30169"/>
                </a:lnTo>
                <a:lnTo>
                  <a:pt x="12068" y="36777"/>
                </a:lnTo>
                <a:lnTo>
                  <a:pt x="7758" y="36777"/>
                </a:lnTo>
                <a:lnTo>
                  <a:pt x="11493" y="19538"/>
                </a:lnTo>
                <a:lnTo>
                  <a:pt x="34766" y="7471"/>
                </a:lnTo>
                <a:lnTo>
                  <a:pt x="24423" y="0"/>
                </a:lnTo>
                <a:lnTo>
                  <a:pt x="862" y="20975"/>
                </a:lnTo>
                <a:lnTo>
                  <a:pt x="0" y="41374"/>
                </a:lnTo>
                <a:close/>
              </a:path>
            </a:pathLst>
          </a:custGeom>
          <a:solidFill>
            <a:srgbClr val="F3F3F3"/>
          </a:solidFill>
          <a:ln cap="flat" cmpd="sng" w="9525">
            <a:solidFill>
              <a:schemeClr val="dk2"/>
            </a:solidFill>
            <a:prstDash val="solid"/>
            <a:round/>
            <a:headEnd len="med" w="med" type="none"/>
            <a:tailEnd len="med" w="med" type="none"/>
          </a:ln>
        </p:spPr>
      </p:sp>
      <p:sp>
        <p:nvSpPr>
          <p:cNvPr id="507" name="Google Shape;507;p41"/>
          <p:cNvSpPr/>
          <p:nvPr/>
        </p:nvSpPr>
        <p:spPr>
          <a:xfrm>
            <a:off x="1558725" y="2327300"/>
            <a:ext cx="1989700" cy="1228300"/>
          </a:xfrm>
          <a:custGeom>
            <a:rect b="b" l="l" r="r" t="t"/>
            <a:pathLst>
              <a:path extrusionOk="0" h="49132" w="79588">
                <a:moveTo>
                  <a:pt x="20112" y="1724"/>
                </a:moveTo>
                <a:lnTo>
                  <a:pt x="43960" y="0"/>
                </a:lnTo>
                <a:lnTo>
                  <a:pt x="79588" y="19538"/>
                </a:lnTo>
                <a:lnTo>
                  <a:pt x="79013" y="28445"/>
                </a:lnTo>
                <a:lnTo>
                  <a:pt x="65796" y="46259"/>
                </a:lnTo>
                <a:lnTo>
                  <a:pt x="53729" y="37065"/>
                </a:lnTo>
                <a:lnTo>
                  <a:pt x="42523" y="35915"/>
                </a:lnTo>
                <a:lnTo>
                  <a:pt x="40225" y="23560"/>
                </a:lnTo>
                <a:lnTo>
                  <a:pt x="13504" y="33042"/>
                </a:lnTo>
                <a:lnTo>
                  <a:pt x="11205" y="42811"/>
                </a:lnTo>
                <a:lnTo>
                  <a:pt x="6033" y="48270"/>
                </a:lnTo>
                <a:lnTo>
                  <a:pt x="0" y="49132"/>
                </a:lnTo>
                <a:lnTo>
                  <a:pt x="2586" y="35053"/>
                </a:lnTo>
                <a:lnTo>
                  <a:pt x="27870" y="22124"/>
                </a:lnTo>
                <a:lnTo>
                  <a:pt x="12067" y="9769"/>
                </a:lnTo>
                <a:close/>
              </a:path>
            </a:pathLst>
          </a:custGeom>
          <a:solidFill>
            <a:srgbClr val="F4CCCC"/>
          </a:solidFill>
          <a:ln cap="flat" cmpd="sng" w="9525">
            <a:solidFill>
              <a:schemeClr val="dk2"/>
            </a:solidFill>
            <a:prstDash val="solid"/>
            <a:round/>
            <a:headEnd len="med" w="med" type="none"/>
            <a:tailEnd len="med" w="med" type="none"/>
          </a:ln>
        </p:spPr>
      </p:sp>
      <p:sp>
        <p:nvSpPr>
          <p:cNvPr id="508" name="Google Shape;50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 overfitting</a:t>
            </a:r>
            <a:endParaRPr/>
          </a:p>
        </p:txBody>
      </p:sp>
      <p:cxnSp>
        <p:nvCxnSpPr>
          <p:cNvPr id="509" name="Google Shape;509;p41"/>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41"/>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511" name="Google Shape;511;p41"/>
          <p:cNvSpPr/>
          <p:nvPr/>
        </p:nvSpPr>
        <p:spPr>
          <a:xfrm>
            <a:off x="136965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1"/>
          <p:cNvSpPr/>
          <p:nvPr/>
        </p:nvSpPr>
        <p:spPr>
          <a:xfrm>
            <a:off x="2064450" y="3429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1"/>
          <p:cNvSpPr/>
          <p:nvPr/>
        </p:nvSpPr>
        <p:spPr>
          <a:xfrm>
            <a:off x="1600500" y="29197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1979250" y="3162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2216850" y="3581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2169300" y="3315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1903050" y="27799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
          <p:cNvSpPr/>
          <p:nvPr/>
        </p:nvSpPr>
        <p:spPr>
          <a:xfrm>
            <a:off x="2362038" y="30330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1"/>
          <p:cNvSpPr/>
          <p:nvPr/>
        </p:nvSpPr>
        <p:spPr>
          <a:xfrm>
            <a:off x="1755150" y="3543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1"/>
          <p:cNvSpPr/>
          <p:nvPr/>
        </p:nvSpPr>
        <p:spPr>
          <a:xfrm>
            <a:off x="2368700" y="2407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1"/>
          <p:cNvSpPr/>
          <p:nvPr/>
        </p:nvSpPr>
        <p:spPr>
          <a:xfrm>
            <a:off x="2521100" y="25599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2721600" y="26460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2064450" y="2407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2621075" y="2957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1"/>
          <p:cNvSpPr/>
          <p:nvPr/>
        </p:nvSpPr>
        <p:spPr>
          <a:xfrm>
            <a:off x="3064400" y="311987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1"/>
          <p:cNvSpPr/>
          <p:nvPr/>
        </p:nvSpPr>
        <p:spPr>
          <a:xfrm>
            <a:off x="1561950" y="3276488"/>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1"/>
          <p:cNvSpPr/>
          <p:nvPr/>
        </p:nvSpPr>
        <p:spPr>
          <a:xfrm>
            <a:off x="3216250" y="2741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1"/>
          <p:cNvSpPr txBox="1"/>
          <p:nvPr/>
        </p:nvSpPr>
        <p:spPr>
          <a:xfrm>
            <a:off x="1755150" y="377225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Lump size</a:t>
            </a:r>
            <a:endParaRPr/>
          </a:p>
        </p:txBody>
      </p:sp>
      <p:sp>
        <p:nvSpPr>
          <p:cNvPr id="529" name="Google Shape;529;p41"/>
          <p:cNvSpPr txBox="1"/>
          <p:nvPr/>
        </p:nvSpPr>
        <p:spPr>
          <a:xfrm rot="-5400000">
            <a:off x="645150" y="2818225"/>
            <a:ext cx="7887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Age</a:t>
            </a:r>
            <a:endParaRPr/>
          </a:p>
        </p:txBody>
      </p:sp>
      <p:sp>
        <p:nvSpPr>
          <p:cNvPr id="530" name="Google Shape;530;p41"/>
          <p:cNvSpPr/>
          <p:nvPr/>
        </p:nvSpPr>
        <p:spPr>
          <a:xfrm>
            <a:off x="1668325" y="3138950"/>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1"/>
          <p:cNvSpPr/>
          <p:nvPr/>
        </p:nvSpPr>
        <p:spPr>
          <a:xfrm>
            <a:off x="5272900" y="18153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1"/>
          <p:cNvSpPr/>
          <p:nvPr/>
        </p:nvSpPr>
        <p:spPr>
          <a:xfrm>
            <a:off x="5311438" y="20538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p:nvPr/>
        </p:nvSpPr>
        <p:spPr>
          <a:xfrm>
            <a:off x="5299600" y="2240901"/>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1"/>
          <p:cNvSpPr txBox="1"/>
          <p:nvPr/>
        </p:nvSpPr>
        <p:spPr>
          <a:xfrm>
            <a:off x="5483350" y="1715425"/>
            <a:ext cx="44298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Malignant</a:t>
            </a:r>
            <a:endParaRPr/>
          </a:p>
          <a:p>
            <a:pPr indent="0" lvl="0" marL="0" rtl="0" algn="l">
              <a:spcBef>
                <a:spcPts val="0"/>
              </a:spcBef>
              <a:spcAft>
                <a:spcPts val="0"/>
              </a:spcAft>
              <a:buNone/>
            </a:pPr>
            <a:r>
              <a:rPr lang="en"/>
              <a:t>Benign</a:t>
            </a:r>
            <a:endParaRPr/>
          </a:p>
          <a:p>
            <a:pPr indent="0" lvl="0" marL="0" rtl="0" algn="l">
              <a:spcBef>
                <a:spcPts val="0"/>
              </a:spcBef>
              <a:spcAft>
                <a:spcPts val="0"/>
              </a:spcAft>
              <a:buNone/>
            </a:pPr>
            <a:r>
              <a:rPr lang="en"/>
              <a:t>Unknown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is mostly turning business problems into data problems and collecting data and understanding data and cleaning data and formatting data, after which machine learning is almost an afterthought.”</a:t>
            </a:r>
            <a:endParaRPr/>
          </a:p>
          <a:p>
            <a:pPr indent="0" lvl="0" marL="0" rtl="0" algn="l">
              <a:spcBef>
                <a:spcPts val="1600"/>
              </a:spcBef>
              <a:spcAft>
                <a:spcPts val="1600"/>
              </a:spcAft>
              <a:buNone/>
            </a:pPr>
            <a:r>
              <a:rPr lang="en"/>
              <a:t>-Joel Grus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Bias/variance tradeoff</a:t>
            </a:r>
            <a:endParaRPr/>
          </a:p>
        </p:txBody>
      </p:sp>
      <p:cxnSp>
        <p:nvCxnSpPr>
          <p:cNvPr id="540" name="Google Shape;540;p42"/>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42"/>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542" name="Google Shape;542;p42"/>
          <p:cNvSpPr/>
          <p:nvPr/>
        </p:nvSpPr>
        <p:spPr>
          <a:xfrm>
            <a:off x="3406825"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2"/>
          <p:cNvSpPr/>
          <p:nvPr/>
        </p:nvSpPr>
        <p:spPr>
          <a:xfrm>
            <a:off x="2938950"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2"/>
          <p:cNvSpPr/>
          <p:nvPr/>
        </p:nvSpPr>
        <p:spPr>
          <a:xfrm>
            <a:off x="14294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2"/>
          <p:cNvSpPr/>
          <p:nvPr/>
        </p:nvSpPr>
        <p:spPr>
          <a:xfrm>
            <a:off x="3204800" y="32505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2"/>
          <p:cNvSpPr/>
          <p:nvPr/>
        </p:nvSpPr>
        <p:spPr>
          <a:xfrm>
            <a:off x="2673100" y="3089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3568225" y="2860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
          <p:cNvSpPr/>
          <p:nvPr/>
        </p:nvSpPr>
        <p:spPr>
          <a:xfrm>
            <a:off x="2277938" y="25647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2"/>
          <p:cNvSpPr/>
          <p:nvPr/>
        </p:nvSpPr>
        <p:spPr>
          <a:xfrm>
            <a:off x="1590825" y="26316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2"/>
          <p:cNvSpPr txBox="1"/>
          <p:nvPr/>
        </p:nvSpPr>
        <p:spPr>
          <a:xfrm>
            <a:off x="1755150" y="3772250"/>
            <a:ext cx="17142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551" name="Google Shape;551;p42"/>
          <p:cNvSpPr txBox="1"/>
          <p:nvPr/>
        </p:nvSpPr>
        <p:spPr>
          <a:xfrm rot="-5400000">
            <a:off x="520050" y="2693125"/>
            <a:ext cx="10389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sp>
        <p:nvSpPr>
          <p:cNvPr id="552" name="Google Shape;552;p42"/>
          <p:cNvSpPr txBox="1"/>
          <p:nvPr/>
        </p:nvSpPr>
        <p:spPr>
          <a:xfrm>
            <a:off x="445350" y="1008425"/>
            <a:ext cx="7319400" cy="74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Degree 0 model:</a:t>
            </a:r>
            <a:endParaRPr/>
          </a:p>
          <a:p>
            <a:pPr indent="-317500" lvl="1" marL="914400" rtl="0" algn="l">
              <a:spcBef>
                <a:spcPts val="0"/>
              </a:spcBef>
              <a:spcAft>
                <a:spcPts val="0"/>
              </a:spcAft>
              <a:buSzPts val="1400"/>
              <a:buChar char="○"/>
            </a:pPr>
            <a:r>
              <a:rPr lang="en"/>
              <a:t>High bias - poor performance for pretty much any training dataset</a:t>
            </a:r>
            <a:endParaRPr/>
          </a:p>
          <a:p>
            <a:pPr indent="-317500" lvl="1" marL="914400" rtl="0" algn="l">
              <a:spcBef>
                <a:spcPts val="0"/>
              </a:spcBef>
              <a:spcAft>
                <a:spcPts val="0"/>
              </a:spcAft>
              <a:buSzPts val="1400"/>
              <a:buChar char="○"/>
            </a:pPr>
            <a:r>
              <a:rPr lang="en"/>
              <a:t>Low variance - pretty much same model for every training dataset</a:t>
            </a:r>
            <a:endParaRPr/>
          </a:p>
          <a:p>
            <a:pPr indent="-317500" lvl="1" marL="914400" rtl="0" algn="l">
              <a:spcBef>
                <a:spcPts val="0"/>
              </a:spcBef>
              <a:spcAft>
                <a:spcPts val="0"/>
              </a:spcAft>
              <a:buSzPts val="1400"/>
              <a:buChar char="○"/>
            </a:pPr>
            <a:r>
              <a:rPr lang="en"/>
              <a:t>Underfit</a:t>
            </a:r>
            <a:endParaRPr/>
          </a:p>
        </p:txBody>
      </p:sp>
      <p:cxnSp>
        <p:nvCxnSpPr>
          <p:cNvPr id="553" name="Google Shape;553;p42"/>
          <p:cNvCxnSpPr/>
          <p:nvPr/>
        </p:nvCxnSpPr>
        <p:spPr>
          <a:xfrm>
            <a:off x="5436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42"/>
          <p:cNvCxnSpPr/>
          <p:nvPr/>
        </p:nvCxnSpPr>
        <p:spPr>
          <a:xfrm>
            <a:off x="5106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555" name="Google Shape;555;p42"/>
          <p:cNvSpPr/>
          <p:nvPr/>
        </p:nvSpPr>
        <p:spPr>
          <a:xfrm>
            <a:off x="7597825"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2"/>
          <p:cNvSpPr/>
          <p:nvPr/>
        </p:nvSpPr>
        <p:spPr>
          <a:xfrm>
            <a:off x="7094050" y="27900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2"/>
          <p:cNvSpPr/>
          <p:nvPr/>
        </p:nvSpPr>
        <p:spPr>
          <a:xfrm>
            <a:off x="56204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
          <p:cNvSpPr/>
          <p:nvPr/>
        </p:nvSpPr>
        <p:spPr>
          <a:xfrm>
            <a:off x="7436425"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2"/>
          <p:cNvSpPr/>
          <p:nvPr/>
        </p:nvSpPr>
        <p:spPr>
          <a:xfrm>
            <a:off x="6722550" y="3022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2"/>
          <p:cNvSpPr/>
          <p:nvPr/>
        </p:nvSpPr>
        <p:spPr>
          <a:xfrm>
            <a:off x="7910075" y="34119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2"/>
          <p:cNvSpPr/>
          <p:nvPr/>
        </p:nvSpPr>
        <p:spPr>
          <a:xfrm>
            <a:off x="6260638" y="29959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2"/>
          <p:cNvSpPr/>
          <p:nvPr/>
        </p:nvSpPr>
        <p:spPr>
          <a:xfrm>
            <a:off x="5965350"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2"/>
          <p:cNvSpPr txBox="1"/>
          <p:nvPr/>
        </p:nvSpPr>
        <p:spPr>
          <a:xfrm>
            <a:off x="5946150" y="3772250"/>
            <a:ext cx="17142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564" name="Google Shape;564;p42"/>
          <p:cNvSpPr txBox="1"/>
          <p:nvPr/>
        </p:nvSpPr>
        <p:spPr>
          <a:xfrm rot="-5400000">
            <a:off x="4711050" y="2693125"/>
            <a:ext cx="10389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cxnSp>
        <p:nvCxnSpPr>
          <p:cNvPr id="565" name="Google Shape;565;p42"/>
          <p:cNvCxnSpPr/>
          <p:nvPr/>
        </p:nvCxnSpPr>
        <p:spPr>
          <a:xfrm>
            <a:off x="5488950" y="2950213"/>
            <a:ext cx="2767800" cy="27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42"/>
          <p:cNvCxnSpPr/>
          <p:nvPr/>
        </p:nvCxnSpPr>
        <p:spPr>
          <a:xfrm>
            <a:off x="1297950" y="2869413"/>
            <a:ext cx="27678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3"/>
          <p:cNvSpPr/>
          <p:nvPr/>
        </p:nvSpPr>
        <p:spPr>
          <a:xfrm>
            <a:off x="1063100" y="1961593"/>
            <a:ext cx="2247325" cy="2579750"/>
          </a:xfrm>
          <a:custGeom>
            <a:rect b="b" l="l" r="r" t="t"/>
            <a:pathLst>
              <a:path extrusionOk="0" h="103190" w="89893">
                <a:moveTo>
                  <a:pt x="0" y="39487"/>
                </a:moveTo>
                <a:cubicBezTo>
                  <a:pt x="1239" y="45551"/>
                  <a:pt x="3560" y="82448"/>
                  <a:pt x="7432" y="75869"/>
                </a:cubicBezTo>
                <a:cubicBezTo>
                  <a:pt x="11305" y="69291"/>
                  <a:pt x="17345" y="-1229"/>
                  <a:pt x="23235" y="16"/>
                </a:cubicBezTo>
                <a:cubicBezTo>
                  <a:pt x="29125" y="1261"/>
                  <a:pt x="36499" y="70553"/>
                  <a:pt x="42772" y="83339"/>
                </a:cubicBezTo>
                <a:cubicBezTo>
                  <a:pt x="49045" y="96125"/>
                  <a:pt x="56612" y="73427"/>
                  <a:pt x="60874" y="76731"/>
                </a:cubicBezTo>
                <a:cubicBezTo>
                  <a:pt x="65136" y="80035"/>
                  <a:pt x="65758" y="102351"/>
                  <a:pt x="68344" y="103165"/>
                </a:cubicBezTo>
                <a:cubicBezTo>
                  <a:pt x="70930" y="103979"/>
                  <a:pt x="73276" y="84489"/>
                  <a:pt x="76389" y="81616"/>
                </a:cubicBezTo>
                <a:cubicBezTo>
                  <a:pt x="79502" y="78743"/>
                  <a:pt x="84769" y="89708"/>
                  <a:pt x="87020" y="85925"/>
                </a:cubicBezTo>
                <a:cubicBezTo>
                  <a:pt x="89271" y="82142"/>
                  <a:pt x="89414" y="63418"/>
                  <a:pt x="89893" y="58917"/>
                </a:cubicBezTo>
              </a:path>
            </a:pathLst>
          </a:custGeom>
          <a:noFill/>
          <a:ln cap="flat" cmpd="sng" w="9525">
            <a:solidFill>
              <a:schemeClr val="dk2"/>
            </a:solidFill>
            <a:prstDash val="solid"/>
            <a:round/>
            <a:headEnd len="med" w="med" type="none"/>
            <a:tailEnd len="med" w="med" type="none"/>
          </a:ln>
        </p:spPr>
      </p:sp>
      <p:sp>
        <p:nvSpPr>
          <p:cNvPr id="572" name="Google Shape;57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Bias/variance tradeoff</a:t>
            </a:r>
            <a:endParaRPr/>
          </a:p>
        </p:txBody>
      </p:sp>
      <p:cxnSp>
        <p:nvCxnSpPr>
          <p:cNvPr id="573" name="Google Shape;573;p43"/>
          <p:cNvCxnSpPr/>
          <p:nvPr/>
        </p:nvCxnSpPr>
        <p:spPr>
          <a:xfrm>
            <a:off x="879575" y="290817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43"/>
          <p:cNvCxnSpPr/>
          <p:nvPr/>
        </p:nvCxnSpPr>
        <p:spPr>
          <a:xfrm>
            <a:off x="548875" y="4630825"/>
            <a:ext cx="3145500" cy="0"/>
          </a:xfrm>
          <a:prstGeom prst="straightConnector1">
            <a:avLst/>
          </a:prstGeom>
          <a:noFill/>
          <a:ln cap="flat" cmpd="sng" w="9525">
            <a:solidFill>
              <a:schemeClr val="dk2"/>
            </a:solidFill>
            <a:prstDash val="solid"/>
            <a:round/>
            <a:headEnd len="med" w="med" type="none"/>
            <a:tailEnd len="med" w="med" type="none"/>
          </a:ln>
        </p:spPr>
      </p:cxnSp>
      <p:sp>
        <p:nvSpPr>
          <p:cNvPr id="575" name="Google Shape;575;p43"/>
          <p:cNvSpPr/>
          <p:nvPr/>
        </p:nvSpPr>
        <p:spPr>
          <a:xfrm>
            <a:off x="3040500" y="39808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3"/>
          <p:cNvSpPr/>
          <p:nvPr/>
        </p:nvSpPr>
        <p:spPr>
          <a:xfrm>
            <a:off x="2572625" y="39808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3"/>
          <p:cNvSpPr/>
          <p:nvPr/>
        </p:nvSpPr>
        <p:spPr>
          <a:xfrm>
            <a:off x="1063100" y="3345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3"/>
          <p:cNvSpPr/>
          <p:nvPr/>
        </p:nvSpPr>
        <p:spPr>
          <a:xfrm>
            <a:off x="2838475" y="41048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3"/>
          <p:cNvSpPr/>
          <p:nvPr/>
        </p:nvSpPr>
        <p:spPr>
          <a:xfrm>
            <a:off x="2306775" y="3943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
          <p:cNvSpPr/>
          <p:nvPr/>
        </p:nvSpPr>
        <p:spPr>
          <a:xfrm>
            <a:off x="3201900" y="3715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3"/>
          <p:cNvSpPr/>
          <p:nvPr/>
        </p:nvSpPr>
        <p:spPr>
          <a:xfrm>
            <a:off x="1911613" y="3419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3"/>
          <p:cNvSpPr/>
          <p:nvPr/>
        </p:nvSpPr>
        <p:spPr>
          <a:xfrm>
            <a:off x="1224500" y="34859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3"/>
          <p:cNvSpPr txBox="1"/>
          <p:nvPr/>
        </p:nvSpPr>
        <p:spPr>
          <a:xfrm>
            <a:off x="1388825" y="462660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584" name="Google Shape;584;p43"/>
          <p:cNvSpPr txBox="1"/>
          <p:nvPr/>
        </p:nvSpPr>
        <p:spPr>
          <a:xfrm rot="-5400000">
            <a:off x="-85525" y="3308225"/>
            <a:ext cx="15174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sp>
        <p:nvSpPr>
          <p:cNvPr id="585" name="Google Shape;585;p43"/>
          <p:cNvSpPr txBox="1"/>
          <p:nvPr/>
        </p:nvSpPr>
        <p:spPr>
          <a:xfrm>
            <a:off x="445350" y="1008425"/>
            <a:ext cx="7319400" cy="74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Degree 7 model:</a:t>
            </a:r>
            <a:endParaRPr/>
          </a:p>
          <a:p>
            <a:pPr indent="-317500" lvl="1" marL="914400" rtl="0" algn="l">
              <a:spcBef>
                <a:spcPts val="0"/>
              </a:spcBef>
              <a:spcAft>
                <a:spcPts val="0"/>
              </a:spcAft>
              <a:buSzPts val="1400"/>
              <a:buChar char="○"/>
            </a:pPr>
            <a:r>
              <a:rPr lang="en"/>
              <a:t>Low bias - </a:t>
            </a:r>
            <a:r>
              <a:rPr lang="en">
                <a:solidFill>
                  <a:schemeClr val="dk1"/>
                </a:solidFill>
              </a:rPr>
              <a:t>high performance for pretty much any training dataset</a:t>
            </a:r>
            <a:endParaRPr/>
          </a:p>
          <a:p>
            <a:pPr indent="-317500" lvl="1" marL="914400" rtl="0" algn="l">
              <a:spcBef>
                <a:spcPts val="0"/>
              </a:spcBef>
              <a:spcAft>
                <a:spcPts val="0"/>
              </a:spcAft>
              <a:buSzPts val="1400"/>
              <a:buChar char="○"/>
            </a:pPr>
            <a:r>
              <a:rPr lang="en"/>
              <a:t>High variance - very different models depending on training dataset</a:t>
            </a:r>
            <a:endParaRPr/>
          </a:p>
          <a:p>
            <a:pPr indent="-317500" lvl="1" marL="914400" rtl="0" algn="l">
              <a:spcBef>
                <a:spcPts val="0"/>
              </a:spcBef>
              <a:spcAft>
                <a:spcPts val="0"/>
              </a:spcAft>
              <a:buSzPts val="1400"/>
              <a:buChar char="○"/>
            </a:pPr>
            <a:r>
              <a:rPr lang="en"/>
              <a:t>Overfit</a:t>
            </a:r>
            <a:endParaRPr/>
          </a:p>
        </p:txBody>
      </p:sp>
      <p:sp>
        <p:nvSpPr>
          <p:cNvPr id="586" name="Google Shape;586;p43"/>
          <p:cNvSpPr/>
          <p:nvPr/>
        </p:nvSpPr>
        <p:spPr>
          <a:xfrm>
            <a:off x="5177900" y="2818012"/>
            <a:ext cx="2248900" cy="1779200"/>
          </a:xfrm>
          <a:custGeom>
            <a:rect b="b" l="l" r="r" t="t"/>
            <a:pathLst>
              <a:path extrusionOk="0" h="71168" w="89956">
                <a:moveTo>
                  <a:pt x="0" y="5231"/>
                </a:moveTo>
                <a:cubicBezTo>
                  <a:pt x="1239" y="11295"/>
                  <a:pt x="3738" y="37807"/>
                  <a:pt x="7432" y="41613"/>
                </a:cubicBezTo>
                <a:cubicBezTo>
                  <a:pt x="11126" y="45419"/>
                  <a:pt x="16276" y="26822"/>
                  <a:pt x="22166" y="28067"/>
                </a:cubicBezTo>
                <a:cubicBezTo>
                  <a:pt x="28056" y="29312"/>
                  <a:pt x="36642" y="53728"/>
                  <a:pt x="42772" y="49083"/>
                </a:cubicBezTo>
                <a:cubicBezTo>
                  <a:pt x="48902" y="44438"/>
                  <a:pt x="55004" y="-3435"/>
                  <a:pt x="58944" y="197"/>
                </a:cubicBezTo>
                <a:cubicBezTo>
                  <a:pt x="62884" y="3830"/>
                  <a:pt x="63445" y="67191"/>
                  <a:pt x="66414" y="70878"/>
                </a:cubicBezTo>
                <a:cubicBezTo>
                  <a:pt x="69383" y="74565"/>
                  <a:pt x="73070" y="22273"/>
                  <a:pt x="76757" y="22321"/>
                </a:cubicBezTo>
                <a:cubicBezTo>
                  <a:pt x="80444" y="22369"/>
                  <a:pt x="86349" y="70776"/>
                  <a:pt x="88538" y="71166"/>
                </a:cubicBezTo>
                <a:cubicBezTo>
                  <a:pt x="90727" y="71556"/>
                  <a:pt x="89667" y="32412"/>
                  <a:pt x="89893" y="24661"/>
                </a:cubicBezTo>
              </a:path>
            </a:pathLst>
          </a:custGeom>
          <a:noFill/>
          <a:ln cap="flat" cmpd="sng" w="9525">
            <a:solidFill>
              <a:schemeClr val="dk2"/>
            </a:solidFill>
            <a:prstDash val="solid"/>
            <a:round/>
            <a:headEnd len="med" w="med" type="none"/>
            <a:tailEnd len="med" w="med" type="none"/>
          </a:ln>
        </p:spPr>
      </p:sp>
      <p:cxnSp>
        <p:nvCxnSpPr>
          <p:cNvPr id="587" name="Google Shape;587;p43"/>
          <p:cNvCxnSpPr/>
          <p:nvPr/>
        </p:nvCxnSpPr>
        <p:spPr>
          <a:xfrm>
            <a:off x="4994375" y="290817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43"/>
          <p:cNvCxnSpPr/>
          <p:nvPr/>
        </p:nvCxnSpPr>
        <p:spPr>
          <a:xfrm>
            <a:off x="4663675" y="4630825"/>
            <a:ext cx="3145500" cy="0"/>
          </a:xfrm>
          <a:prstGeom prst="straightConnector1">
            <a:avLst/>
          </a:prstGeom>
          <a:noFill/>
          <a:ln cap="flat" cmpd="sng" w="9525">
            <a:solidFill>
              <a:schemeClr val="dk2"/>
            </a:solidFill>
            <a:prstDash val="solid"/>
            <a:round/>
            <a:headEnd len="med" w="med" type="none"/>
            <a:tailEnd len="med" w="med" type="none"/>
          </a:ln>
        </p:spPr>
      </p:cxnSp>
      <p:sp>
        <p:nvSpPr>
          <p:cNvPr id="589" name="Google Shape;589;p43"/>
          <p:cNvSpPr/>
          <p:nvPr/>
        </p:nvSpPr>
        <p:spPr>
          <a:xfrm>
            <a:off x="7234325" y="42662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3"/>
          <p:cNvSpPr/>
          <p:nvPr/>
        </p:nvSpPr>
        <p:spPr>
          <a:xfrm>
            <a:off x="6708975" y="38503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3"/>
          <p:cNvSpPr/>
          <p:nvPr/>
        </p:nvSpPr>
        <p:spPr>
          <a:xfrm>
            <a:off x="5177900" y="3345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3"/>
          <p:cNvSpPr/>
          <p:nvPr/>
        </p:nvSpPr>
        <p:spPr>
          <a:xfrm>
            <a:off x="6870375" y="41048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3"/>
          <p:cNvSpPr/>
          <p:nvPr/>
        </p:nvSpPr>
        <p:spPr>
          <a:xfrm>
            <a:off x="6356925" y="3419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3"/>
          <p:cNvSpPr/>
          <p:nvPr/>
        </p:nvSpPr>
        <p:spPr>
          <a:xfrm>
            <a:off x="7352625" y="40117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3"/>
          <p:cNvSpPr/>
          <p:nvPr/>
        </p:nvSpPr>
        <p:spPr>
          <a:xfrm>
            <a:off x="5818613" y="3572138"/>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3"/>
          <p:cNvSpPr/>
          <p:nvPr/>
        </p:nvSpPr>
        <p:spPr>
          <a:xfrm>
            <a:off x="5455725" y="36473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txBox="1"/>
          <p:nvPr/>
        </p:nvSpPr>
        <p:spPr>
          <a:xfrm>
            <a:off x="5503625" y="4626600"/>
            <a:ext cx="442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598" name="Google Shape;598;p43"/>
          <p:cNvSpPr txBox="1"/>
          <p:nvPr/>
        </p:nvSpPr>
        <p:spPr>
          <a:xfrm rot="-5400000">
            <a:off x="4029275" y="3308225"/>
            <a:ext cx="15174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Bias/variance tradeoff</a:t>
            </a:r>
            <a:endParaRPr/>
          </a:p>
        </p:txBody>
      </p:sp>
      <p:cxnSp>
        <p:nvCxnSpPr>
          <p:cNvPr id="604" name="Google Shape;604;p44"/>
          <p:cNvCxnSpPr/>
          <p:nvPr/>
        </p:nvCxnSpPr>
        <p:spPr>
          <a:xfrm>
            <a:off x="1245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44"/>
          <p:cNvCxnSpPr/>
          <p:nvPr/>
        </p:nvCxnSpPr>
        <p:spPr>
          <a:xfrm>
            <a:off x="915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606" name="Google Shape;606;p44"/>
          <p:cNvSpPr/>
          <p:nvPr/>
        </p:nvSpPr>
        <p:spPr>
          <a:xfrm>
            <a:off x="3406825"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4"/>
          <p:cNvSpPr/>
          <p:nvPr/>
        </p:nvSpPr>
        <p:spPr>
          <a:xfrm>
            <a:off x="2938950"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4"/>
          <p:cNvSpPr/>
          <p:nvPr/>
        </p:nvSpPr>
        <p:spPr>
          <a:xfrm>
            <a:off x="14294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4"/>
          <p:cNvSpPr/>
          <p:nvPr/>
        </p:nvSpPr>
        <p:spPr>
          <a:xfrm>
            <a:off x="3204800" y="32505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4"/>
          <p:cNvSpPr/>
          <p:nvPr/>
        </p:nvSpPr>
        <p:spPr>
          <a:xfrm>
            <a:off x="2673100" y="30891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4"/>
          <p:cNvSpPr/>
          <p:nvPr/>
        </p:nvSpPr>
        <p:spPr>
          <a:xfrm>
            <a:off x="3568225" y="2860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4"/>
          <p:cNvSpPr/>
          <p:nvPr/>
        </p:nvSpPr>
        <p:spPr>
          <a:xfrm>
            <a:off x="2277938" y="25647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4"/>
          <p:cNvSpPr/>
          <p:nvPr/>
        </p:nvSpPr>
        <p:spPr>
          <a:xfrm>
            <a:off x="1590825" y="26316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4"/>
          <p:cNvSpPr txBox="1"/>
          <p:nvPr/>
        </p:nvSpPr>
        <p:spPr>
          <a:xfrm>
            <a:off x="1755150" y="3772250"/>
            <a:ext cx="17142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615" name="Google Shape;615;p44"/>
          <p:cNvSpPr txBox="1"/>
          <p:nvPr/>
        </p:nvSpPr>
        <p:spPr>
          <a:xfrm rot="-5400000">
            <a:off x="520050" y="2693125"/>
            <a:ext cx="10389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sp>
        <p:nvSpPr>
          <p:cNvPr id="616" name="Google Shape;616;p44"/>
          <p:cNvSpPr txBox="1"/>
          <p:nvPr/>
        </p:nvSpPr>
        <p:spPr>
          <a:xfrm>
            <a:off x="445350" y="1008425"/>
            <a:ext cx="7319400" cy="74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Degree 1 model:</a:t>
            </a:r>
            <a:endParaRPr/>
          </a:p>
          <a:p>
            <a:pPr indent="-317500" lvl="1" marL="914400" rtl="0" algn="l">
              <a:spcBef>
                <a:spcPts val="0"/>
              </a:spcBef>
              <a:spcAft>
                <a:spcPts val="0"/>
              </a:spcAft>
              <a:buSzPts val="1400"/>
              <a:buChar char="○"/>
            </a:pPr>
            <a:r>
              <a:rPr lang="en"/>
              <a:t>Low bias - good performance for pretty much any training dataset</a:t>
            </a:r>
            <a:endParaRPr/>
          </a:p>
          <a:p>
            <a:pPr indent="-317500" lvl="1" marL="914400" rtl="0" algn="l">
              <a:spcBef>
                <a:spcPts val="0"/>
              </a:spcBef>
              <a:spcAft>
                <a:spcPts val="0"/>
              </a:spcAft>
              <a:buSzPts val="1400"/>
              <a:buChar char="○"/>
            </a:pPr>
            <a:r>
              <a:rPr lang="en"/>
              <a:t>Low variance - similar model for every training dataset</a:t>
            </a:r>
            <a:endParaRPr/>
          </a:p>
        </p:txBody>
      </p:sp>
      <p:cxnSp>
        <p:nvCxnSpPr>
          <p:cNvPr id="617" name="Google Shape;617;p44"/>
          <p:cNvCxnSpPr/>
          <p:nvPr/>
        </p:nvCxnSpPr>
        <p:spPr>
          <a:xfrm>
            <a:off x="5436900" y="2053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44"/>
          <p:cNvCxnSpPr/>
          <p:nvPr/>
        </p:nvCxnSpPr>
        <p:spPr>
          <a:xfrm>
            <a:off x="5106200" y="3776475"/>
            <a:ext cx="3145500" cy="0"/>
          </a:xfrm>
          <a:prstGeom prst="straightConnector1">
            <a:avLst/>
          </a:prstGeom>
          <a:noFill/>
          <a:ln cap="flat" cmpd="sng" w="9525">
            <a:solidFill>
              <a:schemeClr val="dk2"/>
            </a:solidFill>
            <a:prstDash val="solid"/>
            <a:round/>
            <a:headEnd len="med" w="med" type="none"/>
            <a:tailEnd len="med" w="med" type="none"/>
          </a:ln>
        </p:spPr>
      </p:cxnSp>
      <p:sp>
        <p:nvSpPr>
          <p:cNvPr id="619" name="Google Shape;619;p44"/>
          <p:cNvSpPr/>
          <p:nvPr/>
        </p:nvSpPr>
        <p:spPr>
          <a:xfrm>
            <a:off x="7597825"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4"/>
          <p:cNvSpPr/>
          <p:nvPr/>
        </p:nvSpPr>
        <p:spPr>
          <a:xfrm>
            <a:off x="7094050" y="27900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4"/>
          <p:cNvSpPr/>
          <p:nvPr/>
        </p:nvSpPr>
        <p:spPr>
          <a:xfrm>
            <a:off x="5620425"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4"/>
          <p:cNvSpPr/>
          <p:nvPr/>
        </p:nvSpPr>
        <p:spPr>
          <a:xfrm>
            <a:off x="7436425" y="31264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4"/>
          <p:cNvSpPr/>
          <p:nvPr/>
        </p:nvSpPr>
        <p:spPr>
          <a:xfrm>
            <a:off x="6722550" y="3022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4"/>
          <p:cNvSpPr/>
          <p:nvPr/>
        </p:nvSpPr>
        <p:spPr>
          <a:xfrm>
            <a:off x="7910075" y="34119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4"/>
          <p:cNvSpPr/>
          <p:nvPr/>
        </p:nvSpPr>
        <p:spPr>
          <a:xfrm>
            <a:off x="6260638" y="29959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4"/>
          <p:cNvSpPr/>
          <p:nvPr/>
        </p:nvSpPr>
        <p:spPr>
          <a:xfrm>
            <a:off x="5965350" y="2491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4"/>
          <p:cNvSpPr txBox="1"/>
          <p:nvPr/>
        </p:nvSpPr>
        <p:spPr>
          <a:xfrm>
            <a:off x="5946150" y="3772250"/>
            <a:ext cx="17142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628" name="Google Shape;628;p44"/>
          <p:cNvSpPr txBox="1"/>
          <p:nvPr/>
        </p:nvSpPr>
        <p:spPr>
          <a:xfrm rot="-5400000">
            <a:off x="4711050" y="2693125"/>
            <a:ext cx="10389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cxnSp>
        <p:nvCxnSpPr>
          <p:cNvPr id="629" name="Google Shape;629;p44"/>
          <p:cNvCxnSpPr/>
          <p:nvPr/>
        </p:nvCxnSpPr>
        <p:spPr>
          <a:xfrm>
            <a:off x="5509375" y="2600250"/>
            <a:ext cx="2758200" cy="7038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44"/>
          <p:cNvCxnSpPr/>
          <p:nvPr/>
        </p:nvCxnSpPr>
        <p:spPr>
          <a:xfrm>
            <a:off x="1321675" y="2542800"/>
            <a:ext cx="2751000" cy="682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5"/>
          <p:cNvSpPr txBox="1"/>
          <p:nvPr>
            <p:ph type="title"/>
          </p:nvPr>
        </p:nvSpPr>
        <p:spPr>
          <a:xfrm>
            <a:off x="311700" y="435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Bias/variance tradeoff solutions</a:t>
            </a:r>
            <a:endParaRPr/>
          </a:p>
        </p:txBody>
      </p:sp>
      <p:cxnSp>
        <p:nvCxnSpPr>
          <p:cNvPr id="636" name="Google Shape;636;p45"/>
          <p:cNvCxnSpPr/>
          <p:nvPr/>
        </p:nvCxnSpPr>
        <p:spPr>
          <a:xfrm>
            <a:off x="938675" y="2870950"/>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45"/>
          <p:cNvCxnSpPr/>
          <p:nvPr/>
        </p:nvCxnSpPr>
        <p:spPr>
          <a:xfrm>
            <a:off x="607975" y="4593600"/>
            <a:ext cx="3145500" cy="0"/>
          </a:xfrm>
          <a:prstGeom prst="straightConnector1">
            <a:avLst/>
          </a:prstGeom>
          <a:noFill/>
          <a:ln cap="flat" cmpd="sng" w="9525">
            <a:solidFill>
              <a:schemeClr val="dk2"/>
            </a:solidFill>
            <a:prstDash val="solid"/>
            <a:round/>
            <a:headEnd len="med" w="med" type="none"/>
            <a:tailEnd len="med" w="med" type="none"/>
          </a:ln>
        </p:spPr>
      </p:cxnSp>
      <p:sp>
        <p:nvSpPr>
          <p:cNvPr id="638" name="Google Shape;638;p45"/>
          <p:cNvSpPr/>
          <p:nvPr/>
        </p:nvSpPr>
        <p:spPr>
          <a:xfrm>
            <a:off x="3099600" y="39436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5"/>
          <p:cNvSpPr/>
          <p:nvPr/>
        </p:nvSpPr>
        <p:spPr>
          <a:xfrm>
            <a:off x="2631725" y="39436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5"/>
          <p:cNvSpPr/>
          <p:nvPr/>
        </p:nvSpPr>
        <p:spPr>
          <a:xfrm>
            <a:off x="1122200" y="33081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5"/>
          <p:cNvSpPr/>
          <p:nvPr/>
        </p:nvSpPr>
        <p:spPr>
          <a:xfrm>
            <a:off x="2897575" y="40676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5"/>
          <p:cNvSpPr/>
          <p:nvPr/>
        </p:nvSpPr>
        <p:spPr>
          <a:xfrm>
            <a:off x="2365875" y="39062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5"/>
          <p:cNvSpPr/>
          <p:nvPr/>
        </p:nvSpPr>
        <p:spPr>
          <a:xfrm>
            <a:off x="3261000" y="36777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5"/>
          <p:cNvSpPr/>
          <p:nvPr/>
        </p:nvSpPr>
        <p:spPr>
          <a:xfrm>
            <a:off x="1970713" y="33818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5"/>
          <p:cNvSpPr/>
          <p:nvPr/>
        </p:nvSpPr>
        <p:spPr>
          <a:xfrm>
            <a:off x="1283600" y="34487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5"/>
          <p:cNvSpPr txBox="1"/>
          <p:nvPr/>
        </p:nvSpPr>
        <p:spPr>
          <a:xfrm>
            <a:off x="1447925" y="4589375"/>
            <a:ext cx="17142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647" name="Google Shape;647;p45"/>
          <p:cNvSpPr txBox="1"/>
          <p:nvPr/>
        </p:nvSpPr>
        <p:spPr>
          <a:xfrm rot="-5400000">
            <a:off x="212825" y="3510250"/>
            <a:ext cx="10389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sp>
        <p:nvSpPr>
          <p:cNvPr id="648" name="Google Shape;648;p45"/>
          <p:cNvSpPr txBox="1"/>
          <p:nvPr/>
        </p:nvSpPr>
        <p:spPr>
          <a:xfrm>
            <a:off x="445350" y="1008425"/>
            <a:ext cx="7319400" cy="74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High bias, low variance:</a:t>
            </a:r>
            <a:endParaRPr/>
          </a:p>
          <a:p>
            <a:pPr indent="-317500" lvl="1" marL="914400" rtl="0" algn="l">
              <a:spcBef>
                <a:spcPts val="0"/>
              </a:spcBef>
              <a:spcAft>
                <a:spcPts val="0"/>
              </a:spcAft>
              <a:buSzPts val="1400"/>
              <a:buChar char="○"/>
            </a:pPr>
            <a:r>
              <a:rPr lang="en"/>
              <a:t>Increase model complexity</a:t>
            </a:r>
            <a:endParaRPr/>
          </a:p>
          <a:p>
            <a:pPr indent="-317500" lvl="1" marL="914400" rtl="0" algn="l">
              <a:spcBef>
                <a:spcPts val="0"/>
              </a:spcBef>
              <a:spcAft>
                <a:spcPts val="0"/>
              </a:spcAft>
              <a:buSzPts val="1400"/>
              <a:buChar char="○"/>
            </a:pPr>
            <a:r>
              <a:rPr lang="en"/>
              <a:t>Add features (attributes)</a:t>
            </a:r>
            <a:endParaRPr/>
          </a:p>
          <a:p>
            <a:pPr indent="-317500" lvl="0" marL="457200" rtl="0" algn="l">
              <a:spcBef>
                <a:spcPts val="0"/>
              </a:spcBef>
              <a:spcAft>
                <a:spcPts val="0"/>
              </a:spcAft>
              <a:buSzPts val="1400"/>
              <a:buChar char="●"/>
            </a:pPr>
            <a:r>
              <a:rPr lang="en"/>
              <a:t>Low bias, high variance</a:t>
            </a:r>
            <a:endParaRPr/>
          </a:p>
          <a:p>
            <a:pPr indent="-317500" lvl="1" marL="914400" rtl="0" algn="l">
              <a:spcBef>
                <a:spcPts val="0"/>
              </a:spcBef>
              <a:spcAft>
                <a:spcPts val="0"/>
              </a:spcAft>
              <a:buSzPts val="1400"/>
              <a:buChar char="○"/>
            </a:pPr>
            <a:r>
              <a:rPr lang="en"/>
              <a:t>Decrease model complexity</a:t>
            </a:r>
            <a:endParaRPr/>
          </a:p>
          <a:p>
            <a:pPr indent="-317500" lvl="1" marL="914400" rtl="0" algn="l">
              <a:spcBef>
                <a:spcPts val="0"/>
              </a:spcBef>
              <a:spcAft>
                <a:spcPts val="0"/>
              </a:spcAft>
              <a:buSzPts val="1400"/>
              <a:buChar char="○"/>
            </a:pPr>
            <a:r>
              <a:rPr lang="en"/>
              <a:t>Remove features (attributes)</a:t>
            </a:r>
            <a:endParaRPr/>
          </a:p>
          <a:p>
            <a:pPr indent="-317500" lvl="1" marL="914400" rtl="0" algn="l">
              <a:spcBef>
                <a:spcPts val="0"/>
              </a:spcBef>
              <a:spcAft>
                <a:spcPts val="0"/>
              </a:spcAft>
              <a:buSzPts val="1400"/>
              <a:buChar char="○"/>
            </a:pPr>
            <a:r>
              <a:rPr lang="en"/>
              <a:t>Obtain more data</a:t>
            </a:r>
            <a:endParaRPr/>
          </a:p>
        </p:txBody>
      </p:sp>
      <p:cxnSp>
        <p:nvCxnSpPr>
          <p:cNvPr id="649" name="Google Shape;649;p45"/>
          <p:cNvCxnSpPr/>
          <p:nvPr/>
        </p:nvCxnSpPr>
        <p:spPr>
          <a:xfrm>
            <a:off x="990725" y="3686538"/>
            <a:ext cx="2767800" cy="2700"/>
          </a:xfrm>
          <a:prstGeom prst="straightConnector1">
            <a:avLst/>
          </a:prstGeom>
          <a:noFill/>
          <a:ln cap="flat" cmpd="sng" w="9525">
            <a:solidFill>
              <a:schemeClr val="dk2"/>
            </a:solidFill>
            <a:prstDash val="solid"/>
            <a:round/>
            <a:headEnd len="med" w="med" type="none"/>
            <a:tailEnd len="med" w="med" type="none"/>
          </a:ln>
        </p:spPr>
      </p:cxnSp>
      <p:sp>
        <p:nvSpPr>
          <p:cNvPr id="650" name="Google Shape;650;p45"/>
          <p:cNvSpPr/>
          <p:nvPr/>
        </p:nvSpPr>
        <p:spPr>
          <a:xfrm>
            <a:off x="5635100" y="2113993"/>
            <a:ext cx="2247325" cy="2579750"/>
          </a:xfrm>
          <a:custGeom>
            <a:rect b="b" l="l" r="r" t="t"/>
            <a:pathLst>
              <a:path extrusionOk="0" h="103190" w="89893">
                <a:moveTo>
                  <a:pt x="0" y="39487"/>
                </a:moveTo>
                <a:cubicBezTo>
                  <a:pt x="1239" y="45551"/>
                  <a:pt x="3560" y="82448"/>
                  <a:pt x="7432" y="75869"/>
                </a:cubicBezTo>
                <a:cubicBezTo>
                  <a:pt x="11305" y="69291"/>
                  <a:pt x="17345" y="-1229"/>
                  <a:pt x="23235" y="16"/>
                </a:cubicBezTo>
                <a:cubicBezTo>
                  <a:pt x="29125" y="1261"/>
                  <a:pt x="36499" y="70553"/>
                  <a:pt x="42772" y="83339"/>
                </a:cubicBezTo>
                <a:cubicBezTo>
                  <a:pt x="49045" y="96125"/>
                  <a:pt x="56612" y="73427"/>
                  <a:pt x="60874" y="76731"/>
                </a:cubicBezTo>
                <a:cubicBezTo>
                  <a:pt x="65136" y="80035"/>
                  <a:pt x="65758" y="102351"/>
                  <a:pt x="68344" y="103165"/>
                </a:cubicBezTo>
                <a:cubicBezTo>
                  <a:pt x="70930" y="103979"/>
                  <a:pt x="73276" y="84489"/>
                  <a:pt x="76389" y="81616"/>
                </a:cubicBezTo>
                <a:cubicBezTo>
                  <a:pt x="79502" y="78743"/>
                  <a:pt x="84769" y="89708"/>
                  <a:pt x="87020" y="85925"/>
                </a:cubicBezTo>
                <a:cubicBezTo>
                  <a:pt x="89271" y="82142"/>
                  <a:pt x="89414" y="63418"/>
                  <a:pt x="89893" y="58917"/>
                </a:cubicBezTo>
              </a:path>
            </a:pathLst>
          </a:custGeom>
          <a:noFill/>
          <a:ln cap="flat" cmpd="sng" w="9525">
            <a:solidFill>
              <a:schemeClr val="dk2"/>
            </a:solidFill>
            <a:prstDash val="solid"/>
            <a:round/>
            <a:headEnd len="med" w="med" type="none"/>
            <a:tailEnd len="med" w="med" type="none"/>
          </a:ln>
        </p:spPr>
      </p:sp>
      <p:cxnSp>
        <p:nvCxnSpPr>
          <p:cNvPr id="651" name="Google Shape;651;p45"/>
          <p:cNvCxnSpPr/>
          <p:nvPr/>
        </p:nvCxnSpPr>
        <p:spPr>
          <a:xfrm>
            <a:off x="5451575" y="306057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45"/>
          <p:cNvCxnSpPr/>
          <p:nvPr/>
        </p:nvCxnSpPr>
        <p:spPr>
          <a:xfrm>
            <a:off x="5120875" y="4783225"/>
            <a:ext cx="3145500" cy="0"/>
          </a:xfrm>
          <a:prstGeom prst="straightConnector1">
            <a:avLst/>
          </a:prstGeom>
          <a:noFill/>
          <a:ln cap="flat" cmpd="sng" w="9525">
            <a:solidFill>
              <a:schemeClr val="dk2"/>
            </a:solidFill>
            <a:prstDash val="solid"/>
            <a:round/>
            <a:headEnd len="med" w="med" type="none"/>
            <a:tailEnd len="med" w="med" type="none"/>
          </a:ln>
        </p:spPr>
      </p:cxnSp>
      <p:sp>
        <p:nvSpPr>
          <p:cNvPr id="653" name="Google Shape;653;p45"/>
          <p:cNvSpPr/>
          <p:nvPr/>
        </p:nvSpPr>
        <p:spPr>
          <a:xfrm>
            <a:off x="7612500" y="41332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5"/>
          <p:cNvSpPr/>
          <p:nvPr/>
        </p:nvSpPr>
        <p:spPr>
          <a:xfrm>
            <a:off x="7144625" y="41332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5"/>
          <p:cNvSpPr/>
          <p:nvPr/>
        </p:nvSpPr>
        <p:spPr>
          <a:xfrm>
            <a:off x="5635100" y="34978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5"/>
          <p:cNvSpPr/>
          <p:nvPr/>
        </p:nvSpPr>
        <p:spPr>
          <a:xfrm>
            <a:off x="7410475" y="42572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a:off x="6878775" y="40958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5"/>
          <p:cNvSpPr/>
          <p:nvPr/>
        </p:nvSpPr>
        <p:spPr>
          <a:xfrm>
            <a:off x="7773900" y="3867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5"/>
          <p:cNvSpPr/>
          <p:nvPr/>
        </p:nvSpPr>
        <p:spPr>
          <a:xfrm>
            <a:off x="6483613" y="35715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5"/>
          <p:cNvSpPr/>
          <p:nvPr/>
        </p:nvSpPr>
        <p:spPr>
          <a:xfrm>
            <a:off x="5796500" y="36383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txBox="1"/>
          <p:nvPr/>
        </p:nvSpPr>
        <p:spPr>
          <a:xfrm>
            <a:off x="5960825" y="4779000"/>
            <a:ext cx="18132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miles</a:t>
            </a:r>
            <a:endParaRPr/>
          </a:p>
        </p:txBody>
      </p:sp>
      <p:sp>
        <p:nvSpPr>
          <p:cNvPr id="662" name="Google Shape;662;p45"/>
          <p:cNvSpPr txBox="1"/>
          <p:nvPr/>
        </p:nvSpPr>
        <p:spPr>
          <a:xfrm rot="-5400000">
            <a:off x="4486475" y="3460625"/>
            <a:ext cx="15174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 price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6" name="Shape 666"/>
        <p:cNvGrpSpPr/>
        <p:nvPr/>
      </p:nvGrpSpPr>
      <p:grpSpPr>
        <a:xfrm>
          <a:off x="0" y="0"/>
          <a:ext cx="0" cy="0"/>
          <a:chOff x="0" y="0"/>
          <a:chExt cx="0" cy="0"/>
        </a:xfrm>
      </p:grpSpPr>
      <p:sp>
        <p:nvSpPr>
          <p:cNvPr id="667" name="Google Shape;66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 regression</a:t>
            </a:r>
            <a:endParaRPr/>
          </a:p>
        </p:txBody>
      </p:sp>
      <p:sp>
        <p:nvSpPr>
          <p:cNvPr id="668" name="Google Shape;66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Notation</a:t>
            </a:r>
            <a:endParaRPr/>
          </a:p>
          <a:p>
            <a:pPr indent="-342900" lvl="0" marL="457200" rtl="0" algn="l">
              <a:spcBef>
                <a:spcPts val="1600"/>
              </a:spcBef>
              <a:spcAft>
                <a:spcPts val="0"/>
              </a:spcAft>
              <a:buSzPts val="1800"/>
              <a:buChar char="●"/>
            </a:pPr>
            <a:r>
              <a:rPr lang="en"/>
              <a:t>m - number of training examples</a:t>
            </a:r>
            <a:endParaRPr/>
          </a:p>
          <a:p>
            <a:pPr indent="-342900" lvl="0" marL="457200" rtl="0" algn="l">
              <a:spcBef>
                <a:spcPts val="0"/>
              </a:spcBef>
              <a:spcAft>
                <a:spcPts val="0"/>
              </a:spcAft>
              <a:buSzPts val="1800"/>
              <a:buChar char="●"/>
            </a:pPr>
            <a:r>
              <a:rPr lang="en"/>
              <a:t>x - input variables / features</a:t>
            </a:r>
            <a:endParaRPr/>
          </a:p>
          <a:p>
            <a:pPr indent="-342900" lvl="0" marL="457200" rtl="0" algn="l">
              <a:spcBef>
                <a:spcPts val="0"/>
              </a:spcBef>
              <a:spcAft>
                <a:spcPts val="0"/>
              </a:spcAft>
              <a:buSzPts val="1800"/>
              <a:buChar char="●"/>
            </a:pPr>
            <a:r>
              <a:rPr lang="en"/>
              <a:t>y - output variable / target variable</a:t>
            </a:r>
            <a:endParaRPr/>
          </a:p>
          <a:p>
            <a:pPr indent="-342900" lvl="0" marL="457200" rtl="0" algn="l">
              <a:spcBef>
                <a:spcPts val="0"/>
              </a:spcBef>
              <a:spcAft>
                <a:spcPts val="0"/>
              </a:spcAft>
              <a:buSzPts val="1800"/>
              <a:buChar char="●"/>
            </a:pPr>
            <a:r>
              <a:rPr lang="en"/>
              <a:t>(x,y) - one training example</a:t>
            </a:r>
            <a:endParaRPr/>
          </a:p>
          <a:p>
            <a:pPr indent="-342900" lvl="0" marL="457200" rtl="0" algn="l">
              <a:spcBef>
                <a:spcPts val="0"/>
              </a:spcBef>
              <a:spcAft>
                <a:spcPts val="0"/>
              </a:spcAft>
              <a:buSzPts val="1800"/>
              <a:buChar char="●"/>
            </a:pPr>
            <a:r>
              <a:rPr lang="en"/>
              <a:t>(x_i, y_i) - ith training example</a:t>
            </a:r>
            <a:endParaRPr/>
          </a:p>
        </p:txBody>
      </p:sp>
      <p:cxnSp>
        <p:nvCxnSpPr>
          <p:cNvPr id="669" name="Google Shape;669;p46"/>
          <p:cNvCxnSpPr/>
          <p:nvPr/>
        </p:nvCxnSpPr>
        <p:spPr>
          <a:xfrm>
            <a:off x="4979700" y="1291825"/>
            <a:ext cx="0" cy="20457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46"/>
          <p:cNvCxnSpPr/>
          <p:nvPr/>
        </p:nvCxnSpPr>
        <p:spPr>
          <a:xfrm>
            <a:off x="4649000" y="3014475"/>
            <a:ext cx="3145500" cy="0"/>
          </a:xfrm>
          <a:prstGeom prst="straightConnector1">
            <a:avLst/>
          </a:prstGeom>
          <a:noFill/>
          <a:ln cap="flat" cmpd="sng" w="9525">
            <a:solidFill>
              <a:schemeClr val="dk2"/>
            </a:solidFill>
            <a:prstDash val="solid"/>
            <a:round/>
            <a:headEnd len="med" w="med" type="none"/>
            <a:tailEnd len="med" w="med" type="none"/>
          </a:ln>
        </p:spPr>
      </p:cxnSp>
      <p:sp>
        <p:nvSpPr>
          <p:cNvPr id="671" name="Google Shape;671;p46"/>
          <p:cNvSpPr/>
          <p:nvPr/>
        </p:nvSpPr>
        <p:spPr>
          <a:xfrm>
            <a:off x="5179650" y="2553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6"/>
          <p:cNvSpPr/>
          <p:nvPr/>
        </p:nvSpPr>
        <p:spPr>
          <a:xfrm>
            <a:off x="5798250" y="26670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6"/>
          <p:cNvSpPr/>
          <p:nvPr/>
        </p:nvSpPr>
        <p:spPr>
          <a:xfrm>
            <a:off x="5408250" y="23964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6"/>
          <p:cNvSpPr/>
          <p:nvPr/>
        </p:nvSpPr>
        <p:spPr>
          <a:xfrm>
            <a:off x="5636850" y="24006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6"/>
          <p:cNvSpPr/>
          <p:nvPr/>
        </p:nvSpPr>
        <p:spPr>
          <a:xfrm>
            <a:off x="5950650" y="281940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6"/>
          <p:cNvSpPr/>
          <p:nvPr/>
        </p:nvSpPr>
        <p:spPr>
          <a:xfrm>
            <a:off x="5903100" y="25530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6"/>
          <p:cNvSpPr/>
          <p:nvPr/>
        </p:nvSpPr>
        <p:spPr>
          <a:xfrm>
            <a:off x="5636850" y="201797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p:nvPr/>
        </p:nvSpPr>
        <p:spPr>
          <a:xfrm>
            <a:off x="6095838" y="2271025"/>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6"/>
          <p:cNvSpPr/>
          <p:nvPr/>
        </p:nvSpPr>
        <p:spPr>
          <a:xfrm>
            <a:off x="5488950" y="2705450"/>
            <a:ext cx="161400" cy="16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6"/>
          <p:cNvSpPr/>
          <p:nvPr/>
        </p:nvSpPr>
        <p:spPr>
          <a:xfrm>
            <a:off x="6102500" y="1645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6"/>
          <p:cNvSpPr/>
          <p:nvPr/>
        </p:nvSpPr>
        <p:spPr>
          <a:xfrm>
            <a:off x="6254900" y="17979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6"/>
          <p:cNvSpPr/>
          <p:nvPr/>
        </p:nvSpPr>
        <p:spPr>
          <a:xfrm>
            <a:off x="6455400" y="18840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6"/>
          <p:cNvSpPr/>
          <p:nvPr/>
        </p:nvSpPr>
        <p:spPr>
          <a:xfrm>
            <a:off x="5798250" y="1645550"/>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6"/>
          <p:cNvSpPr/>
          <p:nvPr/>
        </p:nvSpPr>
        <p:spPr>
          <a:xfrm>
            <a:off x="6354875" y="2195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6"/>
          <p:cNvSpPr/>
          <p:nvPr/>
        </p:nvSpPr>
        <p:spPr>
          <a:xfrm>
            <a:off x="6798200" y="235787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6"/>
          <p:cNvSpPr/>
          <p:nvPr/>
        </p:nvSpPr>
        <p:spPr>
          <a:xfrm>
            <a:off x="5759700" y="2303938"/>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6"/>
          <p:cNvSpPr/>
          <p:nvPr/>
        </p:nvSpPr>
        <p:spPr>
          <a:xfrm>
            <a:off x="6950050" y="1979425"/>
            <a:ext cx="238500" cy="238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6"/>
          <p:cNvSpPr txBox="1"/>
          <p:nvPr/>
        </p:nvSpPr>
        <p:spPr>
          <a:xfrm>
            <a:off x="5488950" y="3010250"/>
            <a:ext cx="11043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Lump size</a:t>
            </a:r>
            <a:endParaRPr/>
          </a:p>
        </p:txBody>
      </p:sp>
      <p:sp>
        <p:nvSpPr>
          <p:cNvPr id="689" name="Google Shape;689;p46"/>
          <p:cNvSpPr txBox="1"/>
          <p:nvPr/>
        </p:nvSpPr>
        <p:spPr>
          <a:xfrm rot="-5400000">
            <a:off x="4378950" y="2056225"/>
            <a:ext cx="7887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Age</a:t>
            </a:r>
            <a:endParaRPr/>
          </a:p>
        </p:txBody>
      </p:sp>
      <p:sp>
        <p:nvSpPr>
          <p:cNvPr id="690" name="Google Shape;690;p46"/>
          <p:cNvSpPr/>
          <p:nvPr/>
        </p:nvSpPr>
        <p:spPr>
          <a:xfrm>
            <a:off x="5445225" y="2179375"/>
            <a:ext cx="185100" cy="1851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1" name="Google Shape;691;p46"/>
          <p:cNvCxnSpPr/>
          <p:nvPr/>
        </p:nvCxnSpPr>
        <p:spPr>
          <a:xfrm>
            <a:off x="5179650" y="1407175"/>
            <a:ext cx="2222700" cy="174570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how good our predictions are</a:t>
            </a:r>
            <a:endParaRPr/>
          </a:p>
        </p:txBody>
      </p:sp>
      <p:sp>
        <p:nvSpPr>
          <p:cNvPr id="697" name="Google Shape;69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a:t>
            </a:r>
            <a:endParaRPr/>
          </a:p>
        </p:txBody>
      </p:sp>
      <p:sp>
        <p:nvSpPr>
          <p:cNvPr id="703" name="Google Shape;70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accuracy?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a:t>
            </a:r>
            <a:endParaRPr/>
          </a:p>
        </p:txBody>
      </p:sp>
      <p:sp>
        <p:nvSpPr>
          <p:cNvPr id="709" name="Google Shape;709;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accuracy?</a:t>
            </a:r>
            <a:endParaRPr/>
          </a:p>
          <a:p>
            <a:pPr indent="-317500" lvl="1" marL="914400" rtl="0" algn="l">
              <a:spcBef>
                <a:spcPts val="0"/>
              </a:spcBef>
              <a:spcAft>
                <a:spcPts val="0"/>
              </a:spcAft>
              <a:buSzPts val="1400"/>
              <a:buChar char="○"/>
            </a:pPr>
            <a:r>
              <a:rPr lang="en"/>
              <a:t>The percentage of time you get it right.</a:t>
            </a:r>
            <a:endParaRPr/>
          </a:p>
          <a:p>
            <a:pPr indent="-317500" lvl="1" marL="914400" rtl="0" algn="l">
              <a:spcBef>
                <a:spcPts val="0"/>
              </a:spcBef>
              <a:spcAft>
                <a:spcPts val="0"/>
              </a:spcAft>
              <a:buSzPts val="1400"/>
              <a:buChar char="○"/>
            </a:pPr>
            <a:r>
              <a:rPr lang="en"/>
              <a:t>successes/(successes+failures)</a:t>
            </a:r>
            <a:endParaRPr/>
          </a:p>
          <a:p>
            <a:pPr indent="0" lvl="0" marL="0" rtl="0" algn="l">
              <a:spcBef>
                <a:spcPts val="1600"/>
              </a:spcBef>
              <a:spcAft>
                <a:spcPts val="0"/>
              </a:spcAft>
              <a:buNone/>
            </a:pPr>
            <a:r>
              <a:rPr lang="en"/>
              <a:t>Examples:</a:t>
            </a:r>
            <a:endParaRPr/>
          </a:p>
          <a:p>
            <a:pPr indent="-342900" lvl="0" marL="457200" rtl="0" algn="l">
              <a:spcBef>
                <a:spcPts val="1600"/>
              </a:spcBef>
              <a:spcAft>
                <a:spcPts val="0"/>
              </a:spcAft>
              <a:buSzPts val="1800"/>
              <a:buChar char="●"/>
            </a:pPr>
            <a:r>
              <a:rPr lang="en"/>
              <a:t>Joe Burrow</a:t>
            </a:r>
            <a:r>
              <a:rPr lang="en"/>
              <a:t>,</a:t>
            </a:r>
            <a:r>
              <a:rPr lang="en"/>
              <a:t> quarterback for Cincinnati Bengals: </a:t>
            </a:r>
            <a:r>
              <a:rPr lang="en"/>
              <a:t>70.4</a:t>
            </a:r>
            <a:r>
              <a:rPr lang="en"/>
              <a:t>% completion average in 2021</a:t>
            </a:r>
            <a:endParaRPr/>
          </a:p>
          <a:p>
            <a:pPr indent="-342900" lvl="0" marL="457200" rtl="0" algn="l">
              <a:spcBef>
                <a:spcPts val="0"/>
              </a:spcBef>
              <a:spcAft>
                <a:spcPts val="0"/>
              </a:spcAft>
              <a:buSzPts val="1800"/>
              <a:buChar char="●"/>
            </a:pPr>
            <a:r>
              <a:rPr lang="en"/>
              <a:t>Concert pianist hits, say, 99.9% of notes correctly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a:t>
            </a:r>
            <a:endParaRPr/>
          </a:p>
        </p:txBody>
      </p:sp>
      <p:sp>
        <p:nvSpPr>
          <p:cNvPr id="715" name="Google Shape;715;p50"/>
          <p:cNvSpPr txBox="1"/>
          <p:nvPr>
            <p:ph idx="1" type="body"/>
          </p:nvPr>
        </p:nvSpPr>
        <p:spPr>
          <a:xfrm>
            <a:off x="311700" y="1152475"/>
            <a:ext cx="8520600" cy="387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accuracy?</a:t>
            </a:r>
            <a:endParaRPr/>
          </a:p>
          <a:p>
            <a:pPr indent="-317500" lvl="1" marL="914400" rtl="0" algn="l">
              <a:spcBef>
                <a:spcPts val="0"/>
              </a:spcBef>
              <a:spcAft>
                <a:spcPts val="0"/>
              </a:spcAft>
              <a:buSzPts val="1400"/>
              <a:buChar char="○"/>
            </a:pPr>
            <a:r>
              <a:rPr lang="en"/>
              <a:t>The percentage of time you get it right.</a:t>
            </a:r>
            <a:endParaRPr/>
          </a:p>
          <a:p>
            <a:pPr indent="-317500" lvl="1" marL="914400" rtl="0" algn="l">
              <a:spcBef>
                <a:spcPts val="0"/>
              </a:spcBef>
              <a:spcAft>
                <a:spcPts val="0"/>
              </a:spcAft>
              <a:buSzPts val="1400"/>
              <a:buChar char="○"/>
            </a:pPr>
            <a:r>
              <a:rPr lang="en"/>
              <a:t>In prediction, accuracy is (</a:t>
            </a:r>
            <a:r>
              <a:rPr lang="en"/>
              <a:t>tp+tn)/(tp+tn+fp+fn)</a:t>
            </a:r>
            <a:endParaRPr/>
          </a:p>
          <a:p>
            <a:pPr indent="-317500" lvl="2" marL="1371600" rtl="0" algn="l">
              <a:spcBef>
                <a:spcPts val="0"/>
              </a:spcBef>
              <a:spcAft>
                <a:spcPts val="0"/>
              </a:spcAft>
              <a:buSzPts val="1400"/>
              <a:buChar char="■"/>
            </a:pPr>
            <a:r>
              <a:rPr lang="en"/>
              <a:t>Suppose we have a spam filter that predicts spam messages</a:t>
            </a:r>
            <a:endParaRPr/>
          </a:p>
          <a:p>
            <a:pPr indent="-317500" lvl="2" marL="1371600" rtl="0" algn="l">
              <a:spcBef>
                <a:spcPts val="0"/>
              </a:spcBef>
              <a:spcAft>
                <a:spcPts val="0"/>
              </a:spcAft>
              <a:buSzPts val="1400"/>
              <a:buChar char="■"/>
            </a:pPr>
            <a:r>
              <a:rPr lang="en"/>
              <a:t>tp = “true positive” or “you correctly guessed the email is spam”</a:t>
            </a:r>
            <a:endParaRPr/>
          </a:p>
          <a:p>
            <a:pPr indent="-317500" lvl="2" marL="1371600" rtl="0" algn="l">
              <a:spcBef>
                <a:spcPts val="0"/>
              </a:spcBef>
              <a:spcAft>
                <a:spcPts val="0"/>
              </a:spcAft>
              <a:buSzPts val="1400"/>
              <a:buChar char="■"/>
            </a:pPr>
            <a:r>
              <a:rPr lang="en"/>
              <a:t>fp = “false positive” or “you wrongly guess the email is spam”</a:t>
            </a:r>
            <a:endParaRPr/>
          </a:p>
          <a:p>
            <a:pPr indent="-317500" lvl="2" marL="1371600" rtl="0" algn="l">
              <a:spcBef>
                <a:spcPts val="0"/>
              </a:spcBef>
              <a:spcAft>
                <a:spcPts val="0"/>
              </a:spcAft>
              <a:buSzPts val="1400"/>
              <a:buChar char="■"/>
            </a:pPr>
            <a:r>
              <a:rPr lang="en"/>
              <a:t>tn = “true negative” or “you correctly guessed the email is not spam”</a:t>
            </a:r>
            <a:endParaRPr/>
          </a:p>
          <a:p>
            <a:pPr indent="-317500" lvl="2" marL="1371600" rtl="0" algn="l">
              <a:spcBef>
                <a:spcPts val="0"/>
              </a:spcBef>
              <a:spcAft>
                <a:spcPts val="0"/>
              </a:spcAft>
              <a:buSzPts val="1400"/>
              <a:buChar char="■"/>
            </a:pPr>
            <a:r>
              <a:rPr lang="en"/>
              <a:t>fn = “false negative” or “you incorrectly guessed the email is not spam”</a:t>
            </a:r>
            <a:endParaRPr/>
          </a:p>
          <a:p>
            <a:pPr indent="-317500" lvl="2" marL="1371600" rtl="0" algn="l">
              <a:spcBef>
                <a:spcPts val="0"/>
              </a:spcBef>
              <a:spcAft>
                <a:spcPts val="0"/>
              </a:spcAft>
              <a:buSzPts val="1400"/>
              <a:buChar char="■"/>
            </a:pPr>
            <a:r>
              <a:rPr lang="en"/>
              <a:t>Confusion matrix:</a:t>
            </a:r>
            <a:endParaRPr/>
          </a:p>
          <a:p>
            <a:pPr indent="0" lvl="0" marL="914400" rtl="0" algn="l">
              <a:spcBef>
                <a:spcPts val="1600"/>
              </a:spcBef>
              <a:spcAft>
                <a:spcPts val="1600"/>
              </a:spcAft>
              <a:buNone/>
            </a:pPr>
            <a:r>
              <a:t/>
            </a:r>
            <a:endParaRPr/>
          </a:p>
        </p:txBody>
      </p:sp>
      <p:graphicFrame>
        <p:nvGraphicFramePr>
          <p:cNvPr id="716" name="Google Shape;716;p50"/>
          <p:cNvGraphicFramePr/>
          <p:nvPr/>
        </p:nvGraphicFramePr>
        <p:xfrm>
          <a:off x="1832000" y="3735200"/>
          <a:ext cx="3000000" cy="3000000"/>
        </p:xfrm>
        <a:graphic>
          <a:graphicData uri="http://schemas.openxmlformats.org/drawingml/2006/table">
            <a:tbl>
              <a:tblPr>
                <a:noFill/>
                <a:tableStyleId>{A330472A-C454-411B-B2AA-EC13D1E2D914}</a:tableStyleId>
              </a:tblPr>
              <a:tblGrid>
                <a:gridCol w="1810400"/>
                <a:gridCol w="1792350"/>
                <a:gridCol w="1792350"/>
              </a:tblGrid>
              <a:tr h="367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spam</a:t>
                      </a:r>
                      <a:endParaRPr b="1"/>
                    </a:p>
                  </a:txBody>
                  <a:tcPr marT="91425" marB="91425" marR="91425" marL="91425"/>
                </a:tc>
                <a:tc>
                  <a:txBody>
                    <a:bodyPr/>
                    <a:lstStyle/>
                    <a:p>
                      <a:pPr indent="0" lvl="0" marL="0" rtl="0" algn="l">
                        <a:spcBef>
                          <a:spcPts val="0"/>
                        </a:spcBef>
                        <a:spcAft>
                          <a:spcPts val="0"/>
                        </a:spcAft>
                        <a:buNone/>
                      </a:pPr>
                      <a:r>
                        <a:rPr b="1" lang="en"/>
                        <a:t>not spam</a:t>
                      </a:r>
                      <a:endParaRPr b="1"/>
                    </a:p>
                  </a:txBody>
                  <a:tcPr marT="91425" marB="91425" marR="91425" marL="91425"/>
                </a:tc>
              </a:tr>
              <a:tr h="367125">
                <a:tc>
                  <a:txBody>
                    <a:bodyPr/>
                    <a:lstStyle/>
                    <a:p>
                      <a:pPr indent="0" lvl="0" marL="0" rtl="0" algn="l">
                        <a:spcBef>
                          <a:spcPts val="0"/>
                        </a:spcBef>
                        <a:spcAft>
                          <a:spcPts val="0"/>
                        </a:spcAft>
                        <a:buNone/>
                      </a:pPr>
                      <a:r>
                        <a:rPr b="1" lang="en"/>
                        <a:t>predict “spam”</a:t>
                      </a:r>
                      <a:endParaRPr b="1"/>
                    </a:p>
                  </a:txBody>
                  <a:tcPr marT="91425" marB="91425" marR="91425" marL="91425"/>
                </a:tc>
                <a:tc>
                  <a:txBody>
                    <a:bodyPr/>
                    <a:lstStyle/>
                    <a:p>
                      <a:pPr indent="0" lvl="0" marL="0" rtl="0" algn="l">
                        <a:spcBef>
                          <a:spcPts val="0"/>
                        </a:spcBef>
                        <a:spcAft>
                          <a:spcPts val="0"/>
                        </a:spcAft>
                        <a:buNone/>
                      </a:pPr>
                      <a:r>
                        <a:rPr lang="en"/>
                        <a:t>tp</a:t>
                      </a:r>
                      <a:endParaRPr/>
                    </a:p>
                  </a:txBody>
                  <a:tcPr marT="91425" marB="91425" marR="91425" marL="91425"/>
                </a:tc>
                <a:tc>
                  <a:txBody>
                    <a:bodyPr/>
                    <a:lstStyle/>
                    <a:p>
                      <a:pPr indent="0" lvl="0" marL="0" rtl="0" algn="l">
                        <a:spcBef>
                          <a:spcPts val="0"/>
                        </a:spcBef>
                        <a:spcAft>
                          <a:spcPts val="0"/>
                        </a:spcAft>
                        <a:buNone/>
                      </a:pPr>
                      <a:r>
                        <a:rPr lang="en"/>
                        <a:t>fp (type 1 error)</a:t>
                      </a:r>
                      <a:endParaRPr/>
                    </a:p>
                  </a:txBody>
                  <a:tcPr marT="91425" marB="91425" marR="91425" marL="91425"/>
                </a:tc>
              </a:tr>
              <a:tr h="367125">
                <a:tc>
                  <a:txBody>
                    <a:bodyPr/>
                    <a:lstStyle/>
                    <a:p>
                      <a:pPr indent="0" lvl="0" marL="0" rtl="0" algn="l">
                        <a:spcBef>
                          <a:spcPts val="0"/>
                        </a:spcBef>
                        <a:spcAft>
                          <a:spcPts val="0"/>
                        </a:spcAft>
                        <a:buNone/>
                      </a:pPr>
                      <a:r>
                        <a:rPr b="1" lang="en"/>
                        <a:t>predict “not spam”</a:t>
                      </a:r>
                      <a:endParaRPr b="1"/>
                    </a:p>
                  </a:txBody>
                  <a:tcPr marT="91425" marB="91425" marR="91425" marL="91425"/>
                </a:tc>
                <a:tc>
                  <a:txBody>
                    <a:bodyPr/>
                    <a:lstStyle/>
                    <a:p>
                      <a:pPr indent="0" lvl="0" marL="0" rtl="0" algn="l">
                        <a:spcBef>
                          <a:spcPts val="0"/>
                        </a:spcBef>
                        <a:spcAft>
                          <a:spcPts val="0"/>
                        </a:spcAft>
                        <a:buNone/>
                      </a:pPr>
                      <a:r>
                        <a:rPr lang="en"/>
                        <a:t>f</a:t>
                      </a:r>
                      <a:r>
                        <a:rPr lang="en"/>
                        <a:t>n (type 2 error)</a:t>
                      </a:r>
                      <a:endParaRPr/>
                    </a:p>
                  </a:txBody>
                  <a:tcPr marT="91425" marB="91425" marR="91425" marL="91425"/>
                </a:tc>
                <a:tc>
                  <a:txBody>
                    <a:bodyPr/>
                    <a:lstStyle/>
                    <a:p>
                      <a:pPr indent="0" lvl="0" marL="0" rtl="0" algn="l">
                        <a:spcBef>
                          <a:spcPts val="0"/>
                        </a:spcBef>
                        <a:spcAft>
                          <a:spcPts val="0"/>
                        </a:spcAft>
                        <a:buNone/>
                      </a:pPr>
                      <a:r>
                        <a:rPr lang="en"/>
                        <a:t>tn</a:t>
                      </a:r>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Leukemia</a:t>
            </a:r>
            <a:endParaRPr/>
          </a:p>
        </p:txBody>
      </p:sp>
      <p:sp>
        <p:nvSpPr>
          <p:cNvPr id="722" name="Google Shape;72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have a cheap non-invasive test that can be given to a newborn baby that will test if the baby will ever develop Leukemia with 98% accuracy.</a:t>
            </a:r>
            <a:endParaRPr/>
          </a:p>
        </p:txBody>
      </p:sp>
      <p:sp>
        <p:nvSpPr>
          <p:cNvPr id="723" name="Google Shape;723;p51"/>
          <p:cNvSpPr txBox="1"/>
          <p:nvPr>
            <p:ph idx="1" type="body"/>
          </p:nvPr>
        </p:nvSpPr>
        <p:spPr>
          <a:xfrm>
            <a:off x="7066250" y="4779575"/>
            <a:ext cx="2019900" cy="31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Leukemia test credit: Joel Grus</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 models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 - a specification of a mathematical relationship that exists between different variables. Examples:</a:t>
            </a:r>
            <a:endParaRPr/>
          </a:p>
          <a:p>
            <a:pPr indent="-317500" lvl="1" marL="914400" rtl="0" algn="l">
              <a:spcBef>
                <a:spcPts val="0"/>
              </a:spcBef>
              <a:spcAft>
                <a:spcPts val="0"/>
              </a:spcAft>
              <a:buSzPts val="1400"/>
              <a:buChar char="○"/>
            </a:pPr>
            <a:r>
              <a:rPr lang="en"/>
              <a:t>Social networking site:</a:t>
            </a:r>
            <a:endParaRPr/>
          </a:p>
          <a:p>
            <a:pPr indent="-317500" lvl="2" marL="1371600" rtl="0" algn="l">
              <a:spcBef>
                <a:spcPts val="0"/>
              </a:spcBef>
              <a:spcAft>
                <a:spcPts val="0"/>
              </a:spcAft>
              <a:buSzPts val="1400"/>
              <a:buChar char="■"/>
            </a:pPr>
            <a:r>
              <a:rPr lang="en">
                <a:latin typeface="Courier New"/>
                <a:ea typeface="Courier New"/>
                <a:cs typeface="Courier New"/>
                <a:sym typeface="Courier New"/>
              </a:rPr>
              <a:t>get_profit(num_users, ad_revenue_per_user, employee_salaries)</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Cooking recipe webpage:</a:t>
            </a:r>
            <a:endParaRPr/>
          </a:p>
          <a:p>
            <a:pPr indent="-317500" lvl="2" marL="1371600" rtl="0" algn="l">
              <a:spcBef>
                <a:spcPts val="0"/>
              </a:spcBef>
              <a:spcAft>
                <a:spcPts val="0"/>
              </a:spcAft>
              <a:buSzPts val="1400"/>
              <a:buFont typeface="Courier New"/>
              <a:buChar char="■"/>
            </a:pPr>
            <a:r>
              <a:rPr lang="en">
                <a:latin typeface="Courier New"/>
                <a:ea typeface="Courier New"/>
                <a:cs typeface="Courier New"/>
                <a:sym typeface="Courier New"/>
              </a:rPr>
              <a:t>bread_cups_flour(number_of_eaters, hungriness)</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Poker:</a:t>
            </a:r>
            <a:endParaRPr/>
          </a:p>
          <a:p>
            <a:pPr indent="-317500" lvl="2" marL="1371600" rtl="0" algn="l">
              <a:spcBef>
                <a:spcPts val="0"/>
              </a:spcBef>
              <a:spcAft>
                <a:spcPts val="0"/>
              </a:spcAft>
              <a:buSzPts val="1400"/>
              <a:buFont typeface="Courier New"/>
              <a:buChar char="■"/>
            </a:pPr>
            <a:r>
              <a:rPr lang="en">
                <a:latin typeface="Courier New"/>
                <a:ea typeface="Courier New"/>
                <a:cs typeface="Courier New"/>
                <a:sym typeface="Courier New"/>
              </a:rPr>
              <a:t>win_probability(revealed_cards)</a:t>
            </a:r>
            <a:endParaRPr>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Leukemia</a:t>
            </a:r>
            <a:endParaRPr/>
          </a:p>
        </p:txBody>
      </p:sp>
      <p:sp>
        <p:nvSpPr>
          <p:cNvPr id="729" name="Google Shape;729;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have a cheap non-invasive test that can be given to a newborn baby that will test if the baby will ever develop Leukemia with 98% accuracy.</a:t>
            </a:r>
            <a:endParaRPr/>
          </a:p>
          <a:p>
            <a:pPr indent="-342900" lvl="0" marL="457200" rtl="0" algn="l">
              <a:spcBef>
                <a:spcPts val="0"/>
              </a:spcBef>
              <a:spcAft>
                <a:spcPts val="0"/>
              </a:spcAft>
              <a:buSzPts val="1800"/>
              <a:buChar char="●"/>
            </a:pPr>
            <a:r>
              <a:rPr lang="en"/>
              <a:t>The test: if the child is named “Luke” then he will develop Leukemia.</a:t>
            </a:r>
            <a:endParaRPr/>
          </a:p>
        </p:txBody>
      </p:sp>
      <p:sp>
        <p:nvSpPr>
          <p:cNvPr id="730" name="Google Shape;730;p52"/>
          <p:cNvSpPr txBox="1"/>
          <p:nvPr>
            <p:ph idx="1" type="body"/>
          </p:nvPr>
        </p:nvSpPr>
        <p:spPr>
          <a:xfrm>
            <a:off x="7066250" y="4779575"/>
            <a:ext cx="2019900" cy="31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Leukemia test credit: Joel Grus</a:t>
            </a:r>
            <a:endParaRPr sz="1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Leukemia</a:t>
            </a:r>
            <a:endParaRPr/>
          </a:p>
        </p:txBody>
      </p:sp>
      <p:sp>
        <p:nvSpPr>
          <p:cNvPr id="736" name="Google Shape;736;p53"/>
          <p:cNvSpPr txBox="1"/>
          <p:nvPr>
            <p:ph idx="1" type="body"/>
          </p:nvPr>
        </p:nvSpPr>
        <p:spPr>
          <a:xfrm>
            <a:off x="311700" y="1152475"/>
            <a:ext cx="8520600" cy="134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have a cheap non-invasive test that can be given to a newborn baby that will test if the baby will ever develop leukemia with 98% accuracy.</a:t>
            </a:r>
            <a:endParaRPr/>
          </a:p>
          <a:p>
            <a:pPr indent="-342900" lvl="0" marL="457200" rtl="0" algn="l">
              <a:spcBef>
                <a:spcPts val="0"/>
              </a:spcBef>
              <a:spcAft>
                <a:spcPts val="0"/>
              </a:spcAft>
              <a:buSzPts val="1800"/>
              <a:buChar char="●"/>
            </a:pPr>
            <a:r>
              <a:rPr lang="en"/>
              <a:t>The test: if the child is named “Luke” then he will develop leukemia.</a:t>
            </a:r>
            <a:endParaRPr/>
          </a:p>
          <a:p>
            <a:pPr indent="-317500" lvl="0" marL="457200" rtl="0" algn="l">
              <a:spcBef>
                <a:spcPts val="0"/>
              </a:spcBef>
              <a:spcAft>
                <a:spcPts val="0"/>
              </a:spcAft>
              <a:buSzPts val="1400"/>
              <a:buChar char="●"/>
            </a:pPr>
            <a:r>
              <a:rPr lang="en" sz="1400"/>
              <a:t>14 out of every 1,000 people will develop leukemia. 5 babies in 1,000 are named Luke.</a:t>
            </a:r>
            <a:endParaRPr sz="1400"/>
          </a:p>
        </p:txBody>
      </p:sp>
      <p:sp>
        <p:nvSpPr>
          <p:cNvPr id="737" name="Google Shape;737;p53"/>
          <p:cNvSpPr txBox="1"/>
          <p:nvPr>
            <p:ph idx="1" type="body"/>
          </p:nvPr>
        </p:nvSpPr>
        <p:spPr>
          <a:xfrm>
            <a:off x="7066250" y="4779575"/>
            <a:ext cx="2019900" cy="31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Leukemia test credit: Joel Grus</a:t>
            </a:r>
            <a:endParaRPr sz="1000"/>
          </a:p>
        </p:txBody>
      </p:sp>
      <p:graphicFrame>
        <p:nvGraphicFramePr>
          <p:cNvPr id="738" name="Google Shape;738;p53"/>
          <p:cNvGraphicFramePr/>
          <p:nvPr/>
        </p:nvGraphicFramePr>
        <p:xfrm>
          <a:off x="1765275" y="2497100"/>
          <a:ext cx="3000000" cy="3000000"/>
        </p:xfrm>
        <a:graphic>
          <a:graphicData uri="http://schemas.openxmlformats.org/drawingml/2006/table">
            <a:tbl>
              <a:tblPr>
                <a:noFill/>
                <a:tableStyleId>{A330472A-C454-411B-B2AA-EC13D1E2D914}</a:tableStyleId>
              </a:tblPr>
              <a:tblGrid>
                <a:gridCol w="1358925"/>
                <a:gridCol w="1345400"/>
                <a:gridCol w="1345400"/>
                <a:gridCol w="1345400"/>
              </a:tblGrid>
              <a:tr h="367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leukemia</a:t>
                      </a:r>
                      <a:endParaRPr b="1"/>
                    </a:p>
                  </a:txBody>
                  <a:tcPr marT="91425" marB="91425" marR="91425" marL="91425"/>
                </a:tc>
                <a:tc>
                  <a:txBody>
                    <a:bodyPr/>
                    <a:lstStyle/>
                    <a:p>
                      <a:pPr indent="0" lvl="0" marL="0" rtl="0" algn="l">
                        <a:spcBef>
                          <a:spcPts val="0"/>
                        </a:spcBef>
                        <a:spcAft>
                          <a:spcPts val="0"/>
                        </a:spcAft>
                        <a:buNone/>
                      </a:pPr>
                      <a:r>
                        <a:rPr b="1" lang="en"/>
                        <a:t>n</a:t>
                      </a:r>
                      <a:r>
                        <a:rPr b="1" lang="en"/>
                        <a:t>o leukemia</a:t>
                      </a:r>
                      <a:endParaRPr b="1"/>
                    </a:p>
                  </a:txBody>
                  <a:tcPr marT="91425" marB="91425" marR="91425" marL="91425"/>
                </a:tc>
                <a:tc>
                  <a:txBody>
                    <a:bodyPr/>
                    <a:lstStyle/>
                    <a:p>
                      <a:pPr indent="0" lvl="0" marL="0" rtl="0" algn="l">
                        <a:spcBef>
                          <a:spcPts val="0"/>
                        </a:spcBef>
                        <a:spcAft>
                          <a:spcPts val="0"/>
                        </a:spcAft>
                        <a:buNone/>
                      </a:pPr>
                      <a:r>
                        <a:rPr b="1" lang="en"/>
                        <a:t>total</a:t>
                      </a:r>
                      <a:endParaRPr b="1"/>
                    </a:p>
                  </a:txBody>
                  <a:tcPr marT="91425" marB="91425" marR="91425" marL="91425"/>
                </a:tc>
              </a:tr>
              <a:tr h="367125">
                <a:tc>
                  <a:txBody>
                    <a:bodyPr/>
                    <a:lstStyle/>
                    <a:p>
                      <a:pPr indent="0" lvl="0" marL="0" rtl="0" algn="l">
                        <a:spcBef>
                          <a:spcPts val="0"/>
                        </a:spcBef>
                        <a:spcAft>
                          <a:spcPts val="0"/>
                        </a:spcAft>
                        <a:buNone/>
                      </a:pPr>
                      <a:r>
                        <a:rPr b="1" lang="en"/>
                        <a:t>Luke</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5,000</a:t>
                      </a:r>
                      <a:endParaRPr/>
                    </a:p>
                  </a:txBody>
                  <a:tcPr marT="91425" marB="91425" marR="91425" marL="91425"/>
                </a:tc>
              </a:tr>
              <a:tr h="367125">
                <a:tc>
                  <a:txBody>
                    <a:bodyPr/>
                    <a:lstStyle/>
                    <a:p>
                      <a:pPr indent="0" lvl="0" marL="0" rtl="0" algn="l">
                        <a:spcBef>
                          <a:spcPts val="0"/>
                        </a:spcBef>
                        <a:spcAft>
                          <a:spcPts val="0"/>
                        </a:spcAft>
                        <a:buNone/>
                      </a:pPr>
                      <a:r>
                        <a:rPr b="1" lang="en"/>
                        <a:t>n</a:t>
                      </a:r>
                      <a:r>
                        <a:rPr b="1" lang="en"/>
                        <a:t>ot Luke</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995,000</a:t>
                      </a:r>
                      <a:endParaRPr/>
                    </a:p>
                  </a:txBody>
                  <a:tcPr marT="91425" marB="91425" marR="91425" marL="91425"/>
                </a:tc>
              </a:tr>
              <a:tr h="367125">
                <a:tc>
                  <a:txBody>
                    <a:bodyPr/>
                    <a:lstStyle/>
                    <a:p>
                      <a:pPr indent="0" lvl="0" marL="0" rtl="0" algn="l">
                        <a:spcBef>
                          <a:spcPts val="0"/>
                        </a:spcBef>
                        <a:spcAft>
                          <a:spcPts val="0"/>
                        </a:spcAft>
                        <a:buNone/>
                      </a:pPr>
                      <a:r>
                        <a:rPr b="1" lang="en"/>
                        <a:t>total</a:t>
                      </a:r>
                      <a:endParaRPr b="1"/>
                    </a:p>
                  </a:txBody>
                  <a:tcPr marT="91425" marB="91425" marR="91425" marL="91425"/>
                </a:tc>
                <a:tc>
                  <a:txBody>
                    <a:bodyPr/>
                    <a:lstStyle/>
                    <a:p>
                      <a:pPr indent="0" lvl="0" marL="0" rtl="0" algn="l">
                        <a:spcBef>
                          <a:spcPts val="0"/>
                        </a:spcBef>
                        <a:spcAft>
                          <a:spcPts val="0"/>
                        </a:spcAft>
                        <a:buNone/>
                      </a:pPr>
                      <a:r>
                        <a:rPr lang="en"/>
                        <a:t>14,000</a:t>
                      </a:r>
                      <a:endParaRPr/>
                    </a:p>
                  </a:txBody>
                  <a:tcPr marT="91425" marB="91425" marR="91425" marL="91425"/>
                </a:tc>
                <a:tc>
                  <a:txBody>
                    <a:bodyPr/>
                    <a:lstStyle/>
                    <a:p>
                      <a:pPr indent="0" lvl="0" marL="0" rtl="0" algn="l">
                        <a:spcBef>
                          <a:spcPts val="0"/>
                        </a:spcBef>
                        <a:spcAft>
                          <a:spcPts val="0"/>
                        </a:spcAft>
                        <a:buNone/>
                      </a:pPr>
                      <a:r>
                        <a:rPr lang="en"/>
                        <a:t>986,000</a:t>
                      </a:r>
                      <a:endParaRPr/>
                    </a:p>
                  </a:txBody>
                  <a:tcPr marT="91425" marB="91425" marR="91425" marL="91425"/>
                </a:tc>
                <a:tc>
                  <a:txBody>
                    <a:bodyPr/>
                    <a:lstStyle/>
                    <a:p>
                      <a:pPr indent="0" lvl="0" marL="0" rtl="0" algn="l">
                        <a:spcBef>
                          <a:spcPts val="0"/>
                        </a:spcBef>
                        <a:spcAft>
                          <a:spcPts val="0"/>
                        </a:spcAft>
                        <a:buNone/>
                      </a:pPr>
                      <a:r>
                        <a:rPr lang="en"/>
                        <a:t>1,000,000</a:t>
                      </a:r>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Leukemia</a:t>
            </a:r>
            <a:endParaRPr/>
          </a:p>
        </p:txBody>
      </p:sp>
      <p:sp>
        <p:nvSpPr>
          <p:cNvPr id="744" name="Google Shape;744;p54"/>
          <p:cNvSpPr txBox="1"/>
          <p:nvPr>
            <p:ph idx="1" type="body"/>
          </p:nvPr>
        </p:nvSpPr>
        <p:spPr>
          <a:xfrm>
            <a:off x="311700" y="1152475"/>
            <a:ext cx="8520600" cy="134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have a cheap non-invasive test that can be given to a newborn baby that will test if the baby will ever develop leukemia with 98% accuracy.</a:t>
            </a:r>
            <a:endParaRPr/>
          </a:p>
          <a:p>
            <a:pPr indent="-342900" lvl="0" marL="457200" rtl="0" algn="l">
              <a:spcBef>
                <a:spcPts val="0"/>
              </a:spcBef>
              <a:spcAft>
                <a:spcPts val="0"/>
              </a:spcAft>
              <a:buSzPts val="1800"/>
              <a:buChar char="●"/>
            </a:pPr>
            <a:r>
              <a:rPr lang="en"/>
              <a:t>The test: if the child is named “Luke” then he will develop leukemia.</a:t>
            </a:r>
            <a:endParaRPr/>
          </a:p>
          <a:p>
            <a:pPr indent="-317500" lvl="0" marL="457200" rtl="0" algn="l">
              <a:spcBef>
                <a:spcPts val="0"/>
              </a:spcBef>
              <a:spcAft>
                <a:spcPts val="0"/>
              </a:spcAft>
              <a:buSzPts val="1400"/>
              <a:buChar char="●"/>
            </a:pPr>
            <a:r>
              <a:rPr lang="en" sz="1400"/>
              <a:t>14 out of every 1,000 people will develop leukemia. 5 babies in 1,000 are named Luke.</a:t>
            </a:r>
            <a:endParaRPr sz="1400"/>
          </a:p>
        </p:txBody>
      </p:sp>
      <p:sp>
        <p:nvSpPr>
          <p:cNvPr id="745" name="Google Shape;745;p54"/>
          <p:cNvSpPr txBox="1"/>
          <p:nvPr>
            <p:ph idx="1" type="body"/>
          </p:nvPr>
        </p:nvSpPr>
        <p:spPr>
          <a:xfrm>
            <a:off x="7066250" y="4779575"/>
            <a:ext cx="2019900" cy="31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Leukemia test credit: Joel Grus</a:t>
            </a:r>
            <a:endParaRPr sz="1000"/>
          </a:p>
        </p:txBody>
      </p:sp>
      <p:graphicFrame>
        <p:nvGraphicFramePr>
          <p:cNvPr id="746" name="Google Shape;746;p54"/>
          <p:cNvGraphicFramePr/>
          <p:nvPr/>
        </p:nvGraphicFramePr>
        <p:xfrm>
          <a:off x="1765275" y="2497100"/>
          <a:ext cx="3000000" cy="3000000"/>
        </p:xfrm>
        <a:graphic>
          <a:graphicData uri="http://schemas.openxmlformats.org/drawingml/2006/table">
            <a:tbl>
              <a:tblPr>
                <a:noFill/>
                <a:tableStyleId>{A330472A-C454-411B-B2AA-EC13D1E2D914}</a:tableStyleId>
              </a:tblPr>
              <a:tblGrid>
                <a:gridCol w="1358925"/>
                <a:gridCol w="1345400"/>
                <a:gridCol w="1345400"/>
                <a:gridCol w="1345400"/>
              </a:tblGrid>
              <a:tr h="367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leukemia</a:t>
                      </a:r>
                      <a:endParaRPr b="1"/>
                    </a:p>
                  </a:txBody>
                  <a:tcPr marT="91425" marB="91425" marR="91425" marL="91425"/>
                </a:tc>
                <a:tc>
                  <a:txBody>
                    <a:bodyPr/>
                    <a:lstStyle/>
                    <a:p>
                      <a:pPr indent="0" lvl="0" marL="0" rtl="0" algn="l">
                        <a:spcBef>
                          <a:spcPts val="0"/>
                        </a:spcBef>
                        <a:spcAft>
                          <a:spcPts val="0"/>
                        </a:spcAft>
                        <a:buNone/>
                      </a:pPr>
                      <a:r>
                        <a:rPr b="1" lang="en"/>
                        <a:t>no leukemia</a:t>
                      </a:r>
                      <a:endParaRPr b="1"/>
                    </a:p>
                  </a:txBody>
                  <a:tcPr marT="91425" marB="91425" marR="91425" marL="91425"/>
                </a:tc>
                <a:tc>
                  <a:txBody>
                    <a:bodyPr/>
                    <a:lstStyle/>
                    <a:p>
                      <a:pPr indent="0" lvl="0" marL="0" rtl="0" algn="l">
                        <a:spcBef>
                          <a:spcPts val="0"/>
                        </a:spcBef>
                        <a:spcAft>
                          <a:spcPts val="0"/>
                        </a:spcAft>
                        <a:buNone/>
                      </a:pPr>
                      <a:r>
                        <a:rPr b="1" lang="en"/>
                        <a:t>total</a:t>
                      </a:r>
                      <a:endParaRPr b="1"/>
                    </a:p>
                  </a:txBody>
                  <a:tcPr marT="91425" marB="91425" marR="91425" marL="91425"/>
                </a:tc>
              </a:tr>
              <a:tr h="367125">
                <a:tc>
                  <a:txBody>
                    <a:bodyPr/>
                    <a:lstStyle/>
                    <a:p>
                      <a:pPr indent="0" lvl="0" marL="0" rtl="0" algn="l">
                        <a:spcBef>
                          <a:spcPts val="0"/>
                        </a:spcBef>
                        <a:spcAft>
                          <a:spcPts val="0"/>
                        </a:spcAft>
                        <a:buNone/>
                      </a:pPr>
                      <a:r>
                        <a:rPr b="1" lang="en"/>
                        <a:t>Luke</a:t>
                      </a:r>
                      <a:endParaRPr b="1"/>
                    </a:p>
                  </a:txBody>
                  <a:tcPr marT="91425" marB="91425" marR="91425" marL="91425"/>
                </a:tc>
                <a:tc>
                  <a:txBody>
                    <a:bodyPr/>
                    <a:lstStyle/>
                    <a:p>
                      <a:pPr indent="0" lvl="0" marL="0" rtl="0" algn="l">
                        <a:spcBef>
                          <a:spcPts val="0"/>
                        </a:spcBef>
                        <a:spcAft>
                          <a:spcPts val="0"/>
                        </a:spcAft>
                        <a:buNone/>
                      </a:pPr>
                      <a:r>
                        <a:rPr lang="en"/>
                        <a:t>70 (tp)</a:t>
                      </a:r>
                      <a:endParaRPr/>
                    </a:p>
                  </a:txBody>
                  <a:tcPr marT="91425" marB="91425" marR="91425" marL="91425"/>
                </a:tc>
                <a:tc>
                  <a:txBody>
                    <a:bodyPr/>
                    <a:lstStyle/>
                    <a:p>
                      <a:pPr indent="0" lvl="0" marL="0" rtl="0" algn="l">
                        <a:spcBef>
                          <a:spcPts val="0"/>
                        </a:spcBef>
                        <a:spcAft>
                          <a:spcPts val="0"/>
                        </a:spcAft>
                        <a:buNone/>
                      </a:pPr>
                      <a:r>
                        <a:rPr lang="en"/>
                        <a:t>4,930 (fp)</a:t>
                      </a:r>
                      <a:endParaRPr/>
                    </a:p>
                  </a:txBody>
                  <a:tcPr marT="91425" marB="91425" marR="91425" marL="91425"/>
                </a:tc>
                <a:tc>
                  <a:txBody>
                    <a:bodyPr/>
                    <a:lstStyle/>
                    <a:p>
                      <a:pPr indent="0" lvl="0" marL="0" rtl="0" algn="l">
                        <a:spcBef>
                          <a:spcPts val="0"/>
                        </a:spcBef>
                        <a:spcAft>
                          <a:spcPts val="0"/>
                        </a:spcAft>
                        <a:buNone/>
                      </a:pPr>
                      <a:r>
                        <a:rPr lang="en"/>
                        <a:t>5,000</a:t>
                      </a:r>
                      <a:endParaRPr/>
                    </a:p>
                  </a:txBody>
                  <a:tcPr marT="91425" marB="91425" marR="91425" marL="91425"/>
                </a:tc>
              </a:tr>
              <a:tr h="367125">
                <a:tc>
                  <a:txBody>
                    <a:bodyPr/>
                    <a:lstStyle/>
                    <a:p>
                      <a:pPr indent="0" lvl="0" marL="0" rtl="0" algn="l">
                        <a:spcBef>
                          <a:spcPts val="0"/>
                        </a:spcBef>
                        <a:spcAft>
                          <a:spcPts val="0"/>
                        </a:spcAft>
                        <a:buNone/>
                      </a:pPr>
                      <a:r>
                        <a:rPr b="1" lang="en"/>
                        <a:t>not Luke</a:t>
                      </a:r>
                      <a:endParaRPr b="1"/>
                    </a:p>
                  </a:txBody>
                  <a:tcPr marT="91425" marB="91425" marR="91425" marL="91425"/>
                </a:tc>
                <a:tc>
                  <a:txBody>
                    <a:bodyPr/>
                    <a:lstStyle/>
                    <a:p>
                      <a:pPr indent="0" lvl="0" marL="0" rtl="0" algn="l">
                        <a:spcBef>
                          <a:spcPts val="0"/>
                        </a:spcBef>
                        <a:spcAft>
                          <a:spcPts val="0"/>
                        </a:spcAft>
                        <a:buNone/>
                      </a:pPr>
                      <a:r>
                        <a:rPr lang="en"/>
                        <a:t>13,930 (fn)</a:t>
                      </a:r>
                      <a:endParaRPr/>
                    </a:p>
                  </a:txBody>
                  <a:tcPr marT="91425" marB="91425" marR="91425" marL="91425"/>
                </a:tc>
                <a:tc>
                  <a:txBody>
                    <a:bodyPr/>
                    <a:lstStyle/>
                    <a:p>
                      <a:pPr indent="0" lvl="0" marL="0" rtl="0" algn="l">
                        <a:spcBef>
                          <a:spcPts val="0"/>
                        </a:spcBef>
                        <a:spcAft>
                          <a:spcPts val="0"/>
                        </a:spcAft>
                        <a:buNone/>
                      </a:pPr>
                      <a:r>
                        <a:rPr lang="en"/>
                        <a:t>981,070 (tn)</a:t>
                      </a:r>
                      <a:endParaRPr/>
                    </a:p>
                  </a:txBody>
                  <a:tcPr marT="91425" marB="91425" marR="91425" marL="91425"/>
                </a:tc>
                <a:tc>
                  <a:txBody>
                    <a:bodyPr/>
                    <a:lstStyle/>
                    <a:p>
                      <a:pPr indent="0" lvl="0" marL="0" rtl="0" algn="l">
                        <a:spcBef>
                          <a:spcPts val="0"/>
                        </a:spcBef>
                        <a:spcAft>
                          <a:spcPts val="0"/>
                        </a:spcAft>
                        <a:buNone/>
                      </a:pPr>
                      <a:r>
                        <a:rPr lang="en"/>
                        <a:t>995,000</a:t>
                      </a:r>
                      <a:endParaRPr/>
                    </a:p>
                  </a:txBody>
                  <a:tcPr marT="91425" marB="91425" marR="91425" marL="91425"/>
                </a:tc>
              </a:tr>
              <a:tr h="367125">
                <a:tc>
                  <a:txBody>
                    <a:bodyPr/>
                    <a:lstStyle/>
                    <a:p>
                      <a:pPr indent="0" lvl="0" marL="0" rtl="0" algn="l">
                        <a:spcBef>
                          <a:spcPts val="0"/>
                        </a:spcBef>
                        <a:spcAft>
                          <a:spcPts val="0"/>
                        </a:spcAft>
                        <a:buNone/>
                      </a:pPr>
                      <a:r>
                        <a:rPr b="1" lang="en"/>
                        <a:t>total</a:t>
                      </a:r>
                      <a:endParaRPr b="1"/>
                    </a:p>
                  </a:txBody>
                  <a:tcPr marT="91425" marB="91425" marR="91425" marL="91425"/>
                </a:tc>
                <a:tc>
                  <a:txBody>
                    <a:bodyPr/>
                    <a:lstStyle/>
                    <a:p>
                      <a:pPr indent="0" lvl="0" marL="0" rtl="0" algn="l">
                        <a:spcBef>
                          <a:spcPts val="0"/>
                        </a:spcBef>
                        <a:spcAft>
                          <a:spcPts val="0"/>
                        </a:spcAft>
                        <a:buNone/>
                      </a:pPr>
                      <a:r>
                        <a:rPr lang="en"/>
                        <a:t>14,000</a:t>
                      </a:r>
                      <a:endParaRPr/>
                    </a:p>
                  </a:txBody>
                  <a:tcPr marT="91425" marB="91425" marR="91425" marL="91425"/>
                </a:tc>
                <a:tc>
                  <a:txBody>
                    <a:bodyPr/>
                    <a:lstStyle/>
                    <a:p>
                      <a:pPr indent="0" lvl="0" marL="0" rtl="0" algn="l">
                        <a:spcBef>
                          <a:spcPts val="0"/>
                        </a:spcBef>
                        <a:spcAft>
                          <a:spcPts val="0"/>
                        </a:spcAft>
                        <a:buNone/>
                      </a:pPr>
                      <a:r>
                        <a:rPr lang="en"/>
                        <a:t>986,000</a:t>
                      </a:r>
                      <a:endParaRPr/>
                    </a:p>
                  </a:txBody>
                  <a:tcPr marT="91425" marB="91425" marR="91425" marL="91425"/>
                </a:tc>
                <a:tc>
                  <a:txBody>
                    <a:bodyPr/>
                    <a:lstStyle/>
                    <a:p>
                      <a:pPr indent="0" lvl="0" marL="0" rtl="0" algn="l">
                        <a:spcBef>
                          <a:spcPts val="0"/>
                        </a:spcBef>
                        <a:spcAft>
                          <a:spcPts val="0"/>
                        </a:spcAft>
                        <a:buNone/>
                      </a:pPr>
                      <a:r>
                        <a:rPr lang="en"/>
                        <a:t>1,000,000</a:t>
                      </a:r>
                      <a:endParaRPr/>
                    </a:p>
                  </a:txBody>
                  <a:tcPr marT="91425" marB="91425" marR="91425" marL="91425"/>
                </a:tc>
              </a:tr>
            </a:tbl>
          </a:graphicData>
        </a:graphic>
      </p:graphicFrame>
      <p:sp>
        <p:nvSpPr>
          <p:cNvPr id="747" name="Google Shape;747;p54"/>
          <p:cNvSpPr txBox="1"/>
          <p:nvPr>
            <p:ph idx="1" type="body"/>
          </p:nvPr>
        </p:nvSpPr>
        <p:spPr>
          <a:xfrm>
            <a:off x="311700" y="4121950"/>
            <a:ext cx="8520600" cy="73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(tp+tn)/(tp+tn+fp+fn) = (70+981070)/(70+981070+4930+13930) = 981140/1000000 = 0.98</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Leukemia</a:t>
            </a:r>
            <a:endParaRPr/>
          </a:p>
        </p:txBody>
      </p:sp>
      <p:sp>
        <p:nvSpPr>
          <p:cNvPr id="753" name="Google Shape;753;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Why does the Luke test “work” so well</a:t>
            </a:r>
            <a:r>
              <a:rPr lang="en"/>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Leukemia</a:t>
            </a:r>
            <a:endParaRPr/>
          </a:p>
        </p:txBody>
      </p:sp>
      <p:sp>
        <p:nvSpPr>
          <p:cNvPr id="759" name="Google Shape;759;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the Luke test “work” so well? The intuition:</a:t>
            </a:r>
            <a:endParaRPr/>
          </a:p>
          <a:p>
            <a:pPr indent="-342900" lvl="0" marL="457200" rtl="0" algn="l">
              <a:spcBef>
                <a:spcPts val="1600"/>
              </a:spcBef>
              <a:spcAft>
                <a:spcPts val="0"/>
              </a:spcAft>
              <a:buSzPts val="1800"/>
              <a:buChar char="●"/>
            </a:pPr>
            <a:r>
              <a:rPr lang="en"/>
              <a:t>Just labeling </a:t>
            </a:r>
            <a:r>
              <a:rPr i="1" lang="en"/>
              <a:t>all</a:t>
            </a:r>
            <a:r>
              <a:rPr lang="en"/>
              <a:t> babies as not having leukemia gives 98% accuracy.</a:t>
            </a:r>
            <a:endParaRPr/>
          </a:p>
          <a:p>
            <a:pPr indent="-342900" lvl="0" marL="457200" rtl="0" algn="l">
              <a:spcBef>
                <a:spcPts val="0"/>
              </a:spcBef>
              <a:spcAft>
                <a:spcPts val="0"/>
              </a:spcAft>
              <a:buSzPts val="1800"/>
              <a:buChar char="●"/>
            </a:pPr>
            <a:r>
              <a:rPr lang="en"/>
              <a:t>Any test that labels most babies as not having leukemia will have good accuracy.</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Leukemia</a:t>
            </a:r>
            <a:endParaRPr/>
          </a:p>
        </p:txBody>
      </p:sp>
      <p:sp>
        <p:nvSpPr>
          <p:cNvPr id="765" name="Google Shape;765;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wrong with the Luke test?</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Leukemia</a:t>
            </a:r>
            <a:endParaRPr/>
          </a:p>
        </p:txBody>
      </p:sp>
      <p:sp>
        <p:nvSpPr>
          <p:cNvPr id="771" name="Google Shape;771;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wrong with the Luke test?</a:t>
            </a:r>
            <a:endParaRPr/>
          </a:p>
          <a:p>
            <a:pPr indent="0" lvl="0" marL="0" rtl="0" algn="l">
              <a:spcBef>
                <a:spcPts val="1600"/>
              </a:spcBef>
              <a:spcAft>
                <a:spcPts val="0"/>
              </a:spcAft>
              <a:buNone/>
            </a:pPr>
            <a:r>
              <a:rPr lang="en"/>
              <a:t>If I label a baby as having leukemia, there’s a </a:t>
            </a:r>
            <a:r>
              <a:rPr lang="en">
                <a:solidFill>
                  <a:srgbClr val="FF0000"/>
                </a:solidFill>
              </a:rPr>
              <a:t>98.6%</a:t>
            </a:r>
            <a:r>
              <a:rPr lang="en"/>
              <a:t> chance I got it wrong.</a:t>
            </a:r>
            <a:endParaRPr/>
          </a:p>
          <a:p>
            <a:pPr indent="0" lvl="0" marL="0" rtl="0" algn="l">
              <a:spcBef>
                <a:spcPts val="1600"/>
              </a:spcBef>
              <a:spcAft>
                <a:spcPts val="0"/>
              </a:spcAft>
              <a:buNone/>
            </a:pPr>
            <a:r>
              <a:rPr lang="en"/>
              <a:t>I will identify only 0.5% of the babies who will have leukemia. In other words, </a:t>
            </a:r>
            <a:r>
              <a:rPr lang="en">
                <a:solidFill>
                  <a:srgbClr val="FF0000"/>
                </a:solidFill>
              </a:rPr>
              <a:t>99.5%</a:t>
            </a:r>
            <a:r>
              <a:rPr lang="en"/>
              <a:t> of the babies who will have leukemia will be mis-labeled.</a:t>
            </a:r>
            <a:endParaRPr/>
          </a:p>
          <a:p>
            <a:pPr indent="0" lvl="0" marL="0" rtl="0" algn="l">
              <a:spcBef>
                <a:spcPts val="16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Leukemia</a:t>
            </a:r>
            <a:endParaRPr/>
          </a:p>
        </p:txBody>
      </p:sp>
      <p:sp>
        <p:nvSpPr>
          <p:cNvPr id="777" name="Google Shape;777;p59"/>
          <p:cNvSpPr txBox="1"/>
          <p:nvPr>
            <p:ph idx="1" type="body"/>
          </p:nvPr>
        </p:nvSpPr>
        <p:spPr>
          <a:xfrm>
            <a:off x="311700" y="1152475"/>
            <a:ext cx="8520600" cy="134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Precision</a:t>
            </a:r>
            <a:r>
              <a:rPr lang="en"/>
              <a:t>: how accurate are our positive predictions?</a:t>
            </a:r>
            <a:endParaRPr/>
          </a:p>
          <a:p>
            <a:pPr indent="-317500" lvl="1" marL="914400" rtl="0" algn="l">
              <a:spcBef>
                <a:spcPts val="0"/>
              </a:spcBef>
              <a:spcAft>
                <a:spcPts val="0"/>
              </a:spcAft>
              <a:buSzPts val="1400"/>
              <a:buChar char="○"/>
            </a:pPr>
            <a:r>
              <a:rPr lang="en"/>
              <a:t>tp/(tp+fp) = 70/(70+4930) = 0.014</a:t>
            </a:r>
            <a:endParaRPr/>
          </a:p>
          <a:p>
            <a:pPr indent="-342900" lvl="0" marL="457200" rtl="0" algn="l">
              <a:spcBef>
                <a:spcPts val="0"/>
              </a:spcBef>
              <a:spcAft>
                <a:spcPts val="0"/>
              </a:spcAft>
              <a:buSzPts val="1800"/>
              <a:buChar char="●"/>
            </a:pPr>
            <a:r>
              <a:rPr b="1" lang="en"/>
              <a:t>Recall</a:t>
            </a:r>
            <a:r>
              <a:rPr lang="en"/>
              <a:t>: how many of the positives did we correctly identify?</a:t>
            </a:r>
            <a:endParaRPr/>
          </a:p>
          <a:p>
            <a:pPr indent="-317500" lvl="1" marL="914400" rtl="0" algn="l">
              <a:spcBef>
                <a:spcPts val="0"/>
              </a:spcBef>
              <a:spcAft>
                <a:spcPts val="0"/>
              </a:spcAft>
              <a:buSzPts val="1400"/>
              <a:buChar char="○"/>
            </a:pPr>
            <a:r>
              <a:rPr lang="en"/>
              <a:t>tp/(tp+fn) = 70/(70+13930) = 0.005</a:t>
            </a:r>
            <a:endParaRPr sz="1400"/>
          </a:p>
        </p:txBody>
      </p:sp>
      <p:sp>
        <p:nvSpPr>
          <p:cNvPr id="778" name="Google Shape;778;p59"/>
          <p:cNvSpPr txBox="1"/>
          <p:nvPr>
            <p:ph idx="1" type="body"/>
          </p:nvPr>
        </p:nvSpPr>
        <p:spPr>
          <a:xfrm>
            <a:off x="7066250" y="4779575"/>
            <a:ext cx="2019900" cy="31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Leukemia test credit: Joel Grus</a:t>
            </a:r>
            <a:endParaRPr sz="1000"/>
          </a:p>
        </p:txBody>
      </p:sp>
      <p:graphicFrame>
        <p:nvGraphicFramePr>
          <p:cNvPr id="779" name="Google Shape;779;p59"/>
          <p:cNvGraphicFramePr/>
          <p:nvPr/>
        </p:nvGraphicFramePr>
        <p:xfrm>
          <a:off x="1765275" y="2497100"/>
          <a:ext cx="3000000" cy="3000000"/>
        </p:xfrm>
        <a:graphic>
          <a:graphicData uri="http://schemas.openxmlformats.org/drawingml/2006/table">
            <a:tbl>
              <a:tblPr>
                <a:noFill/>
                <a:tableStyleId>{A330472A-C454-411B-B2AA-EC13D1E2D914}</a:tableStyleId>
              </a:tblPr>
              <a:tblGrid>
                <a:gridCol w="1358925"/>
                <a:gridCol w="1345400"/>
                <a:gridCol w="1345400"/>
                <a:gridCol w="1345400"/>
              </a:tblGrid>
              <a:tr h="367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leukemia</a:t>
                      </a:r>
                      <a:endParaRPr b="1"/>
                    </a:p>
                  </a:txBody>
                  <a:tcPr marT="91425" marB="91425" marR="91425" marL="91425"/>
                </a:tc>
                <a:tc>
                  <a:txBody>
                    <a:bodyPr/>
                    <a:lstStyle/>
                    <a:p>
                      <a:pPr indent="0" lvl="0" marL="0" rtl="0" algn="l">
                        <a:spcBef>
                          <a:spcPts val="0"/>
                        </a:spcBef>
                        <a:spcAft>
                          <a:spcPts val="0"/>
                        </a:spcAft>
                        <a:buNone/>
                      </a:pPr>
                      <a:r>
                        <a:rPr b="1" lang="en"/>
                        <a:t>no leukemia</a:t>
                      </a:r>
                      <a:endParaRPr b="1"/>
                    </a:p>
                  </a:txBody>
                  <a:tcPr marT="91425" marB="91425" marR="91425" marL="91425"/>
                </a:tc>
                <a:tc>
                  <a:txBody>
                    <a:bodyPr/>
                    <a:lstStyle/>
                    <a:p>
                      <a:pPr indent="0" lvl="0" marL="0" rtl="0" algn="l">
                        <a:spcBef>
                          <a:spcPts val="0"/>
                        </a:spcBef>
                        <a:spcAft>
                          <a:spcPts val="0"/>
                        </a:spcAft>
                        <a:buNone/>
                      </a:pPr>
                      <a:r>
                        <a:rPr b="1" lang="en"/>
                        <a:t>total</a:t>
                      </a:r>
                      <a:endParaRPr b="1"/>
                    </a:p>
                  </a:txBody>
                  <a:tcPr marT="91425" marB="91425" marR="91425" marL="91425"/>
                </a:tc>
              </a:tr>
              <a:tr h="367125">
                <a:tc>
                  <a:txBody>
                    <a:bodyPr/>
                    <a:lstStyle/>
                    <a:p>
                      <a:pPr indent="0" lvl="0" marL="0" rtl="0" algn="l">
                        <a:spcBef>
                          <a:spcPts val="0"/>
                        </a:spcBef>
                        <a:spcAft>
                          <a:spcPts val="0"/>
                        </a:spcAft>
                        <a:buNone/>
                      </a:pPr>
                      <a:r>
                        <a:rPr b="1" lang="en"/>
                        <a:t>Luke</a:t>
                      </a:r>
                      <a:endParaRPr b="1"/>
                    </a:p>
                  </a:txBody>
                  <a:tcPr marT="91425" marB="91425" marR="91425" marL="91425"/>
                </a:tc>
                <a:tc>
                  <a:txBody>
                    <a:bodyPr/>
                    <a:lstStyle/>
                    <a:p>
                      <a:pPr indent="0" lvl="0" marL="0" rtl="0" algn="l">
                        <a:spcBef>
                          <a:spcPts val="0"/>
                        </a:spcBef>
                        <a:spcAft>
                          <a:spcPts val="0"/>
                        </a:spcAft>
                        <a:buNone/>
                      </a:pPr>
                      <a:r>
                        <a:rPr lang="en"/>
                        <a:t>70</a:t>
                      </a:r>
                      <a:endParaRPr/>
                    </a:p>
                  </a:txBody>
                  <a:tcPr marT="91425" marB="91425" marR="91425" marL="91425"/>
                </a:tc>
                <a:tc>
                  <a:txBody>
                    <a:bodyPr/>
                    <a:lstStyle/>
                    <a:p>
                      <a:pPr indent="0" lvl="0" marL="0" rtl="0" algn="l">
                        <a:spcBef>
                          <a:spcPts val="0"/>
                        </a:spcBef>
                        <a:spcAft>
                          <a:spcPts val="0"/>
                        </a:spcAft>
                        <a:buNone/>
                      </a:pPr>
                      <a:r>
                        <a:rPr lang="en"/>
                        <a:t>4,930</a:t>
                      </a:r>
                      <a:endParaRPr/>
                    </a:p>
                  </a:txBody>
                  <a:tcPr marT="91425" marB="91425" marR="91425" marL="91425"/>
                </a:tc>
                <a:tc>
                  <a:txBody>
                    <a:bodyPr/>
                    <a:lstStyle/>
                    <a:p>
                      <a:pPr indent="0" lvl="0" marL="0" rtl="0" algn="l">
                        <a:spcBef>
                          <a:spcPts val="0"/>
                        </a:spcBef>
                        <a:spcAft>
                          <a:spcPts val="0"/>
                        </a:spcAft>
                        <a:buNone/>
                      </a:pPr>
                      <a:r>
                        <a:rPr lang="en"/>
                        <a:t>5,000</a:t>
                      </a:r>
                      <a:endParaRPr/>
                    </a:p>
                  </a:txBody>
                  <a:tcPr marT="91425" marB="91425" marR="91425" marL="91425"/>
                </a:tc>
              </a:tr>
              <a:tr h="367125">
                <a:tc>
                  <a:txBody>
                    <a:bodyPr/>
                    <a:lstStyle/>
                    <a:p>
                      <a:pPr indent="0" lvl="0" marL="0" rtl="0" algn="l">
                        <a:spcBef>
                          <a:spcPts val="0"/>
                        </a:spcBef>
                        <a:spcAft>
                          <a:spcPts val="0"/>
                        </a:spcAft>
                        <a:buNone/>
                      </a:pPr>
                      <a:r>
                        <a:rPr b="1" lang="en"/>
                        <a:t>not Luke</a:t>
                      </a:r>
                      <a:endParaRPr b="1"/>
                    </a:p>
                  </a:txBody>
                  <a:tcPr marT="91425" marB="91425" marR="91425" marL="91425"/>
                </a:tc>
                <a:tc>
                  <a:txBody>
                    <a:bodyPr/>
                    <a:lstStyle/>
                    <a:p>
                      <a:pPr indent="0" lvl="0" marL="0" rtl="0" algn="l">
                        <a:spcBef>
                          <a:spcPts val="0"/>
                        </a:spcBef>
                        <a:spcAft>
                          <a:spcPts val="0"/>
                        </a:spcAft>
                        <a:buNone/>
                      </a:pPr>
                      <a:r>
                        <a:rPr lang="en"/>
                        <a:t>13,930</a:t>
                      </a:r>
                      <a:endParaRPr/>
                    </a:p>
                  </a:txBody>
                  <a:tcPr marT="91425" marB="91425" marR="91425" marL="91425"/>
                </a:tc>
                <a:tc>
                  <a:txBody>
                    <a:bodyPr/>
                    <a:lstStyle/>
                    <a:p>
                      <a:pPr indent="0" lvl="0" marL="0" rtl="0" algn="l">
                        <a:spcBef>
                          <a:spcPts val="0"/>
                        </a:spcBef>
                        <a:spcAft>
                          <a:spcPts val="0"/>
                        </a:spcAft>
                        <a:buNone/>
                      </a:pPr>
                      <a:r>
                        <a:rPr lang="en"/>
                        <a:t>981,070</a:t>
                      </a:r>
                      <a:endParaRPr/>
                    </a:p>
                  </a:txBody>
                  <a:tcPr marT="91425" marB="91425" marR="91425" marL="91425"/>
                </a:tc>
                <a:tc>
                  <a:txBody>
                    <a:bodyPr/>
                    <a:lstStyle/>
                    <a:p>
                      <a:pPr indent="0" lvl="0" marL="0" rtl="0" algn="l">
                        <a:spcBef>
                          <a:spcPts val="0"/>
                        </a:spcBef>
                        <a:spcAft>
                          <a:spcPts val="0"/>
                        </a:spcAft>
                        <a:buNone/>
                      </a:pPr>
                      <a:r>
                        <a:rPr lang="en"/>
                        <a:t>995,000</a:t>
                      </a:r>
                      <a:endParaRPr/>
                    </a:p>
                  </a:txBody>
                  <a:tcPr marT="91425" marB="91425" marR="91425" marL="91425"/>
                </a:tc>
              </a:tr>
              <a:tr h="367125">
                <a:tc>
                  <a:txBody>
                    <a:bodyPr/>
                    <a:lstStyle/>
                    <a:p>
                      <a:pPr indent="0" lvl="0" marL="0" rtl="0" algn="l">
                        <a:spcBef>
                          <a:spcPts val="0"/>
                        </a:spcBef>
                        <a:spcAft>
                          <a:spcPts val="0"/>
                        </a:spcAft>
                        <a:buNone/>
                      </a:pPr>
                      <a:r>
                        <a:rPr b="1" lang="en"/>
                        <a:t>total</a:t>
                      </a:r>
                      <a:endParaRPr b="1"/>
                    </a:p>
                  </a:txBody>
                  <a:tcPr marT="91425" marB="91425" marR="91425" marL="91425"/>
                </a:tc>
                <a:tc>
                  <a:txBody>
                    <a:bodyPr/>
                    <a:lstStyle/>
                    <a:p>
                      <a:pPr indent="0" lvl="0" marL="0" rtl="0" algn="l">
                        <a:spcBef>
                          <a:spcPts val="0"/>
                        </a:spcBef>
                        <a:spcAft>
                          <a:spcPts val="0"/>
                        </a:spcAft>
                        <a:buNone/>
                      </a:pPr>
                      <a:r>
                        <a:rPr lang="en"/>
                        <a:t>14,000</a:t>
                      </a:r>
                      <a:endParaRPr/>
                    </a:p>
                  </a:txBody>
                  <a:tcPr marT="91425" marB="91425" marR="91425" marL="91425"/>
                </a:tc>
                <a:tc>
                  <a:txBody>
                    <a:bodyPr/>
                    <a:lstStyle/>
                    <a:p>
                      <a:pPr indent="0" lvl="0" marL="0" rtl="0" algn="l">
                        <a:spcBef>
                          <a:spcPts val="0"/>
                        </a:spcBef>
                        <a:spcAft>
                          <a:spcPts val="0"/>
                        </a:spcAft>
                        <a:buNone/>
                      </a:pPr>
                      <a:r>
                        <a:rPr lang="en"/>
                        <a:t>986,000</a:t>
                      </a:r>
                      <a:endParaRPr/>
                    </a:p>
                  </a:txBody>
                  <a:tcPr marT="91425" marB="91425" marR="91425" marL="91425"/>
                </a:tc>
                <a:tc>
                  <a:txBody>
                    <a:bodyPr/>
                    <a:lstStyle/>
                    <a:p>
                      <a:pPr indent="0" lvl="0" marL="0" rtl="0" algn="l">
                        <a:spcBef>
                          <a:spcPts val="0"/>
                        </a:spcBef>
                        <a:spcAft>
                          <a:spcPts val="0"/>
                        </a:spcAft>
                        <a:buNone/>
                      </a:pPr>
                      <a:r>
                        <a:rPr lang="en"/>
                        <a:t>1,000,000</a:t>
                      </a:r>
                      <a:endParaRPr/>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a:t>
            </a:r>
            <a:endParaRPr/>
          </a:p>
        </p:txBody>
      </p:sp>
      <p:sp>
        <p:nvSpPr>
          <p:cNvPr id="785" name="Google Shape;785;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Never use accuracy.</a:t>
            </a:r>
            <a:endParaRPr/>
          </a:p>
          <a:p>
            <a:pPr indent="-342900" lvl="0" marL="457200" rtl="0" algn="l">
              <a:spcBef>
                <a:spcPts val="0"/>
              </a:spcBef>
              <a:spcAft>
                <a:spcPts val="0"/>
              </a:spcAft>
              <a:buSzPts val="1800"/>
              <a:buChar char="●"/>
            </a:pPr>
            <a:r>
              <a:rPr lang="en"/>
              <a:t>Use precision and recall.</a:t>
            </a:r>
            <a:endParaRPr/>
          </a:p>
          <a:p>
            <a:pPr indent="-342900" lvl="0" marL="457200" rtl="0" algn="l">
              <a:spcBef>
                <a:spcPts val="0"/>
              </a:spcBef>
              <a:spcAft>
                <a:spcPts val="0"/>
              </a:spcAft>
              <a:buSzPts val="1800"/>
              <a:buChar char="●"/>
            </a:pPr>
            <a:r>
              <a:rPr lang="en"/>
              <a:t>You can also use the F1 score:</a:t>
            </a:r>
            <a:endParaRPr/>
          </a:p>
          <a:p>
            <a:pPr indent="-317500" lvl="1" marL="914400" rtl="0" algn="l">
              <a:spcBef>
                <a:spcPts val="0"/>
              </a:spcBef>
              <a:spcAft>
                <a:spcPts val="0"/>
              </a:spcAft>
              <a:buSzPts val="1400"/>
              <a:buChar char="○"/>
            </a:pPr>
            <a:r>
              <a:rPr lang="en"/>
              <a:t>p</a:t>
            </a:r>
            <a:r>
              <a:rPr lang="en"/>
              <a:t> = precision</a:t>
            </a:r>
            <a:endParaRPr/>
          </a:p>
          <a:p>
            <a:pPr indent="-317500" lvl="1" marL="914400" rtl="0" algn="l">
              <a:spcBef>
                <a:spcPts val="0"/>
              </a:spcBef>
              <a:spcAft>
                <a:spcPts val="0"/>
              </a:spcAft>
              <a:buSzPts val="1400"/>
              <a:buChar char="○"/>
            </a:pPr>
            <a:r>
              <a:rPr lang="en"/>
              <a:t>r</a:t>
            </a:r>
            <a:r>
              <a:rPr lang="en"/>
              <a:t> = recall</a:t>
            </a:r>
            <a:endParaRPr/>
          </a:p>
          <a:p>
            <a:pPr indent="-317500" lvl="1" marL="914400" rtl="0" algn="l">
              <a:spcBef>
                <a:spcPts val="0"/>
              </a:spcBef>
              <a:spcAft>
                <a:spcPts val="0"/>
              </a:spcAft>
              <a:buSzPts val="1400"/>
              <a:buChar char="○"/>
            </a:pPr>
            <a:r>
              <a:rPr lang="en"/>
              <a:t>F1 score = 2 * p * r / (p + r)</a:t>
            </a:r>
            <a:endParaRPr/>
          </a:p>
          <a:p>
            <a:pPr indent="-317500" lvl="1" marL="914400" rtl="0" algn="l">
              <a:spcBef>
                <a:spcPts val="0"/>
              </a:spcBef>
              <a:spcAft>
                <a:spcPts val="0"/>
              </a:spcAft>
              <a:buSzPts val="1400"/>
              <a:buChar char="○"/>
            </a:pPr>
            <a:r>
              <a:rPr lang="en"/>
              <a:t>F1 score is the harmonic mean, or “average”, of precision and recall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Precision/recall tradeoff - PVY</a:t>
            </a:r>
            <a:endParaRPr/>
          </a:p>
        </p:txBody>
      </p:sp>
      <p:sp>
        <p:nvSpPr>
          <p:cNvPr id="791" name="Google Shape;791;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Potato Virus Y is a dangerous disease</a:t>
            </a:r>
            <a:endParaRPr/>
          </a:p>
        </p:txBody>
      </p:sp>
      <p:pic>
        <p:nvPicPr>
          <p:cNvPr id="792" name="Google Shape;792;p61"/>
          <p:cNvPicPr preferRelativeResize="0"/>
          <p:nvPr/>
        </p:nvPicPr>
        <p:blipFill>
          <a:blip r:embed="rId3">
            <a:alphaModFix/>
          </a:blip>
          <a:stretch>
            <a:fillRect/>
          </a:stretch>
        </p:blipFill>
        <p:spPr>
          <a:xfrm>
            <a:off x="1438063" y="2294838"/>
            <a:ext cx="6486525" cy="235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 models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 - a specification of a mathematical relationship that exists between different variables. Examples:</a:t>
            </a:r>
            <a:endParaRPr/>
          </a:p>
          <a:p>
            <a:pPr indent="-317500" lvl="1" marL="914400" rtl="0" algn="l">
              <a:spcBef>
                <a:spcPts val="0"/>
              </a:spcBef>
              <a:spcAft>
                <a:spcPts val="0"/>
              </a:spcAft>
              <a:buSzPts val="1400"/>
              <a:buChar char="○"/>
            </a:pPr>
            <a:r>
              <a:rPr lang="en"/>
              <a:t>Social networking site:</a:t>
            </a:r>
            <a:endParaRPr/>
          </a:p>
          <a:p>
            <a:pPr indent="-317500" lvl="2" marL="1371600" rtl="0" algn="l">
              <a:spcBef>
                <a:spcPts val="0"/>
              </a:spcBef>
              <a:spcAft>
                <a:spcPts val="0"/>
              </a:spcAft>
              <a:buSzPts val="1400"/>
              <a:buChar char="■"/>
            </a:pPr>
            <a:r>
              <a:rPr lang="en">
                <a:latin typeface="Courier New"/>
                <a:ea typeface="Courier New"/>
                <a:cs typeface="Courier New"/>
                <a:sym typeface="Courier New"/>
              </a:rPr>
              <a:t>get_profit(num_users, ad_revenue_per_user, employee_salaries)</a:t>
            </a:r>
            <a:endParaRPr>
              <a:latin typeface="Courier New"/>
              <a:ea typeface="Courier New"/>
              <a:cs typeface="Courier New"/>
              <a:sym typeface="Courier New"/>
            </a:endParaRPr>
          </a:p>
          <a:p>
            <a:pPr indent="-317500" lvl="3" marL="1828800" rtl="0" algn="l">
              <a:spcBef>
                <a:spcPts val="0"/>
              </a:spcBef>
              <a:spcAft>
                <a:spcPts val="0"/>
              </a:spcAft>
              <a:buSzPts val="1400"/>
              <a:buFont typeface="Courier New"/>
              <a:buChar char="●"/>
            </a:pPr>
            <a:r>
              <a:rPr lang="en">
                <a:latin typeface="Courier New"/>
                <a:ea typeface="Courier New"/>
                <a:cs typeface="Courier New"/>
                <a:sym typeface="Courier New"/>
              </a:rPr>
              <a:t>r</a:t>
            </a:r>
            <a:r>
              <a:rPr lang="en">
                <a:latin typeface="Courier New"/>
                <a:ea typeface="Courier New"/>
                <a:cs typeface="Courier New"/>
                <a:sym typeface="Courier New"/>
              </a:rPr>
              <a:t>eturn num_users * ad_revenue_per_user - employee_salaries</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Cooking recipe webpage:</a:t>
            </a:r>
            <a:endParaRPr/>
          </a:p>
          <a:p>
            <a:pPr indent="-317500" lvl="2" marL="1371600" rtl="0" algn="l">
              <a:spcBef>
                <a:spcPts val="0"/>
              </a:spcBef>
              <a:spcAft>
                <a:spcPts val="0"/>
              </a:spcAft>
              <a:buSzPts val="1400"/>
              <a:buFont typeface="Courier New"/>
              <a:buChar char="■"/>
            </a:pPr>
            <a:r>
              <a:rPr lang="en">
                <a:latin typeface="Courier New"/>
                <a:ea typeface="Courier New"/>
                <a:cs typeface="Courier New"/>
                <a:sym typeface="Courier New"/>
              </a:rPr>
              <a:t>bread_cups_flour(number_of_eaters, hungriness)</a:t>
            </a:r>
            <a:endParaRPr>
              <a:latin typeface="Courier New"/>
              <a:ea typeface="Courier New"/>
              <a:cs typeface="Courier New"/>
              <a:sym typeface="Courier New"/>
            </a:endParaRPr>
          </a:p>
          <a:p>
            <a:pPr indent="-317500" lvl="3" marL="1828800" rtl="0" algn="l">
              <a:spcBef>
                <a:spcPts val="0"/>
              </a:spcBef>
              <a:spcAft>
                <a:spcPts val="0"/>
              </a:spcAft>
              <a:buSzPts val="1400"/>
              <a:buFont typeface="Courier New"/>
              <a:buChar char="●"/>
            </a:pPr>
            <a:r>
              <a:rPr lang="en">
                <a:latin typeface="Courier New"/>
                <a:ea typeface="Courier New"/>
                <a:cs typeface="Courier New"/>
                <a:sym typeface="Courier New"/>
              </a:rPr>
              <a:t>r</a:t>
            </a:r>
            <a:r>
              <a:rPr lang="en">
                <a:latin typeface="Courier New"/>
                <a:ea typeface="Courier New"/>
                <a:cs typeface="Courier New"/>
                <a:sym typeface="Courier New"/>
              </a:rPr>
              <a:t>eturn number_of_eaters * hungriness * factor</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Poker:</a:t>
            </a:r>
            <a:endParaRPr/>
          </a:p>
          <a:p>
            <a:pPr indent="-317500" lvl="2" marL="1371600" rtl="0" algn="l">
              <a:spcBef>
                <a:spcPts val="0"/>
              </a:spcBef>
              <a:spcAft>
                <a:spcPts val="0"/>
              </a:spcAft>
              <a:buSzPts val="1400"/>
              <a:buFont typeface="Courier New"/>
              <a:buChar char="■"/>
            </a:pPr>
            <a:r>
              <a:rPr lang="en">
                <a:latin typeface="Courier New"/>
                <a:ea typeface="Courier New"/>
                <a:cs typeface="Courier New"/>
                <a:sym typeface="Courier New"/>
              </a:rPr>
              <a:t>win_probability(revealed_cards)</a:t>
            </a:r>
            <a:endParaRPr>
              <a:latin typeface="Courier New"/>
              <a:ea typeface="Courier New"/>
              <a:cs typeface="Courier New"/>
              <a:sym typeface="Courier New"/>
            </a:endParaRPr>
          </a:p>
          <a:p>
            <a:pPr indent="-292100" lvl="3" marL="1828800" rtl="0" algn="l">
              <a:spcBef>
                <a:spcPts val="0"/>
              </a:spcBef>
              <a:spcAft>
                <a:spcPts val="0"/>
              </a:spcAft>
              <a:buSzPts val="1000"/>
              <a:buFont typeface="Courier New"/>
              <a:buChar char="●"/>
            </a:pPr>
            <a:r>
              <a:rPr lang="en" sz="1000">
                <a:latin typeface="Courier New"/>
                <a:ea typeface="Courier New"/>
                <a:cs typeface="Courier New"/>
                <a:sym typeface="Courier New"/>
              </a:rPr>
              <a:t>r</a:t>
            </a:r>
            <a:r>
              <a:rPr lang="en" sz="1000">
                <a:latin typeface="Courier New"/>
                <a:ea typeface="Courier New"/>
                <a:cs typeface="Courier New"/>
                <a:sym typeface="Courier New"/>
              </a:rPr>
              <a:t>eturn [some statistical analysis of cards plus player statistics]</a:t>
            </a:r>
            <a:endParaRPr sz="1000">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Precision/recall tradeoff - PVY</a:t>
            </a:r>
            <a:endParaRPr/>
          </a:p>
        </p:txBody>
      </p:sp>
      <p:sp>
        <p:nvSpPr>
          <p:cNvPr id="798" name="Google Shape;798;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Can collect spectral signatures from drones</a:t>
            </a:r>
            <a:endParaRPr/>
          </a:p>
        </p:txBody>
      </p:sp>
      <p:pic>
        <p:nvPicPr>
          <p:cNvPr id="799" name="Google Shape;799;p62"/>
          <p:cNvPicPr preferRelativeResize="0"/>
          <p:nvPr/>
        </p:nvPicPr>
        <p:blipFill>
          <a:blip r:embed="rId3">
            <a:alphaModFix/>
          </a:blip>
          <a:stretch>
            <a:fillRect/>
          </a:stretch>
        </p:blipFill>
        <p:spPr>
          <a:xfrm>
            <a:off x="550850" y="1942896"/>
            <a:ext cx="4333600" cy="2235700"/>
          </a:xfrm>
          <a:prstGeom prst="rect">
            <a:avLst/>
          </a:prstGeom>
          <a:noFill/>
          <a:ln>
            <a:noFill/>
          </a:ln>
        </p:spPr>
      </p:pic>
      <p:pic>
        <p:nvPicPr>
          <p:cNvPr id="800" name="Google Shape;800;p62"/>
          <p:cNvPicPr preferRelativeResize="0"/>
          <p:nvPr/>
        </p:nvPicPr>
        <p:blipFill>
          <a:blip r:embed="rId4">
            <a:alphaModFix/>
          </a:blip>
          <a:stretch>
            <a:fillRect/>
          </a:stretch>
        </p:blipFill>
        <p:spPr>
          <a:xfrm>
            <a:off x="4855800" y="1594575"/>
            <a:ext cx="3976500" cy="3067800"/>
          </a:xfrm>
          <a:prstGeom prst="rect">
            <a:avLst/>
          </a:prstGeom>
          <a:noFill/>
          <a:ln>
            <a:noFill/>
          </a:ln>
        </p:spPr>
      </p:pic>
      <p:pic>
        <p:nvPicPr>
          <p:cNvPr id="801" name="Google Shape;801;p62"/>
          <p:cNvPicPr preferRelativeResize="0"/>
          <p:nvPr/>
        </p:nvPicPr>
        <p:blipFill>
          <a:blip r:embed="rId5">
            <a:alphaModFix/>
          </a:blip>
          <a:stretch>
            <a:fillRect/>
          </a:stretch>
        </p:blipFill>
        <p:spPr>
          <a:xfrm>
            <a:off x="5841350" y="4426875"/>
            <a:ext cx="723900" cy="104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Precision/recall tradeoff - PVY</a:t>
            </a:r>
            <a:endParaRPr/>
          </a:p>
        </p:txBody>
      </p:sp>
      <p:sp>
        <p:nvSpPr>
          <p:cNvPr id="807" name="Google Shape;807;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Can we use machine learning on the spectral signatures to predict if a plant has PVY?</a:t>
            </a:r>
            <a:endParaRPr/>
          </a:p>
        </p:txBody>
      </p:sp>
      <p:pic>
        <p:nvPicPr>
          <p:cNvPr id="808" name="Google Shape;808;p63"/>
          <p:cNvPicPr preferRelativeResize="0"/>
          <p:nvPr/>
        </p:nvPicPr>
        <p:blipFill>
          <a:blip r:embed="rId3">
            <a:alphaModFix/>
          </a:blip>
          <a:stretch>
            <a:fillRect/>
          </a:stretch>
        </p:blipFill>
        <p:spPr>
          <a:xfrm>
            <a:off x="2291450" y="1874700"/>
            <a:ext cx="3976500" cy="3067800"/>
          </a:xfrm>
          <a:prstGeom prst="rect">
            <a:avLst/>
          </a:prstGeom>
          <a:noFill/>
          <a:ln>
            <a:noFill/>
          </a:ln>
        </p:spPr>
      </p:pic>
      <p:pic>
        <p:nvPicPr>
          <p:cNvPr id="809" name="Google Shape;809;p63"/>
          <p:cNvPicPr preferRelativeResize="0"/>
          <p:nvPr/>
        </p:nvPicPr>
        <p:blipFill>
          <a:blip r:embed="rId4">
            <a:alphaModFix/>
          </a:blip>
          <a:stretch>
            <a:fillRect/>
          </a:stretch>
        </p:blipFill>
        <p:spPr>
          <a:xfrm>
            <a:off x="5841350" y="4426875"/>
            <a:ext cx="723900" cy="1047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Precision/recall tradeoff - PVY</a:t>
            </a:r>
            <a:endParaRPr/>
          </a:p>
        </p:txBody>
      </p:sp>
      <p:sp>
        <p:nvSpPr>
          <p:cNvPr id="815" name="Google Shape;815;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Weight is a parameter for the SVM learning algorithm</a:t>
            </a:r>
            <a:endParaRPr/>
          </a:p>
        </p:txBody>
      </p:sp>
      <p:graphicFrame>
        <p:nvGraphicFramePr>
          <p:cNvPr id="816" name="Google Shape;816;p64"/>
          <p:cNvGraphicFramePr/>
          <p:nvPr/>
        </p:nvGraphicFramePr>
        <p:xfrm>
          <a:off x="3174750" y="1881625"/>
          <a:ext cx="3000000" cy="3000000"/>
        </p:xfrm>
        <a:graphic>
          <a:graphicData uri="http://schemas.openxmlformats.org/drawingml/2006/table">
            <a:tbl>
              <a:tblPr>
                <a:noFill/>
                <a:tableStyleId>{5E4AACDF-55A1-483E-8393-18CF6DBE1D7F}</a:tableStyleId>
              </a:tblPr>
              <a:tblGrid>
                <a:gridCol w="865300"/>
                <a:gridCol w="879250"/>
                <a:gridCol w="869950"/>
              </a:tblGrid>
              <a:tr h="2878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Weight</a:t>
                      </a:r>
                      <a:endParaRPr b="1"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Precision</a:t>
                      </a:r>
                      <a:endParaRPr b="1"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Recall</a:t>
                      </a:r>
                      <a:endParaRPr b="1"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875">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89</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85</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875">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0.8</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87</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88</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875">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0.6</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85</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91</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875">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0.4</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83</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95</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7875">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0.2</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73</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99</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822" name="Google Shape;82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Types of attributes (with examples)</a:t>
            </a:r>
            <a:endParaRPr/>
          </a:p>
          <a:p>
            <a:pPr indent="-317500" lvl="1" marL="914400" rtl="0" algn="l">
              <a:spcBef>
                <a:spcPts val="0"/>
              </a:spcBef>
              <a:spcAft>
                <a:spcPts val="0"/>
              </a:spcAft>
              <a:buSzPts val="1400"/>
              <a:buChar char="○"/>
            </a:pPr>
            <a:r>
              <a:rPr lang="en"/>
              <a:t>Categorical (red, green, yellow)</a:t>
            </a:r>
            <a:endParaRPr/>
          </a:p>
          <a:p>
            <a:pPr indent="-317500" lvl="2" marL="1371600" rtl="0" algn="l">
              <a:spcBef>
                <a:spcPts val="0"/>
              </a:spcBef>
              <a:spcAft>
                <a:spcPts val="0"/>
              </a:spcAft>
              <a:buSzPts val="1400"/>
              <a:buChar char="■"/>
            </a:pPr>
            <a:r>
              <a:rPr lang="en"/>
              <a:t>Binary (veteran, not veteran)</a:t>
            </a:r>
            <a:endParaRPr/>
          </a:p>
          <a:p>
            <a:pPr indent="-317500" lvl="1" marL="914400" rtl="0" algn="l">
              <a:spcBef>
                <a:spcPts val="0"/>
              </a:spcBef>
              <a:spcAft>
                <a:spcPts val="0"/>
              </a:spcAft>
              <a:buSzPts val="1400"/>
              <a:buChar char="○"/>
            </a:pPr>
            <a:r>
              <a:rPr lang="en"/>
              <a:t>Ordered</a:t>
            </a:r>
            <a:endParaRPr/>
          </a:p>
          <a:p>
            <a:pPr indent="-317500" lvl="2" marL="1371600" rtl="0" algn="l">
              <a:spcBef>
                <a:spcPts val="0"/>
              </a:spcBef>
              <a:spcAft>
                <a:spcPts val="0"/>
              </a:spcAft>
              <a:buSzPts val="1400"/>
              <a:buChar char="■"/>
            </a:pPr>
            <a:r>
              <a:rPr lang="en"/>
              <a:t>Ordinal (small, medium, large)</a:t>
            </a:r>
            <a:endParaRPr/>
          </a:p>
          <a:p>
            <a:pPr indent="-317500" lvl="2" marL="1371600" rtl="0" algn="l">
              <a:spcBef>
                <a:spcPts val="0"/>
              </a:spcBef>
              <a:spcAft>
                <a:spcPts val="0"/>
              </a:spcAft>
              <a:buSzPts val="1400"/>
              <a:buChar char="■"/>
            </a:pPr>
            <a:r>
              <a:rPr lang="en"/>
              <a:t>Quantitative (1.3, 8.2, 11.4)</a:t>
            </a:r>
            <a:endParaRPr/>
          </a:p>
          <a:p>
            <a:pPr indent="-342900" lvl="0" marL="457200" rtl="0" algn="l">
              <a:spcBef>
                <a:spcPts val="0"/>
              </a:spcBef>
              <a:spcAft>
                <a:spcPts val="0"/>
              </a:spcAft>
              <a:buSzPts val="1800"/>
              <a:buChar char="●"/>
            </a:pPr>
            <a:r>
              <a:rPr lang="en"/>
              <a:t>Example: spam filter - features in an email</a:t>
            </a:r>
            <a:endParaRPr/>
          </a:p>
          <a:p>
            <a:pPr indent="-317500" lvl="1" marL="914400" rtl="0" algn="l">
              <a:spcBef>
                <a:spcPts val="0"/>
              </a:spcBef>
              <a:spcAft>
                <a:spcPts val="0"/>
              </a:spcAft>
              <a:buSzPts val="1400"/>
              <a:buChar char="○"/>
            </a:pPr>
            <a:r>
              <a:rPr lang="en"/>
              <a:t>Does the email contain the word “Viagra”? (binary)</a:t>
            </a:r>
            <a:endParaRPr/>
          </a:p>
          <a:p>
            <a:pPr indent="-317500" lvl="1" marL="914400" rtl="0" algn="l">
              <a:spcBef>
                <a:spcPts val="0"/>
              </a:spcBef>
              <a:spcAft>
                <a:spcPts val="0"/>
              </a:spcAft>
              <a:buSzPts val="1400"/>
              <a:buChar char="○"/>
            </a:pPr>
            <a:r>
              <a:rPr lang="en"/>
              <a:t>How many times does the letter d appear? (quantitative)</a:t>
            </a:r>
            <a:endParaRPr/>
          </a:p>
          <a:p>
            <a:pPr indent="-317500" lvl="1" marL="914400" rtl="0" algn="l">
              <a:spcBef>
                <a:spcPts val="0"/>
              </a:spcBef>
              <a:spcAft>
                <a:spcPts val="0"/>
              </a:spcAft>
              <a:buSzPts val="1400"/>
              <a:buChar char="○"/>
            </a:pPr>
            <a:r>
              <a:rPr lang="en"/>
              <a:t>What was the domain of the sender? (categorical)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Machine learning is creating and using models that are learned from data.</a:t>
            </a:r>
            <a:endParaRPr/>
          </a:p>
          <a:p>
            <a:pPr indent="-317500" lvl="1" marL="914400" rtl="0" algn="l">
              <a:spcBef>
                <a:spcPts val="0"/>
              </a:spcBef>
              <a:spcAft>
                <a:spcPts val="0"/>
              </a:spcAft>
              <a:buSzPts val="1400"/>
              <a:buChar char="○"/>
            </a:pPr>
            <a:r>
              <a:rPr lang="en"/>
              <a:t>(Also called </a:t>
            </a:r>
            <a:r>
              <a:rPr i="1" lang="en"/>
              <a:t>predictive modeling</a:t>
            </a:r>
            <a:r>
              <a:rPr lang="en"/>
              <a:t> and </a:t>
            </a:r>
            <a:r>
              <a:rPr i="1" lang="en"/>
              <a:t>data mining</a:t>
            </a:r>
            <a:r>
              <a:rPr lang="en"/>
              <a:t>.)</a:t>
            </a:r>
            <a:endParaRPr/>
          </a:p>
          <a:p>
            <a:pPr indent="-342900" lvl="0" marL="457200" rtl="0" algn="l">
              <a:spcBef>
                <a:spcPts val="0"/>
              </a:spcBef>
              <a:spcAft>
                <a:spcPts val="0"/>
              </a:spcAft>
              <a:buSzPts val="1800"/>
              <a:buChar char="●"/>
            </a:pPr>
            <a:r>
              <a:rPr lang="en"/>
              <a:t>What are some things we might want to predict?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Machine learning is creating and using models that are learned from data.</a:t>
            </a:r>
            <a:endParaRPr/>
          </a:p>
          <a:p>
            <a:pPr indent="-317500" lvl="1" marL="914400" rtl="0" algn="l">
              <a:spcBef>
                <a:spcPts val="0"/>
              </a:spcBef>
              <a:spcAft>
                <a:spcPts val="0"/>
              </a:spcAft>
              <a:buSzPts val="1400"/>
              <a:buChar char="○"/>
            </a:pPr>
            <a:r>
              <a:rPr lang="en"/>
              <a:t>(Also called </a:t>
            </a:r>
            <a:r>
              <a:rPr i="1" lang="en"/>
              <a:t>predictive modeling</a:t>
            </a:r>
            <a:r>
              <a:rPr lang="en"/>
              <a:t> and </a:t>
            </a:r>
            <a:r>
              <a:rPr i="1" lang="en"/>
              <a:t>data mining</a:t>
            </a:r>
            <a:r>
              <a:rPr lang="en"/>
              <a:t>.)</a:t>
            </a:r>
            <a:endParaRPr/>
          </a:p>
          <a:p>
            <a:pPr indent="-342900" lvl="0" marL="457200" rtl="0" algn="l">
              <a:spcBef>
                <a:spcPts val="0"/>
              </a:spcBef>
              <a:spcAft>
                <a:spcPts val="0"/>
              </a:spcAft>
              <a:buSzPts val="1800"/>
              <a:buChar char="●"/>
            </a:pPr>
            <a:r>
              <a:rPr lang="en"/>
              <a:t>What are some things we might want to predict?</a:t>
            </a:r>
            <a:endParaRPr/>
          </a:p>
          <a:p>
            <a:pPr indent="-317500" lvl="1" marL="914400" rtl="0" algn="l">
              <a:spcBef>
                <a:spcPts val="0"/>
              </a:spcBef>
              <a:spcAft>
                <a:spcPts val="0"/>
              </a:spcAft>
              <a:buSzPts val="1400"/>
              <a:buChar char="○"/>
            </a:pPr>
            <a:r>
              <a:rPr lang="en"/>
              <a:t>Is an email message spam?</a:t>
            </a:r>
            <a:endParaRPr/>
          </a:p>
          <a:p>
            <a:pPr indent="-317500" lvl="1" marL="914400" rtl="0" algn="l">
              <a:spcBef>
                <a:spcPts val="0"/>
              </a:spcBef>
              <a:spcAft>
                <a:spcPts val="0"/>
              </a:spcAft>
              <a:buSzPts val="1400"/>
              <a:buChar char="○"/>
            </a:pPr>
            <a:r>
              <a:rPr lang="en"/>
              <a:t>Is a credit card transaction fraudulent?</a:t>
            </a:r>
            <a:endParaRPr/>
          </a:p>
          <a:p>
            <a:pPr indent="-317500" lvl="1" marL="914400" rtl="0" algn="l">
              <a:spcBef>
                <a:spcPts val="0"/>
              </a:spcBef>
              <a:spcAft>
                <a:spcPts val="0"/>
              </a:spcAft>
              <a:buSzPts val="1400"/>
              <a:buChar char="○"/>
            </a:pPr>
            <a:r>
              <a:rPr lang="en"/>
              <a:t>Which advertisement will a shopper click on?</a:t>
            </a:r>
            <a:endParaRPr/>
          </a:p>
          <a:p>
            <a:pPr indent="-317500" lvl="1" marL="914400" rtl="0" algn="l">
              <a:spcBef>
                <a:spcPts val="0"/>
              </a:spcBef>
              <a:spcAft>
                <a:spcPts val="0"/>
              </a:spcAft>
              <a:buSzPts val="1400"/>
              <a:buChar char="○"/>
            </a:pPr>
            <a:r>
              <a:rPr lang="en"/>
              <a:t>Who will win the Super Bowl?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machine learning</a:t>
            </a:r>
            <a:endParaRPr/>
          </a:p>
        </p:txBody>
      </p:sp>
      <p:sp>
        <p:nvSpPr>
          <p:cNvPr id="98" name="Google Shape;98;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Arthur Samuel – 1959</a:t>
            </a:r>
            <a:endParaRPr sz="1800"/>
          </a:p>
          <a:p>
            <a:pPr indent="-342900" lvl="0" marL="457200" rtl="0" algn="l">
              <a:spcBef>
                <a:spcPts val="0"/>
              </a:spcBef>
              <a:spcAft>
                <a:spcPts val="0"/>
              </a:spcAft>
              <a:buSzPts val="1800"/>
              <a:buChar char="●"/>
            </a:pPr>
            <a:r>
              <a:rPr lang="en" sz="1800"/>
              <a:t>Not a great checkers player</a:t>
            </a:r>
            <a:endParaRPr sz="1800"/>
          </a:p>
          <a:p>
            <a:pPr indent="-342900" lvl="0" marL="457200" rtl="0" algn="l">
              <a:spcBef>
                <a:spcPts val="0"/>
              </a:spcBef>
              <a:spcAft>
                <a:spcPts val="0"/>
              </a:spcAft>
              <a:buSzPts val="1800"/>
              <a:buChar char="●"/>
            </a:pPr>
            <a:r>
              <a:rPr lang="en" sz="1800"/>
              <a:t>Taught computer to play checkers better than him</a:t>
            </a:r>
            <a:endParaRPr sz="18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5003225" y="871538"/>
            <a:ext cx="3028950" cy="340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of machine learning</a:t>
            </a:r>
            <a:endParaRPr/>
          </a:p>
        </p:txBody>
      </p:sp>
      <p:sp>
        <p:nvSpPr>
          <p:cNvPr id="105" name="Google Shape;105;p21"/>
          <p:cNvSpPr txBox="1"/>
          <p:nvPr>
            <p:ph idx="1" type="body"/>
          </p:nvPr>
        </p:nvSpPr>
        <p:spPr>
          <a:xfrm>
            <a:off x="311700" y="1152475"/>
            <a:ext cx="462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Tom Mitchell (Carnegie Mellon):</a:t>
            </a:r>
            <a:endParaRPr/>
          </a:p>
          <a:p>
            <a:pPr indent="0" lvl="0" marL="0" rtl="0" algn="l">
              <a:spcBef>
                <a:spcPts val="1600"/>
              </a:spcBef>
              <a:spcAft>
                <a:spcPts val="0"/>
              </a:spcAft>
              <a:buClr>
                <a:schemeClr val="dk1"/>
              </a:buClr>
              <a:buSzPts val="1100"/>
              <a:buFont typeface="Arial"/>
              <a:buNone/>
            </a:pPr>
            <a:r>
              <a:rPr lang="en"/>
              <a:t>A computer program is said to learn from experience ‘E’, with respect to some class of tasks ‘T’ and performance measure ‘P’ if its performance at tasks in ‘T’ as measured by ‘P’ improves with experience ‘E’.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06" name="Google Shape;106;p21"/>
          <p:cNvPicPr preferRelativeResize="0"/>
          <p:nvPr/>
        </p:nvPicPr>
        <p:blipFill>
          <a:blip r:embed="rId3">
            <a:alphaModFix/>
          </a:blip>
          <a:stretch>
            <a:fillRect/>
          </a:stretch>
        </p:blipFill>
        <p:spPr>
          <a:xfrm>
            <a:off x="5037325" y="1380475"/>
            <a:ext cx="3668323" cy="2063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