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B078-A580-660A-A6E4-70917626B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CD436-F4E2-87BA-D880-EC0201D18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F5FBD-C252-AF35-9E27-7FD0D33A060D}"/>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3F440709-EE4C-1553-3FD7-5F68BBCCD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37630-3E50-ECFB-C6FD-474F04901B06}"/>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138050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0E8E-A5EB-F9ED-12CB-85DADD195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56EDD-DE21-618C-52A9-DEEB578E0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D7DED-D511-74B9-8481-FD2F2B47F77E}"/>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1FCA3F10-10F2-EF08-15FB-E5EFDAB96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C5384-3439-B386-589E-9056EA11970A}"/>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25217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E337B-EF16-9A29-7DB2-A1749FDE7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6CE7C3-957C-960D-43AA-448C4FE28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42FA0-AD23-DB4F-077C-FEFED4CB00FD}"/>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B2F1BAD0-E6AA-AE92-4270-3210921DE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42F51-AB68-1F15-48EE-F42B2BCDD0FB}"/>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32386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268D-B66F-B9E1-1C4A-7E5491BD2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3DED5-037C-9354-18B0-F6C4B068F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E89E4-9BCA-E629-16B0-3593CBE3522E}"/>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DA4EED26-7C35-66B2-6B47-5AA072F7B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4D1C8-A1CB-FBFB-00C1-F8A7852F5AD8}"/>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418182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CE4B-59EF-03E6-82C9-DC9D2CC64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F7CFD-4DD1-12C6-7605-1EC5770008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73A55-EFA4-B68B-D0B7-E7D8EF73229E}"/>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1DE88901-645A-2F5B-3093-12873177F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2DE92-3262-7DD8-D28C-37065855008D}"/>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302130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D39E-A2CC-9E44-93ED-D6A9FE3BB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DE562-81CA-A90B-5D0C-4040C5383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47AD2-504B-AEDD-16C0-BC0D9DE5A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63BD11-E8C6-DFD8-CD0A-2131EE3888DF}"/>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6" name="Footer Placeholder 5">
            <a:extLst>
              <a:ext uri="{FF2B5EF4-FFF2-40B4-BE49-F238E27FC236}">
                <a16:creationId xmlns:a16="http://schemas.microsoft.com/office/drawing/2014/main" id="{A87A720D-DF05-5885-6164-711F35CD7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049CC-EE10-4BF7-726A-B770C3C3BC4B}"/>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8549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CB97-3CD7-CE61-65CB-106432C84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72496B-EE7B-DF5B-AEE2-87DDD46D1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BF32E-6492-C26F-B7B5-491FE9DBB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F2B2D1-9C1A-9404-BF3F-351BCF95B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E65BA-0CBA-B094-1691-DC821A05E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F2400-892B-16A5-4EA3-3F63D2F009E9}"/>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8" name="Footer Placeholder 7">
            <a:extLst>
              <a:ext uri="{FF2B5EF4-FFF2-40B4-BE49-F238E27FC236}">
                <a16:creationId xmlns:a16="http://schemas.microsoft.com/office/drawing/2014/main" id="{7EAADC37-2540-6B96-59A9-47B94F70EE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AE042-43AD-7B2A-96A5-C91344563CDB}"/>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2605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4537-1918-35A4-8448-188AB0BABD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8CDB2A-2189-200B-5ECE-62741B554A98}"/>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4" name="Footer Placeholder 3">
            <a:extLst>
              <a:ext uri="{FF2B5EF4-FFF2-40B4-BE49-F238E27FC236}">
                <a16:creationId xmlns:a16="http://schemas.microsoft.com/office/drawing/2014/main" id="{73FCD977-2D4D-274E-AD5A-6E6A27314C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4948FE-5C4A-8F4B-3843-D4235ACB0012}"/>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306039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94CC9-D341-9FF3-D91C-2B3E1086EC96}"/>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3" name="Footer Placeholder 2">
            <a:extLst>
              <a:ext uri="{FF2B5EF4-FFF2-40B4-BE49-F238E27FC236}">
                <a16:creationId xmlns:a16="http://schemas.microsoft.com/office/drawing/2014/main" id="{F8652C06-7E82-FFC5-3177-AB9BD5C31B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0630E3-B007-B588-008F-A2AC7047172E}"/>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97409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A03C-CACE-F66A-E2CF-0B9973AF6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69DC2-074F-99D8-C8E7-058D4FA3C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9030E-61A4-392D-66CD-A8A86565D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5EDB8-6935-E649-BB7F-19312AC3D148}"/>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6" name="Footer Placeholder 5">
            <a:extLst>
              <a:ext uri="{FF2B5EF4-FFF2-40B4-BE49-F238E27FC236}">
                <a16:creationId xmlns:a16="http://schemas.microsoft.com/office/drawing/2014/main" id="{40FE9198-E1F2-C787-6852-E42F5476C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23D02-E3BC-728D-F0F2-8A7B438DDC7E}"/>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3261599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0AA4-E177-84B9-8E5C-06EE2EBC4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AD59E-FED1-F9D8-490F-00BE5D38D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B39374-2E88-BD98-9990-FD1BA095A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27B13-4240-9D2C-1E82-7A1C862125FD}"/>
              </a:ext>
            </a:extLst>
          </p:cNvPr>
          <p:cNvSpPr>
            <a:spLocks noGrp="1"/>
          </p:cNvSpPr>
          <p:nvPr>
            <p:ph type="dt" sz="half" idx="10"/>
          </p:nvPr>
        </p:nvSpPr>
        <p:spPr/>
        <p:txBody>
          <a:bodyPr/>
          <a:lstStyle/>
          <a:p>
            <a:fld id="{4DE1A421-961C-4F8A-B64F-5D984F1D2C1E}" type="datetimeFigureOut">
              <a:rPr lang="en-US" smtClean="0"/>
              <a:t>3/19/2025</a:t>
            </a:fld>
            <a:endParaRPr lang="en-US"/>
          </a:p>
        </p:txBody>
      </p:sp>
      <p:sp>
        <p:nvSpPr>
          <p:cNvPr id="6" name="Footer Placeholder 5">
            <a:extLst>
              <a:ext uri="{FF2B5EF4-FFF2-40B4-BE49-F238E27FC236}">
                <a16:creationId xmlns:a16="http://schemas.microsoft.com/office/drawing/2014/main" id="{16C83733-9ACD-337B-A028-1E1062F6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7213-866C-980E-4718-AE01F09D642F}"/>
              </a:ext>
            </a:extLst>
          </p:cNvPr>
          <p:cNvSpPr>
            <a:spLocks noGrp="1"/>
          </p:cNvSpPr>
          <p:nvPr>
            <p:ph type="sldNum" sz="quarter" idx="12"/>
          </p:nvPr>
        </p:nvSpPr>
        <p:spPr/>
        <p:txBody>
          <a:bodyPr/>
          <a:lstStyle/>
          <a:p>
            <a:fld id="{D13B9A56-3721-45C2-AA3C-40D277802E47}" type="slidenum">
              <a:rPr lang="en-US" smtClean="0"/>
              <a:t>‹#›</a:t>
            </a:fld>
            <a:endParaRPr lang="en-US"/>
          </a:p>
        </p:txBody>
      </p:sp>
    </p:spTree>
    <p:extLst>
      <p:ext uri="{BB962C8B-B14F-4D97-AF65-F5344CB8AC3E}">
        <p14:creationId xmlns:p14="http://schemas.microsoft.com/office/powerpoint/2010/main" val="38549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3071C0-C4D3-DD49-997F-AA6D97B77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17D0D5-CC21-73CA-8A9C-CCA401763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38CB1-877C-A49D-C580-0F9E69EE7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E1A421-961C-4F8A-B64F-5D984F1D2C1E}" type="datetimeFigureOut">
              <a:rPr lang="en-US" smtClean="0"/>
              <a:t>3/19/2025</a:t>
            </a:fld>
            <a:endParaRPr lang="en-US"/>
          </a:p>
        </p:txBody>
      </p:sp>
      <p:sp>
        <p:nvSpPr>
          <p:cNvPr id="5" name="Footer Placeholder 4">
            <a:extLst>
              <a:ext uri="{FF2B5EF4-FFF2-40B4-BE49-F238E27FC236}">
                <a16:creationId xmlns:a16="http://schemas.microsoft.com/office/drawing/2014/main" id="{649C2FD4-68E0-A7DC-1FEB-6BCEA2E0C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32BCBC-828E-939B-2B24-BFFD7E18C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3B9A56-3721-45C2-AA3C-40D277802E47}" type="slidenum">
              <a:rPr lang="en-US" smtClean="0"/>
              <a:t>‹#›</a:t>
            </a:fld>
            <a:endParaRPr lang="en-US"/>
          </a:p>
        </p:txBody>
      </p:sp>
    </p:spTree>
    <p:extLst>
      <p:ext uri="{BB962C8B-B14F-4D97-AF65-F5344CB8AC3E}">
        <p14:creationId xmlns:p14="http://schemas.microsoft.com/office/powerpoint/2010/main" val="64687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2DFF-45E9-C3E0-F430-AA55C72E8C6C}"/>
              </a:ext>
            </a:extLst>
          </p:cNvPr>
          <p:cNvSpPr>
            <a:spLocks noGrp="1"/>
          </p:cNvSpPr>
          <p:nvPr>
            <p:ph type="ctrTitle"/>
          </p:nvPr>
        </p:nvSpPr>
        <p:spPr/>
        <p:txBody>
          <a:bodyPr/>
          <a:lstStyle/>
          <a:p>
            <a:r>
              <a:rPr lang="en-US" dirty="0"/>
              <a:t>Cyber Infrastructure</a:t>
            </a:r>
          </a:p>
        </p:txBody>
      </p:sp>
    </p:spTree>
    <p:extLst>
      <p:ext uri="{BB962C8B-B14F-4D97-AF65-F5344CB8AC3E}">
        <p14:creationId xmlns:p14="http://schemas.microsoft.com/office/powerpoint/2010/main" val="250628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D5B8317-94E5-FC42-4ADD-70C0FC7E9FA2}"/>
              </a:ext>
            </a:extLst>
          </p:cNvPr>
          <p:cNvSpPr/>
          <p:nvPr/>
        </p:nvSpPr>
        <p:spPr>
          <a:xfrm>
            <a:off x="4151376" y="950976"/>
            <a:ext cx="3282696" cy="74980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Cyber infrastructure</a:t>
            </a:r>
          </a:p>
        </p:txBody>
      </p:sp>
      <p:sp>
        <p:nvSpPr>
          <p:cNvPr id="6" name="Rectangle: Rounded Corners 5">
            <a:extLst>
              <a:ext uri="{FF2B5EF4-FFF2-40B4-BE49-F238E27FC236}">
                <a16:creationId xmlns:a16="http://schemas.microsoft.com/office/drawing/2014/main" id="{2176D520-1369-1078-BBB0-1C6DCF6419F2}"/>
              </a:ext>
            </a:extLst>
          </p:cNvPr>
          <p:cNvSpPr/>
          <p:nvPr/>
        </p:nvSpPr>
        <p:spPr>
          <a:xfrm>
            <a:off x="8025386" y="4578096"/>
            <a:ext cx="3282696" cy="1850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Communication protocols:</a:t>
            </a:r>
          </a:p>
          <a:p>
            <a:pPr algn="ctr"/>
            <a:r>
              <a:rPr lang="en-US" dirty="0"/>
              <a:t>Ssh: sftp</a:t>
            </a:r>
          </a:p>
          <a:p>
            <a:pPr algn="ctr"/>
            <a:r>
              <a:rPr lang="en-US" dirty="0" err="1"/>
              <a:t>Wireguard</a:t>
            </a:r>
            <a:r>
              <a:rPr lang="en-US" dirty="0"/>
              <a:t>: </a:t>
            </a:r>
            <a:r>
              <a:rPr lang="en-US" dirty="0" err="1"/>
              <a:t>vpn</a:t>
            </a:r>
            <a:r>
              <a:rPr lang="en-US" dirty="0"/>
              <a:t>, </a:t>
            </a:r>
            <a:r>
              <a:rPr lang="en-US" dirty="0" err="1"/>
              <a:t>udp</a:t>
            </a:r>
            <a:endParaRPr lang="en-US" dirty="0"/>
          </a:p>
          <a:p>
            <a:pPr algn="ctr"/>
            <a:r>
              <a:rPr lang="en-US" dirty="0"/>
              <a:t>Com</a:t>
            </a:r>
          </a:p>
          <a:p>
            <a:pPr algn="ctr"/>
            <a:r>
              <a:rPr lang="en-US" dirty="0" err="1"/>
              <a:t>Tcp</a:t>
            </a:r>
            <a:r>
              <a:rPr lang="en-US" dirty="0"/>
              <a:t>/</a:t>
            </a:r>
            <a:r>
              <a:rPr lang="en-US" dirty="0" err="1"/>
              <a:t>ip</a:t>
            </a:r>
            <a:endParaRPr lang="en-US" dirty="0"/>
          </a:p>
        </p:txBody>
      </p:sp>
      <p:sp>
        <p:nvSpPr>
          <p:cNvPr id="7" name="Rectangle: Rounded Corners 6">
            <a:extLst>
              <a:ext uri="{FF2B5EF4-FFF2-40B4-BE49-F238E27FC236}">
                <a16:creationId xmlns:a16="http://schemas.microsoft.com/office/drawing/2014/main" id="{778DF8F0-F19E-A3EF-0736-FBB74F983765}"/>
              </a:ext>
            </a:extLst>
          </p:cNvPr>
          <p:cNvSpPr/>
          <p:nvPr/>
        </p:nvSpPr>
        <p:spPr>
          <a:xfrm>
            <a:off x="710184" y="4954524"/>
            <a:ext cx="3282696" cy="7498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a:p>
            <a:pPr algn="ctr"/>
            <a:r>
              <a:rPr lang="en-US" dirty="0" err="1"/>
              <a:t>Sql</a:t>
            </a:r>
            <a:endParaRPr lang="en-US" dirty="0"/>
          </a:p>
        </p:txBody>
      </p:sp>
      <p:sp>
        <p:nvSpPr>
          <p:cNvPr id="8" name="Rectangle: Rounded Corners 7">
            <a:extLst>
              <a:ext uri="{FF2B5EF4-FFF2-40B4-BE49-F238E27FC236}">
                <a16:creationId xmlns:a16="http://schemas.microsoft.com/office/drawing/2014/main" id="{DECD777C-0E82-D4C4-D478-5D92DE6AA22D}"/>
              </a:ext>
            </a:extLst>
          </p:cNvPr>
          <p:cNvSpPr/>
          <p:nvPr/>
        </p:nvSpPr>
        <p:spPr>
          <a:xfrm>
            <a:off x="8025386" y="2392680"/>
            <a:ext cx="3282696" cy="1850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t>
            </a:r>
          </a:p>
          <a:p>
            <a:pPr algn="ctr"/>
            <a:r>
              <a:rPr lang="en-US" dirty="0"/>
              <a:t>Godot</a:t>
            </a:r>
          </a:p>
          <a:p>
            <a:pPr algn="ctr"/>
            <a:r>
              <a:rPr lang="en-US" dirty="0" err="1"/>
              <a:t>Octoprint</a:t>
            </a:r>
            <a:r>
              <a:rPr lang="en-US" dirty="0"/>
              <a:t>; server</a:t>
            </a:r>
          </a:p>
          <a:p>
            <a:pPr algn="ctr"/>
            <a:r>
              <a:rPr lang="en-US" dirty="0"/>
              <a:t>Flask: AI</a:t>
            </a:r>
          </a:p>
          <a:p>
            <a:pPr algn="ctr"/>
            <a:r>
              <a:rPr lang="en-US" dirty="0" err="1"/>
              <a:t>Streamlit</a:t>
            </a:r>
            <a:r>
              <a:rPr lang="en-US" dirty="0"/>
              <a:t>: control</a:t>
            </a:r>
          </a:p>
          <a:p>
            <a:pPr algn="ctr"/>
            <a:r>
              <a:rPr lang="en-US" dirty="0" err="1"/>
              <a:t>restAPI</a:t>
            </a:r>
            <a:r>
              <a:rPr lang="en-US" dirty="0"/>
              <a:t>: </a:t>
            </a:r>
            <a:r>
              <a:rPr lang="en-US" dirty="0" err="1"/>
              <a:t>octorest</a:t>
            </a:r>
            <a:endParaRPr lang="en-US" dirty="0"/>
          </a:p>
          <a:p>
            <a:pPr algn="ctr"/>
            <a:endParaRPr lang="en-US" dirty="0"/>
          </a:p>
        </p:txBody>
      </p:sp>
      <p:sp>
        <p:nvSpPr>
          <p:cNvPr id="9" name="Rectangle: Rounded Corners 8">
            <a:extLst>
              <a:ext uri="{FF2B5EF4-FFF2-40B4-BE49-F238E27FC236}">
                <a16:creationId xmlns:a16="http://schemas.microsoft.com/office/drawing/2014/main" id="{9BF893F4-C157-224C-0838-082B0245E340}"/>
              </a:ext>
            </a:extLst>
          </p:cNvPr>
          <p:cNvSpPr/>
          <p:nvPr/>
        </p:nvSpPr>
        <p:spPr>
          <a:xfrm>
            <a:off x="710184" y="2465832"/>
            <a:ext cx="3282696"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HW:</a:t>
            </a:r>
          </a:p>
          <a:p>
            <a:pPr algn="ctr"/>
            <a:r>
              <a:rPr lang="en-US" dirty="0"/>
              <a:t>Printer</a:t>
            </a:r>
          </a:p>
          <a:p>
            <a:pPr algn="ctr"/>
            <a:r>
              <a:rPr lang="en-US" dirty="0"/>
              <a:t>Sensors: camera, ae</a:t>
            </a:r>
          </a:p>
          <a:p>
            <a:pPr algn="ctr"/>
            <a:r>
              <a:rPr lang="en-US" dirty="0"/>
              <a:t>Raspberry</a:t>
            </a:r>
          </a:p>
          <a:p>
            <a:pPr algn="ctr"/>
            <a:r>
              <a:rPr lang="en-US" dirty="0"/>
              <a:t>Pc; client</a:t>
            </a:r>
          </a:p>
        </p:txBody>
      </p:sp>
    </p:spTree>
    <p:extLst>
      <p:ext uri="{BB962C8B-B14F-4D97-AF65-F5344CB8AC3E}">
        <p14:creationId xmlns:p14="http://schemas.microsoft.com/office/powerpoint/2010/main" val="290829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29BA-5749-4C3C-1E3D-CC2AFCABBAF2}"/>
              </a:ext>
            </a:extLst>
          </p:cNvPr>
          <p:cNvSpPr/>
          <p:nvPr/>
        </p:nvSpPr>
        <p:spPr>
          <a:xfrm>
            <a:off x="848868" y="2093976"/>
            <a:ext cx="1645920"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5" name="Rectangle: Rounded Corners 4">
            <a:extLst>
              <a:ext uri="{FF2B5EF4-FFF2-40B4-BE49-F238E27FC236}">
                <a16:creationId xmlns:a16="http://schemas.microsoft.com/office/drawing/2014/main" id="{5D33E437-1C36-E2B7-E509-A28ACEFED989}"/>
              </a:ext>
            </a:extLst>
          </p:cNvPr>
          <p:cNvSpPr/>
          <p:nvPr/>
        </p:nvSpPr>
        <p:spPr>
          <a:xfrm>
            <a:off x="3462528" y="2093976"/>
            <a:ext cx="1645920"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Raspberry pi:</a:t>
            </a:r>
          </a:p>
          <a:p>
            <a:pPr algn="ctr"/>
            <a:r>
              <a:rPr lang="en-US" dirty="0"/>
              <a:t>octopi</a:t>
            </a:r>
          </a:p>
        </p:txBody>
      </p:sp>
      <p:sp>
        <p:nvSpPr>
          <p:cNvPr id="6" name="Rectangle: Rounded Corners 5">
            <a:extLst>
              <a:ext uri="{FF2B5EF4-FFF2-40B4-BE49-F238E27FC236}">
                <a16:creationId xmlns:a16="http://schemas.microsoft.com/office/drawing/2014/main" id="{2A1F0E41-519C-D893-5AF3-85EBA7CC5B75}"/>
              </a:ext>
            </a:extLst>
          </p:cNvPr>
          <p:cNvSpPr/>
          <p:nvPr/>
        </p:nvSpPr>
        <p:spPr>
          <a:xfrm>
            <a:off x="2322576" y="1014984"/>
            <a:ext cx="1645920"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SpotWave</a:t>
            </a:r>
            <a:endParaRPr lang="en-US" dirty="0"/>
          </a:p>
          <a:p>
            <a:pPr algn="ctr"/>
            <a:r>
              <a:rPr lang="en-US" dirty="0"/>
              <a:t>/</a:t>
            </a:r>
            <a:r>
              <a:rPr lang="en-US" dirty="0" err="1"/>
              <a:t>Linwave</a:t>
            </a:r>
            <a:endParaRPr lang="en-US" dirty="0"/>
          </a:p>
        </p:txBody>
      </p:sp>
      <p:sp>
        <p:nvSpPr>
          <p:cNvPr id="7" name="Rectangle: Rounded Corners 6">
            <a:extLst>
              <a:ext uri="{FF2B5EF4-FFF2-40B4-BE49-F238E27FC236}">
                <a16:creationId xmlns:a16="http://schemas.microsoft.com/office/drawing/2014/main" id="{C1B0C724-3A01-5EA8-9F93-76232EA1E115}"/>
              </a:ext>
            </a:extLst>
          </p:cNvPr>
          <p:cNvSpPr/>
          <p:nvPr/>
        </p:nvSpPr>
        <p:spPr>
          <a:xfrm>
            <a:off x="2414016" y="3172968"/>
            <a:ext cx="1645920"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camera</a:t>
            </a:r>
          </a:p>
        </p:txBody>
      </p:sp>
      <p:cxnSp>
        <p:nvCxnSpPr>
          <p:cNvPr id="11" name="Connector: Elbow 10">
            <a:extLst>
              <a:ext uri="{FF2B5EF4-FFF2-40B4-BE49-F238E27FC236}">
                <a16:creationId xmlns:a16="http://schemas.microsoft.com/office/drawing/2014/main" id="{2F4B0CD4-5DC0-BC3C-3F04-8EBAFE81FD4C}"/>
              </a:ext>
            </a:extLst>
          </p:cNvPr>
          <p:cNvCxnSpPr>
            <a:stCxn id="6" idx="1"/>
            <a:endCxn id="4" idx="0"/>
          </p:cNvCxnSpPr>
          <p:nvPr/>
        </p:nvCxnSpPr>
        <p:spPr>
          <a:xfrm rot="10800000" flipV="1">
            <a:off x="1671828" y="1335024"/>
            <a:ext cx="650748" cy="75895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0FF595CB-7004-08F1-9A5E-31824EAF7B70}"/>
              </a:ext>
            </a:extLst>
          </p:cNvPr>
          <p:cNvCxnSpPr>
            <a:stCxn id="7" idx="1"/>
            <a:endCxn id="4" idx="2"/>
          </p:cNvCxnSpPr>
          <p:nvPr/>
        </p:nvCxnSpPr>
        <p:spPr>
          <a:xfrm rot="10800000">
            <a:off x="1671828" y="2734056"/>
            <a:ext cx="742188" cy="75895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E8ABD6F6-C411-1C11-1CF7-04117B9CA990}"/>
              </a:ext>
            </a:extLst>
          </p:cNvPr>
          <p:cNvSpPr/>
          <p:nvPr/>
        </p:nvSpPr>
        <p:spPr>
          <a:xfrm>
            <a:off x="8360664" y="1353315"/>
            <a:ext cx="3396996" cy="27614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Wi-Fi outline">
            <a:extLst>
              <a:ext uri="{FF2B5EF4-FFF2-40B4-BE49-F238E27FC236}">
                <a16:creationId xmlns:a16="http://schemas.microsoft.com/office/drawing/2014/main" id="{6DAEBAA2-D644-34E0-2F8F-F4D2BDA986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5346192" y="2057400"/>
            <a:ext cx="914400" cy="914400"/>
          </a:xfrm>
          <a:prstGeom prst="rect">
            <a:avLst/>
          </a:prstGeom>
        </p:spPr>
      </p:pic>
      <p:pic>
        <p:nvPicPr>
          <p:cNvPr id="21" name="Graphic 20" descr="Wi-Fi outline">
            <a:extLst>
              <a:ext uri="{FF2B5EF4-FFF2-40B4-BE49-F238E27FC236}">
                <a16:creationId xmlns:a16="http://schemas.microsoft.com/office/drawing/2014/main" id="{134E2FB7-6207-EBD4-E03C-A86113B71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7098792" y="2010787"/>
            <a:ext cx="914400" cy="914400"/>
          </a:xfrm>
          <a:prstGeom prst="rect">
            <a:avLst/>
          </a:prstGeom>
        </p:spPr>
      </p:pic>
      <p:sp>
        <p:nvSpPr>
          <p:cNvPr id="22" name="TextBox 21">
            <a:extLst>
              <a:ext uri="{FF2B5EF4-FFF2-40B4-BE49-F238E27FC236}">
                <a16:creationId xmlns:a16="http://schemas.microsoft.com/office/drawing/2014/main" id="{98E3A246-179A-4D10-9C32-D2DFEFA2954E}"/>
              </a:ext>
            </a:extLst>
          </p:cNvPr>
          <p:cNvSpPr txBox="1"/>
          <p:nvPr/>
        </p:nvSpPr>
        <p:spPr>
          <a:xfrm>
            <a:off x="4757928" y="1654802"/>
            <a:ext cx="3130296" cy="369332"/>
          </a:xfrm>
          <a:prstGeom prst="rect">
            <a:avLst/>
          </a:prstGeom>
          <a:noFill/>
        </p:spPr>
        <p:txBody>
          <a:bodyPr wrap="square" rtlCol="0">
            <a:spAutoFit/>
          </a:bodyPr>
          <a:lstStyle/>
          <a:p>
            <a:r>
              <a:rPr lang="en-US" dirty="0">
                <a:solidFill>
                  <a:srgbClr val="FF0000"/>
                </a:solidFill>
              </a:rPr>
              <a:t>SSH </a:t>
            </a:r>
            <a:r>
              <a:rPr lang="en-US" dirty="0"/>
              <a:t> for local data transfer</a:t>
            </a:r>
          </a:p>
        </p:txBody>
      </p:sp>
      <p:sp>
        <p:nvSpPr>
          <p:cNvPr id="23" name="TextBox 22">
            <a:extLst>
              <a:ext uri="{FF2B5EF4-FFF2-40B4-BE49-F238E27FC236}">
                <a16:creationId xmlns:a16="http://schemas.microsoft.com/office/drawing/2014/main" id="{FC566B35-40D0-AAEB-EED5-6F0B231A03D5}"/>
              </a:ext>
            </a:extLst>
          </p:cNvPr>
          <p:cNvSpPr txBox="1"/>
          <p:nvPr/>
        </p:nvSpPr>
        <p:spPr>
          <a:xfrm>
            <a:off x="4398264" y="2878574"/>
            <a:ext cx="3874008" cy="369332"/>
          </a:xfrm>
          <a:prstGeom prst="rect">
            <a:avLst/>
          </a:prstGeom>
          <a:noFill/>
        </p:spPr>
        <p:txBody>
          <a:bodyPr wrap="square" rtlCol="0">
            <a:spAutoFit/>
          </a:bodyPr>
          <a:lstStyle/>
          <a:p>
            <a:r>
              <a:rPr lang="en-US" dirty="0">
                <a:solidFill>
                  <a:srgbClr val="FF0000"/>
                </a:solidFill>
              </a:rPr>
              <a:t>WIREGUARD</a:t>
            </a:r>
            <a:r>
              <a:rPr lang="en-US" dirty="0"/>
              <a:t> for remote data transfer</a:t>
            </a:r>
          </a:p>
        </p:txBody>
      </p:sp>
      <p:cxnSp>
        <p:nvCxnSpPr>
          <p:cNvPr id="25" name="Straight Arrow Connector 24">
            <a:extLst>
              <a:ext uri="{FF2B5EF4-FFF2-40B4-BE49-F238E27FC236}">
                <a16:creationId xmlns:a16="http://schemas.microsoft.com/office/drawing/2014/main" id="{7BB2A574-3CE0-D80E-81E7-F3CBAD2A5B26}"/>
              </a:ext>
            </a:extLst>
          </p:cNvPr>
          <p:cNvCxnSpPr/>
          <p:nvPr/>
        </p:nvCxnSpPr>
        <p:spPr>
          <a:xfrm>
            <a:off x="4315968" y="4187952"/>
            <a:ext cx="3934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6295074-59B7-5FAC-EC4E-E54FF3F1B5B8}"/>
              </a:ext>
            </a:extLst>
          </p:cNvPr>
          <p:cNvSpPr txBox="1"/>
          <p:nvPr/>
        </p:nvSpPr>
        <p:spPr>
          <a:xfrm>
            <a:off x="5309616" y="3858768"/>
            <a:ext cx="1978152" cy="369332"/>
          </a:xfrm>
          <a:prstGeom prst="rect">
            <a:avLst/>
          </a:prstGeom>
          <a:noFill/>
        </p:spPr>
        <p:txBody>
          <a:bodyPr wrap="square" rtlCol="0">
            <a:spAutoFit/>
          </a:bodyPr>
          <a:lstStyle/>
          <a:p>
            <a:r>
              <a:rPr lang="en-US" dirty="0"/>
              <a:t>images</a:t>
            </a:r>
          </a:p>
        </p:txBody>
      </p:sp>
      <p:cxnSp>
        <p:nvCxnSpPr>
          <p:cNvPr id="27" name="Straight Arrow Connector 26">
            <a:extLst>
              <a:ext uri="{FF2B5EF4-FFF2-40B4-BE49-F238E27FC236}">
                <a16:creationId xmlns:a16="http://schemas.microsoft.com/office/drawing/2014/main" id="{41241A7D-F602-2245-11E2-2894D0CED235}"/>
              </a:ext>
            </a:extLst>
          </p:cNvPr>
          <p:cNvCxnSpPr/>
          <p:nvPr/>
        </p:nvCxnSpPr>
        <p:spPr>
          <a:xfrm>
            <a:off x="4331208" y="4532376"/>
            <a:ext cx="3934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EA287C14-F626-BD87-058D-E4043C2E19D3}"/>
              </a:ext>
            </a:extLst>
          </p:cNvPr>
          <p:cNvSpPr txBox="1"/>
          <p:nvPr/>
        </p:nvSpPr>
        <p:spPr>
          <a:xfrm>
            <a:off x="5324856" y="4203192"/>
            <a:ext cx="2474976" cy="369332"/>
          </a:xfrm>
          <a:prstGeom prst="rect">
            <a:avLst/>
          </a:prstGeom>
          <a:noFill/>
        </p:spPr>
        <p:txBody>
          <a:bodyPr wrap="square" rtlCol="0">
            <a:spAutoFit/>
          </a:bodyPr>
          <a:lstStyle/>
          <a:p>
            <a:r>
              <a:rPr lang="en-US" dirty="0"/>
              <a:t>AE waves and features</a:t>
            </a:r>
          </a:p>
        </p:txBody>
      </p:sp>
      <p:cxnSp>
        <p:nvCxnSpPr>
          <p:cNvPr id="29" name="Straight Arrow Connector 28">
            <a:extLst>
              <a:ext uri="{FF2B5EF4-FFF2-40B4-BE49-F238E27FC236}">
                <a16:creationId xmlns:a16="http://schemas.microsoft.com/office/drawing/2014/main" id="{A6CC7FE2-5421-480A-B352-561DE14BDC51}"/>
              </a:ext>
            </a:extLst>
          </p:cNvPr>
          <p:cNvCxnSpPr/>
          <p:nvPr/>
        </p:nvCxnSpPr>
        <p:spPr>
          <a:xfrm>
            <a:off x="4309872" y="4931664"/>
            <a:ext cx="3934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0D5B703-10EA-0621-5F03-5ABF1B4F70EB}"/>
              </a:ext>
            </a:extLst>
          </p:cNvPr>
          <p:cNvSpPr txBox="1"/>
          <p:nvPr/>
        </p:nvSpPr>
        <p:spPr>
          <a:xfrm>
            <a:off x="5303520" y="4602480"/>
            <a:ext cx="2474976" cy="369332"/>
          </a:xfrm>
          <a:prstGeom prst="rect">
            <a:avLst/>
          </a:prstGeom>
          <a:noFill/>
        </p:spPr>
        <p:txBody>
          <a:bodyPr wrap="square" rtlCol="0">
            <a:spAutoFit/>
          </a:bodyPr>
          <a:lstStyle/>
          <a:p>
            <a:r>
              <a:rPr lang="en-US" dirty="0" err="1"/>
              <a:t>Gcode</a:t>
            </a:r>
            <a:endParaRPr lang="en-US" dirty="0"/>
          </a:p>
        </p:txBody>
      </p:sp>
      <p:cxnSp>
        <p:nvCxnSpPr>
          <p:cNvPr id="32" name="Straight Arrow Connector 31">
            <a:extLst>
              <a:ext uri="{FF2B5EF4-FFF2-40B4-BE49-F238E27FC236}">
                <a16:creationId xmlns:a16="http://schemas.microsoft.com/office/drawing/2014/main" id="{1618AF33-6833-17CC-ECB6-4978BB95BBA6}"/>
              </a:ext>
            </a:extLst>
          </p:cNvPr>
          <p:cNvCxnSpPr/>
          <p:nvPr/>
        </p:nvCxnSpPr>
        <p:spPr>
          <a:xfrm>
            <a:off x="4331208" y="5513832"/>
            <a:ext cx="391363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0ECCC418-7715-7A68-884E-5094C8250BA7}"/>
              </a:ext>
            </a:extLst>
          </p:cNvPr>
          <p:cNvSpPr txBox="1"/>
          <p:nvPr/>
        </p:nvSpPr>
        <p:spPr>
          <a:xfrm>
            <a:off x="5303520" y="5164836"/>
            <a:ext cx="6467856" cy="923330"/>
          </a:xfrm>
          <a:prstGeom prst="rect">
            <a:avLst/>
          </a:prstGeom>
          <a:noFill/>
        </p:spPr>
        <p:txBody>
          <a:bodyPr wrap="square" rtlCol="0">
            <a:spAutoFit/>
          </a:bodyPr>
          <a:lstStyle/>
          <a:p>
            <a:r>
              <a:rPr lang="en-US" dirty="0" err="1"/>
              <a:t>Octorest</a:t>
            </a:r>
            <a:r>
              <a:rPr lang="en-US" dirty="0"/>
              <a:t>: </a:t>
            </a:r>
          </a:p>
          <a:p>
            <a:pPr marL="285750" indent="-285750">
              <a:buFont typeface="Arial" panose="020B0604020202020204" pitchFamily="34" charset="0"/>
              <a:buChar char="•"/>
            </a:pPr>
            <a:r>
              <a:rPr lang="en-US" dirty="0"/>
              <a:t>send print info: temperature, status..</a:t>
            </a:r>
          </a:p>
          <a:p>
            <a:pPr marL="285750" indent="-285750">
              <a:buFont typeface="Arial" panose="020B0604020202020204" pitchFamily="34" charset="0"/>
              <a:buChar char="•"/>
            </a:pPr>
            <a:r>
              <a:rPr lang="en-US" dirty="0"/>
              <a:t>Receive commands: pause, increase/decrease </a:t>
            </a:r>
            <a:r>
              <a:rPr lang="en-US" dirty="0" err="1"/>
              <a:t>feedrate</a:t>
            </a:r>
            <a:r>
              <a:rPr lang="en-US" dirty="0"/>
              <a:t>..</a:t>
            </a:r>
          </a:p>
        </p:txBody>
      </p:sp>
      <p:cxnSp>
        <p:nvCxnSpPr>
          <p:cNvPr id="35" name="Connector: Elbow 34">
            <a:extLst>
              <a:ext uri="{FF2B5EF4-FFF2-40B4-BE49-F238E27FC236}">
                <a16:creationId xmlns:a16="http://schemas.microsoft.com/office/drawing/2014/main" id="{09C8E317-CECA-929F-94FC-FD4168047579}"/>
              </a:ext>
            </a:extLst>
          </p:cNvPr>
          <p:cNvCxnSpPr>
            <a:stCxn id="5" idx="0"/>
            <a:endCxn id="6" idx="3"/>
          </p:cNvCxnSpPr>
          <p:nvPr/>
        </p:nvCxnSpPr>
        <p:spPr>
          <a:xfrm rot="16200000" flipV="1">
            <a:off x="3747516" y="1556004"/>
            <a:ext cx="758952" cy="31699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F209C1ED-F4F7-6AF3-A559-4702920A940F}"/>
              </a:ext>
            </a:extLst>
          </p:cNvPr>
          <p:cNvCxnSpPr>
            <a:cxnSpLocks/>
            <a:stCxn id="5" idx="2"/>
            <a:endCxn id="7" idx="3"/>
          </p:cNvCxnSpPr>
          <p:nvPr/>
        </p:nvCxnSpPr>
        <p:spPr>
          <a:xfrm rot="5400000">
            <a:off x="3793236" y="3000756"/>
            <a:ext cx="758952" cy="22555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3BAD185-CCAD-F60E-31D7-253276DED130}"/>
              </a:ext>
            </a:extLst>
          </p:cNvPr>
          <p:cNvCxnSpPr>
            <a:cxnSpLocks/>
            <a:stCxn id="5" idx="1"/>
            <a:endCxn id="4" idx="3"/>
          </p:cNvCxnSpPr>
          <p:nvPr/>
        </p:nvCxnSpPr>
        <p:spPr>
          <a:xfrm flipH="1">
            <a:off x="2494788" y="2414016"/>
            <a:ext cx="9677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27A136D-2098-FF69-8D50-A59B8C41539A}"/>
              </a:ext>
            </a:extLst>
          </p:cNvPr>
          <p:cNvSpPr txBox="1"/>
          <p:nvPr/>
        </p:nvSpPr>
        <p:spPr>
          <a:xfrm>
            <a:off x="2408682" y="574287"/>
            <a:ext cx="1473708" cy="369332"/>
          </a:xfrm>
          <a:prstGeom prst="rect">
            <a:avLst/>
          </a:prstGeom>
          <a:noFill/>
        </p:spPr>
        <p:txBody>
          <a:bodyPr wrap="square" rtlCol="0">
            <a:spAutoFit/>
          </a:bodyPr>
          <a:lstStyle/>
          <a:p>
            <a:r>
              <a:rPr lang="en-US" dirty="0">
                <a:solidFill>
                  <a:srgbClr val="FF0000"/>
                </a:solidFill>
              </a:rPr>
              <a:t>COM/TCP-IP</a:t>
            </a:r>
          </a:p>
        </p:txBody>
      </p:sp>
      <p:sp>
        <p:nvSpPr>
          <p:cNvPr id="19" name="TextBox 18">
            <a:extLst>
              <a:ext uri="{FF2B5EF4-FFF2-40B4-BE49-F238E27FC236}">
                <a16:creationId xmlns:a16="http://schemas.microsoft.com/office/drawing/2014/main" id="{FAD21B45-E7AA-AE5B-221E-2196FD8ED0ED}"/>
              </a:ext>
            </a:extLst>
          </p:cNvPr>
          <p:cNvSpPr txBox="1"/>
          <p:nvPr/>
        </p:nvSpPr>
        <p:spPr>
          <a:xfrm>
            <a:off x="2699004" y="3921044"/>
            <a:ext cx="1473708" cy="369332"/>
          </a:xfrm>
          <a:prstGeom prst="rect">
            <a:avLst/>
          </a:prstGeom>
          <a:noFill/>
        </p:spPr>
        <p:txBody>
          <a:bodyPr wrap="square" rtlCol="0">
            <a:spAutoFit/>
          </a:bodyPr>
          <a:lstStyle/>
          <a:p>
            <a:r>
              <a:rPr lang="en-US" dirty="0">
                <a:solidFill>
                  <a:srgbClr val="FF0000"/>
                </a:solidFill>
              </a:rPr>
              <a:t>COM</a:t>
            </a:r>
          </a:p>
        </p:txBody>
      </p:sp>
      <p:sp>
        <p:nvSpPr>
          <p:cNvPr id="24" name="TextBox 23">
            <a:extLst>
              <a:ext uri="{FF2B5EF4-FFF2-40B4-BE49-F238E27FC236}">
                <a16:creationId xmlns:a16="http://schemas.microsoft.com/office/drawing/2014/main" id="{97D1EF92-7CC4-B008-E694-2BD50E622A62}"/>
              </a:ext>
            </a:extLst>
          </p:cNvPr>
          <p:cNvSpPr txBox="1"/>
          <p:nvPr/>
        </p:nvSpPr>
        <p:spPr>
          <a:xfrm>
            <a:off x="2586228" y="2093976"/>
            <a:ext cx="1473708" cy="369332"/>
          </a:xfrm>
          <a:prstGeom prst="rect">
            <a:avLst/>
          </a:prstGeom>
          <a:noFill/>
        </p:spPr>
        <p:txBody>
          <a:bodyPr wrap="square" rtlCol="0">
            <a:spAutoFit/>
          </a:bodyPr>
          <a:lstStyle/>
          <a:p>
            <a:r>
              <a:rPr lang="en-US" dirty="0">
                <a:solidFill>
                  <a:srgbClr val="FF0000"/>
                </a:solidFill>
              </a:rPr>
              <a:t>COM</a:t>
            </a:r>
          </a:p>
        </p:txBody>
      </p:sp>
      <p:sp>
        <p:nvSpPr>
          <p:cNvPr id="31" name="Rectangle: Rounded Corners 30">
            <a:extLst>
              <a:ext uri="{FF2B5EF4-FFF2-40B4-BE49-F238E27FC236}">
                <a16:creationId xmlns:a16="http://schemas.microsoft.com/office/drawing/2014/main" id="{E30DC355-88E5-0F88-84C3-EFA1BEC6D3FC}"/>
              </a:ext>
            </a:extLst>
          </p:cNvPr>
          <p:cNvSpPr/>
          <p:nvPr/>
        </p:nvSpPr>
        <p:spPr>
          <a:xfrm>
            <a:off x="10209276" y="3612152"/>
            <a:ext cx="1057656" cy="369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AI Agent</a:t>
            </a:r>
          </a:p>
        </p:txBody>
      </p:sp>
      <p:sp>
        <p:nvSpPr>
          <p:cNvPr id="34" name="Rectangle: Rounded Corners 33">
            <a:extLst>
              <a:ext uri="{FF2B5EF4-FFF2-40B4-BE49-F238E27FC236}">
                <a16:creationId xmlns:a16="http://schemas.microsoft.com/office/drawing/2014/main" id="{12CF812B-BAD9-EB15-A627-FC6038F10FE1}"/>
              </a:ext>
            </a:extLst>
          </p:cNvPr>
          <p:cNvSpPr/>
          <p:nvPr/>
        </p:nvSpPr>
        <p:spPr>
          <a:xfrm>
            <a:off x="10454640" y="2260091"/>
            <a:ext cx="1057656" cy="369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GODOT</a:t>
            </a:r>
          </a:p>
        </p:txBody>
      </p:sp>
      <p:sp>
        <p:nvSpPr>
          <p:cNvPr id="36" name="Rectangle: Rounded Corners 35">
            <a:extLst>
              <a:ext uri="{FF2B5EF4-FFF2-40B4-BE49-F238E27FC236}">
                <a16:creationId xmlns:a16="http://schemas.microsoft.com/office/drawing/2014/main" id="{DB854592-D538-2F9A-E2FC-8F30AA56EB19}"/>
              </a:ext>
            </a:extLst>
          </p:cNvPr>
          <p:cNvSpPr/>
          <p:nvPr/>
        </p:nvSpPr>
        <p:spPr>
          <a:xfrm>
            <a:off x="10209276" y="1693164"/>
            <a:ext cx="1426464" cy="369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STREAMLIT</a:t>
            </a:r>
          </a:p>
        </p:txBody>
      </p:sp>
      <p:sp>
        <p:nvSpPr>
          <p:cNvPr id="38" name="Rectangle: Rounded Corners 37">
            <a:extLst>
              <a:ext uri="{FF2B5EF4-FFF2-40B4-BE49-F238E27FC236}">
                <a16:creationId xmlns:a16="http://schemas.microsoft.com/office/drawing/2014/main" id="{2301DBCC-FDE1-80CD-789E-A6C563269532}"/>
              </a:ext>
            </a:extLst>
          </p:cNvPr>
          <p:cNvSpPr/>
          <p:nvPr/>
        </p:nvSpPr>
        <p:spPr>
          <a:xfrm>
            <a:off x="8756142" y="3641267"/>
            <a:ext cx="1057656" cy="369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FLASK</a:t>
            </a:r>
          </a:p>
        </p:txBody>
      </p:sp>
      <p:sp>
        <p:nvSpPr>
          <p:cNvPr id="39" name="Rectangle: Rounded Corners 38">
            <a:extLst>
              <a:ext uri="{FF2B5EF4-FFF2-40B4-BE49-F238E27FC236}">
                <a16:creationId xmlns:a16="http://schemas.microsoft.com/office/drawing/2014/main" id="{6239C264-E7E8-A2FD-C914-989DD230FA5D}"/>
              </a:ext>
            </a:extLst>
          </p:cNvPr>
          <p:cNvSpPr/>
          <p:nvPr/>
        </p:nvSpPr>
        <p:spPr>
          <a:xfrm>
            <a:off x="8503920" y="1895221"/>
            <a:ext cx="1400556" cy="1338594"/>
          </a:xfrm>
          <a:prstGeom prst="roundRect">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t>SQL: sensor data, log files, AI results…</a:t>
            </a:r>
          </a:p>
        </p:txBody>
      </p:sp>
      <p:sp>
        <p:nvSpPr>
          <p:cNvPr id="40" name="TextBox 39">
            <a:extLst>
              <a:ext uri="{FF2B5EF4-FFF2-40B4-BE49-F238E27FC236}">
                <a16:creationId xmlns:a16="http://schemas.microsoft.com/office/drawing/2014/main" id="{30184CB2-3C1C-DCEA-A5E9-B72394D63E9B}"/>
              </a:ext>
            </a:extLst>
          </p:cNvPr>
          <p:cNvSpPr txBox="1"/>
          <p:nvPr/>
        </p:nvSpPr>
        <p:spPr>
          <a:xfrm>
            <a:off x="8849106" y="1439001"/>
            <a:ext cx="704088" cy="369332"/>
          </a:xfrm>
          <a:prstGeom prst="rect">
            <a:avLst/>
          </a:prstGeom>
          <a:noFill/>
        </p:spPr>
        <p:txBody>
          <a:bodyPr wrap="square" rtlCol="0">
            <a:spAutoFit/>
          </a:bodyPr>
          <a:lstStyle/>
          <a:p>
            <a:r>
              <a:rPr lang="en-US" dirty="0">
                <a:solidFill>
                  <a:schemeClr val="bg1"/>
                </a:solidFill>
              </a:rPr>
              <a:t>PC</a:t>
            </a:r>
          </a:p>
        </p:txBody>
      </p:sp>
      <p:cxnSp>
        <p:nvCxnSpPr>
          <p:cNvPr id="44" name="Connector: Elbow 43">
            <a:extLst>
              <a:ext uri="{FF2B5EF4-FFF2-40B4-BE49-F238E27FC236}">
                <a16:creationId xmlns:a16="http://schemas.microsoft.com/office/drawing/2014/main" id="{45E6BA8D-859E-FF09-4498-D1BFA07BB04F}"/>
              </a:ext>
            </a:extLst>
          </p:cNvPr>
          <p:cNvCxnSpPr>
            <a:cxnSpLocks/>
            <a:stCxn id="36" idx="1"/>
            <a:endCxn id="39" idx="3"/>
          </p:cNvCxnSpPr>
          <p:nvPr/>
        </p:nvCxnSpPr>
        <p:spPr>
          <a:xfrm rot="10800000" flipV="1">
            <a:off x="9904476" y="1877828"/>
            <a:ext cx="304800" cy="686690"/>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9A8FACC3-A40A-3AC8-1DB4-EF4EACF1A066}"/>
              </a:ext>
            </a:extLst>
          </p:cNvPr>
          <p:cNvCxnSpPr>
            <a:cxnSpLocks/>
            <a:stCxn id="34" idx="1"/>
            <a:endCxn id="39" idx="3"/>
          </p:cNvCxnSpPr>
          <p:nvPr/>
        </p:nvCxnSpPr>
        <p:spPr>
          <a:xfrm rot="10800000" flipV="1">
            <a:off x="9904476" y="2444754"/>
            <a:ext cx="550164" cy="119763"/>
          </a:xfrm>
          <a:prstGeom prst="bent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1" name="Connector: Elbow 50">
            <a:extLst>
              <a:ext uri="{FF2B5EF4-FFF2-40B4-BE49-F238E27FC236}">
                <a16:creationId xmlns:a16="http://schemas.microsoft.com/office/drawing/2014/main" id="{5D8A2715-110E-299A-5B12-D582A046E964}"/>
              </a:ext>
            </a:extLst>
          </p:cNvPr>
          <p:cNvCxnSpPr>
            <a:cxnSpLocks/>
            <a:stCxn id="38" idx="0"/>
            <a:endCxn id="39" idx="2"/>
          </p:cNvCxnSpPr>
          <p:nvPr/>
        </p:nvCxnSpPr>
        <p:spPr>
          <a:xfrm rot="16200000" flipV="1">
            <a:off x="9040858" y="3397155"/>
            <a:ext cx="407452" cy="80772"/>
          </a:xfrm>
          <a:prstGeom prst="bent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4" name="Connector: Elbow 53">
            <a:extLst>
              <a:ext uri="{FF2B5EF4-FFF2-40B4-BE49-F238E27FC236}">
                <a16:creationId xmlns:a16="http://schemas.microsoft.com/office/drawing/2014/main" id="{473FF4DA-683D-823F-B80D-7C5FD47134C4}"/>
              </a:ext>
            </a:extLst>
          </p:cNvPr>
          <p:cNvCxnSpPr>
            <a:stCxn id="31" idx="0"/>
            <a:endCxn id="39" idx="2"/>
          </p:cNvCxnSpPr>
          <p:nvPr/>
        </p:nvCxnSpPr>
        <p:spPr>
          <a:xfrm rot="16200000" flipV="1">
            <a:off x="9781983" y="2656031"/>
            <a:ext cx="378337" cy="1533906"/>
          </a:xfrm>
          <a:prstGeom prst="bent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55" name="Rectangle: Rounded Corners 54">
            <a:extLst>
              <a:ext uri="{FF2B5EF4-FFF2-40B4-BE49-F238E27FC236}">
                <a16:creationId xmlns:a16="http://schemas.microsoft.com/office/drawing/2014/main" id="{3F82B752-1ED1-7A7C-CFEB-DD526B7DDC53}"/>
              </a:ext>
            </a:extLst>
          </p:cNvPr>
          <p:cNvSpPr/>
          <p:nvPr/>
        </p:nvSpPr>
        <p:spPr>
          <a:xfrm>
            <a:off x="10345674" y="2961648"/>
            <a:ext cx="1290066" cy="36932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OCTOEST</a:t>
            </a:r>
          </a:p>
        </p:txBody>
      </p:sp>
      <p:cxnSp>
        <p:nvCxnSpPr>
          <p:cNvPr id="58" name="Connector: Elbow 57">
            <a:extLst>
              <a:ext uri="{FF2B5EF4-FFF2-40B4-BE49-F238E27FC236}">
                <a16:creationId xmlns:a16="http://schemas.microsoft.com/office/drawing/2014/main" id="{1616713C-6D50-6FDD-9850-C9DDFB32B2B6}"/>
              </a:ext>
            </a:extLst>
          </p:cNvPr>
          <p:cNvCxnSpPr>
            <a:stCxn id="55" idx="1"/>
            <a:endCxn id="39" idx="3"/>
          </p:cNvCxnSpPr>
          <p:nvPr/>
        </p:nvCxnSpPr>
        <p:spPr>
          <a:xfrm rot="10800000">
            <a:off x="9904476" y="2564518"/>
            <a:ext cx="441198" cy="581794"/>
          </a:xfrm>
          <a:prstGeom prst="bent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3474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E05AD-FFD8-764C-BE4B-BCCBF4E35658}"/>
              </a:ext>
            </a:extLst>
          </p:cNvPr>
          <p:cNvSpPr txBox="1"/>
          <p:nvPr/>
        </p:nvSpPr>
        <p:spPr>
          <a:xfrm>
            <a:off x="841248" y="267942"/>
            <a:ext cx="9208008" cy="6322115"/>
          </a:xfrm>
          <a:prstGeom prst="rect">
            <a:avLst/>
          </a:prstGeom>
          <a:noFill/>
        </p:spPr>
        <p:txBody>
          <a:bodyPr wrap="square" rtlCol="0">
            <a:spAutoFit/>
          </a:bodyPr>
          <a:lstStyle/>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As additive manufacturing evolves, the integration of cyber-physical systems, AI-driven monitoring, and digital twins enhances process optimization, defect detection, and remote control. This work presents a secure and intelligent cyber infrastructure for real-time 3D printing monitoring and control, leveraging a network of hardware, software, databases, and secure communication protocols to ensure seamless operation.</a:t>
            </a:r>
          </a:p>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hardware architecture consists of a 3D printer, high-resolution cameras, and acoustic emission (AE) sensors that capture real-time process data. A Raspberry Pi functions as an edge processing unit, handling data acquisition and local computations, while a client PC deals with heavy computing and provides a user-friendly interface for monitoring and control. This distributed hardware setup enables real-time defect detection, predictive maintenance, and autonomous print optimization.</a:t>
            </a:r>
          </a:p>
          <a:p>
            <a:pPr>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software stack integrates multiple layers of functionality. Godot is employed to develop a real-time digital twin, offering a dynamic virtual representation of the 3D printing process. This allows users to visualize print progress, analyze deviations, and simulate different scenarios for process optimization.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OctoPrint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serves as the core print management server, facilitating job execution, logging, and control. AI-driven analytics, powered by a Flask app, process sensor data to detect anomalies such as layer defects, overheating, and structural inconsistencies.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app provides an interactive dashboard for remote users, enabling real-time monitoring, control, and AI-driven insights. Additionally, REST API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OctoRest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allows seamless integration with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OctoPrint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enabling external applications to interact with the printing process programmatically.</a:t>
            </a:r>
          </a:p>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Central to this infrastructure is the SQL-based database, which plays a critical role in enabling automation, data-driven decision-making, and real-time process optimization. The database ensures structured storage of sensor readings, system performance metrics, and AI analysis results, enabling the system to track historical performance, detect patterns, and improve future print jobs through continuous learning. By using SQL queries, the system can automatically retrieve and analyze historical data to predict maintenance needs, adjust print parameters in real time, and ensure high-quality prints with minimal manual intervention.</a:t>
            </a:r>
          </a:p>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To securely connect all components, the system implements a suite of communication protocols that facilitate data transfer and remote management. SSH/SFTP ensures encrypted file transfers between the client, Raspberry Pi, and server, protecting sensitive print data.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WireGuard</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VPN, leveraging UDP, provides secure remote access, enabling authorized users to monitor and control the system from external networks. TCP/IP and COM protocols establish low-latency communication between the Raspberry Pi, sensors, and the 3D printer. </a:t>
            </a:r>
          </a:p>
          <a:p>
            <a:pPr marL="0" marR="0">
              <a:lnSpc>
                <a:spcPct val="115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This cyber infrastructure creates a robust, secure, and intelligent environment for additive manufacturing, enabling real-time AI-driven defect detection, automated process control, and digital twin-based visualization. By leveraging secure data transfer mechanisms, AI-driven analytics, and an optimized SQL architecture, the system enhances manufacturing efficiency, reduces material waste, and ensures high-quality prints. The fusion of digital twins with real-world sensor data bridges the gap between physical and virtual manufacturing, paving the way for next-generation smart factories and autonomous additive manufacturing systems.</a:t>
            </a:r>
          </a:p>
        </p:txBody>
      </p:sp>
    </p:spTree>
    <p:extLst>
      <p:ext uri="{BB962C8B-B14F-4D97-AF65-F5344CB8AC3E}">
        <p14:creationId xmlns:p14="http://schemas.microsoft.com/office/powerpoint/2010/main" val="347735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676</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Times New Roman</vt:lpstr>
      <vt:lpstr>Office Theme</vt:lpstr>
      <vt:lpstr>Cyber Infrastructure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Sidhom, Ahmed</dc:creator>
  <cp:lastModifiedBy>Ben Sidhom, Ahmed</cp:lastModifiedBy>
  <cp:revision>2</cp:revision>
  <dcterms:created xsi:type="dcterms:W3CDTF">2025-03-19T17:01:33Z</dcterms:created>
  <dcterms:modified xsi:type="dcterms:W3CDTF">2025-03-19T18:34:29Z</dcterms:modified>
</cp:coreProperties>
</file>