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3"/>
  </p:sldMasterIdLst>
  <p:notesMasterIdLst>
    <p:notesMasterId r:id="rId5"/>
  </p:notesMasterIdLst>
  <p:sldIdLst>
    <p:sldId id="256" r:id="rId4"/>
  </p:sldIdLst>
  <p:sldSz cx="292608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9E00"/>
    <a:srgbClr val="F6C926"/>
    <a:srgbClr val="8A0000"/>
    <a:srgbClr val="1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2D5AD-2C4D-48FD-8FEB-9FF8482D6A9E}" type="datetimeFigureOut">
              <a:rPr lang="en-US" smtClean="0"/>
              <a:t>10/18/2024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1B765-A00F-411C-BAD9-AB5CE1DF9EBC}" type="slidenum">
              <a:rPr lang="en-US" smtClean="0"/>
              <a:t>‹#›</a:t>
            </a:fld>
            <a:endParaRPr lang="en-US"/>
          </a:p>
        </p:txBody>
      </p:sp>
    </p:spTree>
    <p:extLst>
      <p:ext uri="{BB962C8B-B14F-4D97-AF65-F5344CB8AC3E}">
        <p14:creationId xmlns:p14="http://schemas.microsoft.com/office/powerpoint/2010/main" val="919905276"/>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space between the pillars and tower was the testing area for the stringing error. When the printer’s extruder is moved from one position to another, the printer is told to retract the filament a specific amount to prevent stringing. If the filament is not retracted, the filament can slowly leak out of the nozzle, and when that leaking occurs over a space, it presents itself as small strings between those two points. The gaps between the pillars and tower were necessary to create these nucleation points for stringing. </a:t>
            </a:r>
          </a:p>
        </p:txBody>
      </p:sp>
      <p:sp>
        <p:nvSpPr>
          <p:cNvPr id="4" name="Slide Number Placeholder 3"/>
          <p:cNvSpPr>
            <a:spLocks noGrp="1"/>
          </p:cNvSpPr>
          <p:nvPr>
            <p:ph type="sldNum" sz="quarter" idx="5"/>
          </p:nvPr>
        </p:nvSpPr>
        <p:spPr/>
        <p:txBody>
          <a:bodyPr/>
          <a:lstStyle/>
          <a:p>
            <a:fld id="{BBA1B765-A00F-411C-BAD9-AB5CE1DF9EBC}" type="slidenum">
              <a:rPr lang="en-US" smtClean="0"/>
              <a:t>1</a:t>
            </a:fld>
            <a:endParaRPr lang="en-US"/>
          </a:p>
        </p:txBody>
      </p:sp>
    </p:spTree>
    <p:extLst>
      <p:ext uri="{BB962C8B-B14F-4D97-AF65-F5344CB8AC3E}">
        <p14:creationId xmlns:p14="http://schemas.microsoft.com/office/powerpoint/2010/main" val="113046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3591562"/>
            <a:ext cx="24871680" cy="7640320"/>
          </a:xfrm>
        </p:spPr>
        <p:txBody>
          <a:bodyPr anchor="b"/>
          <a:lstStyle>
            <a:lvl1pPr algn="ctr">
              <a:defRPr sz="19200"/>
            </a:lvl1pPr>
          </a:lstStyle>
          <a:p>
            <a:r>
              <a:rPr lang="en-US"/>
              <a:t>Click to edit Master title style</a:t>
            </a:r>
          </a:p>
        </p:txBody>
      </p:sp>
      <p:sp>
        <p:nvSpPr>
          <p:cNvPr id="3" name="Subtitle 2"/>
          <p:cNvSpPr>
            <a:spLocks noGrp="1"/>
          </p:cNvSpPr>
          <p:nvPr>
            <p:ph type="subTitle" idx="1"/>
          </p:nvPr>
        </p:nvSpPr>
        <p:spPr>
          <a:xfrm>
            <a:off x="3657600" y="11526522"/>
            <a:ext cx="219456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p>
        </p:txBody>
      </p:sp>
      <p:sp>
        <p:nvSpPr>
          <p:cNvPr id="4" name="Date Placeholder 3"/>
          <p:cNvSpPr>
            <a:spLocks noGrp="1"/>
          </p:cNvSpPr>
          <p:nvPr>
            <p:ph type="dt" sz="half" idx="10"/>
          </p:nvPr>
        </p:nvSpPr>
        <p:spPr/>
        <p:txBody>
          <a:bodyPr/>
          <a:lstStyle/>
          <a:p>
            <a:fld id="{0D7E4349-7F3F-47C2-AE30-AF2A5F4782D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9F20E-8A99-4A07-A1B2-429F6FEE335F}" type="slidenum">
              <a:rPr lang="en-US" smtClean="0"/>
              <a:t>‹#›</a:t>
            </a:fld>
            <a:endParaRPr lang="en-US"/>
          </a:p>
        </p:txBody>
      </p:sp>
    </p:spTree>
    <p:extLst>
      <p:ext uri="{BB962C8B-B14F-4D97-AF65-F5344CB8AC3E}">
        <p14:creationId xmlns:p14="http://schemas.microsoft.com/office/powerpoint/2010/main" val="3688460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7E4349-7F3F-47C2-AE30-AF2A5F4782D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9F20E-8A99-4A07-A1B2-429F6FEE335F}" type="slidenum">
              <a:rPr lang="en-US" smtClean="0"/>
              <a:t>‹#›</a:t>
            </a:fld>
            <a:endParaRPr lang="en-US"/>
          </a:p>
        </p:txBody>
      </p:sp>
    </p:spTree>
    <p:extLst>
      <p:ext uri="{BB962C8B-B14F-4D97-AF65-F5344CB8AC3E}">
        <p14:creationId xmlns:p14="http://schemas.microsoft.com/office/powerpoint/2010/main" val="244786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939762" y="1168400"/>
            <a:ext cx="6309360" cy="18597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11682" y="1168400"/>
            <a:ext cx="1856232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7E4349-7F3F-47C2-AE30-AF2A5F4782D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9F20E-8A99-4A07-A1B2-429F6FEE335F}" type="slidenum">
              <a:rPr lang="en-US" smtClean="0"/>
              <a:t>‹#›</a:t>
            </a:fld>
            <a:endParaRPr lang="en-US"/>
          </a:p>
        </p:txBody>
      </p:sp>
    </p:spTree>
    <p:extLst>
      <p:ext uri="{BB962C8B-B14F-4D97-AF65-F5344CB8AC3E}">
        <p14:creationId xmlns:p14="http://schemas.microsoft.com/office/powerpoint/2010/main" val="419880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7E4349-7F3F-47C2-AE30-AF2A5F4782D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9F20E-8A99-4A07-A1B2-429F6FEE335F}" type="slidenum">
              <a:rPr lang="en-US" smtClean="0"/>
              <a:t>‹#›</a:t>
            </a:fld>
            <a:endParaRPr lang="en-US"/>
          </a:p>
        </p:txBody>
      </p:sp>
    </p:spTree>
    <p:extLst>
      <p:ext uri="{BB962C8B-B14F-4D97-AF65-F5344CB8AC3E}">
        <p14:creationId xmlns:p14="http://schemas.microsoft.com/office/powerpoint/2010/main" val="383247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6442" y="5471167"/>
            <a:ext cx="25237440" cy="9128758"/>
          </a:xfrm>
        </p:spPr>
        <p:txBody>
          <a:bodyPr anchor="b"/>
          <a:lstStyle>
            <a:lvl1pPr>
              <a:defRPr sz="19200"/>
            </a:lvl1pPr>
          </a:lstStyle>
          <a:p>
            <a:r>
              <a:rPr lang="en-US"/>
              <a:t>Click to edit Master title style</a:t>
            </a:r>
          </a:p>
        </p:txBody>
      </p:sp>
      <p:sp>
        <p:nvSpPr>
          <p:cNvPr id="3" name="Text Placeholder 2"/>
          <p:cNvSpPr>
            <a:spLocks noGrp="1"/>
          </p:cNvSpPr>
          <p:nvPr>
            <p:ph type="body" idx="1"/>
          </p:nvPr>
        </p:nvSpPr>
        <p:spPr>
          <a:xfrm>
            <a:off x="1996442" y="14686287"/>
            <a:ext cx="25237440" cy="4800598"/>
          </a:xfrm>
        </p:spPr>
        <p:txBody>
          <a:bodyPr/>
          <a:lstStyle>
            <a:lvl1pPr marL="0" indent="0">
              <a:buNone/>
              <a:defRPr sz="7680">
                <a:solidFill>
                  <a:schemeClr val="tx1">
                    <a:tint val="82000"/>
                  </a:schemeClr>
                </a:solidFill>
              </a:defRPr>
            </a:lvl1pPr>
            <a:lvl2pPr marL="1463040" indent="0">
              <a:buNone/>
              <a:defRPr sz="6400">
                <a:solidFill>
                  <a:schemeClr val="tx1">
                    <a:tint val="82000"/>
                  </a:schemeClr>
                </a:solidFill>
              </a:defRPr>
            </a:lvl2pPr>
            <a:lvl3pPr marL="2926080" indent="0">
              <a:buNone/>
              <a:defRPr sz="5760">
                <a:solidFill>
                  <a:schemeClr val="tx1">
                    <a:tint val="82000"/>
                  </a:schemeClr>
                </a:solidFill>
              </a:defRPr>
            </a:lvl3pPr>
            <a:lvl4pPr marL="4389120" indent="0">
              <a:buNone/>
              <a:defRPr sz="5120">
                <a:solidFill>
                  <a:schemeClr val="tx1">
                    <a:tint val="82000"/>
                  </a:schemeClr>
                </a:solidFill>
              </a:defRPr>
            </a:lvl4pPr>
            <a:lvl5pPr marL="5852160" indent="0">
              <a:buNone/>
              <a:defRPr sz="5120">
                <a:solidFill>
                  <a:schemeClr val="tx1">
                    <a:tint val="82000"/>
                  </a:schemeClr>
                </a:solidFill>
              </a:defRPr>
            </a:lvl5pPr>
            <a:lvl6pPr marL="7315200" indent="0">
              <a:buNone/>
              <a:defRPr sz="5120">
                <a:solidFill>
                  <a:schemeClr val="tx1">
                    <a:tint val="82000"/>
                  </a:schemeClr>
                </a:solidFill>
              </a:defRPr>
            </a:lvl6pPr>
            <a:lvl7pPr marL="8778240" indent="0">
              <a:buNone/>
              <a:defRPr sz="5120">
                <a:solidFill>
                  <a:schemeClr val="tx1">
                    <a:tint val="82000"/>
                  </a:schemeClr>
                </a:solidFill>
              </a:defRPr>
            </a:lvl7pPr>
            <a:lvl8pPr marL="10241280" indent="0">
              <a:buNone/>
              <a:defRPr sz="5120">
                <a:solidFill>
                  <a:schemeClr val="tx1">
                    <a:tint val="82000"/>
                  </a:schemeClr>
                </a:solidFill>
              </a:defRPr>
            </a:lvl8pPr>
            <a:lvl9pPr marL="11704320" indent="0">
              <a:buNone/>
              <a:defRPr sz="51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7E4349-7F3F-47C2-AE30-AF2A5F4782D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9F20E-8A99-4A07-A1B2-429F6FEE335F}" type="slidenum">
              <a:rPr lang="en-US" smtClean="0"/>
              <a:t>‹#›</a:t>
            </a:fld>
            <a:endParaRPr lang="en-US"/>
          </a:p>
        </p:txBody>
      </p:sp>
    </p:spTree>
    <p:extLst>
      <p:ext uri="{BB962C8B-B14F-4D97-AF65-F5344CB8AC3E}">
        <p14:creationId xmlns:p14="http://schemas.microsoft.com/office/powerpoint/2010/main" val="307993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11680" y="5842000"/>
            <a:ext cx="1243584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813280" y="5842000"/>
            <a:ext cx="1243584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7E4349-7F3F-47C2-AE30-AF2A5F4782DF}"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9F20E-8A99-4A07-A1B2-429F6FEE335F}" type="slidenum">
              <a:rPr lang="en-US" smtClean="0"/>
              <a:t>‹#›</a:t>
            </a:fld>
            <a:endParaRPr lang="en-US"/>
          </a:p>
        </p:txBody>
      </p:sp>
    </p:spTree>
    <p:extLst>
      <p:ext uri="{BB962C8B-B14F-4D97-AF65-F5344CB8AC3E}">
        <p14:creationId xmlns:p14="http://schemas.microsoft.com/office/powerpoint/2010/main" val="403477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5491" y="1168405"/>
            <a:ext cx="25237440" cy="4241802"/>
          </a:xfrm>
        </p:spPr>
        <p:txBody>
          <a:bodyPr/>
          <a:lstStyle/>
          <a:p>
            <a:r>
              <a:rPr lang="en-US"/>
              <a:t>Click to edit Master title style</a:t>
            </a:r>
          </a:p>
        </p:txBody>
      </p:sp>
      <p:sp>
        <p:nvSpPr>
          <p:cNvPr id="3" name="Text Placeholder 2"/>
          <p:cNvSpPr>
            <a:spLocks noGrp="1"/>
          </p:cNvSpPr>
          <p:nvPr>
            <p:ph type="body" idx="1"/>
          </p:nvPr>
        </p:nvSpPr>
        <p:spPr>
          <a:xfrm>
            <a:off x="2015494" y="5379722"/>
            <a:ext cx="1237868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015494" y="8016240"/>
            <a:ext cx="1237868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813282" y="5379722"/>
            <a:ext cx="12439651"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4813282" y="8016240"/>
            <a:ext cx="12439651"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7E4349-7F3F-47C2-AE30-AF2A5F4782DF}"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B9F20E-8A99-4A07-A1B2-429F6FEE335F}" type="slidenum">
              <a:rPr lang="en-US" smtClean="0"/>
              <a:t>‹#›</a:t>
            </a:fld>
            <a:endParaRPr lang="en-US"/>
          </a:p>
        </p:txBody>
      </p:sp>
    </p:spTree>
    <p:extLst>
      <p:ext uri="{BB962C8B-B14F-4D97-AF65-F5344CB8AC3E}">
        <p14:creationId xmlns:p14="http://schemas.microsoft.com/office/powerpoint/2010/main" val="122601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7E4349-7F3F-47C2-AE30-AF2A5F4782DF}"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B9F20E-8A99-4A07-A1B2-429F6FEE335F}" type="slidenum">
              <a:rPr lang="en-US" smtClean="0"/>
              <a:t>‹#›</a:t>
            </a:fld>
            <a:endParaRPr lang="en-US"/>
          </a:p>
        </p:txBody>
      </p:sp>
    </p:spTree>
    <p:extLst>
      <p:ext uri="{BB962C8B-B14F-4D97-AF65-F5344CB8AC3E}">
        <p14:creationId xmlns:p14="http://schemas.microsoft.com/office/powerpoint/2010/main" val="342388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E4349-7F3F-47C2-AE30-AF2A5F4782DF}" type="datetimeFigureOut">
              <a:rPr lang="en-US" smtClean="0"/>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B9F20E-8A99-4A07-A1B2-429F6FEE335F}" type="slidenum">
              <a:rPr lang="en-US" smtClean="0"/>
              <a:t>‹#›</a:t>
            </a:fld>
            <a:endParaRPr lang="en-US"/>
          </a:p>
        </p:txBody>
      </p:sp>
    </p:spTree>
    <p:extLst>
      <p:ext uri="{BB962C8B-B14F-4D97-AF65-F5344CB8AC3E}">
        <p14:creationId xmlns:p14="http://schemas.microsoft.com/office/powerpoint/2010/main" val="208773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1" y="1463040"/>
            <a:ext cx="9437370" cy="5120640"/>
          </a:xfrm>
        </p:spPr>
        <p:txBody>
          <a:bodyPr anchor="b"/>
          <a:lstStyle>
            <a:lvl1pPr>
              <a:defRPr sz="10240"/>
            </a:lvl1pPr>
          </a:lstStyle>
          <a:p>
            <a:r>
              <a:rPr lang="en-US"/>
              <a:t>Click to edit Master title style</a:t>
            </a:r>
          </a:p>
        </p:txBody>
      </p:sp>
      <p:sp>
        <p:nvSpPr>
          <p:cNvPr id="3" name="Content Placeholder 2"/>
          <p:cNvSpPr>
            <a:spLocks noGrp="1"/>
          </p:cNvSpPr>
          <p:nvPr>
            <p:ph idx="1"/>
          </p:nvPr>
        </p:nvSpPr>
        <p:spPr>
          <a:xfrm>
            <a:off x="12439651" y="3159765"/>
            <a:ext cx="1481328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15491" y="6583680"/>
            <a:ext cx="9437370"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0D7E4349-7F3F-47C2-AE30-AF2A5F4782DF}"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9F20E-8A99-4A07-A1B2-429F6FEE335F}" type="slidenum">
              <a:rPr lang="en-US" smtClean="0"/>
              <a:t>‹#›</a:t>
            </a:fld>
            <a:endParaRPr lang="en-US"/>
          </a:p>
        </p:txBody>
      </p:sp>
    </p:spTree>
    <p:extLst>
      <p:ext uri="{BB962C8B-B14F-4D97-AF65-F5344CB8AC3E}">
        <p14:creationId xmlns:p14="http://schemas.microsoft.com/office/powerpoint/2010/main" val="172011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1" y="1463040"/>
            <a:ext cx="9437370" cy="5120640"/>
          </a:xfrm>
        </p:spPr>
        <p:txBody>
          <a:bodyPr anchor="b"/>
          <a:lstStyle>
            <a:lvl1pPr>
              <a:defRPr sz="10240"/>
            </a:lvl1pPr>
          </a:lstStyle>
          <a:p>
            <a:r>
              <a:rPr lang="en-US"/>
              <a:t>Click to edit Master title style</a:t>
            </a:r>
          </a:p>
        </p:txBody>
      </p:sp>
      <p:sp>
        <p:nvSpPr>
          <p:cNvPr id="3" name="Picture Placeholder 2"/>
          <p:cNvSpPr>
            <a:spLocks noGrp="1" noChangeAspect="1"/>
          </p:cNvSpPr>
          <p:nvPr>
            <p:ph type="pic" idx="1"/>
          </p:nvPr>
        </p:nvSpPr>
        <p:spPr>
          <a:xfrm>
            <a:off x="12439651" y="3159765"/>
            <a:ext cx="1481328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p>
        </p:txBody>
      </p:sp>
      <p:sp>
        <p:nvSpPr>
          <p:cNvPr id="4" name="Text Placeholder 3"/>
          <p:cNvSpPr>
            <a:spLocks noGrp="1"/>
          </p:cNvSpPr>
          <p:nvPr>
            <p:ph type="body" sz="half" idx="2"/>
          </p:nvPr>
        </p:nvSpPr>
        <p:spPr>
          <a:xfrm>
            <a:off x="2015491" y="6583680"/>
            <a:ext cx="9437370"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0D7E4349-7F3F-47C2-AE30-AF2A5F4782DF}"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9F20E-8A99-4A07-A1B2-429F6FEE335F}" type="slidenum">
              <a:rPr lang="en-US" smtClean="0"/>
              <a:t>‹#›</a:t>
            </a:fld>
            <a:endParaRPr lang="en-US"/>
          </a:p>
        </p:txBody>
      </p:sp>
    </p:spTree>
    <p:extLst>
      <p:ext uri="{BB962C8B-B14F-4D97-AF65-F5344CB8AC3E}">
        <p14:creationId xmlns:p14="http://schemas.microsoft.com/office/powerpoint/2010/main" val="82498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1168405"/>
            <a:ext cx="2523744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11680" y="5842000"/>
            <a:ext cx="2523744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11680" y="20340325"/>
            <a:ext cx="6583680" cy="1168400"/>
          </a:xfrm>
          <a:prstGeom prst="rect">
            <a:avLst/>
          </a:prstGeom>
        </p:spPr>
        <p:txBody>
          <a:bodyPr vert="horz" lIns="91440" tIns="45720" rIns="91440" bIns="45720" rtlCol="0" anchor="ctr"/>
          <a:lstStyle>
            <a:lvl1pPr algn="l">
              <a:defRPr sz="3840">
                <a:solidFill>
                  <a:schemeClr val="tx1">
                    <a:tint val="82000"/>
                  </a:schemeClr>
                </a:solidFill>
              </a:defRPr>
            </a:lvl1pPr>
          </a:lstStyle>
          <a:p>
            <a:fld id="{0D7E4349-7F3F-47C2-AE30-AF2A5F4782DF}" type="datetimeFigureOut">
              <a:rPr lang="en-US" smtClean="0"/>
              <a:t>10/18/2024</a:t>
            </a:fld>
            <a:endParaRPr lang="en-US"/>
          </a:p>
        </p:txBody>
      </p:sp>
      <p:sp>
        <p:nvSpPr>
          <p:cNvPr id="5" name="Footer Placeholder 4"/>
          <p:cNvSpPr>
            <a:spLocks noGrp="1"/>
          </p:cNvSpPr>
          <p:nvPr>
            <p:ph type="ftr" sz="quarter" idx="3"/>
          </p:nvPr>
        </p:nvSpPr>
        <p:spPr>
          <a:xfrm>
            <a:off x="9692640" y="20340325"/>
            <a:ext cx="9875520" cy="1168400"/>
          </a:xfrm>
          <a:prstGeom prst="rect">
            <a:avLst/>
          </a:prstGeom>
        </p:spPr>
        <p:txBody>
          <a:bodyPr vert="horz" lIns="91440" tIns="45720" rIns="91440" bIns="45720" rtlCol="0" anchor="ctr"/>
          <a:lstStyle>
            <a:lvl1pPr algn="ctr">
              <a:defRPr sz="38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0665440" y="20340325"/>
            <a:ext cx="6583680" cy="1168400"/>
          </a:xfrm>
          <a:prstGeom prst="rect">
            <a:avLst/>
          </a:prstGeom>
        </p:spPr>
        <p:txBody>
          <a:bodyPr vert="horz" lIns="91440" tIns="45720" rIns="91440" bIns="45720" rtlCol="0" anchor="ctr"/>
          <a:lstStyle>
            <a:lvl1pPr algn="r">
              <a:defRPr sz="3840">
                <a:solidFill>
                  <a:schemeClr val="tx1">
                    <a:tint val="82000"/>
                  </a:schemeClr>
                </a:solidFill>
              </a:defRPr>
            </a:lvl1pPr>
          </a:lstStyle>
          <a:p>
            <a:fld id="{95B9F20E-8A99-4A07-A1B2-429F6FEE335F}" type="slidenum">
              <a:rPr lang="en-US" smtClean="0"/>
              <a:t>‹#›</a:t>
            </a:fld>
            <a:endParaRPr lang="en-US"/>
          </a:p>
        </p:txBody>
      </p:sp>
    </p:spTree>
    <p:extLst>
      <p:ext uri="{BB962C8B-B14F-4D97-AF65-F5344CB8AC3E}">
        <p14:creationId xmlns:p14="http://schemas.microsoft.com/office/powerpoint/2010/main" val="51559415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58;p1" descr="RU_Logo.png">
            <a:extLst>
              <a:ext uri="{FF2B5EF4-FFF2-40B4-BE49-F238E27FC236}">
                <a16:creationId xmlns:a16="http://schemas.microsoft.com/office/drawing/2014/main" id="{04D1BF00-4895-5FE8-3258-8FF053E599D9}"/>
              </a:ext>
            </a:extLst>
          </p:cNvPr>
          <p:cNvPicPr preferRelativeResize="0"/>
          <p:nvPr/>
        </p:nvPicPr>
        <p:blipFill rotWithShape="1">
          <a:blip r:embed="rId3">
            <a:alphaModFix/>
          </a:blip>
          <a:srcRect/>
          <a:stretch/>
        </p:blipFill>
        <p:spPr>
          <a:xfrm>
            <a:off x="377916" y="787555"/>
            <a:ext cx="8308884" cy="3294587"/>
          </a:xfrm>
          <a:prstGeom prst="rect">
            <a:avLst/>
          </a:prstGeom>
          <a:noFill/>
          <a:ln>
            <a:noFill/>
          </a:ln>
        </p:spPr>
      </p:pic>
      <p:sp>
        <p:nvSpPr>
          <p:cNvPr id="5" name="Google Shape;157;p1">
            <a:extLst>
              <a:ext uri="{FF2B5EF4-FFF2-40B4-BE49-F238E27FC236}">
                <a16:creationId xmlns:a16="http://schemas.microsoft.com/office/drawing/2014/main" id="{69A0DCC1-4272-01DE-34DA-2B57C031B64D}"/>
              </a:ext>
            </a:extLst>
          </p:cNvPr>
          <p:cNvSpPr/>
          <p:nvPr/>
        </p:nvSpPr>
        <p:spPr>
          <a:xfrm>
            <a:off x="9138924" y="262119"/>
            <a:ext cx="20087042" cy="4600007"/>
          </a:xfrm>
          <a:prstGeom prst="rect">
            <a:avLst/>
          </a:prstGeom>
          <a:noFill/>
          <a:ln>
            <a:noFill/>
          </a:ln>
        </p:spPr>
        <p:txBody>
          <a:bodyPr spcFirstLastPara="1" wrap="square" lIns="71100" tIns="35550" rIns="71100" bIns="35550" anchor="ctr" anchorCtr="0">
            <a:noAutofit/>
          </a:bodyPr>
          <a:lstStyle/>
          <a:p>
            <a:pPr>
              <a:buClr>
                <a:srgbClr val="480C08"/>
              </a:buClr>
              <a:buSzPts val="8000"/>
            </a:pPr>
            <a:r>
              <a:rPr lang="en-US" sz="6000" b="1">
                <a:solidFill>
                  <a:srgbClr val="480C08"/>
                </a:solidFill>
                <a:latin typeface="Arial" panose="020B0604020202020204" pitchFamily="34" charset="0"/>
                <a:ea typeface="Arvo"/>
                <a:cs typeface="Arial" panose="020B0604020202020204" pitchFamily="34" charset="0"/>
                <a:sym typeface="Arvo"/>
              </a:rPr>
              <a:t>A Deep Learning Approach For 3D Printing Monitoring</a:t>
            </a:r>
          </a:p>
          <a:p>
            <a:pPr>
              <a:buClr>
                <a:srgbClr val="480C08"/>
              </a:buClr>
              <a:buSzPts val="8000"/>
            </a:pPr>
            <a:r>
              <a:rPr lang="en-US" sz="5333" b="1">
                <a:latin typeface="Arial" panose="020B0604020202020204" pitchFamily="34" charset="0"/>
                <a:ea typeface="Arvo"/>
                <a:cs typeface="Arial" panose="020B0604020202020204" pitchFamily="34" charset="0"/>
                <a:sym typeface="Arvo"/>
              </a:rPr>
              <a:t>Ahmed Ben Sidhom, </a:t>
            </a:r>
            <a:r>
              <a:rPr lang="en-US" sz="5333" b="1" err="1">
                <a:latin typeface="Arial" panose="020B0604020202020204" pitchFamily="34" charset="0"/>
                <a:ea typeface="Arvo"/>
                <a:cs typeface="Arial" panose="020B0604020202020204" pitchFamily="34" charset="0"/>
                <a:sym typeface="Arvo"/>
              </a:rPr>
              <a:t>Antonios</a:t>
            </a:r>
            <a:r>
              <a:rPr lang="en-US" sz="5333" b="1">
                <a:latin typeface="Arial" panose="020B0604020202020204" pitchFamily="34" charset="0"/>
                <a:ea typeface="Arvo"/>
                <a:cs typeface="Arial" panose="020B0604020202020204" pitchFamily="34" charset="0"/>
                <a:sym typeface="Arvo"/>
              </a:rPr>
              <a:t> </a:t>
            </a:r>
            <a:r>
              <a:rPr lang="en-US" sz="5333" b="1" err="1">
                <a:latin typeface="Arial" panose="020B0604020202020204" pitchFamily="34" charset="0"/>
                <a:ea typeface="Arvo"/>
                <a:cs typeface="Arial" panose="020B0604020202020204" pitchFamily="34" charset="0"/>
                <a:sym typeface="Arvo"/>
              </a:rPr>
              <a:t>Kontsos</a:t>
            </a:r>
            <a:endParaRPr lang="en-US" sz="5333" b="1">
              <a:latin typeface="Arial" panose="020B0604020202020204" pitchFamily="34" charset="0"/>
              <a:ea typeface="Arvo"/>
              <a:cs typeface="Arial" panose="020B0604020202020204" pitchFamily="34" charset="0"/>
              <a:sym typeface="Arvo"/>
            </a:endParaRPr>
          </a:p>
          <a:p>
            <a:pPr marL="1645920" marR="0" lvl="0" indent="-1645920" rtl="0">
              <a:lnSpc>
                <a:spcPct val="100000"/>
              </a:lnSpc>
              <a:spcBef>
                <a:spcPts val="880"/>
              </a:spcBef>
              <a:spcAft>
                <a:spcPts val="0"/>
              </a:spcAft>
              <a:buNone/>
            </a:pPr>
            <a:r>
              <a:rPr lang="en-US" sz="4000" b="1" i="0" u="none" strike="noStrike" cap="none">
                <a:latin typeface="Arial" panose="020B0604020202020204" pitchFamily="34" charset="0"/>
                <a:ea typeface="Arvo"/>
                <a:cs typeface="Arial" panose="020B0604020202020204" pitchFamily="34" charset="0"/>
                <a:sym typeface="Arvo"/>
              </a:rPr>
              <a:t>Digital Engineering Hub (</a:t>
            </a:r>
            <a:r>
              <a:rPr lang="en-US" sz="4000" b="1" i="0" u="none" strike="noStrike" cap="none" err="1">
                <a:latin typeface="Arial" panose="020B0604020202020204" pitchFamily="34" charset="0"/>
                <a:ea typeface="Arvo"/>
                <a:cs typeface="Arial" panose="020B0604020202020204" pitchFamily="34" charset="0"/>
                <a:sym typeface="Arvo"/>
              </a:rPr>
              <a:t>DEHub</a:t>
            </a:r>
            <a:r>
              <a:rPr lang="en-US" sz="4000" b="1" i="0" u="none" strike="noStrike" cap="none">
                <a:latin typeface="Arial" panose="020B0604020202020204" pitchFamily="34" charset="0"/>
                <a:ea typeface="Arvo"/>
                <a:cs typeface="Arial" panose="020B0604020202020204" pitchFamily="34" charset="0"/>
                <a:sym typeface="Arvo"/>
              </a:rPr>
              <a:t>),</a:t>
            </a:r>
            <a:r>
              <a:rPr lang="en-US" sz="4000" b="1" u="none" strike="noStrike" cap="none">
                <a:latin typeface="Arial" panose="020B0604020202020204" pitchFamily="34" charset="0"/>
                <a:ea typeface="Arvo"/>
                <a:cs typeface="Arial" panose="020B0604020202020204" pitchFamily="34" charset="0"/>
                <a:sym typeface="Arvo"/>
              </a:rPr>
              <a:t>Department of Mechanical Engineering</a:t>
            </a:r>
          </a:p>
          <a:p>
            <a:pPr marL="1645920" marR="0" lvl="0" indent="-1645920" rtl="0">
              <a:lnSpc>
                <a:spcPct val="100000"/>
              </a:lnSpc>
              <a:spcBef>
                <a:spcPts val="880"/>
              </a:spcBef>
              <a:spcAft>
                <a:spcPts val="0"/>
              </a:spcAft>
              <a:buNone/>
            </a:pPr>
            <a:r>
              <a:rPr lang="en-US" sz="4000" b="1" i="0" u="none" strike="noStrike" cap="none">
                <a:latin typeface="Arial" panose="020B0604020202020204" pitchFamily="34" charset="0"/>
                <a:ea typeface="Arvo"/>
                <a:cs typeface="Arial" panose="020B0604020202020204" pitchFamily="34" charset="0"/>
                <a:sym typeface="Arvo"/>
              </a:rPr>
              <a:t>Rowan University, Glassboro, New Jersey, US</a:t>
            </a:r>
            <a:endParaRPr lang="en-US" sz="3200" b="1">
              <a:latin typeface="Arial" panose="020B0604020202020204" pitchFamily="34" charset="0"/>
              <a:cs typeface="Arial" panose="020B0604020202020204" pitchFamily="34" charset="0"/>
            </a:endParaRPr>
          </a:p>
          <a:p>
            <a:pPr algn="ctr">
              <a:buClr>
                <a:srgbClr val="480C08"/>
              </a:buClr>
              <a:buSzPts val="8000"/>
            </a:pPr>
            <a:endParaRPr sz="5333" b="1">
              <a:solidFill>
                <a:srgbClr val="480C08"/>
              </a:solidFill>
              <a:latin typeface="Arvo"/>
              <a:ea typeface="Arvo"/>
              <a:cs typeface="Arvo"/>
              <a:sym typeface="Arvo"/>
            </a:endParaRPr>
          </a:p>
        </p:txBody>
      </p:sp>
      <p:sp>
        <p:nvSpPr>
          <p:cNvPr id="14" name="Rectangle 13">
            <a:extLst>
              <a:ext uri="{FF2B5EF4-FFF2-40B4-BE49-F238E27FC236}">
                <a16:creationId xmlns:a16="http://schemas.microsoft.com/office/drawing/2014/main" id="{E1C36B3E-9CE6-13AE-C670-3C05A0671D7C}"/>
              </a:ext>
            </a:extLst>
          </p:cNvPr>
          <p:cNvSpPr/>
          <p:nvPr/>
        </p:nvSpPr>
        <p:spPr>
          <a:xfrm>
            <a:off x="9882687" y="5246912"/>
            <a:ext cx="9333828" cy="16426541"/>
          </a:xfrm>
          <a:prstGeom prst="rect">
            <a:avLst/>
          </a:prstGeom>
          <a:noFill/>
          <a:ln w="190500">
            <a:solidFill>
              <a:srgbClr val="8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F84763C-F336-E047-4F17-DFEF68C067D2}"/>
              </a:ext>
            </a:extLst>
          </p:cNvPr>
          <p:cNvSpPr/>
          <p:nvPr/>
        </p:nvSpPr>
        <p:spPr>
          <a:xfrm>
            <a:off x="184189" y="5246914"/>
            <a:ext cx="9333827" cy="16426541"/>
          </a:xfrm>
          <a:prstGeom prst="rect">
            <a:avLst/>
          </a:prstGeom>
          <a:noFill/>
          <a:ln w="190500">
            <a:solidFill>
              <a:srgbClr val="8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6E3B1FF-8083-831A-0C08-ECA0582C2BB2}"/>
              </a:ext>
            </a:extLst>
          </p:cNvPr>
          <p:cNvSpPr/>
          <p:nvPr/>
        </p:nvSpPr>
        <p:spPr>
          <a:xfrm>
            <a:off x="19625255" y="5246912"/>
            <a:ext cx="9333828" cy="13914848"/>
          </a:xfrm>
          <a:prstGeom prst="rect">
            <a:avLst/>
          </a:prstGeom>
          <a:noFill/>
          <a:ln w="190500">
            <a:solidFill>
              <a:srgbClr val="8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AD7A1CF-EE72-8967-A42E-2C87BD0CBB0D}"/>
              </a:ext>
            </a:extLst>
          </p:cNvPr>
          <p:cNvSpPr/>
          <p:nvPr/>
        </p:nvSpPr>
        <p:spPr>
          <a:xfrm>
            <a:off x="19623412" y="19771360"/>
            <a:ext cx="9333828" cy="1902093"/>
          </a:xfrm>
          <a:prstGeom prst="rect">
            <a:avLst/>
          </a:prstGeom>
          <a:noFill/>
          <a:ln w="190500">
            <a:solidFill>
              <a:srgbClr val="8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12D0B33-3A51-F26A-AE48-2C114D428306}"/>
              </a:ext>
            </a:extLst>
          </p:cNvPr>
          <p:cNvSpPr/>
          <p:nvPr/>
        </p:nvSpPr>
        <p:spPr>
          <a:xfrm>
            <a:off x="691650" y="4910189"/>
            <a:ext cx="3918858" cy="626295"/>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b="1">
                <a:latin typeface="Arial" panose="020B0604020202020204" pitchFamily="34" charset="0"/>
                <a:cs typeface="Arial" panose="020B0604020202020204" pitchFamily="34" charset="0"/>
              </a:rPr>
              <a:t>I</a:t>
            </a:r>
            <a:r>
              <a:rPr lang="de-DE" sz="3600" b="1">
                <a:solidFill>
                  <a:schemeClr val="tx1"/>
                </a:solidFill>
                <a:latin typeface="Arial" panose="020B0604020202020204" pitchFamily="34" charset="0"/>
                <a:cs typeface="Arial" panose="020B0604020202020204" pitchFamily="34" charset="0"/>
              </a:rPr>
              <a:t>INTRODUCTION</a:t>
            </a:r>
            <a:endParaRPr lang="en-US" sz="3600" b="1">
              <a:latin typeface="Arial" panose="020B0604020202020204" pitchFamily="34" charset="0"/>
              <a:cs typeface="Arial" panose="020B0604020202020204" pitchFamily="34" charset="0"/>
            </a:endParaRPr>
          </a:p>
        </p:txBody>
      </p:sp>
      <p:sp>
        <p:nvSpPr>
          <p:cNvPr id="20" name="Rectangle: Rounded Corners 19">
            <a:extLst>
              <a:ext uri="{FF2B5EF4-FFF2-40B4-BE49-F238E27FC236}">
                <a16:creationId xmlns:a16="http://schemas.microsoft.com/office/drawing/2014/main" id="{D7ECBAEE-89B8-8F53-04C6-E42D03C6CC24}"/>
              </a:ext>
            </a:extLst>
          </p:cNvPr>
          <p:cNvSpPr/>
          <p:nvPr/>
        </p:nvSpPr>
        <p:spPr>
          <a:xfrm>
            <a:off x="20009034" y="19341019"/>
            <a:ext cx="5663614" cy="763091"/>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b="1">
                <a:solidFill>
                  <a:schemeClr val="tx1"/>
                </a:solidFill>
                <a:latin typeface="Arial" panose="020B0604020202020204" pitchFamily="34" charset="0"/>
                <a:cs typeface="Arial" panose="020B0604020202020204" pitchFamily="34" charset="0"/>
              </a:rPr>
              <a:t>ACKNOWLEDGEMENTS</a:t>
            </a:r>
            <a:endParaRPr lang="en-US" sz="3600" b="1">
              <a:solidFill>
                <a:schemeClr val="tx1"/>
              </a:solidFill>
              <a:latin typeface="Arial" panose="020B0604020202020204" pitchFamily="34" charset="0"/>
              <a:cs typeface="Arial" panose="020B0604020202020204" pitchFamily="34" charset="0"/>
            </a:endParaRPr>
          </a:p>
        </p:txBody>
      </p:sp>
      <p:sp>
        <p:nvSpPr>
          <p:cNvPr id="21" name="Rectangle: Rounded Corners 20">
            <a:extLst>
              <a:ext uri="{FF2B5EF4-FFF2-40B4-BE49-F238E27FC236}">
                <a16:creationId xmlns:a16="http://schemas.microsoft.com/office/drawing/2014/main" id="{9CD0B57D-1CC6-00E9-781B-C8DF8E43CF44}"/>
              </a:ext>
            </a:extLst>
          </p:cNvPr>
          <p:cNvSpPr/>
          <p:nvPr/>
        </p:nvSpPr>
        <p:spPr>
          <a:xfrm>
            <a:off x="20062375" y="4925420"/>
            <a:ext cx="5853341" cy="626296"/>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b="1">
                <a:solidFill>
                  <a:schemeClr val="tx1"/>
                </a:solidFill>
                <a:latin typeface="Arial" panose="020B0604020202020204" pitchFamily="34" charset="0"/>
                <a:cs typeface="Arial" panose="020B0604020202020204" pitchFamily="34" charset="0"/>
              </a:rPr>
              <a:t>RESULTS &amp; DISCUSSION</a:t>
            </a:r>
            <a:endParaRPr lang="en-US" sz="3600" b="1">
              <a:solidFill>
                <a:schemeClr val="tx1"/>
              </a:solidFill>
              <a:latin typeface="Arial" panose="020B0604020202020204" pitchFamily="34" charset="0"/>
              <a:cs typeface="Arial" panose="020B0604020202020204" pitchFamily="34" charset="0"/>
            </a:endParaRPr>
          </a:p>
        </p:txBody>
      </p:sp>
      <p:sp>
        <p:nvSpPr>
          <p:cNvPr id="22" name="Rectangle: Rounded Corners 21">
            <a:extLst>
              <a:ext uri="{FF2B5EF4-FFF2-40B4-BE49-F238E27FC236}">
                <a16:creationId xmlns:a16="http://schemas.microsoft.com/office/drawing/2014/main" id="{8AE6FE3D-EDA0-F11E-F636-3A50200AB05F}"/>
              </a:ext>
            </a:extLst>
          </p:cNvPr>
          <p:cNvSpPr/>
          <p:nvPr/>
        </p:nvSpPr>
        <p:spPr>
          <a:xfrm>
            <a:off x="10434218" y="4857576"/>
            <a:ext cx="2969266" cy="731519"/>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b="1">
                <a:solidFill>
                  <a:schemeClr val="tx1"/>
                </a:solidFill>
                <a:latin typeface="Arial" panose="020B0604020202020204" pitchFamily="34" charset="0"/>
                <a:cs typeface="Arial" panose="020B0604020202020204" pitchFamily="34" charset="0"/>
              </a:rPr>
              <a:t>METHODS</a:t>
            </a:r>
            <a:endParaRPr lang="en-US" sz="3600" b="1">
              <a:solidFill>
                <a:schemeClr val="tx1"/>
              </a:solidFill>
              <a:latin typeface="Arial" panose="020B0604020202020204" pitchFamily="34" charset="0"/>
              <a:cs typeface="Arial" panose="020B0604020202020204" pitchFamily="34" charset="0"/>
            </a:endParaRPr>
          </a:p>
        </p:txBody>
      </p:sp>
      <p:sp>
        <p:nvSpPr>
          <p:cNvPr id="23" name="Google Shape;62;p1">
            <a:extLst>
              <a:ext uri="{FF2B5EF4-FFF2-40B4-BE49-F238E27FC236}">
                <a16:creationId xmlns:a16="http://schemas.microsoft.com/office/drawing/2014/main" id="{3C758F65-112A-11EB-7973-F267BE65E174}"/>
              </a:ext>
            </a:extLst>
          </p:cNvPr>
          <p:cNvSpPr/>
          <p:nvPr/>
        </p:nvSpPr>
        <p:spPr>
          <a:xfrm>
            <a:off x="426672" y="8227226"/>
            <a:ext cx="8712252" cy="2848791"/>
          </a:xfrm>
          <a:prstGeom prst="roundRect">
            <a:avLst>
              <a:gd name="adj" fmla="val 16667"/>
            </a:avLst>
          </a:prstGeom>
          <a:solidFill>
            <a:srgbClr val="FEC44B"/>
          </a:solidFill>
          <a:ln w="9525" cap="flat" cmpd="sng">
            <a:solidFill>
              <a:srgbClr val="FEC44B"/>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62;p1">
            <a:extLst>
              <a:ext uri="{FF2B5EF4-FFF2-40B4-BE49-F238E27FC236}">
                <a16:creationId xmlns:a16="http://schemas.microsoft.com/office/drawing/2014/main" id="{EA7210F8-BF87-6607-84EC-08AFE47A61ED}"/>
              </a:ext>
            </a:extLst>
          </p:cNvPr>
          <p:cNvSpPr/>
          <p:nvPr/>
        </p:nvSpPr>
        <p:spPr>
          <a:xfrm>
            <a:off x="10193475" y="5978431"/>
            <a:ext cx="8712252" cy="4019009"/>
          </a:xfrm>
          <a:prstGeom prst="roundRect">
            <a:avLst>
              <a:gd name="adj" fmla="val 16667"/>
            </a:avLst>
          </a:prstGeom>
          <a:solidFill>
            <a:srgbClr val="FEC44B"/>
          </a:solidFill>
          <a:ln w="9525" cap="flat" cmpd="sng">
            <a:solidFill>
              <a:srgbClr val="FEC44B"/>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62;p1">
            <a:extLst>
              <a:ext uri="{FF2B5EF4-FFF2-40B4-BE49-F238E27FC236}">
                <a16:creationId xmlns:a16="http://schemas.microsoft.com/office/drawing/2014/main" id="{E4058EEB-FFCE-F70E-BC06-54940A026603}"/>
              </a:ext>
            </a:extLst>
          </p:cNvPr>
          <p:cNvSpPr/>
          <p:nvPr/>
        </p:nvSpPr>
        <p:spPr>
          <a:xfrm>
            <a:off x="19936043" y="5873208"/>
            <a:ext cx="8712252" cy="5239699"/>
          </a:xfrm>
          <a:prstGeom prst="roundRect">
            <a:avLst>
              <a:gd name="adj" fmla="val 16667"/>
            </a:avLst>
          </a:prstGeom>
          <a:solidFill>
            <a:srgbClr val="FEC44B"/>
          </a:solidFill>
          <a:ln w="9525" cap="flat" cmpd="sng">
            <a:solidFill>
              <a:srgbClr val="FEC44B"/>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62;p1">
            <a:extLst>
              <a:ext uri="{FF2B5EF4-FFF2-40B4-BE49-F238E27FC236}">
                <a16:creationId xmlns:a16="http://schemas.microsoft.com/office/drawing/2014/main" id="{D914585D-4E4F-A2C1-D6BE-7DD4123A4D20}"/>
              </a:ext>
            </a:extLst>
          </p:cNvPr>
          <p:cNvSpPr/>
          <p:nvPr/>
        </p:nvSpPr>
        <p:spPr>
          <a:xfrm>
            <a:off x="10173656" y="13338587"/>
            <a:ext cx="8712252" cy="3068466"/>
          </a:xfrm>
          <a:prstGeom prst="roundRect">
            <a:avLst>
              <a:gd name="adj" fmla="val 16667"/>
            </a:avLst>
          </a:prstGeom>
          <a:solidFill>
            <a:srgbClr val="FEC44B"/>
          </a:solidFill>
          <a:ln w="9525" cap="flat" cmpd="sng">
            <a:solidFill>
              <a:srgbClr val="FEC44B"/>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Content Placeholder 2">
            <a:extLst>
              <a:ext uri="{FF2B5EF4-FFF2-40B4-BE49-F238E27FC236}">
                <a16:creationId xmlns:a16="http://schemas.microsoft.com/office/drawing/2014/main" id="{6AAAEA2C-E222-87C5-8D9F-D80DC34617FE}"/>
              </a:ext>
            </a:extLst>
          </p:cNvPr>
          <p:cNvSpPr>
            <a:spLocks noGrp="1"/>
          </p:cNvSpPr>
          <p:nvPr/>
        </p:nvSpPr>
        <p:spPr>
          <a:xfrm>
            <a:off x="10246590" y="10300310"/>
            <a:ext cx="4338627" cy="26529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i="0">
                <a:solidFill>
                  <a:srgbClr val="000000"/>
                </a:solidFill>
                <a:effectLst/>
                <a:highlight>
                  <a:srgbClr val="FFFFFF"/>
                </a:highlight>
                <a:latin typeface="Arial" panose="020B0604020202020204" pitchFamily="34" charset="0"/>
                <a:cs typeface="Arial" panose="020B0604020202020204" pitchFamily="34" charset="0"/>
              </a:rPr>
              <a:t>Images are captured during the printing process to detect purposely created defects by altering the G code, then the collected data is used to train an object detection model YOLOv5s, enabling real-time identification of defects. Upon detection, commands are sent through </a:t>
            </a:r>
            <a:r>
              <a:rPr lang="en-US" sz="1800" i="0" err="1">
                <a:solidFill>
                  <a:srgbClr val="000000"/>
                </a:solidFill>
                <a:effectLst/>
                <a:highlight>
                  <a:srgbClr val="FFFFFF"/>
                </a:highlight>
                <a:latin typeface="Arial" panose="020B0604020202020204" pitchFamily="34" charset="0"/>
                <a:cs typeface="Arial" panose="020B0604020202020204" pitchFamily="34" charset="0"/>
              </a:rPr>
              <a:t>OctoPrint</a:t>
            </a:r>
            <a:r>
              <a:rPr lang="en-US" sz="1800" i="0">
                <a:solidFill>
                  <a:srgbClr val="000000"/>
                </a:solidFill>
                <a:effectLst/>
                <a:highlight>
                  <a:srgbClr val="FFFFFF"/>
                </a:highlight>
                <a:latin typeface="Arial" panose="020B0604020202020204" pitchFamily="34" charset="0"/>
                <a:cs typeface="Arial" panose="020B0604020202020204" pitchFamily="34" charset="0"/>
              </a:rPr>
              <a:t> installed on a </a:t>
            </a:r>
            <a:r>
              <a:rPr lang="en-US" sz="1800" i="0" err="1">
                <a:solidFill>
                  <a:srgbClr val="000000"/>
                </a:solidFill>
                <a:effectLst/>
                <a:highlight>
                  <a:srgbClr val="FFFFFF"/>
                </a:highlight>
                <a:latin typeface="Arial" panose="020B0604020202020204" pitchFamily="34" charset="0"/>
                <a:cs typeface="Arial" panose="020B0604020202020204" pitchFamily="34" charset="0"/>
              </a:rPr>
              <a:t>RaspberryPi</a:t>
            </a:r>
            <a:r>
              <a:rPr lang="en-US" sz="1800" i="0">
                <a:solidFill>
                  <a:srgbClr val="000000"/>
                </a:solidFill>
                <a:effectLst/>
                <a:highlight>
                  <a:srgbClr val="FFFFFF"/>
                </a:highlight>
                <a:latin typeface="Arial" panose="020B0604020202020204" pitchFamily="34" charset="0"/>
                <a:cs typeface="Arial" panose="020B0604020202020204" pitchFamily="34" charset="0"/>
              </a:rPr>
              <a:t> to adjust printer settings dynamically, ensuring optimal print quality.</a:t>
            </a:r>
            <a:endParaRPr lang="en-US" sz="1400">
              <a:latin typeface="Arial" panose="020B0604020202020204" pitchFamily="34" charset="0"/>
              <a:cs typeface="Arial" panose="020B0604020202020204" pitchFamily="34" charset="0"/>
            </a:endParaRPr>
          </a:p>
        </p:txBody>
      </p:sp>
      <p:sp>
        <p:nvSpPr>
          <p:cNvPr id="30" name="TextBox 6">
            <a:extLst>
              <a:ext uri="{FF2B5EF4-FFF2-40B4-BE49-F238E27FC236}">
                <a16:creationId xmlns:a16="http://schemas.microsoft.com/office/drawing/2014/main" id="{2CE16556-086B-CD1D-BAC6-1D255F54D88A}"/>
              </a:ext>
            </a:extLst>
          </p:cNvPr>
          <p:cNvSpPr txBox="1"/>
          <p:nvPr/>
        </p:nvSpPr>
        <p:spPr>
          <a:xfrm>
            <a:off x="10366768" y="16954235"/>
            <a:ext cx="8538959" cy="1200329"/>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800" i="0">
                <a:solidFill>
                  <a:srgbClr val="000000"/>
                </a:solidFill>
                <a:effectLst/>
                <a:highlight>
                  <a:srgbClr val="FFFFFF"/>
                </a:highlight>
                <a:latin typeface="Arial" panose="020B0604020202020204" pitchFamily="34" charset="0"/>
                <a:cs typeface="Arial" panose="020B0604020202020204" pitchFamily="34" charset="0"/>
              </a:rPr>
              <a:t>Furthermore, acoustic emission signals generated during the printing process are captured and analyzed to identify patterns associated with various defects. Feature extraction techniques are applied to the acoustic data, and a dense neural network is trained to classify those defects.</a:t>
            </a:r>
            <a:endParaRPr lang="en-US">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9FB30D97-5E3C-2515-503B-400A23FD6ECF}"/>
              </a:ext>
            </a:extLst>
          </p:cNvPr>
          <p:cNvSpPr txBox="1"/>
          <p:nvPr/>
        </p:nvSpPr>
        <p:spPr>
          <a:xfrm>
            <a:off x="377807" y="5750650"/>
            <a:ext cx="8859568" cy="2308324"/>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3D printing represents a significant leap forward in additive manufacturing technology. Despite its promising capabilities, the printing process often encounters various challenges, leading to frequent failures. These issues, such as under extrusion, stringing, and spaghettification, are diverse and recurrent, significantly impeding the seamless execution of print jobs. Consequently, these common errors pose substantial hurdles to the reliability and efficiency of 3D printing technology. These deficiencies can be rectified by having a closed-loop monitoring system, that can see defects and adjust printing properties to remove this defect from the rest of the print.</a:t>
            </a:r>
            <a:endParaRPr lang="en-US" sz="1800" b="0" i="0">
              <a:solidFill>
                <a:srgbClr val="000000"/>
              </a:solidFill>
              <a:effectLst/>
              <a:highlight>
                <a:srgbClr val="FFFFFF"/>
              </a:highlight>
              <a:latin typeface="Arial" panose="020B0604020202020204" pitchFamily="34" charset="0"/>
              <a:cs typeface="Arial" panose="020B0604020202020204" pitchFamily="34" charset="0"/>
            </a:endParaRPr>
          </a:p>
        </p:txBody>
      </p:sp>
      <p:sp>
        <p:nvSpPr>
          <p:cNvPr id="48" name="Google Shape;62;p1">
            <a:extLst>
              <a:ext uri="{FF2B5EF4-FFF2-40B4-BE49-F238E27FC236}">
                <a16:creationId xmlns:a16="http://schemas.microsoft.com/office/drawing/2014/main" id="{38CBFA38-CA9C-81F0-FC58-5C44BA31E22C}"/>
              </a:ext>
            </a:extLst>
          </p:cNvPr>
          <p:cNvSpPr/>
          <p:nvPr/>
        </p:nvSpPr>
        <p:spPr>
          <a:xfrm>
            <a:off x="19889230" y="12198583"/>
            <a:ext cx="8712252" cy="3719858"/>
          </a:xfrm>
          <a:prstGeom prst="roundRect">
            <a:avLst>
              <a:gd name="adj" fmla="val 16667"/>
            </a:avLst>
          </a:prstGeom>
          <a:solidFill>
            <a:srgbClr val="FEC44B"/>
          </a:solidFill>
          <a:ln w="9525" cap="flat" cmpd="sng">
            <a:solidFill>
              <a:srgbClr val="FEC44B"/>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 name="Google Shape;91;p1">
            <a:extLst>
              <a:ext uri="{FF2B5EF4-FFF2-40B4-BE49-F238E27FC236}">
                <a16:creationId xmlns:a16="http://schemas.microsoft.com/office/drawing/2014/main" id="{03A89095-2872-C28C-22A9-6454A488E16B}"/>
              </a:ext>
            </a:extLst>
          </p:cNvPr>
          <p:cNvPicPr preferRelativeResize="0"/>
          <p:nvPr/>
        </p:nvPicPr>
        <p:blipFill rotWithShape="1">
          <a:blip r:embed="rId4">
            <a:alphaModFix/>
          </a:blip>
          <a:srcRect l="5605" r="24233" b="24408"/>
          <a:stretch/>
        </p:blipFill>
        <p:spPr>
          <a:xfrm>
            <a:off x="14790195" y="6319154"/>
            <a:ext cx="3866992" cy="2960677"/>
          </a:xfrm>
          <a:prstGeom prst="roundRect">
            <a:avLst>
              <a:gd name="adj" fmla="val 16667"/>
            </a:avLst>
          </a:prstGeom>
          <a:noFill/>
          <a:ln>
            <a:noFill/>
          </a:ln>
        </p:spPr>
      </p:pic>
      <p:pic>
        <p:nvPicPr>
          <p:cNvPr id="33" name="Google Shape;81;p1">
            <a:extLst>
              <a:ext uri="{FF2B5EF4-FFF2-40B4-BE49-F238E27FC236}">
                <a16:creationId xmlns:a16="http://schemas.microsoft.com/office/drawing/2014/main" id="{76D44477-B14B-04D0-F1FB-00511911AF5B}"/>
              </a:ext>
            </a:extLst>
          </p:cNvPr>
          <p:cNvPicPr preferRelativeResize="0"/>
          <p:nvPr/>
        </p:nvPicPr>
        <p:blipFill rotWithShape="1">
          <a:blip r:embed="rId5">
            <a:alphaModFix/>
          </a:blip>
          <a:srcRect t="4026" b="4865"/>
          <a:stretch/>
        </p:blipFill>
        <p:spPr>
          <a:xfrm>
            <a:off x="24234161" y="12390542"/>
            <a:ext cx="4178628" cy="30579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4" name="Google Shape;90;p1">
            <a:extLst>
              <a:ext uri="{FF2B5EF4-FFF2-40B4-BE49-F238E27FC236}">
                <a16:creationId xmlns:a16="http://schemas.microsoft.com/office/drawing/2014/main" id="{51463C4A-2D2C-E753-47A8-C0DBA8159517}"/>
              </a:ext>
            </a:extLst>
          </p:cNvPr>
          <p:cNvPicPr preferRelativeResize="0"/>
          <p:nvPr/>
        </p:nvPicPr>
        <p:blipFill rotWithShape="1">
          <a:blip r:embed="rId6">
            <a:alphaModFix/>
          </a:blip>
          <a:srcRect r="27530" b="19910"/>
          <a:stretch/>
        </p:blipFill>
        <p:spPr>
          <a:xfrm>
            <a:off x="10434218" y="6319154"/>
            <a:ext cx="4196182" cy="2960677"/>
          </a:xfrm>
          <a:prstGeom prst="roundRect">
            <a:avLst>
              <a:gd name="adj" fmla="val 16667"/>
            </a:avLst>
          </a:prstGeom>
          <a:noFill/>
          <a:ln>
            <a:noFill/>
          </a:ln>
        </p:spPr>
      </p:pic>
      <p:sp>
        <p:nvSpPr>
          <p:cNvPr id="35" name="TextBox 34">
            <a:extLst>
              <a:ext uri="{FF2B5EF4-FFF2-40B4-BE49-F238E27FC236}">
                <a16:creationId xmlns:a16="http://schemas.microsoft.com/office/drawing/2014/main" id="{72D898E1-634F-8E1F-4C80-FA366B0DBD93}"/>
              </a:ext>
            </a:extLst>
          </p:cNvPr>
          <p:cNvSpPr txBox="1"/>
          <p:nvPr/>
        </p:nvSpPr>
        <p:spPr>
          <a:xfrm>
            <a:off x="20009034" y="11159979"/>
            <a:ext cx="8562584" cy="923330"/>
          </a:xfrm>
          <a:prstGeom prst="rect">
            <a:avLst/>
          </a:prstGeom>
          <a:noFill/>
        </p:spPr>
        <p:txBody>
          <a:bodyPr wrap="square" rtlCol="0">
            <a:spAutoFit/>
          </a:bodyPr>
          <a:lstStyle/>
          <a:p>
            <a:pPr algn="just"/>
            <a:r>
              <a:rPr lang="en-US" sz="1800" b="0" i="0">
                <a:solidFill>
                  <a:srgbClr val="000000"/>
                </a:solidFill>
                <a:effectLst/>
                <a:highlight>
                  <a:srgbClr val="FFFFFF"/>
                </a:highlight>
                <a:latin typeface="Arial" panose="020B0604020202020204" pitchFamily="34" charset="0"/>
                <a:cs typeface="Arial" panose="020B0604020202020204" pitchFamily="34" charset="0"/>
              </a:rPr>
              <a:t>By integrating the two modalities and using both computer vision and time series, this approach demonstrate excellent performance, enabling automated adjustments to optimize print quality and minimize production errors. </a:t>
            </a:r>
            <a:endParaRPr lang="en-US">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90F952ED-3289-FF29-A7BB-E67CC11028B1}"/>
              </a:ext>
            </a:extLst>
          </p:cNvPr>
          <p:cNvSpPr txBox="1"/>
          <p:nvPr/>
        </p:nvSpPr>
        <p:spPr>
          <a:xfrm>
            <a:off x="19889230" y="16097700"/>
            <a:ext cx="8712252" cy="2862322"/>
          </a:xfrm>
          <a:prstGeom prst="rect">
            <a:avLst/>
          </a:prstGeom>
          <a:noFill/>
        </p:spPr>
        <p:txBody>
          <a:bodyPr wrap="square" rtlCol="0">
            <a:spAutoFit/>
          </a:bodyPr>
          <a:lstStyle/>
          <a:p>
            <a:pPr algn="just"/>
            <a:r>
              <a:rPr lang="en-US" sz="1800" i="0">
                <a:solidFill>
                  <a:srgbClr val="000000"/>
                </a:solidFill>
                <a:effectLst/>
                <a:highlight>
                  <a:srgbClr val="FFFFFF"/>
                </a:highlight>
                <a:latin typeface="Arial" panose="020B0604020202020204" pitchFamily="34" charset="0"/>
                <a:cs typeface="Arial" panose="020B0604020202020204" pitchFamily="34" charset="0"/>
              </a:rPr>
              <a:t>This classification models was also deployed in real time which makes both approaches not only serve to identify defects but also contributes to the closed-loop control of the printer in real-time application.</a:t>
            </a:r>
          </a:p>
          <a:p>
            <a:pPr algn="just"/>
            <a:endParaRPr lang="en-US" sz="1800" i="0">
              <a:solidFill>
                <a:srgbClr val="000000"/>
              </a:solidFill>
              <a:effectLst/>
              <a:highlight>
                <a:srgbClr val="FFFFFF"/>
              </a:highlight>
              <a:latin typeface="Arial" panose="020B0604020202020204" pitchFamily="34" charset="0"/>
              <a:cs typeface="Arial" panose="020B0604020202020204" pitchFamily="34" charset="0"/>
            </a:endParaRPr>
          </a:p>
          <a:p>
            <a:pPr algn="just"/>
            <a:r>
              <a:rPr lang="en-US">
                <a:latin typeface="Arial" panose="020B0604020202020204" pitchFamily="34" charset="0"/>
                <a:cs typeface="Arial" panose="020B0604020202020204" pitchFamily="34" charset="0"/>
              </a:rPr>
              <a:t>By reducing the number of failed prints, we minimize the waste generated by additive manufacturing, making the process both environmentally friendly and economically beneficial. Since additive manufacturing already produces less waste compared to subtractive methods, this further enhances its sustainability. Additionally, our approach helps increase confidence in the reliability of additive manufacturing.</a:t>
            </a:r>
          </a:p>
        </p:txBody>
      </p:sp>
      <p:pic>
        <p:nvPicPr>
          <p:cNvPr id="1026" name="Picture 2">
            <a:extLst>
              <a:ext uri="{FF2B5EF4-FFF2-40B4-BE49-F238E27FC236}">
                <a16:creationId xmlns:a16="http://schemas.microsoft.com/office/drawing/2014/main" id="{1B8CC9AB-6064-841E-C20E-AEE07532D9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90961" y="13474634"/>
            <a:ext cx="3766225" cy="2487491"/>
          </a:xfrm>
          <a:prstGeom prst="rect">
            <a:avLst/>
          </a:prstGeom>
          <a:noFill/>
          <a:extLst>
            <a:ext uri="{909E8E84-426E-40DD-AFC4-6F175D3DCCD1}">
              <a14:hiddenFill xmlns:a14="http://schemas.microsoft.com/office/drawing/2010/main">
                <a:solidFill>
                  <a:srgbClr val="FFFFFF"/>
                </a:solidFill>
              </a14:hiddenFill>
            </a:ext>
          </a:extLst>
        </p:spPr>
      </p:pic>
      <p:pic>
        <p:nvPicPr>
          <p:cNvPr id="40" name="Google Shape;103;p1">
            <a:extLst>
              <a:ext uri="{FF2B5EF4-FFF2-40B4-BE49-F238E27FC236}">
                <a16:creationId xmlns:a16="http://schemas.microsoft.com/office/drawing/2014/main" id="{B4450CFE-CC7B-919B-1674-F8381117D1F7}"/>
              </a:ext>
            </a:extLst>
          </p:cNvPr>
          <p:cNvPicPr preferRelativeResize="0"/>
          <p:nvPr/>
        </p:nvPicPr>
        <p:blipFill rotWithShape="1">
          <a:blip r:embed="rId8">
            <a:alphaModFix/>
          </a:blip>
          <a:srcRect l="7532" t="8455" r="7353" b="12816"/>
          <a:stretch/>
        </p:blipFill>
        <p:spPr>
          <a:xfrm>
            <a:off x="10329609" y="13474633"/>
            <a:ext cx="4415867" cy="2495725"/>
          </a:xfrm>
          <a:prstGeom prst="roundRect">
            <a:avLst>
              <a:gd name="adj" fmla="val 16667"/>
            </a:avLst>
          </a:prstGeom>
          <a:noFill/>
          <a:ln>
            <a:noFill/>
          </a:ln>
        </p:spPr>
      </p:pic>
      <p:pic>
        <p:nvPicPr>
          <p:cNvPr id="41" name="Google Shape;84;p1">
            <a:extLst>
              <a:ext uri="{FF2B5EF4-FFF2-40B4-BE49-F238E27FC236}">
                <a16:creationId xmlns:a16="http://schemas.microsoft.com/office/drawing/2014/main" id="{8B3AAE97-9A22-765A-A2EA-3DC71F0CFD86}"/>
              </a:ext>
            </a:extLst>
          </p:cNvPr>
          <p:cNvPicPr preferRelativeResize="0"/>
          <p:nvPr/>
        </p:nvPicPr>
        <p:blipFill rotWithShape="1">
          <a:blip r:embed="rId9">
            <a:alphaModFix/>
          </a:blip>
          <a:srcRect/>
          <a:stretch/>
        </p:blipFill>
        <p:spPr>
          <a:xfrm>
            <a:off x="24842163" y="6069327"/>
            <a:ext cx="3581002" cy="2324951"/>
          </a:xfrm>
          <a:prstGeom prst="roundRect">
            <a:avLst>
              <a:gd name="adj" fmla="val 16667"/>
            </a:avLst>
          </a:prstGeom>
          <a:noFill/>
          <a:ln>
            <a:noFill/>
          </a:ln>
        </p:spPr>
      </p:pic>
      <p:graphicFrame>
        <p:nvGraphicFramePr>
          <p:cNvPr id="42" name="Google Shape;85;p1">
            <a:extLst>
              <a:ext uri="{FF2B5EF4-FFF2-40B4-BE49-F238E27FC236}">
                <a16:creationId xmlns:a16="http://schemas.microsoft.com/office/drawing/2014/main" id="{3A656765-5A81-06A1-76C8-ED0009609E98}"/>
              </a:ext>
            </a:extLst>
          </p:cNvPr>
          <p:cNvGraphicFramePr/>
          <p:nvPr>
            <p:extLst>
              <p:ext uri="{D42A27DB-BD31-4B8C-83A1-F6EECF244321}">
                <p14:modId xmlns:p14="http://schemas.microsoft.com/office/powerpoint/2010/main" val="1917189597"/>
              </p:ext>
            </p:extLst>
          </p:nvPr>
        </p:nvGraphicFramePr>
        <p:xfrm>
          <a:off x="20299373" y="6178012"/>
          <a:ext cx="4317659" cy="2189800"/>
        </p:xfrm>
        <a:graphic>
          <a:graphicData uri="http://schemas.openxmlformats.org/drawingml/2006/table">
            <a:tbl>
              <a:tblPr>
                <a:noFill/>
              </a:tblPr>
              <a:tblGrid>
                <a:gridCol w="2318762">
                  <a:extLst>
                    <a:ext uri="{9D8B030D-6E8A-4147-A177-3AD203B41FA5}">
                      <a16:colId xmlns:a16="http://schemas.microsoft.com/office/drawing/2014/main" val="20000"/>
                    </a:ext>
                  </a:extLst>
                </a:gridCol>
                <a:gridCol w="1998897">
                  <a:extLst>
                    <a:ext uri="{9D8B030D-6E8A-4147-A177-3AD203B41FA5}">
                      <a16:colId xmlns:a16="http://schemas.microsoft.com/office/drawing/2014/main" val="20001"/>
                    </a:ext>
                  </a:extLst>
                </a:gridCol>
              </a:tblGrid>
              <a:tr h="404626">
                <a:tc>
                  <a:txBody>
                    <a:bodyPr/>
                    <a:lstStyle/>
                    <a:p>
                      <a:pPr marL="0" marR="0" lvl="0" indent="0" algn="ctr" rtl="0">
                        <a:lnSpc>
                          <a:spcPct val="115000"/>
                        </a:lnSpc>
                        <a:spcBef>
                          <a:spcPts val="0"/>
                        </a:spcBef>
                        <a:spcAft>
                          <a:spcPts val="0"/>
                        </a:spcAft>
                        <a:buClr>
                          <a:srgbClr val="000000"/>
                        </a:buClr>
                        <a:buSzPts val="2900"/>
                        <a:buFont typeface="Arial"/>
                        <a:buNone/>
                      </a:pPr>
                      <a:r>
                        <a:rPr lang="en-US" sz="2400" b="1" u="none" strike="noStrike" cap="none"/>
                        <a:t>Class</a:t>
                      </a:r>
                      <a:endParaRPr sz="2400" b="1" u="none" strike="noStrike" cap="none"/>
                    </a:p>
                  </a:txBody>
                  <a:tcPr marL="28575" marR="28575" marT="19050" marB="19050" anchor="ctr">
                    <a:lnL w="762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762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EC44B"/>
                    </a:solidFil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cellId="85:0:0"/>
                      </a:ext>
                    </a:extLst>
                  </a:tcPr>
                </a:tc>
                <a:tc>
                  <a:txBody>
                    <a:bodyPr/>
                    <a:lstStyle/>
                    <a:p>
                      <a:pPr marL="0" marR="0" lvl="0" indent="0" algn="ctr" rtl="0">
                        <a:lnSpc>
                          <a:spcPct val="115000"/>
                        </a:lnSpc>
                        <a:spcBef>
                          <a:spcPts val="0"/>
                        </a:spcBef>
                        <a:spcAft>
                          <a:spcPts val="0"/>
                        </a:spcAft>
                        <a:buClr>
                          <a:srgbClr val="000000"/>
                        </a:buClr>
                        <a:buSzPts val="2900"/>
                        <a:buFont typeface="Arial"/>
                        <a:buNone/>
                      </a:pPr>
                      <a:r>
                        <a:rPr lang="en-US" sz="2400" b="1" u="none" strike="noStrike" cap="none"/>
                        <a:t>mAP50</a:t>
                      </a:r>
                      <a:endParaRPr sz="2400" b="1" u="none" strike="noStrike" cap="none"/>
                    </a:p>
                  </a:txBody>
                  <a:tcPr marL="28575" marR="28575" marT="19050" marB="19050" anchor="ctr">
                    <a:lnL w="38100" cap="flat" cmpd="sng">
                      <a:solidFill>
                        <a:schemeClr val="dk1"/>
                      </a:solidFill>
                      <a:prstDash val="solid"/>
                      <a:round/>
                      <a:headEnd type="none" w="sm" len="sm"/>
                      <a:tailEnd type="none" w="sm" len="sm"/>
                    </a:lnL>
                    <a:lnR w="76200" cap="flat" cmpd="sng">
                      <a:solidFill>
                        <a:schemeClr val="dk1"/>
                      </a:solidFill>
                      <a:prstDash val="solid"/>
                      <a:round/>
                      <a:headEnd type="none" w="sm" len="sm"/>
                      <a:tailEnd type="none" w="sm" len="sm"/>
                    </a:lnR>
                    <a:lnT w="762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EC44B"/>
                    </a:solidFil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cellId="85:0:1"/>
                      </a:ext>
                    </a:extLst>
                  </a:tcPr>
                </a:tc>
                <a:extLst>
                  <a:ext uri="{0D108BD9-81ED-4DB2-BD59-A6C34878D82A}">
                    <a16:rowId xmlns:a16="http://schemas.microsoft.com/office/drawing/2014/main" val="10000"/>
                  </a:ext>
                </a:extLst>
              </a:tr>
              <a:tr h="404626">
                <a:tc>
                  <a:txBody>
                    <a:bodyPr/>
                    <a:lstStyle/>
                    <a:p>
                      <a:pPr marL="0" marR="0" lvl="0" indent="0" algn="ctr" rtl="0">
                        <a:lnSpc>
                          <a:spcPct val="115000"/>
                        </a:lnSpc>
                        <a:spcBef>
                          <a:spcPts val="0"/>
                        </a:spcBef>
                        <a:spcAft>
                          <a:spcPts val="0"/>
                        </a:spcAft>
                        <a:buClr>
                          <a:srgbClr val="000000"/>
                        </a:buClr>
                        <a:buSzPts val="2900"/>
                        <a:buFont typeface="Arial"/>
                        <a:buNone/>
                      </a:pPr>
                      <a:r>
                        <a:rPr lang="en-US" sz="2400" b="1" u="none" strike="noStrike" cap="none"/>
                        <a:t>All</a:t>
                      </a:r>
                      <a:endParaRPr sz="2400" b="1" u="none" strike="noStrike" cap="none"/>
                    </a:p>
                  </a:txBody>
                  <a:tcPr marL="28575" marR="28575" marT="19050" marB="19050" anchor="ctr">
                    <a:lnL w="762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8F8F8"/>
                    </a:solidFil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cellId="85:1:0"/>
                      </a:ext>
                    </a:extLst>
                  </a:tcPr>
                </a:tc>
                <a:tc>
                  <a:txBody>
                    <a:bodyPr/>
                    <a:lstStyle/>
                    <a:p>
                      <a:pPr marL="0" marR="0" lvl="0" indent="0" algn="ctr" rtl="0">
                        <a:lnSpc>
                          <a:spcPct val="115000"/>
                        </a:lnSpc>
                        <a:spcBef>
                          <a:spcPts val="0"/>
                        </a:spcBef>
                        <a:spcAft>
                          <a:spcPts val="0"/>
                        </a:spcAft>
                        <a:buClr>
                          <a:srgbClr val="000000"/>
                        </a:buClr>
                        <a:buSzPts val="2900"/>
                        <a:buFont typeface="Arial"/>
                        <a:buNone/>
                      </a:pPr>
                      <a:r>
                        <a:rPr lang="en-US" sz="2400" b="1" u="none" strike="noStrike" cap="none"/>
                        <a:t>0.902</a:t>
                      </a:r>
                      <a:endParaRPr sz="2400" b="1" u="none" strike="noStrike" cap="none"/>
                    </a:p>
                  </a:txBody>
                  <a:tcPr marL="28575" marR="28575" marT="19050" marB="19050" anchor="ctr">
                    <a:lnL w="38100" cap="flat" cmpd="sng">
                      <a:solidFill>
                        <a:schemeClr val="dk1"/>
                      </a:solidFill>
                      <a:prstDash val="solid"/>
                      <a:round/>
                      <a:headEnd type="none" w="sm" len="sm"/>
                      <a:tailEnd type="none" w="sm" len="sm"/>
                    </a:lnL>
                    <a:lnR w="762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8F8F8"/>
                    </a:solidFil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cellId="85:1:1"/>
                      </a:ext>
                    </a:extLst>
                  </a:tcPr>
                </a:tc>
                <a:extLst>
                  <a:ext uri="{0D108BD9-81ED-4DB2-BD59-A6C34878D82A}">
                    <a16:rowId xmlns:a16="http://schemas.microsoft.com/office/drawing/2014/main" val="10001"/>
                  </a:ext>
                </a:extLst>
              </a:tr>
              <a:tr h="404626">
                <a:tc>
                  <a:txBody>
                    <a:bodyPr/>
                    <a:lstStyle/>
                    <a:p>
                      <a:pPr marL="0" marR="0" lvl="0" indent="0" algn="ctr" rtl="0">
                        <a:lnSpc>
                          <a:spcPct val="115000"/>
                        </a:lnSpc>
                        <a:spcBef>
                          <a:spcPts val="0"/>
                        </a:spcBef>
                        <a:spcAft>
                          <a:spcPts val="0"/>
                        </a:spcAft>
                        <a:buClr>
                          <a:srgbClr val="000000"/>
                        </a:buClr>
                        <a:buSzPts val="2900"/>
                        <a:buFont typeface="Arial"/>
                        <a:buNone/>
                      </a:pPr>
                      <a:r>
                        <a:rPr lang="en-US" sz="2100" b="1" u="none" strike="noStrike" cap="none"/>
                        <a:t>Spaghettification</a:t>
                      </a:r>
                      <a:endParaRPr sz="2100" b="1" u="none" strike="noStrike" cap="none"/>
                    </a:p>
                  </a:txBody>
                  <a:tcPr marL="28575" marR="28575" marT="19050" marB="19050" anchor="ctr">
                    <a:lnL w="762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8F8F8"/>
                    </a:solidFil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cellId="85:2:0"/>
                      </a:ext>
                    </a:extLst>
                  </a:tcPr>
                </a:tc>
                <a:tc>
                  <a:txBody>
                    <a:bodyPr/>
                    <a:lstStyle/>
                    <a:p>
                      <a:pPr marL="0" marR="0" lvl="0" indent="0" algn="ctr" rtl="0">
                        <a:lnSpc>
                          <a:spcPct val="115000"/>
                        </a:lnSpc>
                        <a:spcBef>
                          <a:spcPts val="0"/>
                        </a:spcBef>
                        <a:spcAft>
                          <a:spcPts val="0"/>
                        </a:spcAft>
                        <a:buClr>
                          <a:srgbClr val="000000"/>
                        </a:buClr>
                        <a:buSzPts val="2900"/>
                        <a:buFont typeface="Arial"/>
                        <a:buNone/>
                      </a:pPr>
                      <a:r>
                        <a:rPr lang="en-US" sz="2400" b="1" u="none" strike="noStrike" cap="none"/>
                        <a:t>0.786</a:t>
                      </a:r>
                      <a:endParaRPr sz="2400" b="1" u="none" strike="noStrike" cap="none"/>
                    </a:p>
                  </a:txBody>
                  <a:tcPr marL="28575" marR="28575" marT="19050" marB="19050" anchor="ctr">
                    <a:lnL w="38100" cap="flat" cmpd="sng">
                      <a:solidFill>
                        <a:schemeClr val="dk1"/>
                      </a:solidFill>
                      <a:prstDash val="solid"/>
                      <a:round/>
                      <a:headEnd type="none" w="sm" len="sm"/>
                      <a:tailEnd type="none" w="sm" len="sm"/>
                    </a:lnL>
                    <a:lnR w="762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8F8F8"/>
                    </a:solidFil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cellId="85:2:1"/>
                      </a:ext>
                    </a:extLst>
                  </a:tcPr>
                </a:tc>
                <a:extLst>
                  <a:ext uri="{0D108BD9-81ED-4DB2-BD59-A6C34878D82A}">
                    <a16:rowId xmlns:a16="http://schemas.microsoft.com/office/drawing/2014/main" val="10002"/>
                  </a:ext>
                </a:extLst>
              </a:tr>
              <a:tr h="404626">
                <a:tc>
                  <a:txBody>
                    <a:bodyPr/>
                    <a:lstStyle/>
                    <a:p>
                      <a:pPr marL="0" marR="0" lvl="0" indent="0" algn="ctr" rtl="0">
                        <a:lnSpc>
                          <a:spcPct val="115000"/>
                        </a:lnSpc>
                        <a:spcBef>
                          <a:spcPts val="0"/>
                        </a:spcBef>
                        <a:spcAft>
                          <a:spcPts val="0"/>
                        </a:spcAft>
                        <a:buClr>
                          <a:srgbClr val="000000"/>
                        </a:buClr>
                        <a:buSzPts val="2900"/>
                        <a:buFont typeface="Arial"/>
                        <a:buNone/>
                      </a:pPr>
                      <a:r>
                        <a:rPr lang="en-US" sz="2400" b="1" u="none" strike="noStrike" cap="none"/>
                        <a:t>Stringing</a:t>
                      </a:r>
                      <a:endParaRPr sz="2400" b="1" u="none" strike="noStrike" cap="none"/>
                    </a:p>
                  </a:txBody>
                  <a:tcPr marL="28575" marR="28575" marT="19050" marB="19050" anchor="ctr">
                    <a:lnL w="762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8F8F8"/>
                    </a:solidFil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cellId="85:3:0"/>
                      </a:ext>
                    </a:extLst>
                  </a:tcPr>
                </a:tc>
                <a:tc>
                  <a:txBody>
                    <a:bodyPr/>
                    <a:lstStyle/>
                    <a:p>
                      <a:pPr marL="0" marR="0" lvl="0" indent="0" algn="ctr" rtl="0">
                        <a:lnSpc>
                          <a:spcPct val="115000"/>
                        </a:lnSpc>
                        <a:spcBef>
                          <a:spcPts val="0"/>
                        </a:spcBef>
                        <a:spcAft>
                          <a:spcPts val="0"/>
                        </a:spcAft>
                        <a:buClr>
                          <a:srgbClr val="000000"/>
                        </a:buClr>
                        <a:buSzPts val="2900"/>
                        <a:buFont typeface="Arial"/>
                        <a:buNone/>
                      </a:pPr>
                      <a:r>
                        <a:rPr lang="en-US" sz="2400" b="1" u="none" strike="noStrike" cap="none"/>
                        <a:t>0.985</a:t>
                      </a:r>
                      <a:endParaRPr sz="2400" b="1" u="none" strike="noStrike" cap="none"/>
                    </a:p>
                  </a:txBody>
                  <a:tcPr marL="28575" marR="28575" marT="19050" marB="19050" anchor="ctr">
                    <a:lnL w="38100" cap="flat" cmpd="sng">
                      <a:solidFill>
                        <a:schemeClr val="dk1"/>
                      </a:solidFill>
                      <a:prstDash val="solid"/>
                      <a:round/>
                      <a:headEnd type="none" w="sm" len="sm"/>
                      <a:tailEnd type="none" w="sm" len="sm"/>
                    </a:lnL>
                    <a:lnR w="762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8F8F8"/>
                    </a:solidFil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cellId="85:3:1"/>
                      </a:ext>
                    </a:extLst>
                  </a:tcPr>
                </a:tc>
                <a:extLst>
                  <a:ext uri="{0D108BD9-81ED-4DB2-BD59-A6C34878D82A}">
                    <a16:rowId xmlns:a16="http://schemas.microsoft.com/office/drawing/2014/main" val="10003"/>
                  </a:ext>
                </a:extLst>
              </a:tr>
              <a:tr h="404626">
                <a:tc>
                  <a:txBody>
                    <a:bodyPr/>
                    <a:lstStyle/>
                    <a:p>
                      <a:pPr marL="0" marR="0" lvl="0" indent="0" algn="ctr" rtl="0">
                        <a:lnSpc>
                          <a:spcPct val="115000"/>
                        </a:lnSpc>
                        <a:spcBef>
                          <a:spcPts val="0"/>
                        </a:spcBef>
                        <a:spcAft>
                          <a:spcPts val="0"/>
                        </a:spcAft>
                        <a:buClr>
                          <a:srgbClr val="000000"/>
                        </a:buClr>
                        <a:buSzPts val="2900"/>
                        <a:buFont typeface="Arial"/>
                        <a:buNone/>
                      </a:pPr>
                      <a:r>
                        <a:rPr lang="en-US" sz="2300" b="1" u="none" strike="noStrike" cap="none"/>
                        <a:t>Under extrusion</a:t>
                      </a:r>
                      <a:endParaRPr sz="2300" b="1" u="none" strike="noStrike" cap="none"/>
                    </a:p>
                  </a:txBody>
                  <a:tcPr marL="28575" marR="28575" marT="19050" marB="19050" anchor="ctr">
                    <a:lnL w="762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76200" cap="flat" cmpd="sng">
                      <a:solidFill>
                        <a:schemeClr val="dk1"/>
                      </a:solidFill>
                      <a:prstDash val="solid"/>
                      <a:round/>
                      <a:headEnd type="none" w="sm" len="sm"/>
                      <a:tailEnd type="none" w="sm" len="sm"/>
                    </a:lnB>
                    <a:solidFill>
                      <a:srgbClr val="F8F8F8"/>
                    </a:solidFil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cellId="85:4:0"/>
                      </a:ext>
                    </a:extLst>
                  </a:tcPr>
                </a:tc>
                <a:tc>
                  <a:txBody>
                    <a:bodyPr/>
                    <a:lstStyle/>
                    <a:p>
                      <a:pPr marL="0" marR="0" lvl="0" indent="0" algn="ctr" rtl="0">
                        <a:lnSpc>
                          <a:spcPct val="115000"/>
                        </a:lnSpc>
                        <a:spcBef>
                          <a:spcPts val="0"/>
                        </a:spcBef>
                        <a:spcAft>
                          <a:spcPts val="0"/>
                        </a:spcAft>
                        <a:buClr>
                          <a:srgbClr val="000000"/>
                        </a:buClr>
                        <a:buSzPts val="2900"/>
                        <a:buFont typeface="Arial"/>
                        <a:buNone/>
                      </a:pPr>
                      <a:r>
                        <a:rPr lang="en-US" sz="2400" b="1" u="none" strike="noStrike" cap="none"/>
                        <a:t>0.935</a:t>
                      </a:r>
                      <a:endParaRPr sz="2400" b="1" u="none" strike="noStrike" cap="none"/>
                    </a:p>
                  </a:txBody>
                  <a:tcPr marL="28575" marR="28575" marT="19050" marB="19050" anchor="ctr">
                    <a:lnL w="38100" cap="flat" cmpd="sng">
                      <a:solidFill>
                        <a:schemeClr val="dk1"/>
                      </a:solidFill>
                      <a:prstDash val="solid"/>
                      <a:round/>
                      <a:headEnd type="none" w="sm" len="sm"/>
                      <a:tailEnd type="none" w="sm" len="sm"/>
                    </a:lnL>
                    <a:lnR w="762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76200" cap="flat" cmpd="sng">
                      <a:solidFill>
                        <a:schemeClr val="dk1"/>
                      </a:solidFill>
                      <a:prstDash val="solid"/>
                      <a:round/>
                      <a:headEnd type="none" w="sm" len="sm"/>
                      <a:tailEnd type="none" w="sm" len="sm"/>
                    </a:lnB>
                    <a:solidFill>
                      <a:srgbClr val="F8F8F8"/>
                    </a:solidFil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cellId="85:4:1"/>
                      </a:ext>
                    </a:extLst>
                  </a:tcPr>
                </a:tc>
                <a:extLst>
                  <a:ext uri="{0D108BD9-81ED-4DB2-BD59-A6C34878D82A}">
                    <a16:rowId xmlns:a16="http://schemas.microsoft.com/office/drawing/2014/main" val="10004"/>
                  </a:ext>
                </a:extLst>
              </a:tr>
            </a:tbl>
          </a:graphicData>
        </a:graphic>
      </p:graphicFrame>
      <p:pic>
        <p:nvPicPr>
          <p:cNvPr id="45" name="Picture 44">
            <a:extLst>
              <a:ext uri="{FF2B5EF4-FFF2-40B4-BE49-F238E27FC236}">
                <a16:creationId xmlns:a16="http://schemas.microsoft.com/office/drawing/2014/main" id="{EC9226BC-946B-1521-6D31-941910E1F53A}"/>
              </a:ext>
            </a:extLst>
          </p:cNvPr>
          <p:cNvPicPr>
            <a:picLocks noChangeAspect="1"/>
          </p:cNvPicPr>
          <p:nvPr/>
        </p:nvPicPr>
        <p:blipFill>
          <a:blip r:embed="rId10"/>
          <a:stretch>
            <a:fillRect/>
          </a:stretch>
        </p:blipFill>
        <p:spPr>
          <a:xfrm>
            <a:off x="10155820" y="18385970"/>
            <a:ext cx="8712252" cy="2506334"/>
          </a:xfrm>
          <a:prstGeom prst="rect">
            <a:avLst/>
          </a:prstGeom>
        </p:spPr>
      </p:pic>
      <p:pic>
        <p:nvPicPr>
          <p:cNvPr id="1028" name="Picture 4">
            <a:extLst>
              <a:ext uri="{FF2B5EF4-FFF2-40B4-BE49-F238E27FC236}">
                <a16:creationId xmlns:a16="http://schemas.microsoft.com/office/drawing/2014/main" id="{F1AA9348-BBBD-89DD-A31C-92BFC6D1589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75584" y="10082365"/>
            <a:ext cx="4210324" cy="2538613"/>
          </a:xfrm>
          <a:prstGeom prst="rect">
            <a:avLst/>
          </a:prstGeom>
          <a:noFill/>
          <a:extLst>
            <a:ext uri="{909E8E84-426E-40DD-AFC4-6F175D3DCCD1}">
              <a14:hiddenFill xmlns:a14="http://schemas.microsoft.com/office/drawing/2010/main">
                <a:solidFill>
                  <a:srgbClr val="FFFFFF"/>
                </a:solidFill>
              </a14:hiddenFill>
            </a:ext>
          </a:extLst>
        </p:spPr>
      </p:pic>
      <p:pic>
        <p:nvPicPr>
          <p:cNvPr id="46" name="Google Shape;101;p1">
            <a:extLst>
              <a:ext uri="{FF2B5EF4-FFF2-40B4-BE49-F238E27FC236}">
                <a16:creationId xmlns:a16="http://schemas.microsoft.com/office/drawing/2014/main" id="{F2979E3A-EDCB-2861-2808-46459CEE0DAF}"/>
              </a:ext>
            </a:extLst>
          </p:cNvPr>
          <p:cNvPicPr preferRelativeResize="0"/>
          <p:nvPr/>
        </p:nvPicPr>
        <p:blipFill>
          <a:blip r:embed="rId12">
            <a:alphaModFix/>
          </a:blip>
          <a:stretch>
            <a:fillRect/>
          </a:stretch>
        </p:blipFill>
        <p:spPr>
          <a:xfrm>
            <a:off x="20299373" y="8604976"/>
            <a:ext cx="4304909" cy="2023130"/>
          </a:xfrm>
          <a:prstGeom prst="roundRect">
            <a:avLst>
              <a:gd name="adj" fmla="val 16667"/>
            </a:avLst>
          </a:prstGeom>
          <a:noFill/>
          <a:ln>
            <a:noFill/>
          </a:ln>
          <a:effectLst>
            <a:outerShdw blurRad="57150" dist="19050" dir="5400000" algn="bl" rotWithShape="0">
              <a:srgbClr val="000000">
                <a:alpha val="49410"/>
              </a:srgbClr>
            </a:outerShdw>
          </a:effectLst>
        </p:spPr>
      </p:pic>
      <p:pic>
        <p:nvPicPr>
          <p:cNvPr id="47" name="Google Shape;102;p1">
            <a:extLst>
              <a:ext uri="{FF2B5EF4-FFF2-40B4-BE49-F238E27FC236}">
                <a16:creationId xmlns:a16="http://schemas.microsoft.com/office/drawing/2014/main" id="{0CED8E58-B71D-B2A8-A6E9-A3955208C9FF}"/>
              </a:ext>
            </a:extLst>
          </p:cNvPr>
          <p:cNvPicPr preferRelativeResize="0"/>
          <p:nvPr/>
        </p:nvPicPr>
        <p:blipFill>
          <a:blip r:embed="rId13">
            <a:alphaModFix/>
          </a:blip>
          <a:stretch>
            <a:fillRect/>
          </a:stretch>
        </p:blipFill>
        <p:spPr>
          <a:xfrm>
            <a:off x="24915070" y="8604976"/>
            <a:ext cx="3581002" cy="1973073"/>
          </a:xfrm>
          <a:prstGeom prst="roundRect">
            <a:avLst>
              <a:gd name="adj" fmla="val 16667"/>
            </a:avLst>
          </a:prstGeom>
          <a:noFill/>
          <a:ln>
            <a:noFill/>
          </a:ln>
          <a:effectLst>
            <a:outerShdw blurRad="57150" dist="19050" dir="5400000" algn="bl" rotWithShape="0">
              <a:srgbClr val="000000">
                <a:alpha val="49410"/>
              </a:srgbClr>
            </a:outerShdw>
          </a:effectLst>
        </p:spPr>
      </p:pic>
      <p:pic>
        <p:nvPicPr>
          <p:cNvPr id="52" name="Picture 51">
            <a:extLst>
              <a:ext uri="{FF2B5EF4-FFF2-40B4-BE49-F238E27FC236}">
                <a16:creationId xmlns:a16="http://schemas.microsoft.com/office/drawing/2014/main" id="{DDF724FB-C91B-A296-2BAD-D74244919780}"/>
              </a:ext>
            </a:extLst>
          </p:cNvPr>
          <p:cNvPicPr>
            <a:picLocks noChangeAspect="1"/>
          </p:cNvPicPr>
          <p:nvPr/>
        </p:nvPicPr>
        <p:blipFill>
          <a:blip r:embed="rId14"/>
          <a:stretch>
            <a:fillRect/>
          </a:stretch>
        </p:blipFill>
        <p:spPr>
          <a:xfrm>
            <a:off x="20079696" y="12390542"/>
            <a:ext cx="3965772" cy="30187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3" name="TextBox 52">
            <a:extLst>
              <a:ext uri="{FF2B5EF4-FFF2-40B4-BE49-F238E27FC236}">
                <a16:creationId xmlns:a16="http://schemas.microsoft.com/office/drawing/2014/main" id="{7EBB304C-6C42-130B-AA03-7D4736CD09AF}"/>
              </a:ext>
            </a:extLst>
          </p:cNvPr>
          <p:cNvSpPr txBox="1"/>
          <p:nvPr/>
        </p:nvSpPr>
        <p:spPr>
          <a:xfrm>
            <a:off x="402184" y="11249360"/>
            <a:ext cx="8810812" cy="2236510"/>
          </a:xfrm>
          <a:prstGeom prst="rect">
            <a:avLst/>
          </a:prstGeom>
          <a:noFill/>
        </p:spPr>
        <p:txBody>
          <a:bodyPr wrap="square" rtlCol="0">
            <a:spAutoFit/>
          </a:bodyPr>
          <a:lstStyle/>
          <a:p>
            <a:pPr algn="just">
              <a:spcAft>
                <a:spcPts val="800"/>
              </a:spcAft>
            </a:pPr>
            <a:r>
              <a:rPr lang="en-US" sz="1800">
                <a:effectLst/>
                <a:highlight>
                  <a:srgbClr val="FFFFFF"/>
                </a:highlight>
                <a:latin typeface="Arial" panose="020B0604020202020204" pitchFamily="34" charset="0"/>
                <a:cs typeface="Arial" panose="020B0604020202020204" pitchFamily="34" charset="0"/>
              </a:rPr>
              <a:t>This project introduces an innovative method to improve quality control in 3D printing by integrating real-time image analysis and acoustic emission sensing, enhanced through machine learning techniques:</a:t>
            </a:r>
          </a:p>
          <a:p>
            <a:pPr marL="285750" indent="-285750" algn="just">
              <a:spcAft>
                <a:spcPts val="800"/>
              </a:spcAft>
              <a:buFont typeface="Arial" panose="020B0604020202020204" pitchFamily="34" charset="0"/>
              <a:buChar char="•"/>
            </a:pPr>
            <a:r>
              <a:rPr lang="en-US" sz="1800">
                <a:effectLst/>
                <a:highlight>
                  <a:srgbClr val="FFFFFF"/>
                </a:highlight>
                <a:latin typeface="Arial" panose="020B0604020202020204" pitchFamily="34" charset="0"/>
                <a:cs typeface="Arial" panose="020B0604020202020204" pitchFamily="34" charset="0"/>
              </a:rPr>
              <a:t>Detecting and classifying defects in 3D-printed parts by analyzing images captured during the printing process in real time.</a:t>
            </a:r>
          </a:p>
          <a:p>
            <a:pPr marL="285750" indent="-285750" algn="just">
              <a:spcAft>
                <a:spcPts val="800"/>
              </a:spcAft>
              <a:buFont typeface="Arial" panose="020B0604020202020204" pitchFamily="34" charset="0"/>
              <a:buChar char="•"/>
            </a:pPr>
            <a:r>
              <a:rPr lang="en-US" sz="1800">
                <a:effectLst/>
                <a:highlight>
                  <a:srgbClr val="FFFFFF"/>
                </a:highlight>
                <a:latin typeface="Arial" panose="020B0604020202020204" pitchFamily="34" charset="0"/>
                <a:cs typeface="Arial" panose="020B0604020202020204" pitchFamily="34" charset="0"/>
              </a:rPr>
              <a:t>Identifying defect occurrence during printing using an acoustic sensor attached to the nozzle, providing real-time feedback on potential issues.</a:t>
            </a:r>
            <a:endParaRPr lang="en-US">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11D1149A-D8B0-C14C-7EF0-88CD8AF03409}"/>
              </a:ext>
            </a:extLst>
          </p:cNvPr>
          <p:cNvSpPr txBox="1"/>
          <p:nvPr/>
        </p:nvSpPr>
        <p:spPr>
          <a:xfrm>
            <a:off x="426671" y="13651970"/>
            <a:ext cx="8810812" cy="646331"/>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The geometry used to test these errors was a set of two cylindrical pillars with a rectangular tower in the middle.</a:t>
            </a:r>
          </a:p>
        </p:txBody>
      </p:sp>
      <p:sp>
        <p:nvSpPr>
          <p:cNvPr id="55" name="Google Shape;62;p1">
            <a:extLst>
              <a:ext uri="{FF2B5EF4-FFF2-40B4-BE49-F238E27FC236}">
                <a16:creationId xmlns:a16="http://schemas.microsoft.com/office/drawing/2014/main" id="{B83D7CCA-3FBB-C84C-2692-BFD3B84644AB}"/>
              </a:ext>
            </a:extLst>
          </p:cNvPr>
          <p:cNvSpPr/>
          <p:nvPr/>
        </p:nvSpPr>
        <p:spPr>
          <a:xfrm>
            <a:off x="500745" y="14464401"/>
            <a:ext cx="8712252" cy="2421519"/>
          </a:xfrm>
          <a:prstGeom prst="roundRect">
            <a:avLst>
              <a:gd name="adj" fmla="val 16667"/>
            </a:avLst>
          </a:prstGeom>
          <a:solidFill>
            <a:srgbClr val="FEC44B"/>
          </a:solidFill>
          <a:ln w="9525" cap="flat" cmpd="sng">
            <a:solidFill>
              <a:srgbClr val="FEC44B"/>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7" name="Picture 56">
            <a:extLst>
              <a:ext uri="{FF2B5EF4-FFF2-40B4-BE49-F238E27FC236}">
                <a16:creationId xmlns:a16="http://schemas.microsoft.com/office/drawing/2014/main" id="{73E5A18B-029E-54F9-9091-CA6F01ABC14E}"/>
              </a:ext>
            </a:extLst>
          </p:cNvPr>
          <p:cNvPicPr>
            <a:picLocks noChangeAspect="1"/>
          </p:cNvPicPr>
          <p:nvPr/>
        </p:nvPicPr>
        <p:blipFill>
          <a:blip r:embed="rId15"/>
          <a:stretch>
            <a:fillRect/>
          </a:stretch>
        </p:blipFill>
        <p:spPr>
          <a:xfrm>
            <a:off x="691650" y="14680044"/>
            <a:ext cx="8313453" cy="17270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8" name="TextBox 57">
            <a:extLst>
              <a:ext uri="{FF2B5EF4-FFF2-40B4-BE49-F238E27FC236}">
                <a16:creationId xmlns:a16="http://schemas.microsoft.com/office/drawing/2014/main" id="{5662F70F-4804-58EA-CE62-94BE265A35B2}"/>
              </a:ext>
            </a:extLst>
          </p:cNvPr>
          <p:cNvSpPr txBox="1"/>
          <p:nvPr/>
        </p:nvSpPr>
        <p:spPr>
          <a:xfrm>
            <a:off x="402184" y="16989325"/>
            <a:ext cx="8835299" cy="4791055"/>
          </a:xfrm>
          <a:prstGeom prst="rect">
            <a:avLst/>
          </a:prstGeom>
          <a:noFill/>
        </p:spPr>
        <p:txBody>
          <a:bodyPr wrap="square" rtlCol="0">
            <a:spAutoFit/>
          </a:bodyPr>
          <a:lstStyle/>
          <a:p>
            <a:pPr marL="0" marR="0" algn="just">
              <a:spcBef>
                <a:spcPts val="0"/>
              </a:spcBef>
              <a:spcAft>
                <a:spcPts val="800"/>
              </a:spcAft>
            </a:pPr>
            <a:r>
              <a:rPr lang="en-US" sz="1800" kern="100">
                <a:effectLst/>
                <a:latin typeface="Arial" panose="020B0604020202020204" pitchFamily="34" charset="0"/>
                <a:ea typeface="Aptos" panose="020B0004020202020204" pitchFamily="34" charset="0"/>
                <a:cs typeface="Arial" panose="020B0604020202020204" pitchFamily="34" charset="0"/>
              </a:rPr>
              <a:t>The object was sliced in Cura using default settings, representing a standard configuration for many 3D printers. </a:t>
            </a:r>
          </a:p>
          <a:p>
            <a:pPr marL="285750" marR="0" indent="-285750" algn="just">
              <a:spcBef>
                <a:spcPts val="0"/>
              </a:spcBef>
              <a:spcAft>
                <a:spcPts val="800"/>
              </a:spcAft>
              <a:buFont typeface="Arial" panose="020B0604020202020204" pitchFamily="34" charset="0"/>
              <a:buChar char="•"/>
            </a:pPr>
            <a:r>
              <a:rPr lang="en-US" sz="1800" kern="100">
                <a:effectLst/>
                <a:latin typeface="Arial" panose="020B0604020202020204" pitchFamily="34" charset="0"/>
                <a:ea typeface="Aptos" panose="020B0004020202020204" pitchFamily="34" charset="0"/>
                <a:cs typeface="Arial" panose="020B0604020202020204" pitchFamily="34" charset="0"/>
              </a:rPr>
              <a:t>To simulate under-extrusion, the g-code was modified to reduce the extrusion rate. </a:t>
            </a:r>
          </a:p>
          <a:p>
            <a:pPr marL="285750" marR="0" indent="-285750" algn="just">
              <a:spcBef>
                <a:spcPts val="0"/>
              </a:spcBef>
              <a:spcAft>
                <a:spcPts val="800"/>
              </a:spcAft>
              <a:buFont typeface="Arial" panose="020B0604020202020204" pitchFamily="34" charset="0"/>
              <a:buChar char="•"/>
            </a:pPr>
            <a:r>
              <a:rPr lang="en-US" sz="1800" kern="100">
                <a:effectLst/>
                <a:latin typeface="Arial" panose="020B0604020202020204" pitchFamily="34" charset="0"/>
                <a:ea typeface="Aptos" panose="020B0004020202020204" pitchFamily="34" charset="0"/>
                <a:cs typeface="Arial" panose="020B0604020202020204" pitchFamily="34" charset="0"/>
              </a:rPr>
              <a:t>Stringing errors were induced by increasing the printing temperature and disabling retraction in Cura. </a:t>
            </a:r>
          </a:p>
          <a:p>
            <a:pPr marL="285750" marR="0" indent="-285750" algn="just">
              <a:spcBef>
                <a:spcPts val="0"/>
              </a:spcBef>
              <a:spcAft>
                <a:spcPts val="800"/>
              </a:spcAft>
              <a:buFont typeface="Arial" panose="020B0604020202020204" pitchFamily="34" charset="0"/>
              <a:buChar char="•"/>
            </a:pPr>
            <a:r>
              <a:rPr lang="en-US" sz="1800" kern="100">
                <a:effectLst/>
                <a:latin typeface="Arial" panose="020B0604020202020204" pitchFamily="34" charset="0"/>
                <a:ea typeface="Aptos" panose="020B0004020202020204" pitchFamily="34" charset="0"/>
                <a:cs typeface="Arial" panose="020B0604020202020204" pitchFamily="34" charset="0"/>
              </a:rPr>
              <a:t>Spaghettification errors were generated by instructing the printer to create layers in midair, causing the extruded plastic to lack support and form long curls across the print bed. </a:t>
            </a:r>
          </a:p>
          <a:p>
            <a:pPr marL="0" marR="0" algn="just">
              <a:spcBef>
                <a:spcPts val="0"/>
              </a:spcBef>
              <a:spcAft>
                <a:spcPts val="800"/>
              </a:spcAft>
            </a:pPr>
            <a:r>
              <a:rPr lang="en-US" sz="1800" kern="100">
                <a:effectLst/>
                <a:latin typeface="Arial" panose="020B0604020202020204" pitchFamily="34" charset="0"/>
                <a:ea typeface="Aptos" panose="020B0004020202020204" pitchFamily="34" charset="0"/>
                <a:cs typeface="Arial" panose="020B0604020202020204" pitchFamily="34" charset="0"/>
              </a:rPr>
              <a:t>Our proposed monitoring system is capable of detecting these three types of print defects and adjusting printing parameters to correct them by:</a:t>
            </a:r>
          </a:p>
          <a:p>
            <a:pPr marL="285750" marR="0" indent="-285750" algn="just">
              <a:spcBef>
                <a:spcPts val="0"/>
              </a:spcBef>
              <a:spcAft>
                <a:spcPts val="800"/>
              </a:spcAft>
              <a:buFont typeface="Arial" panose="020B0604020202020204" pitchFamily="34" charset="0"/>
              <a:buChar char="•"/>
            </a:pPr>
            <a:r>
              <a:rPr lang="en-US" sz="1800" kern="100">
                <a:effectLst/>
                <a:latin typeface="Arial" panose="020B0604020202020204" pitchFamily="34" charset="0"/>
                <a:ea typeface="Aptos" panose="020B0004020202020204" pitchFamily="34" charset="0"/>
                <a:cs typeface="Arial" panose="020B0604020202020204" pitchFamily="34" charset="0"/>
              </a:rPr>
              <a:t>Modifying nozzle temperature</a:t>
            </a:r>
          </a:p>
          <a:p>
            <a:pPr marL="285750" marR="0" indent="-285750" algn="just">
              <a:spcBef>
                <a:spcPts val="0"/>
              </a:spcBef>
              <a:spcAft>
                <a:spcPts val="800"/>
              </a:spcAft>
              <a:buFont typeface="Arial" panose="020B0604020202020204" pitchFamily="34" charset="0"/>
              <a:buChar char="•"/>
            </a:pPr>
            <a:r>
              <a:rPr lang="en-US" sz="1800" kern="100">
                <a:effectLst/>
                <a:latin typeface="Arial" panose="020B0604020202020204" pitchFamily="34" charset="0"/>
                <a:ea typeface="Aptos" panose="020B0004020202020204" pitchFamily="34" charset="0"/>
                <a:cs typeface="Arial" panose="020B0604020202020204" pitchFamily="34" charset="0"/>
              </a:rPr>
              <a:t>Adjusting flow rate</a:t>
            </a:r>
          </a:p>
          <a:p>
            <a:pPr marL="285750" marR="0" indent="-285750" algn="just">
              <a:spcBef>
                <a:spcPts val="0"/>
              </a:spcBef>
              <a:spcAft>
                <a:spcPts val="800"/>
              </a:spcAft>
              <a:buFont typeface="Arial" panose="020B0604020202020204" pitchFamily="34" charset="0"/>
              <a:buChar char="•"/>
            </a:pPr>
            <a:r>
              <a:rPr lang="en-US" sz="1800" kern="100">
                <a:effectLst/>
                <a:latin typeface="Arial" panose="020B0604020202020204" pitchFamily="34" charset="0"/>
                <a:ea typeface="Aptos" panose="020B0004020202020204" pitchFamily="34" charset="0"/>
                <a:cs typeface="Arial" panose="020B0604020202020204" pitchFamily="34" charset="0"/>
              </a:rPr>
              <a:t>Pausing the print</a:t>
            </a:r>
          </a:p>
          <a:p>
            <a:pPr marL="285750" indent="-285750">
              <a:buFont typeface="Arial" panose="020B0604020202020204" pitchFamily="34" charset="0"/>
              <a:buChar char="•"/>
            </a:pPr>
            <a:endParaRPr lang="en-US"/>
          </a:p>
        </p:txBody>
      </p:sp>
      <p:sp>
        <p:nvSpPr>
          <p:cNvPr id="59" name="Google Shape;76;p1">
            <a:extLst>
              <a:ext uri="{FF2B5EF4-FFF2-40B4-BE49-F238E27FC236}">
                <a16:creationId xmlns:a16="http://schemas.microsoft.com/office/drawing/2014/main" id="{16A691EB-A1D1-E71F-87D3-26A40D8A5D98}"/>
              </a:ext>
            </a:extLst>
          </p:cNvPr>
          <p:cNvSpPr txBox="1"/>
          <p:nvPr/>
        </p:nvSpPr>
        <p:spPr>
          <a:xfrm>
            <a:off x="1364999" y="10628106"/>
            <a:ext cx="6628488"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1600" b="1" i="0" u="none" strike="noStrike" cap="none">
                <a:solidFill>
                  <a:srgbClr val="783F04"/>
                </a:solidFill>
                <a:latin typeface="Arvo"/>
                <a:ea typeface="Arvo"/>
                <a:cs typeface="Arvo"/>
                <a:sym typeface="Arvo"/>
              </a:rPr>
              <a:t>Figure 1.</a:t>
            </a:r>
            <a:r>
              <a:rPr lang="en-US" sz="1600" b="1">
                <a:solidFill>
                  <a:srgbClr val="783F04"/>
                </a:solidFill>
                <a:latin typeface="Arvo"/>
                <a:ea typeface="Arvo"/>
                <a:cs typeface="Arvo"/>
                <a:sym typeface="Arvo"/>
              </a:rPr>
              <a:t> </a:t>
            </a:r>
            <a:r>
              <a:rPr lang="en-US" sz="1600" b="1" i="0" u="none" strike="noStrike" cap="none">
                <a:solidFill>
                  <a:srgbClr val="783F04"/>
                </a:solidFill>
                <a:latin typeface="Arvo"/>
                <a:ea typeface="Arvo"/>
                <a:cs typeface="Arvo"/>
                <a:sym typeface="Arvo"/>
              </a:rPr>
              <a:t> Example of 3D-Printing Defects</a:t>
            </a:r>
            <a:endParaRPr sz="1600" b="1" i="0" u="none" strike="noStrike" cap="none">
              <a:solidFill>
                <a:srgbClr val="783F04"/>
              </a:solidFill>
              <a:latin typeface="Arvo"/>
              <a:ea typeface="Arvo"/>
              <a:cs typeface="Arvo"/>
              <a:sym typeface="Arvo"/>
            </a:endParaRPr>
          </a:p>
        </p:txBody>
      </p:sp>
      <p:pic>
        <p:nvPicPr>
          <p:cNvPr id="61" name="Picture 60">
            <a:extLst>
              <a:ext uri="{FF2B5EF4-FFF2-40B4-BE49-F238E27FC236}">
                <a16:creationId xmlns:a16="http://schemas.microsoft.com/office/drawing/2014/main" id="{B866ED74-2181-FAEF-7750-5199521BAFEE}"/>
              </a:ext>
            </a:extLst>
          </p:cNvPr>
          <p:cNvPicPr>
            <a:picLocks noChangeAspect="1"/>
          </p:cNvPicPr>
          <p:nvPr/>
        </p:nvPicPr>
        <p:blipFill>
          <a:blip r:embed="rId16"/>
          <a:stretch>
            <a:fillRect/>
          </a:stretch>
        </p:blipFill>
        <p:spPr>
          <a:xfrm>
            <a:off x="588864" y="8367814"/>
            <a:ext cx="8416239" cy="22432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2" name="Google Shape;76;p1">
            <a:extLst>
              <a:ext uri="{FF2B5EF4-FFF2-40B4-BE49-F238E27FC236}">
                <a16:creationId xmlns:a16="http://schemas.microsoft.com/office/drawing/2014/main" id="{52C80ED4-C982-BC2D-C336-84E56A50F80D}"/>
              </a:ext>
            </a:extLst>
          </p:cNvPr>
          <p:cNvSpPr txBox="1"/>
          <p:nvPr/>
        </p:nvSpPr>
        <p:spPr>
          <a:xfrm>
            <a:off x="1296264" y="16464030"/>
            <a:ext cx="6628488"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1600" b="1" i="0" u="none" strike="noStrike" cap="none">
                <a:solidFill>
                  <a:srgbClr val="783F04"/>
                </a:solidFill>
                <a:latin typeface="Arvo"/>
                <a:ea typeface="Arvo"/>
                <a:cs typeface="Arvo"/>
                <a:sym typeface="Arvo"/>
              </a:rPr>
              <a:t>Figure 2.</a:t>
            </a:r>
            <a:r>
              <a:rPr lang="en-US" sz="1600" b="1">
                <a:solidFill>
                  <a:srgbClr val="783F04"/>
                </a:solidFill>
                <a:latin typeface="Arvo"/>
                <a:ea typeface="Arvo"/>
                <a:cs typeface="Arvo"/>
                <a:sym typeface="Arvo"/>
              </a:rPr>
              <a:t> </a:t>
            </a:r>
            <a:r>
              <a:rPr lang="en-US" sz="1600" b="1" i="0" u="none" strike="noStrike" cap="none">
                <a:solidFill>
                  <a:srgbClr val="783F04"/>
                </a:solidFill>
                <a:latin typeface="Arvo"/>
                <a:ea typeface="Arvo"/>
                <a:cs typeface="Arvo"/>
                <a:sym typeface="Arvo"/>
              </a:rPr>
              <a:t> </a:t>
            </a:r>
            <a:r>
              <a:rPr lang="en-US" sz="1600" b="1">
                <a:solidFill>
                  <a:srgbClr val="783F04"/>
                </a:solidFill>
                <a:latin typeface="Arvo"/>
                <a:ea typeface="Arvo"/>
                <a:cs typeface="Arvo"/>
                <a:sym typeface="Arvo"/>
              </a:rPr>
              <a:t>Proposed geometry</a:t>
            </a:r>
            <a:endParaRPr sz="1600" b="1" i="0" u="none" strike="noStrike" cap="none">
              <a:solidFill>
                <a:srgbClr val="783F04"/>
              </a:solidFill>
              <a:latin typeface="Arvo"/>
              <a:ea typeface="Arvo"/>
              <a:cs typeface="Arvo"/>
              <a:sym typeface="Arvo"/>
            </a:endParaRPr>
          </a:p>
        </p:txBody>
      </p:sp>
      <p:sp>
        <p:nvSpPr>
          <p:cNvPr id="63" name="Google Shape;76;p1">
            <a:extLst>
              <a:ext uri="{FF2B5EF4-FFF2-40B4-BE49-F238E27FC236}">
                <a16:creationId xmlns:a16="http://schemas.microsoft.com/office/drawing/2014/main" id="{98927636-3A20-BF65-08D0-017197CF475A}"/>
              </a:ext>
            </a:extLst>
          </p:cNvPr>
          <p:cNvSpPr txBox="1"/>
          <p:nvPr/>
        </p:nvSpPr>
        <p:spPr>
          <a:xfrm>
            <a:off x="10988044" y="9466857"/>
            <a:ext cx="6628488"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1600" b="1" i="0" u="none" strike="noStrike" cap="none">
                <a:solidFill>
                  <a:srgbClr val="783F04"/>
                </a:solidFill>
                <a:latin typeface="Arvo"/>
                <a:ea typeface="Arvo"/>
                <a:cs typeface="Arvo"/>
                <a:sym typeface="Arvo"/>
              </a:rPr>
              <a:t>Figure 3.</a:t>
            </a:r>
            <a:r>
              <a:rPr lang="en-US" sz="1600" b="1">
                <a:solidFill>
                  <a:srgbClr val="783F04"/>
                </a:solidFill>
                <a:latin typeface="Arvo"/>
                <a:ea typeface="Arvo"/>
                <a:cs typeface="Arvo"/>
                <a:sym typeface="Arvo"/>
              </a:rPr>
              <a:t> </a:t>
            </a:r>
            <a:r>
              <a:rPr lang="en-US" sz="1600" b="1" i="0" u="none" strike="noStrike" cap="none">
                <a:solidFill>
                  <a:srgbClr val="783F04"/>
                </a:solidFill>
                <a:latin typeface="Arvo"/>
                <a:ea typeface="Arvo"/>
                <a:cs typeface="Arvo"/>
                <a:sym typeface="Arvo"/>
              </a:rPr>
              <a:t> </a:t>
            </a:r>
            <a:r>
              <a:rPr lang="en-US" sz="1600" b="1">
                <a:solidFill>
                  <a:srgbClr val="783F04"/>
                </a:solidFill>
                <a:latin typeface="Arvo"/>
                <a:ea typeface="Arvo"/>
                <a:cs typeface="Arvo"/>
                <a:sym typeface="Arvo"/>
              </a:rPr>
              <a:t>Defect detection using YOLO</a:t>
            </a:r>
            <a:endParaRPr sz="1600" b="1" i="0" u="none" strike="noStrike" cap="none">
              <a:solidFill>
                <a:srgbClr val="783F04"/>
              </a:solidFill>
              <a:latin typeface="Arvo"/>
              <a:ea typeface="Arvo"/>
              <a:cs typeface="Arvo"/>
              <a:sym typeface="Arvo"/>
            </a:endParaRPr>
          </a:p>
        </p:txBody>
      </p:sp>
      <p:sp>
        <p:nvSpPr>
          <p:cNvPr id="1024" name="Google Shape;76;p1">
            <a:extLst>
              <a:ext uri="{FF2B5EF4-FFF2-40B4-BE49-F238E27FC236}">
                <a16:creationId xmlns:a16="http://schemas.microsoft.com/office/drawing/2014/main" id="{B8296F50-444E-3DB5-B6C8-5C13B3B6F625}"/>
              </a:ext>
            </a:extLst>
          </p:cNvPr>
          <p:cNvSpPr txBox="1"/>
          <p:nvPr/>
        </p:nvSpPr>
        <p:spPr>
          <a:xfrm>
            <a:off x="14790195" y="12628345"/>
            <a:ext cx="3948134"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1600" b="1" i="0" u="none" strike="noStrike" cap="none">
                <a:solidFill>
                  <a:srgbClr val="783F04"/>
                </a:solidFill>
                <a:latin typeface="Arvo"/>
                <a:ea typeface="Arvo"/>
                <a:cs typeface="Arvo"/>
                <a:sym typeface="Arvo"/>
              </a:rPr>
              <a:t>Figure </a:t>
            </a:r>
            <a:r>
              <a:rPr lang="en-US" sz="1600" b="1">
                <a:solidFill>
                  <a:srgbClr val="783F04"/>
                </a:solidFill>
                <a:latin typeface="Arvo"/>
                <a:ea typeface="Arvo"/>
                <a:cs typeface="Arvo"/>
                <a:sym typeface="Arvo"/>
              </a:rPr>
              <a:t>4</a:t>
            </a:r>
            <a:r>
              <a:rPr lang="en-US" sz="1600" b="1" i="0" u="none" strike="noStrike" cap="none">
                <a:solidFill>
                  <a:srgbClr val="783F04"/>
                </a:solidFill>
                <a:latin typeface="Arvo"/>
                <a:ea typeface="Arvo"/>
                <a:cs typeface="Arvo"/>
                <a:sym typeface="Arvo"/>
              </a:rPr>
              <a:t>.</a:t>
            </a:r>
            <a:r>
              <a:rPr lang="en-US" sz="1600" b="1">
                <a:solidFill>
                  <a:srgbClr val="783F04"/>
                </a:solidFill>
                <a:latin typeface="Arvo"/>
                <a:ea typeface="Arvo"/>
                <a:cs typeface="Arvo"/>
                <a:sym typeface="Arvo"/>
              </a:rPr>
              <a:t> </a:t>
            </a:r>
            <a:r>
              <a:rPr lang="en-US" sz="1600" b="1" i="0" u="none" strike="noStrike" cap="none">
                <a:solidFill>
                  <a:srgbClr val="783F04"/>
                </a:solidFill>
                <a:latin typeface="Arvo"/>
                <a:ea typeface="Arvo"/>
                <a:cs typeface="Arvo"/>
                <a:sym typeface="Arvo"/>
              </a:rPr>
              <a:t> Object</a:t>
            </a:r>
            <a:r>
              <a:rPr lang="en-US" sz="1600" b="1">
                <a:solidFill>
                  <a:srgbClr val="783F04"/>
                </a:solidFill>
                <a:latin typeface="Arvo"/>
                <a:ea typeface="Arvo"/>
                <a:cs typeface="Arvo"/>
                <a:sym typeface="Arvo"/>
              </a:rPr>
              <a:t> detection setup</a:t>
            </a:r>
            <a:endParaRPr sz="1600" b="1" i="0" u="none" strike="noStrike" cap="none">
              <a:solidFill>
                <a:srgbClr val="783F04"/>
              </a:solidFill>
              <a:latin typeface="Arvo"/>
              <a:ea typeface="Arvo"/>
              <a:cs typeface="Arvo"/>
              <a:sym typeface="Arvo"/>
            </a:endParaRPr>
          </a:p>
        </p:txBody>
      </p:sp>
      <p:sp>
        <p:nvSpPr>
          <p:cNvPr id="1025" name="Google Shape;76;p1">
            <a:extLst>
              <a:ext uri="{FF2B5EF4-FFF2-40B4-BE49-F238E27FC236}">
                <a16:creationId xmlns:a16="http://schemas.microsoft.com/office/drawing/2014/main" id="{7E0B244E-90E7-E4DA-53E2-5CA1E327A53B}"/>
              </a:ext>
            </a:extLst>
          </p:cNvPr>
          <p:cNvSpPr txBox="1"/>
          <p:nvPr/>
        </p:nvSpPr>
        <p:spPr>
          <a:xfrm>
            <a:off x="12413985" y="15970359"/>
            <a:ext cx="3948134"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1600" b="1" i="0" u="none" strike="noStrike" cap="none">
                <a:solidFill>
                  <a:srgbClr val="783F04"/>
                </a:solidFill>
                <a:latin typeface="Arvo"/>
                <a:ea typeface="Arvo"/>
                <a:cs typeface="Arvo"/>
                <a:sym typeface="Arvo"/>
              </a:rPr>
              <a:t>Figure 5.</a:t>
            </a:r>
            <a:r>
              <a:rPr lang="en-US" sz="1600" b="1">
                <a:solidFill>
                  <a:srgbClr val="783F04"/>
                </a:solidFill>
                <a:latin typeface="Arvo"/>
                <a:ea typeface="Arvo"/>
                <a:cs typeface="Arvo"/>
                <a:sym typeface="Arvo"/>
              </a:rPr>
              <a:t> </a:t>
            </a:r>
            <a:r>
              <a:rPr lang="en-US" sz="1600" b="1" i="0" u="none" strike="noStrike" cap="none">
                <a:solidFill>
                  <a:srgbClr val="783F04"/>
                </a:solidFill>
                <a:latin typeface="Arvo"/>
                <a:ea typeface="Arvo"/>
                <a:cs typeface="Arvo"/>
                <a:sym typeface="Arvo"/>
              </a:rPr>
              <a:t> </a:t>
            </a:r>
            <a:r>
              <a:rPr lang="en-US" sz="1600" b="1">
                <a:solidFill>
                  <a:srgbClr val="783F04"/>
                </a:solidFill>
                <a:latin typeface="Arvo"/>
                <a:ea typeface="Arvo"/>
                <a:cs typeface="Arvo"/>
                <a:sym typeface="Arvo"/>
              </a:rPr>
              <a:t>Acoustic Emission setup</a:t>
            </a:r>
            <a:endParaRPr sz="1600" b="1" i="0" u="none" strike="noStrike" cap="none">
              <a:solidFill>
                <a:srgbClr val="783F04"/>
              </a:solidFill>
              <a:latin typeface="Arvo"/>
              <a:ea typeface="Arvo"/>
              <a:cs typeface="Arvo"/>
              <a:sym typeface="Arvo"/>
            </a:endParaRPr>
          </a:p>
        </p:txBody>
      </p:sp>
      <p:sp>
        <p:nvSpPr>
          <p:cNvPr id="1027" name="Google Shape;76;p1">
            <a:extLst>
              <a:ext uri="{FF2B5EF4-FFF2-40B4-BE49-F238E27FC236}">
                <a16:creationId xmlns:a16="http://schemas.microsoft.com/office/drawing/2014/main" id="{216D9D87-BD54-74BB-876F-6F4619AEB658}"/>
              </a:ext>
            </a:extLst>
          </p:cNvPr>
          <p:cNvSpPr txBox="1"/>
          <p:nvPr/>
        </p:nvSpPr>
        <p:spPr>
          <a:xfrm>
            <a:off x="12040023" y="20977625"/>
            <a:ext cx="4939278"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1600" b="1" i="0" u="none" strike="noStrike" cap="none">
                <a:solidFill>
                  <a:srgbClr val="783F04"/>
                </a:solidFill>
                <a:latin typeface="Arvo"/>
                <a:ea typeface="Arvo"/>
                <a:cs typeface="Arvo"/>
                <a:sym typeface="Arvo"/>
              </a:rPr>
              <a:t>Figure 6.</a:t>
            </a:r>
            <a:r>
              <a:rPr lang="en-US" sz="1600" b="1">
                <a:solidFill>
                  <a:srgbClr val="783F04"/>
                </a:solidFill>
                <a:latin typeface="Arvo"/>
                <a:ea typeface="Arvo"/>
                <a:cs typeface="Arvo"/>
                <a:sym typeface="Arvo"/>
              </a:rPr>
              <a:t> </a:t>
            </a:r>
            <a:r>
              <a:rPr lang="en-US" sz="1600" b="1" i="0" u="none" strike="noStrike" cap="none">
                <a:solidFill>
                  <a:srgbClr val="783F04"/>
                </a:solidFill>
                <a:latin typeface="Arvo"/>
                <a:ea typeface="Arvo"/>
                <a:cs typeface="Arvo"/>
                <a:sym typeface="Arvo"/>
              </a:rPr>
              <a:t> </a:t>
            </a:r>
            <a:r>
              <a:rPr lang="en-US" sz="1600" b="1">
                <a:solidFill>
                  <a:srgbClr val="783F04"/>
                </a:solidFill>
                <a:latin typeface="Arvo"/>
                <a:ea typeface="Arvo"/>
                <a:cs typeface="Arvo"/>
                <a:sym typeface="Arvo"/>
              </a:rPr>
              <a:t>Acoustic Emission feature extraction</a:t>
            </a:r>
            <a:endParaRPr sz="1600" b="1" i="0" u="none" strike="noStrike" cap="none">
              <a:solidFill>
                <a:srgbClr val="783F04"/>
              </a:solidFill>
              <a:latin typeface="Arvo"/>
              <a:ea typeface="Arvo"/>
              <a:cs typeface="Arvo"/>
              <a:sym typeface="Arvo"/>
            </a:endParaRPr>
          </a:p>
        </p:txBody>
      </p:sp>
      <p:sp>
        <p:nvSpPr>
          <p:cNvPr id="1029" name="Google Shape;76;p1">
            <a:extLst>
              <a:ext uri="{FF2B5EF4-FFF2-40B4-BE49-F238E27FC236}">
                <a16:creationId xmlns:a16="http://schemas.microsoft.com/office/drawing/2014/main" id="{348D7CB0-DD14-5CB6-62D7-7E6E10ABDB45}"/>
              </a:ext>
            </a:extLst>
          </p:cNvPr>
          <p:cNvSpPr txBox="1"/>
          <p:nvPr/>
        </p:nvSpPr>
        <p:spPr>
          <a:xfrm>
            <a:off x="22260094" y="10701147"/>
            <a:ext cx="3948134"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1600" b="1" i="0" u="none" strike="noStrike" cap="none">
                <a:solidFill>
                  <a:srgbClr val="783F04"/>
                </a:solidFill>
                <a:latin typeface="Arvo"/>
                <a:ea typeface="Arvo"/>
                <a:cs typeface="Arvo"/>
                <a:sym typeface="Arvo"/>
              </a:rPr>
              <a:t>Figure 7.</a:t>
            </a:r>
            <a:r>
              <a:rPr lang="en-US" sz="1600" b="1">
                <a:solidFill>
                  <a:srgbClr val="783F04"/>
                </a:solidFill>
                <a:latin typeface="Arvo"/>
                <a:ea typeface="Arvo"/>
                <a:cs typeface="Arvo"/>
                <a:sym typeface="Arvo"/>
              </a:rPr>
              <a:t> </a:t>
            </a:r>
            <a:r>
              <a:rPr lang="en-US" sz="1600" b="1" i="0" u="none" strike="noStrike" cap="none">
                <a:solidFill>
                  <a:srgbClr val="783F04"/>
                </a:solidFill>
                <a:latin typeface="Arvo"/>
                <a:ea typeface="Arvo"/>
                <a:cs typeface="Arvo"/>
                <a:sym typeface="Arvo"/>
              </a:rPr>
              <a:t> </a:t>
            </a:r>
            <a:r>
              <a:rPr lang="en-US" sz="1600" b="1">
                <a:solidFill>
                  <a:srgbClr val="783F04"/>
                </a:solidFill>
                <a:latin typeface="Arvo"/>
                <a:ea typeface="Arvo"/>
                <a:cs typeface="Arvo"/>
                <a:sym typeface="Arvo"/>
              </a:rPr>
              <a:t>YOLO and </a:t>
            </a:r>
            <a:r>
              <a:rPr lang="en-US" sz="1600" b="1" err="1">
                <a:solidFill>
                  <a:srgbClr val="783F04"/>
                </a:solidFill>
                <a:latin typeface="Arvo"/>
                <a:ea typeface="Arvo"/>
                <a:cs typeface="Arvo"/>
                <a:sym typeface="Arvo"/>
              </a:rPr>
              <a:t>DenseNet</a:t>
            </a:r>
            <a:r>
              <a:rPr lang="en-US" sz="1600" b="1">
                <a:solidFill>
                  <a:srgbClr val="783F04"/>
                </a:solidFill>
                <a:latin typeface="Arvo"/>
                <a:ea typeface="Arvo"/>
                <a:cs typeface="Arvo"/>
                <a:sym typeface="Arvo"/>
              </a:rPr>
              <a:t> results</a:t>
            </a:r>
            <a:endParaRPr sz="1600" b="1" i="0" u="none" strike="noStrike" cap="none">
              <a:solidFill>
                <a:srgbClr val="783F04"/>
              </a:solidFill>
              <a:latin typeface="Arvo"/>
              <a:ea typeface="Arvo"/>
              <a:cs typeface="Arvo"/>
              <a:sym typeface="Arvo"/>
            </a:endParaRPr>
          </a:p>
        </p:txBody>
      </p:sp>
      <p:sp>
        <p:nvSpPr>
          <p:cNvPr id="1031" name="Google Shape;76;p1">
            <a:extLst>
              <a:ext uri="{FF2B5EF4-FFF2-40B4-BE49-F238E27FC236}">
                <a16:creationId xmlns:a16="http://schemas.microsoft.com/office/drawing/2014/main" id="{E7E0F2E0-0911-5C5D-C953-2D9B3DD11505}"/>
              </a:ext>
            </a:extLst>
          </p:cNvPr>
          <p:cNvSpPr txBox="1"/>
          <p:nvPr/>
        </p:nvSpPr>
        <p:spPr>
          <a:xfrm>
            <a:off x="22038172" y="15448446"/>
            <a:ext cx="4733141"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1600" b="1" i="0" u="none" strike="noStrike" cap="none">
                <a:solidFill>
                  <a:srgbClr val="783F04"/>
                </a:solidFill>
                <a:latin typeface="Arvo"/>
                <a:ea typeface="Arvo"/>
                <a:cs typeface="Arvo"/>
                <a:sym typeface="Arvo"/>
              </a:rPr>
              <a:t>Figure 8.</a:t>
            </a:r>
            <a:r>
              <a:rPr lang="en-US" sz="1600" b="1">
                <a:solidFill>
                  <a:srgbClr val="783F04"/>
                </a:solidFill>
                <a:latin typeface="Arvo"/>
                <a:ea typeface="Arvo"/>
                <a:cs typeface="Arvo"/>
                <a:sym typeface="Arvo"/>
              </a:rPr>
              <a:t> Deployment and</a:t>
            </a:r>
            <a:r>
              <a:rPr lang="en-US" sz="1600" b="1" i="0" u="none" strike="noStrike" cap="none">
                <a:solidFill>
                  <a:srgbClr val="783F04"/>
                </a:solidFill>
                <a:latin typeface="Arvo"/>
                <a:ea typeface="Arvo"/>
                <a:cs typeface="Arvo"/>
                <a:sym typeface="Arvo"/>
              </a:rPr>
              <a:t> </a:t>
            </a:r>
            <a:r>
              <a:rPr lang="en-US" sz="1600" b="1">
                <a:solidFill>
                  <a:srgbClr val="783F04"/>
                </a:solidFill>
                <a:latin typeface="Arvo"/>
                <a:ea typeface="Arvo"/>
                <a:cs typeface="Arvo"/>
                <a:sym typeface="Arvo"/>
              </a:rPr>
              <a:t>Closed-loop setup</a:t>
            </a:r>
            <a:endParaRPr sz="1600" b="1" i="0" u="none" strike="noStrike" cap="none">
              <a:solidFill>
                <a:srgbClr val="783F04"/>
              </a:solidFill>
              <a:latin typeface="Arvo"/>
              <a:ea typeface="Arvo"/>
              <a:cs typeface="Arvo"/>
              <a:sym typeface="Arvo"/>
            </a:endParaRPr>
          </a:p>
        </p:txBody>
      </p:sp>
      <p:sp>
        <p:nvSpPr>
          <p:cNvPr id="1032" name="TextBox 1031">
            <a:extLst>
              <a:ext uri="{FF2B5EF4-FFF2-40B4-BE49-F238E27FC236}">
                <a16:creationId xmlns:a16="http://schemas.microsoft.com/office/drawing/2014/main" id="{A58F61F6-01A0-AF53-26AE-167245821A01}"/>
              </a:ext>
            </a:extLst>
          </p:cNvPr>
          <p:cNvSpPr txBox="1"/>
          <p:nvPr/>
        </p:nvSpPr>
        <p:spPr>
          <a:xfrm>
            <a:off x="19805833" y="20208153"/>
            <a:ext cx="8842461" cy="1200329"/>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I would like to express my gratitude to Dr. </a:t>
            </a:r>
            <a:r>
              <a:rPr lang="en-US" err="1">
                <a:latin typeface="Arial" panose="020B0604020202020204" pitchFamily="34" charset="0"/>
                <a:cs typeface="Arial" panose="020B0604020202020204" pitchFamily="34" charset="0"/>
              </a:rPr>
              <a:t>Antonios</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Kontsos</a:t>
            </a:r>
            <a:r>
              <a:rPr lang="en-US">
                <a:latin typeface="Arial" panose="020B0604020202020204" pitchFamily="34" charset="0"/>
                <a:cs typeface="Arial" panose="020B0604020202020204" pitchFamily="34" charset="0"/>
              </a:rPr>
              <a:t> for his invaluable guidance and support throughout this project. I would also like to thank all the members of the Fall 2023 and Spring 2024 clinics for their contributions to data collection and labeling</a:t>
            </a:r>
          </a:p>
        </p:txBody>
      </p:sp>
    </p:spTree>
    <p:extLst>
      <p:ext uri="{BB962C8B-B14F-4D97-AF65-F5344CB8AC3E}">
        <p14:creationId xmlns:p14="http://schemas.microsoft.com/office/powerpoint/2010/main" val="29795651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C65252DBD6F14F9839EEA94A77592B" ma:contentTypeVersion="16" ma:contentTypeDescription="Create a new document." ma:contentTypeScope="" ma:versionID="7b117573461030ae8b9fee3289c78483">
  <xsd:schema xmlns:xsd="http://www.w3.org/2001/XMLSchema" xmlns:xs="http://www.w3.org/2001/XMLSchema" xmlns:p="http://schemas.microsoft.com/office/2006/metadata/properties" xmlns:ns2="8f2a328a-41db-4be3-9b9e-c31024d7dd5f" xmlns:ns3="b4735eaf-c0cb-43c5-8fff-2ae3a57ac81a" targetNamespace="http://schemas.microsoft.com/office/2006/metadata/properties" ma:root="true" ma:fieldsID="7aa525b620fb29af23662e80cdfd624d" ns2:_="" ns3:_="">
    <xsd:import namespace="8f2a328a-41db-4be3-9b9e-c31024d7dd5f"/>
    <xsd:import namespace="b4735eaf-c0cb-43c5-8fff-2ae3a57ac81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MediaServiceDateTaken" minOccurs="0"/>
                <xsd:element ref="ns2:lcf76f155ced4ddcb4097134ff3c332f" minOccurs="0"/>
                <xsd:element ref="ns3:TaxCatchAll" minOccurs="0"/>
                <xsd:element ref="ns2:MediaServiceOCR" minOccurs="0"/>
                <xsd:element ref="ns3:SharedWithUsers" minOccurs="0"/>
                <xsd:element ref="ns3:SharedWithDetails" minOccurs="0"/>
                <xsd:element ref="ns2:MediaServiceLocation" minOccurs="0"/>
                <xsd:element ref="ns2:MediaServiceSearchProperties" minOccurs="0"/>
                <xsd:element ref="ns2:Readyfor7_x002f_6Trip"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2a328a-41db-4be3-9b9e-c31024d7dd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5ec2d67-bf2d-4680-93ab-71d09366528a"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Readyfor7_x002f_6Trip" ma:index="23" nillable="true" ma:displayName="Ready for 7/6 Trip" ma:default="0" ma:format="Dropdown" ma:internalName="Readyfor7_x002f_6Trip">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4735eaf-c0cb-43c5-8fff-2ae3a57ac81a"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9b47ca3-baa8-4ace-bbf6-319b49803790}" ma:internalName="TaxCatchAll" ma:showField="CatchAllData" ma:web="b4735eaf-c0cb-43c5-8fff-2ae3a57ac81a">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9C1EC2-0AB4-40D0-A05E-D6542FD89323}"/>
</file>

<file path=customXml/itemProps2.xml><?xml version="1.0" encoding="utf-8"?>
<ds:datastoreItem xmlns:ds="http://schemas.openxmlformats.org/officeDocument/2006/customXml" ds:itemID="{3BBE34E9-66C0-4ECA-8F85-BF3A7DE80A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783</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Arvo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Sidhom, Ahmed</dc:creator>
  <cp:lastModifiedBy>Kontsos, Antonios</cp:lastModifiedBy>
  <cp:revision>1</cp:revision>
  <dcterms:created xsi:type="dcterms:W3CDTF">2024-10-18T02:38:48Z</dcterms:created>
  <dcterms:modified xsi:type="dcterms:W3CDTF">2024-10-18T20:55:32Z</dcterms:modified>
</cp:coreProperties>
</file>