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aleway"/>
      <p:regular r:id="rId37"/>
      <p:bold r:id="rId38"/>
      <p:italic r:id="rId39"/>
      <p:boldItalic r:id="rId40"/>
    </p:embeddedFont>
    <p:embeddedFont>
      <p:font typeface="Roboto"/>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C33D6B-CB08-461D-86B0-2646D15E72FA}">
  <a:tblStyle styleId="{6DC33D6B-CB08-461D-86B0-2646D15E72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46" Type="http://schemas.openxmlformats.org/officeDocument/2006/relationships/font" Target="fonts/Lato-bold.fntdata"/><Relationship Id="rId23" Type="http://schemas.openxmlformats.org/officeDocument/2006/relationships/slide" Target="slides/slide17.xml"/><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Lato-boldItalic.fntdata"/><Relationship Id="rId25" Type="http://schemas.openxmlformats.org/officeDocument/2006/relationships/slide" Target="slides/slide19.xml"/><Relationship Id="rId47" Type="http://schemas.openxmlformats.org/officeDocument/2006/relationships/font" Target="fonts/La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italic.fntdata"/><Relationship Id="rId16" Type="http://schemas.openxmlformats.org/officeDocument/2006/relationships/slide" Target="slides/slide10.xml"/><Relationship Id="rId38" Type="http://schemas.openxmlformats.org/officeDocument/2006/relationships/font" Target="fonts/Raleway-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c9c3271c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c9c3271c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c9c3271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c9c3271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c9c3271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c9c3271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c9c3271c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c9c3271c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c9c3271c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c9c3271c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c9c3271c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c9c3271c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c9c3271c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c9c3271c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c9c3271c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c9c3271c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c9c3271c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c9c3271c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c9c3271c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c9c3271c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c9c3271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c9c3271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c9c3271c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c9c3271c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c9c3271c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c9c3271c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c9c3271c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c9c3271c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c9c3271c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c9c3271c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c9c3271c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c9c3271c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c9c3271c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c9c3271c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c9c3271c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c9c3271c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c9c3271c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c9c3271c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c9c3271c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c9c3271c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c9c3271c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c9c3271c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c9c3271c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9c3271c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c9c3271c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c9c3271c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93730ff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93730ff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93730ff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93730ff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c93730ff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c93730ff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c93730ff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c93730ff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c93730ff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c93730ff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c9c3271c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c9c3271c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lUzcLnB6F18"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espn.com/fantasy/baseball/flb/story?page=mlbdk2k12_fantasy10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n.wikipedia.org/wiki/Daily_fantasy_spor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youtube.com/watch?v=7yn7TmolRSc" TargetMode="External"/><Relationship Id="rId4" Type="http://schemas.openxmlformats.org/officeDocument/2006/relationships/hyperlink" Target="https://www.dfsarmy.com/2017/04/top-10-ways-win-daily-fantasy-basebal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baseballprospectus.com/news/article/55283/moonshot-the-astros-sign-stealing-left-a-fingerprint-in-the-audio-date/" TargetMode="External"/><Relationship Id="rId4" Type="http://schemas.openxmlformats.org/officeDocument/2006/relationships/hyperlink" Target="https://www.youtube.com/watch?v=M2XNW1qHN9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Mobile_device" TargetMode="External"/><Relationship Id="rId4" Type="http://schemas.openxmlformats.org/officeDocument/2006/relationships/hyperlink" Target="https://en.wikipedia.org/wiki/Game_of_ski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Baseball player selection in fantasy baseball leagues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 Lacar</a:t>
            </a:r>
            <a:endParaRPr/>
          </a:p>
          <a:p>
            <a:pPr indent="0" lvl="0" marL="0" rtl="0" algn="l">
              <a:spcBef>
                <a:spcPts val="0"/>
              </a:spcBef>
              <a:spcAft>
                <a:spcPts val="0"/>
              </a:spcAft>
              <a:buNone/>
            </a:pPr>
            <a:r>
              <a:rPr lang="en" sz="1000"/>
              <a:t>Github: benslack19</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526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checkpoints</a:t>
            </a:r>
            <a:endParaRPr/>
          </a:p>
        </p:txBody>
      </p:sp>
      <p:graphicFrame>
        <p:nvGraphicFramePr>
          <p:cNvPr id="142" name="Google Shape;142;p22"/>
          <p:cNvGraphicFramePr/>
          <p:nvPr/>
        </p:nvGraphicFramePr>
        <p:xfrm>
          <a:off x="413350" y="1418150"/>
          <a:ext cx="3000000" cy="3000000"/>
        </p:xfrm>
        <a:graphic>
          <a:graphicData uri="http://schemas.openxmlformats.org/drawingml/2006/table">
            <a:tbl>
              <a:tblPr>
                <a:noFill/>
                <a:tableStyleId>{6DC33D6B-CB08-461D-86B0-2646D15E72FA}</a:tableStyleId>
              </a:tblPr>
              <a:tblGrid>
                <a:gridCol w="3661150"/>
                <a:gridCol w="2627650"/>
                <a:gridCol w="2028500"/>
              </a:tblGrid>
              <a:tr h="347600">
                <a:tc>
                  <a:txBody>
                    <a:bodyPr/>
                    <a:lstStyle/>
                    <a:p>
                      <a:pPr indent="0" lvl="0" marL="0" rtl="0" algn="l">
                        <a:spcBef>
                          <a:spcPts val="0"/>
                        </a:spcBef>
                        <a:spcAft>
                          <a:spcPts val="0"/>
                        </a:spcAft>
                        <a:buNone/>
                      </a:pPr>
                      <a:r>
                        <a:rPr b="1" lang="en" sz="900"/>
                        <a:t>D</a:t>
                      </a:r>
                      <a:r>
                        <a:rPr b="1" lang="en" sz="900"/>
                        <a:t>eliverable</a:t>
                      </a:r>
                      <a:endParaRPr b="1" sz="900"/>
                    </a:p>
                  </a:txBody>
                  <a:tcPr marT="91425" marB="91425" marR="91425" marL="91425"/>
                </a:tc>
                <a:tc>
                  <a:txBody>
                    <a:bodyPr/>
                    <a:lstStyle/>
                    <a:p>
                      <a:pPr indent="0" lvl="0" marL="0" rtl="0" algn="l">
                        <a:spcBef>
                          <a:spcPts val="0"/>
                        </a:spcBef>
                        <a:spcAft>
                          <a:spcPts val="0"/>
                        </a:spcAft>
                        <a:buNone/>
                      </a:pPr>
                      <a:r>
                        <a:rPr b="1" lang="en" sz="900"/>
                        <a:t>Status</a:t>
                      </a:r>
                      <a:endParaRPr b="1" sz="900"/>
                    </a:p>
                  </a:txBody>
                  <a:tcPr marT="91425" marB="91425" marR="91425" marL="91425"/>
                </a:tc>
                <a:tc>
                  <a:txBody>
                    <a:bodyPr/>
                    <a:lstStyle/>
                    <a:p>
                      <a:pPr indent="0" lvl="0" marL="0" rtl="0" algn="l">
                        <a:spcBef>
                          <a:spcPts val="0"/>
                        </a:spcBef>
                        <a:spcAft>
                          <a:spcPts val="0"/>
                        </a:spcAft>
                        <a:buNone/>
                      </a:pPr>
                      <a:r>
                        <a:rPr b="1" lang="en" sz="900"/>
                        <a:t>Deadline</a:t>
                      </a:r>
                      <a:endParaRPr b="1" sz="900"/>
                    </a:p>
                  </a:txBody>
                  <a:tcPr marT="91425" marB="91425" marR="91425" marL="91425"/>
                </a:tc>
              </a:tr>
              <a:tr h="347600">
                <a:tc>
                  <a:txBody>
                    <a:bodyPr/>
                    <a:lstStyle/>
                    <a:p>
                      <a:pPr indent="0" lvl="0" marL="0" rtl="0" algn="l">
                        <a:spcBef>
                          <a:spcPts val="0"/>
                        </a:spcBef>
                        <a:spcAft>
                          <a:spcPts val="0"/>
                        </a:spcAft>
                        <a:buNone/>
                      </a:pPr>
                      <a:r>
                        <a:rPr lang="en" sz="900"/>
                        <a:t>Get statcast data from last 3 years</a:t>
                      </a:r>
                      <a:endParaRPr sz="900"/>
                    </a:p>
                  </a:txBody>
                  <a:tcPr marT="91425" marB="91425" marR="91425" marL="91425"/>
                </a:tc>
                <a:tc>
                  <a:txBody>
                    <a:bodyPr/>
                    <a:lstStyle/>
                    <a:p>
                      <a:pPr indent="0" lvl="0" marL="0" rtl="0" algn="l">
                        <a:spcBef>
                          <a:spcPts val="0"/>
                        </a:spcBef>
                        <a:spcAft>
                          <a:spcPts val="0"/>
                        </a:spcAft>
                        <a:buNone/>
                      </a:pPr>
                      <a:r>
                        <a:rPr lang="en" sz="900"/>
                        <a:t>Done</a:t>
                      </a:r>
                      <a:endParaRPr sz="900"/>
                    </a:p>
                  </a:txBody>
                  <a:tcPr marT="91425" marB="91425" marR="91425" marL="91425"/>
                </a:tc>
                <a:tc>
                  <a:txBody>
                    <a:bodyPr/>
                    <a:lstStyle/>
                    <a:p>
                      <a:pPr indent="0" lvl="0" marL="0" rtl="0" algn="l">
                        <a:spcBef>
                          <a:spcPts val="0"/>
                        </a:spcBef>
                        <a:spcAft>
                          <a:spcPts val="0"/>
                        </a:spcAft>
                        <a:buNone/>
                      </a:pPr>
                      <a:r>
                        <a:rPr lang="en" sz="900"/>
                        <a:t>1/17 8 am</a:t>
                      </a:r>
                      <a:endParaRPr sz="900"/>
                    </a:p>
                  </a:txBody>
                  <a:tcPr marT="91425" marB="91425" marR="91425" marL="91425"/>
                </a:tc>
              </a:tr>
              <a:tr h="347600">
                <a:tc>
                  <a:txBody>
                    <a:bodyPr/>
                    <a:lstStyle/>
                    <a:p>
                      <a:pPr indent="0" lvl="0" marL="0" rtl="0" algn="l">
                        <a:spcBef>
                          <a:spcPts val="0"/>
                        </a:spcBef>
                        <a:spcAft>
                          <a:spcPts val="0"/>
                        </a:spcAft>
                        <a:buNone/>
                      </a:pPr>
                      <a:r>
                        <a:rPr lang="en" sz="900"/>
                        <a:t>Read about fantasy baseball</a:t>
                      </a:r>
                      <a:endParaRPr sz="900"/>
                    </a:p>
                  </a:txBody>
                  <a:tcPr marT="91425" marB="91425" marR="91425" marL="91425"/>
                </a:tc>
                <a:tc>
                  <a:txBody>
                    <a:bodyPr/>
                    <a:lstStyle/>
                    <a:p>
                      <a:pPr indent="0" lvl="0" marL="0" rtl="0" algn="l">
                        <a:spcBef>
                          <a:spcPts val="0"/>
                        </a:spcBef>
                        <a:spcAft>
                          <a:spcPts val="0"/>
                        </a:spcAft>
                        <a:buNone/>
                      </a:pPr>
                      <a:r>
                        <a:rPr lang="en" sz="900"/>
                        <a:t>Done</a:t>
                      </a:r>
                      <a:endParaRPr sz="900"/>
                    </a:p>
                  </a:txBody>
                  <a:tcPr marT="91425" marB="91425" marR="91425" marL="91425"/>
                </a:tc>
                <a:tc>
                  <a:txBody>
                    <a:bodyPr/>
                    <a:lstStyle/>
                    <a:p>
                      <a:pPr indent="0" lvl="0" marL="0" rtl="0" algn="l">
                        <a:spcBef>
                          <a:spcPts val="0"/>
                        </a:spcBef>
                        <a:spcAft>
                          <a:spcPts val="0"/>
                        </a:spcAft>
                        <a:buNone/>
                      </a:pPr>
                      <a:r>
                        <a:rPr lang="en" sz="900"/>
                        <a:t>1/18 6 pm</a:t>
                      </a:r>
                      <a:endParaRPr sz="900"/>
                    </a:p>
                  </a:txBody>
                  <a:tcPr marT="91425" marB="91425" marR="91425" marL="91425"/>
                </a:tc>
              </a:tr>
              <a:tr h="347600">
                <a:tc>
                  <a:txBody>
                    <a:bodyPr/>
                    <a:lstStyle/>
                    <a:p>
                      <a:pPr indent="0" lvl="0" marL="0" rtl="0" algn="l">
                        <a:spcBef>
                          <a:spcPts val="0"/>
                        </a:spcBef>
                        <a:spcAft>
                          <a:spcPts val="0"/>
                        </a:spcAft>
                        <a:buNone/>
                      </a:pPr>
                      <a:r>
                        <a:rPr lang="en" sz="900"/>
                        <a:t>Determine fantasy baseball format</a:t>
                      </a:r>
                      <a:endParaRPr sz="900"/>
                    </a:p>
                  </a:txBody>
                  <a:tcPr marT="91425" marB="91425" marR="91425" marL="91425"/>
                </a:tc>
                <a:tc>
                  <a:txBody>
                    <a:bodyPr/>
                    <a:lstStyle/>
                    <a:p>
                      <a:pPr indent="0" lvl="0" marL="0" rtl="0" algn="l">
                        <a:spcBef>
                          <a:spcPts val="0"/>
                        </a:spcBef>
                        <a:spcAft>
                          <a:spcPts val="0"/>
                        </a:spcAft>
                        <a:buNone/>
                      </a:pPr>
                      <a:r>
                        <a:rPr lang="en" sz="900"/>
                        <a:t>H2H, season long with waiver wire</a:t>
                      </a:r>
                      <a:endParaRPr sz="900"/>
                    </a:p>
                  </a:txBody>
                  <a:tcPr marT="91425" marB="91425" marR="91425" marL="91425"/>
                </a:tc>
                <a:tc>
                  <a:txBody>
                    <a:bodyPr/>
                    <a:lstStyle/>
                    <a:p>
                      <a:pPr indent="0" lvl="0" marL="0" rtl="0" algn="l">
                        <a:spcBef>
                          <a:spcPts val="0"/>
                        </a:spcBef>
                        <a:spcAft>
                          <a:spcPts val="0"/>
                        </a:spcAft>
                        <a:buNone/>
                      </a:pPr>
                      <a:r>
                        <a:rPr lang="en" sz="900"/>
                        <a:t>1/18 6 pm</a:t>
                      </a:r>
                      <a:endParaRPr sz="900"/>
                    </a:p>
                  </a:txBody>
                  <a:tcPr marT="91425" marB="91425" marR="91425" marL="91425"/>
                </a:tc>
              </a:tr>
              <a:tr h="347600">
                <a:tc>
                  <a:txBody>
                    <a:bodyPr/>
                    <a:lstStyle/>
                    <a:p>
                      <a:pPr indent="0" lvl="0" marL="0" rtl="0" algn="l">
                        <a:spcBef>
                          <a:spcPts val="0"/>
                        </a:spcBef>
                        <a:spcAft>
                          <a:spcPts val="0"/>
                        </a:spcAft>
                        <a:buNone/>
                      </a:pPr>
                      <a:r>
                        <a:rPr lang="en" sz="900"/>
                        <a:t>Evaluate inputs/outputs</a:t>
                      </a:r>
                      <a:endParaRPr sz="900"/>
                    </a:p>
                  </a:txBody>
                  <a:tcPr marT="91425" marB="91425" marR="91425" marL="91425"/>
                </a:tc>
                <a:tc>
                  <a:txBody>
                    <a:bodyPr/>
                    <a:lstStyle/>
                    <a:p>
                      <a:pPr indent="0" lvl="0" marL="0" rtl="0" algn="l">
                        <a:spcBef>
                          <a:spcPts val="0"/>
                        </a:spcBef>
                        <a:spcAft>
                          <a:spcPts val="0"/>
                        </a:spcAft>
                        <a:buNone/>
                      </a:pPr>
                      <a:r>
                        <a:rPr lang="en" sz="900"/>
                        <a:t>Start with roster of 12 people and date</a:t>
                      </a:r>
                      <a:endParaRPr sz="900"/>
                    </a:p>
                    <a:p>
                      <a:pPr indent="0" lvl="0" marL="0" rtl="0" algn="l">
                        <a:spcBef>
                          <a:spcPts val="0"/>
                        </a:spcBef>
                        <a:spcAft>
                          <a:spcPts val="0"/>
                        </a:spcAft>
                        <a:buNone/>
                      </a:pPr>
                      <a:r>
                        <a:rPr lang="en" sz="900"/>
                        <a:t>Find the position</a:t>
                      </a:r>
                      <a:endParaRPr sz="900"/>
                    </a:p>
                  </a:txBody>
                  <a:tcPr marT="91425" marB="91425" marR="91425" marL="91425"/>
                </a:tc>
                <a:tc>
                  <a:txBody>
                    <a:bodyPr/>
                    <a:lstStyle/>
                    <a:p>
                      <a:pPr indent="0" lvl="0" marL="0" rtl="0" algn="l">
                        <a:spcBef>
                          <a:spcPts val="0"/>
                        </a:spcBef>
                        <a:spcAft>
                          <a:spcPts val="0"/>
                        </a:spcAft>
                        <a:buNone/>
                      </a:pPr>
                      <a:r>
                        <a:rPr lang="en" sz="900"/>
                        <a:t>1/19 7 am</a:t>
                      </a:r>
                      <a:endParaRPr sz="900"/>
                    </a:p>
                  </a:txBody>
                  <a:tcPr marT="91425" marB="91425" marR="91425" marL="91425"/>
                </a:tc>
              </a:tr>
              <a:tr h="347600">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r>
              <a:tr h="347600">
                <a:tc>
                  <a:txBody>
                    <a:bodyPr/>
                    <a:lstStyle/>
                    <a:p>
                      <a:pPr indent="0" lvl="0" marL="0" rtl="0" algn="l">
                        <a:spcBef>
                          <a:spcPts val="0"/>
                        </a:spcBef>
                        <a:spcAft>
                          <a:spcPts val="0"/>
                        </a:spcAft>
                        <a:buNone/>
                      </a:pPr>
                      <a:r>
                        <a:rPr lang="en" sz="900"/>
                        <a:t>Make first web app</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en" sz="900"/>
                        <a:t>1/20 9 pm</a:t>
                      </a:r>
                      <a:endParaRPr sz="900"/>
                    </a:p>
                  </a:txBody>
                  <a:tcPr marT="91425" marB="91425" marR="91425" marL="91425"/>
                </a:tc>
              </a:tr>
              <a:tr h="347600">
                <a:tc>
                  <a:txBody>
                    <a:bodyPr/>
                    <a:lstStyle/>
                    <a:p>
                      <a:pPr indent="0" lvl="0" marL="0" rtl="0" algn="l">
                        <a:spcBef>
                          <a:spcPts val="0"/>
                        </a:spcBef>
                        <a:spcAft>
                          <a:spcPts val="0"/>
                        </a:spcAft>
                        <a:buNone/>
                      </a:pPr>
                      <a:r>
                        <a:rPr lang="en" sz="900"/>
                        <a:t>Add other features (weather etc)</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r>
              <a:tr h="347600">
                <a:tc>
                  <a:txBody>
                    <a:bodyPr/>
                    <a:lstStyle/>
                    <a:p>
                      <a:pPr indent="0" lvl="0" marL="0" rtl="0" algn="l">
                        <a:spcBef>
                          <a:spcPts val="0"/>
                        </a:spcBef>
                        <a:spcAft>
                          <a:spcPts val="0"/>
                        </a:spcAft>
                        <a:buNone/>
                      </a:pPr>
                      <a:r>
                        <a:rPr lang="en" sz="900"/>
                        <a:t>Allow for other fantasy formats</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score refinement</a:t>
            </a:r>
            <a:endParaRPr/>
          </a:p>
          <a:p>
            <a:pPr indent="0" lvl="0" marL="0" rtl="0" algn="l">
              <a:spcBef>
                <a:spcPts val="0"/>
              </a:spcBef>
              <a:spcAft>
                <a:spcPts val="0"/>
              </a:spcAft>
              <a:buNone/>
            </a:pPr>
            <a:r>
              <a:rPr b="0" lang="en" sz="1400"/>
              <a:t>1/18/20</a:t>
            </a:r>
            <a:endParaRPr b="0" sz="1400"/>
          </a:p>
        </p:txBody>
      </p:sp>
      <p:sp>
        <p:nvSpPr>
          <p:cNvPr id="153" name="Google Shape;153;p24"/>
          <p:cNvSpPr txBox="1"/>
          <p:nvPr>
            <p:ph idx="1" type="body"/>
          </p:nvPr>
        </p:nvSpPr>
        <p:spPr>
          <a:xfrm>
            <a:off x="729450" y="2078875"/>
            <a:ext cx="7688700" cy="282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Read about fantasy baseball</a:t>
            </a:r>
            <a:endParaRPr/>
          </a:p>
          <a:p>
            <a:pPr indent="-311150" lvl="0" marL="457200" rtl="0" algn="l">
              <a:spcBef>
                <a:spcPts val="0"/>
              </a:spcBef>
              <a:spcAft>
                <a:spcPts val="0"/>
              </a:spcAft>
              <a:buSzPts val="1300"/>
              <a:buChar char="●"/>
            </a:pPr>
            <a:r>
              <a:rPr lang="en"/>
              <a:t>Try to identify a truly novel idea</a:t>
            </a:r>
            <a:endParaRPr/>
          </a:p>
          <a:p>
            <a:pPr indent="-298450" lvl="1" marL="914400" rtl="0" algn="l">
              <a:spcBef>
                <a:spcPts val="0"/>
              </a:spcBef>
              <a:spcAft>
                <a:spcPts val="0"/>
              </a:spcAft>
              <a:buSzPts val="1100"/>
              <a:buChar char="○"/>
            </a:pPr>
            <a:r>
              <a:rPr lang="en"/>
              <a:t>Fantasy baseball based on advanced stats? Or give the option of traditional or advanced</a:t>
            </a:r>
            <a:endParaRPr/>
          </a:p>
          <a:p>
            <a:pPr indent="-298450" lvl="1" marL="914400" rtl="0" algn="l">
              <a:spcBef>
                <a:spcPts val="0"/>
              </a:spcBef>
              <a:spcAft>
                <a:spcPts val="0"/>
              </a:spcAft>
              <a:buSzPts val="1100"/>
              <a:buChar char="○"/>
            </a:pPr>
            <a:r>
              <a:rPr lang="en"/>
              <a:t>Incorporate statcast data so you can use SQL</a:t>
            </a:r>
            <a:endParaRPr/>
          </a:p>
          <a:p>
            <a:pPr indent="-298450" lvl="1" marL="914400" rtl="0" algn="l">
              <a:spcBef>
                <a:spcPts val="0"/>
              </a:spcBef>
              <a:spcAft>
                <a:spcPts val="0"/>
              </a:spcAft>
              <a:buSzPts val="1100"/>
              <a:buChar char="○"/>
            </a:pPr>
            <a:r>
              <a:rPr lang="en"/>
              <a:t>Use player similarity with a linear mixture model</a:t>
            </a:r>
            <a:endParaRPr/>
          </a:p>
          <a:p>
            <a:pPr indent="-298450" lvl="1" marL="914400" rtl="0" algn="l">
              <a:spcBef>
                <a:spcPts val="0"/>
              </a:spcBef>
              <a:spcAft>
                <a:spcPts val="0"/>
              </a:spcAft>
              <a:buSzPts val="1100"/>
              <a:buChar char="○"/>
            </a:pPr>
            <a:r>
              <a:t/>
            </a:r>
            <a:endParaRPr/>
          </a:p>
          <a:p>
            <a:pPr indent="-311150" lvl="0" marL="457200" rtl="0" algn="l">
              <a:spcBef>
                <a:spcPts val="0"/>
              </a:spcBef>
              <a:spcAft>
                <a:spcPts val="0"/>
              </a:spcAft>
              <a:buSzPts val="1300"/>
              <a:buChar char="●"/>
            </a:pPr>
            <a:r>
              <a:rPr lang="en"/>
              <a:t>Other</a:t>
            </a:r>
            <a:endParaRPr/>
          </a:p>
          <a:p>
            <a:pPr indent="-311150" lvl="1" marL="914400" rtl="0" algn="l">
              <a:spcBef>
                <a:spcPts val="0"/>
              </a:spcBef>
              <a:spcAft>
                <a:spcPts val="0"/>
              </a:spcAft>
              <a:buSzPts val="1300"/>
              <a:buChar char="○"/>
            </a:pPr>
            <a:r>
              <a:rPr lang="en" sz="1300"/>
              <a:t>Lineup constructor, bin by position</a:t>
            </a:r>
            <a:endParaRPr sz="1300"/>
          </a:p>
          <a:p>
            <a:pPr indent="-311150" lvl="1" marL="914400" rtl="0" algn="l">
              <a:spcBef>
                <a:spcPts val="0"/>
              </a:spcBef>
              <a:spcAft>
                <a:spcPts val="0"/>
              </a:spcAft>
              <a:buSzPts val="1300"/>
              <a:buChar char="○"/>
            </a:pPr>
            <a:r>
              <a:rPr lang="en" sz="1300"/>
              <a:t>stars vs bench base on WAR , see Padres for separation by WAR</a:t>
            </a:r>
            <a:endParaRPr sz="1300"/>
          </a:p>
          <a:p>
            <a:pPr indent="-311150" lvl="1" marL="914400" rtl="0" algn="l">
              <a:spcBef>
                <a:spcPts val="0"/>
              </a:spcBef>
              <a:spcAft>
                <a:spcPts val="0"/>
              </a:spcAft>
              <a:buSzPts val="1300"/>
              <a:buChar char="○"/>
            </a:pPr>
            <a:r>
              <a:rPr lang="en" sz="1300"/>
              <a:t>Randomly choose</a:t>
            </a:r>
            <a:endParaRPr/>
          </a:p>
          <a:p>
            <a:pPr indent="-311150" lvl="0" marL="457200" rtl="0" algn="l">
              <a:spcBef>
                <a:spcPts val="0"/>
              </a:spcBef>
              <a:spcAft>
                <a:spcPts val="0"/>
              </a:spcAft>
              <a:buSzPts val="1300"/>
              <a:buChar char="●"/>
            </a:pPr>
            <a:r>
              <a:rPr lang="en"/>
              <a:t>Backup</a:t>
            </a:r>
            <a:endParaRPr/>
          </a:p>
          <a:p>
            <a:pPr indent="-298450" lvl="1" marL="914400" rtl="0" algn="l">
              <a:spcBef>
                <a:spcPts val="0"/>
              </a:spcBef>
              <a:spcAft>
                <a:spcPts val="0"/>
              </a:spcAft>
              <a:buSzPts val="1100"/>
              <a:buChar char="○"/>
            </a:pPr>
            <a:r>
              <a:rPr lang="en"/>
              <a:t>What I proposed previously</a:t>
            </a:r>
            <a:endParaRPr/>
          </a:p>
          <a:p>
            <a:pPr indent="-311150" lvl="0" marL="457200" rtl="0" algn="l">
              <a:spcBef>
                <a:spcPts val="0"/>
              </a:spcBef>
              <a:spcAft>
                <a:spcPts val="0"/>
              </a:spcAft>
              <a:buSzPts val="1300"/>
              <a:buChar char="●"/>
            </a:pPr>
            <a:r>
              <a:rPr lang="en"/>
              <a:t>Later today - get started on writing more code, define input and output</a:t>
            </a:r>
            <a:endParaRPr/>
          </a:p>
          <a:p>
            <a:pPr indent="0" lvl="0" marL="45720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Learning about fantasy baseball - focuses on head-to-head format (1 win a week) (youtube)</a:t>
            </a:r>
            <a:endParaRPr sz="1800"/>
          </a:p>
          <a:p>
            <a:pPr indent="0" lvl="0" marL="0" rtl="0" algn="l">
              <a:spcBef>
                <a:spcPts val="0"/>
              </a:spcBef>
              <a:spcAft>
                <a:spcPts val="0"/>
              </a:spcAft>
              <a:buNone/>
            </a:pPr>
            <a:r>
              <a:rPr b="0" lang="en" sz="1400"/>
              <a:t>1/18/20</a:t>
            </a:r>
            <a:endParaRPr b="0" sz="1400"/>
          </a:p>
        </p:txBody>
      </p:sp>
      <p:sp>
        <p:nvSpPr>
          <p:cNvPr id="159" name="Google Shape;159;p25"/>
          <p:cNvSpPr txBox="1"/>
          <p:nvPr>
            <p:ph idx="1" type="body"/>
          </p:nvPr>
        </p:nvSpPr>
        <p:spPr>
          <a:xfrm>
            <a:off x="729450" y="2078875"/>
            <a:ext cx="3714600" cy="28281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n" sz="900" u="sng">
                <a:solidFill>
                  <a:schemeClr val="hlink"/>
                </a:solidFill>
                <a:latin typeface="Arial"/>
                <a:ea typeface="Arial"/>
                <a:cs typeface="Arial"/>
                <a:sym typeface="Arial"/>
                <a:hlinkClick r:id="rId3"/>
              </a:rPr>
              <a:t>https://www.youtube.com/watch?v=lUzcLnB6F18</a:t>
            </a:r>
            <a:endParaRPr sz="900"/>
          </a:p>
          <a:p>
            <a:pPr indent="-285750" lvl="0" marL="457200" rtl="0" algn="l">
              <a:spcBef>
                <a:spcPts val="0"/>
              </a:spcBef>
              <a:spcAft>
                <a:spcPts val="0"/>
              </a:spcAft>
              <a:buSzPts val="900"/>
              <a:buChar char="●"/>
            </a:pPr>
            <a:r>
              <a:rPr lang="en" sz="900"/>
              <a:t>Head-to-head leagues (don’t do rotisserie)</a:t>
            </a:r>
            <a:endParaRPr sz="900"/>
          </a:p>
          <a:p>
            <a:pPr indent="-285750" lvl="0" marL="457200" rtl="0" algn="l">
              <a:spcBef>
                <a:spcPts val="0"/>
              </a:spcBef>
              <a:spcAft>
                <a:spcPts val="0"/>
              </a:spcAft>
              <a:buSzPts val="900"/>
              <a:buChar char="●"/>
            </a:pPr>
            <a:r>
              <a:rPr lang="en" sz="900"/>
              <a:t>Points league: each different statistic has a point total attached to it</a:t>
            </a:r>
            <a:endParaRPr sz="900"/>
          </a:p>
          <a:p>
            <a:pPr indent="-285750" lvl="1" marL="914400" rtl="0" algn="l">
              <a:spcBef>
                <a:spcPts val="0"/>
              </a:spcBef>
              <a:spcAft>
                <a:spcPts val="0"/>
              </a:spcAft>
              <a:buSzPts val="900"/>
              <a:buChar char="○"/>
            </a:pPr>
            <a:r>
              <a:rPr lang="en" sz="900"/>
              <a:t>Add up points for the week</a:t>
            </a:r>
            <a:endParaRPr sz="900"/>
          </a:p>
          <a:p>
            <a:pPr indent="-285750" lvl="1" marL="914400" rtl="0" algn="l">
              <a:spcBef>
                <a:spcPts val="0"/>
              </a:spcBef>
              <a:spcAft>
                <a:spcPts val="0"/>
              </a:spcAft>
              <a:buSzPts val="900"/>
              <a:buChar char="○"/>
            </a:pPr>
            <a:r>
              <a:rPr lang="en" sz="900"/>
              <a:t>A gets 100 points, B gets 99 points</a:t>
            </a:r>
            <a:endParaRPr sz="900"/>
          </a:p>
          <a:p>
            <a:pPr indent="-285750" lvl="1" marL="914400" rtl="0" algn="l">
              <a:spcBef>
                <a:spcPts val="0"/>
              </a:spcBef>
              <a:spcAft>
                <a:spcPts val="0"/>
              </a:spcAft>
              <a:buSzPts val="900"/>
              <a:buChar char="○"/>
            </a:pPr>
            <a:r>
              <a:rPr lang="en" sz="900"/>
              <a:t>Thus far, A is 1-0 for the season; B is 0-1 for the season</a:t>
            </a:r>
            <a:endParaRPr sz="900"/>
          </a:p>
          <a:p>
            <a:pPr indent="-285750" lvl="0" marL="457200" rtl="0" algn="l">
              <a:spcBef>
                <a:spcPts val="0"/>
              </a:spcBef>
              <a:spcAft>
                <a:spcPts val="0"/>
              </a:spcAft>
              <a:buSzPts val="900"/>
              <a:buChar char="●"/>
            </a:pPr>
            <a:r>
              <a:rPr lang="en" sz="900"/>
              <a:t>Categories league: </a:t>
            </a:r>
            <a:endParaRPr sz="900"/>
          </a:p>
          <a:p>
            <a:pPr indent="-285750" lvl="1" marL="914400" rtl="0" algn="l">
              <a:spcBef>
                <a:spcPts val="0"/>
              </a:spcBef>
              <a:spcAft>
                <a:spcPts val="0"/>
              </a:spcAft>
              <a:buSzPts val="900"/>
              <a:buChar char="○"/>
            </a:pPr>
            <a:r>
              <a:rPr lang="en" sz="900"/>
              <a:t>Just based on how many categories you win, but it can be scored differently; </a:t>
            </a:r>
            <a:endParaRPr sz="900"/>
          </a:p>
          <a:p>
            <a:pPr indent="-285750" lvl="1" marL="914400" rtl="0" algn="l">
              <a:spcBef>
                <a:spcPts val="0"/>
              </a:spcBef>
              <a:spcAft>
                <a:spcPts val="0"/>
              </a:spcAft>
              <a:buSzPts val="900"/>
              <a:buChar char="○"/>
            </a:pPr>
            <a:r>
              <a:rPr lang="en" sz="900"/>
              <a:t>In week 1 if A wins 7 out of 10 categories; A is 7-3 for the season, B is 3-7</a:t>
            </a:r>
            <a:endParaRPr sz="900"/>
          </a:p>
          <a:p>
            <a:pPr indent="-285750" lvl="1" marL="914400" rtl="0" algn="l">
              <a:spcBef>
                <a:spcPts val="0"/>
              </a:spcBef>
              <a:spcAft>
                <a:spcPts val="0"/>
              </a:spcAft>
              <a:buSzPts val="900"/>
              <a:buChar char="○"/>
            </a:pPr>
            <a:r>
              <a:rPr lang="en" sz="900"/>
              <a:t>other ways of scoring is to just call it 1-0</a:t>
            </a:r>
            <a:endParaRPr sz="900"/>
          </a:p>
          <a:p>
            <a:pPr indent="0" lvl="0" marL="457200" rtl="0" algn="l">
              <a:spcBef>
                <a:spcPts val="1600"/>
              </a:spcBef>
              <a:spcAft>
                <a:spcPts val="1600"/>
              </a:spcAft>
              <a:buNone/>
            </a:pPr>
            <a:r>
              <a:t/>
            </a:r>
            <a:endParaRPr sz="900"/>
          </a:p>
        </p:txBody>
      </p:sp>
      <p:pic>
        <p:nvPicPr>
          <p:cNvPr id="160" name="Google Shape;160;p25"/>
          <p:cNvPicPr preferRelativeResize="0"/>
          <p:nvPr/>
        </p:nvPicPr>
        <p:blipFill>
          <a:blip r:embed="rId4">
            <a:alphaModFix/>
          </a:blip>
          <a:stretch>
            <a:fillRect/>
          </a:stretch>
        </p:blipFill>
        <p:spPr>
          <a:xfrm>
            <a:off x="4572000" y="2078875"/>
            <a:ext cx="2444063" cy="11441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antasy baseball - draft for the season</a:t>
            </a:r>
            <a:endParaRPr/>
          </a:p>
          <a:p>
            <a:pPr indent="0" lvl="0" marL="0" rtl="0" algn="l">
              <a:spcBef>
                <a:spcPts val="0"/>
              </a:spcBef>
              <a:spcAft>
                <a:spcPts val="0"/>
              </a:spcAft>
              <a:buNone/>
            </a:pPr>
            <a:r>
              <a:rPr b="0" lang="en" sz="1400"/>
              <a:t>1/18/20</a:t>
            </a:r>
            <a:endParaRPr b="0" sz="1400"/>
          </a:p>
        </p:txBody>
      </p:sp>
      <p:sp>
        <p:nvSpPr>
          <p:cNvPr id="166" name="Google Shape;166;p26"/>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Preparing for draft</a:t>
            </a:r>
            <a:endParaRPr sz="1400"/>
          </a:p>
          <a:p>
            <a:pPr indent="-317500" lvl="0" marL="457200" rtl="0" algn="l">
              <a:spcBef>
                <a:spcPts val="0"/>
              </a:spcBef>
              <a:spcAft>
                <a:spcPts val="0"/>
              </a:spcAft>
              <a:buSzPts val="1400"/>
              <a:buChar char="●"/>
            </a:pPr>
            <a:r>
              <a:rPr lang="en" sz="1400"/>
              <a:t>Category league - draft for overall well-rounded team</a:t>
            </a:r>
            <a:endParaRPr sz="1400"/>
          </a:p>
          <a:p>
            <a:pPr indent="-317500" lvl="1" marL="914400" rtl="0" algn="l">
              <a:spcBef>
                <a:spcPts val="0"/>
              </a:spcBef>
              <a:spcAft>
                <a:spcPts val="0"/>
              </a:spcAft>
              <a:buSzPts val="1400"/>
              <a:buChar char="○"/>
            </a:pPr>
            <a:r>
              <a:rPr lang="en" sz="1400"/>
              <a:t>Hitting: want people for average, power (HR, RBI), speed (SB)</a:t>
            </a:r>
            <a:endParaRPr sz="1400"/>
          </a:p>
          <a:p>
            <a:pPr indent="-317500" lvl="1" marL="914400" rtl="0" algn="l">
              <a:spcBef>
                <a:spcPts val="0"/>
              </a:spcBef>
              <a:spcAft>
                <a:spcPts val="0"/>
              </a:spcAft>
              <a:buSzPts val="1400"/>
              <a:buChar char="○"/>
            </a:pPr>
            <a:r>
              <a:rPr lang="en" sz="1400"/>
              <a:t>Pitching: closers, relief pitchers (lower ERA)</a:t>
            </a:r>
            <a:endParaRPr sz="1400"/>
          </a:p>
          <a:p>
            <a:pPr indent="-317500" lvl="0" marL="457200" rtl="0" algn="l">
              <a:spcBef>
                <a:spcPts val="0"/>
              </a:spcBef>
              <a:spcAft>
                <a:spcPts val="0"/>
              </a:spcAft>
              <a:buSzPts val="1400"/>
              <a:buChar char="●"/>
            </a:pPr>
            <a:r>
              <a:rPr lang="en" sz="1400"/>
              <a:t>Points league</a:t>
            </a:r>
            <a:endParaRPr sz="1400"/>
          </a:p>
          <a:p>
            <a:pPr indent="-317500" lvl="1" marL="914400" rtl="0" algn="l">
              <a:spcBef>
                <a:spcPts val="0"/>
              </a:spcBef>
              <a:spcAft>
                <a:spcPts val="0"/>
              </a:spcAft>
              <a:buSzPts val="1400"/>
              <a:buChar char="○"/>
            </a:pPr>
            <a:r>
              <a:rPr lang="en" sz="1400"/>
              <a:t>What are points settings?</a:t>
            </a:r>
            <a:endParaRPr sz="1400"/>
          </a:p>
          <a:p>
            <a:pPr indent="-317500" lvl="1" marL="914400" rtl="0" algn="l">
              <a:spcBef>
                <a:spcPts val="0"/>
              </a:spcBef>
              <a:spcAft>
                <a:spcPts val="0"/>
              </a:spcAft>
              <a:buSzPts val="1400"/>
              <a:buChar char="○"/>
            </a:pPr>
            <a:r>
              <a:rPr lang="en" sz="1400"/>
              <a:t>If 5 points for HR, then draft a lot of power guys, but drawback in some leagues is that strikeouts can be negative points</a:t>
            </a:r>
            <a:endParaRPr sz="1400"/>
          </a:p>
          <a:p>
            <a:pPr indent="-317500" lvl="0" marL="457200" rtl="0" algn="l">
              <a:spcBef>
                <a:spcPts val="0"/>
              </a:spcBef>
              <a:spcAft>
                <a:spcPts val="0"/>
              </a:spcAft>
              <a:buSzPts val="1400"/>
              <a:buChar char="●"/>
            </a:pPr>
            <a:r>
              <a:rPr lang="en" sz="1400"/>
              <a:t>Mock draft can be a way to prepare</a:t>
            </a:r>
            <a:endParaRPr sz="1400"/>
          </a:p>
          <a:p>
            <a:pPr indent="0" lvl="0" marL="45720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Fantasy baseball - being competitive for season</a:t>
            </a:r>
            <a:endParaRPr sz="1800"/>
          </a:p>
          <a:p>
            <a:pPr indent="0" lvl="0" marL="0" rtl="0" algn="l">
              <a:spcBef>
                <a:spcPts val="0"/>
              </a:spcBef>
              <a:spcAft>
                <a:spcPts val="0"/>
              </a:spcAft>
              <a:buNone/>
            </a:pPr>
            <a:r>
              <a:rPr b="0" lang="en" sz="1200"/>
              <a:t>1/18/20</a:t>
            </a:r>
            <a:endParaRPr b="0" sz="1200"/>
          </a:p>
        </p:txBody>
      </p:sp>
      <p:sp>
        <p:nvSpPr>
          <p:cNvPr id="172" name="Google Shape;172;p27"/>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sz="800"/>
              <a:t>Throughout season players can be inconsistent, get injured, suspended, possibly rainouts, or obviously the opposing team IRL (substitute a pitcher facing a monster lineup)</a:t>
            </a:r>
            <a:endParaRPr sz="800"/>
          </a:p>
          <a:p>
            <a:pPr indent="-279400" lvl="0" marL="457200" rtl="0" algn="l">
              <a:spcBef>
                <a:spcPts val="0"/>
              </a:spcBef>
              <a:spcAft>
                <a:spcPts val="0"/>
              </a:spcAft>
              <a:buSzPts val="800"/>
              <a:buChar char="●"/>
            </a:pPr>
            <a:r>
              <a:rPr lang="en" sz="800"/>
              <a:t>You have to set someone to start and someone to bench</a:t>
            </a:r>
            <a:endParaRPr sz="800"/>
          </a:p>
          <a:p>
            <a:pPr indent="-279400" lvl="0" marL="457200" rtl="0" algn="l">
              <a:spcBef>
                <a:spcPts val="0"/>
              </a:spcBef>
              <a:spcAft>
                <a:spcPts val="0"/>
              </a:spcAft>
              <a:buSzPts val="800"/>
              <a:buChar char="●"/>
            </a:pPr>
            <a:r>
              <a:rPr lang="en" sz="800"/>
              <a:t>Different ways to improve team - best way is waiver wire  </a:t>
            </a:r>
            <a:r>
              <a:rPr b="1" lang="en" sz="800"/>
              <a:t>How often does this happen? </a:t>
            </a:r>
            <a:endParaRPr b="1" sz="800"/>
          </a:p>
          <a:p>
            <a:pPr indent="-279400" lvl="0" marL="457200" rtl="0" algn="l">
              <a:spcBef>
                <a:spcPts val="0"/>
              </a:spcBef>
              <a:spcAft>
                <a:spcPts val="0"/>
              </a:spcAft>
              <a:buSzPts val="800"/>
              <a:buChar char="●"/>
            </a:pPr>
            <a:r>
              <a:rPr lang="en" sz="800"/>
              <a:t>All players who weren’t drafted originally. An owner can pick people up but it depends on league format.   </a:t>
            </a:r>
            <a:endParaRPr sz="800"/>
          </a:p>
          <a:p>
            <a:pPr indent="-279400" lvl="1" marL="914400" rtl="0" algn="l">
              <a:spcBef>
                <a:spcPts val="0"/>
              </a:spcBef>
              <a:spcAft>
                <a:spcPts val="0"/>
              </a:spcAft>
              <a:buSzPts val="800"/>
              <a:buChar char="○"/>
            </a:pPr>
            <a:r>
              <a:rPr lang="en" sz="800"/>
              <a:t>Usually an order of players to take, which is based on the inverse rank of the previous week</a:t>
            </a:r>
            <a:endParaRPr sz="800"/>
          </a:p>
          <a:p>
            <a:pPr indent="-279400" lvl="1" marL="914400" rtl="0" algn="l">
              <a:spcBef>
                <a:spcPts val="0"/>
              </a:spcBef>
              <a:spcAft>
                <a:spcPts val="0"/>
              </a:spcAft>
              <a:buSzPts val="800"/>
              <a:buChar char="○"/>
            </a:pPr>
            <a:r>
              <a:rPr lang="en" sz="800"/>
              <a:t>Another way is a bid auction; bid up on the players for waivers. Order doesn’t matter, just whoever is willing to bid the most (more in-depth but getting more popular)</a:t>
            </a:r>
            <a:endParaRPr sz="800"/>
          </a:p>
          <a:p>
            <a:pPr indent="-279400" lvl="1" marL="914400" rtl="0" algn="l">
              <a:spcBef>
                <a:spcPts val="0"/>
              </a:spcBef>
              <a:spcAft>
                <a:spcPts val="0"/>
              </a:spcAft>
              <a:buSzPts val="800"/>
              <a:buChar char="○"/>
            </a:pPr>
            <a:r>
              <a:rPr lang="en" sz="800"/>
              <a:t>Trading with other owners in the league</a:t>
            </a:r>
            <a:endParaRPr sz="800"/>
          </a:p>
          <a:p>
            <a:pPr indent="-279400" lvl="2" marL="1371600" rtl="0" algn="l">
              <a:spcBef>
                <a:spcPts val="0"/>
              </a:spcBef>
              <a:spcAft>
                <a:spcPts val="0"/>
              </a:spcAft>
              <a:buSzPts val="800"/>
              <a:buChar char="■"/>
            </a:pPr>
            <a:r>
              <a:rPr lang="en" sz="800"/>
              <a:t>Generally trade strength in one for weakness in another</a:t>
            </a:r>
            <a:endParaRPr sz="800"/>
          </a:p>
          <a:p>
            <a:pPr indent="-279400" lvl="2" marL="1371600" rtl="0" algn="l">
              <a:spcBef>
                <a:spcPts val="0"/>
              </a:spcBef>
              <a:spcAft>
                <a:spcPts val="0"/>
              </a:spcAft>
              <a:buSzPts val="800"/>
              <a:buChar char="■"/>
            </a:pPr>
            <a:r>
              <a:rPr lang="en" sz="800"/>
              <a:t>Or try to buy low and sell high; for example, someone on a hot streak outperforming expectations; someone out there might be the reverse</a:t>
            </a:r>
            <a:endParaRPr sz="800"/>
          </a:p>
          <a:p>
            <a:pPr indent="-279400" lvl="2" marL="1371600" rtl="0" algn="l">
              <a:spcBef>
                <a:spcPts val="0"/>
              </a:spcBef>
              <a:spcAft>
                <a:spcPts val="0"/>
              </a:spcAft>
              <a:buSzPts val="800"/>
              <a:buChar char="■"/>
            </a:pPr>
            <a:r>
              <a:rPr lang="en" sz="800"/>
              <a:t>Generally want to find guys who are more consistent for the long haul</a:t>
            </a:r>
            <a:endParaRPr sz="800"/>
          </a:p>
          <a:p>
            <a:pPr indent="-279400" lvl="2" marL="1371600" rtl="0" algn="l">
              <a:spcBef>
                <a:spcPts val="0"/>
              </a:spcBef>
              <a:spcAft>
                <a:spcPts val="0"/>
              </a:spcAft>
              <a:buSzPts val="800"/>
              <a:buChar char="■"/>
            </a:pPr>
            <a:r>
              <a:rPr lang="en" sz="800"/>
              <a:t>Trades could be hard cause you need to find someone who needs someone you can offer; sometimes a participant might have a player who just got injured</a:t>
            </a:r>
            <a:endParaRPr sz="800"/>
          </a:p>
          <a:p>
            <a:pPr indent="-279400" lvl="0" marL="457200" rtl="0" algn="l">
              <a:spcBef>
                <a:spcPts val="0"/>
              </a:spcBef>
              <a:spcAft>
                <a:spcPts val="0"/>
              </a:spcAft>
              <a:buSzPts val="800"/>
              <a:buChar char="●"/>
            </a:pPr>
            <a:r>
              <a:rPr lang="en" sz="800"/>
              <a:t>Check lineups every morning; but you can also check later in the day for injury updates, suspensions, etc. Rain outs are a big deal.</a:t>
            </a:r>
            <a:endParaRPr sz="800"/>
          </a:p>
          <a:p>
            <a:pPr indent="-279400" lvl="0" marL="457200" rtl="0" algn="l">
              <a:spcBef>
                <a:spcPts val="0"/>
              </a:spcBef>
              <a:spcAft>
                <a:spcPts val="0"/>
              </a:spcAft>
              <a:buSzPts val="800"/>
              <a:buChar char="●"/>
            </a:pPr>
            <a:r>
              <a:rPr lang="en" sz="800"/>
              <a:t>Should you trade?</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Fantasy baseball - conclusion of league</a:t>
            </a:r>
            <a:endParaRPr sz="1800"/>
          </a:p>
          <a:p>
            <a:pPr indent="0" lvl="0" marL="0" rtl="0" algn="l">
              <a:spcBef>
                <a:spcPts val="0"/>
              </a:spcBef>
              <a:spcAft>
                <a:spcPts val="0"/>
              </a:spcAft>
              <a:buNone/>
            </a:pPr>
            <a:r>
              <a:rPr b="0" lang="en" sz="1200"/>
              <a:t>1/18/20</a:t>
            </a:r>
            <a:endParaRPr b="0" sz="1200"/>
          </a:p>
        </p:txBody>
      </p:sp>
      <p:sp>
        <p:nvSpPr>
          <p:cNvPr id="178" name="Google Shape;178;p28"/>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It could have been a free league or an entry fee ($25 to thousands) - winner of league gets the lions share</a:t>
            </a:r>
            <a:endParaRPr sz="1400"/>
          </a:p>
          <a:p>
            <a:pPr indent="-317500" lvl="0" marL="457200" rtl="0" algn="l">
              <a:spcBef>
                <a:spcPts val="0"/>
              </a:spcBef>
              <a:spcAft>
                <a:spcPts val="0"/>
              </a:spcAft>
              <a:buSzPts val="1400"/>
              <a:buChar char="●"/>
            </a:pPr>
            <a:r>
              <a:rPr lang="en" sz="1400"/>
              <a:t>League can also decide to have some people get some money</a:t>
            </a:r>
            <a:endParaRPr sz="1400"/>
          </a:p>
          <a:p>
            <a:pPr indent="0" lvl="0" marL="457200" rtl="0" algn="l">
              <a:spcBef>
                <a:spcPts val="160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Fantasy 101: Intro to fantasy baseball (ESPN article) </a:t>
            </a:r>
            <a:endParaRPr sz="1800"/>
          </a:p>
          <a:p>
            <a:pPr indent="0" lvl="0" marL="0" rtl="0" algn="l">
              <a:spcBef>
                <a:spcPts val="0"/>
              </a:spcBef>
              <a:spcAft>
                <a:spcPts val="0"/>
              </a:spcAft>
              <a:buNone/>
            </a:pPr>
            <a:r>
              <a:rPr b="0" lang="en" sz="1200"/>
              <a:t>1/18/20</a:t>
            </a:r>
            <a:endParaRPr b="0" sz="1200"/>
          </a:p>
        </p:txBody>
      </p:sp>
      <p:sp>
        <p:nvSpPr>
          <p:cNvPr id="184" name="Google Shape;184;p29"/>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100" u="sng">
                <a:solidFill>
                  <a:schemeClr val="hlink"/>
                </a:solidFill>
                <a:latin typeface="Arial"/>
                <a:ea typeface="Arial"/>
                <a:cs typeface="Arial"/>
                <a:sym typeface="Arial"/>
                <a:hlinkClick r:id="rId3"/>
              </a:rPr>
              <a:t>https://www.espn.com/fantasy/baseball/flb/story?page=mlbdk2k12_fantasy101</a:t>
            </a:r>
            <a:endParaRPr sz="1000"/>
          </a:p>
          <a:p>
            <a:pPr indent="-292100" lvl="0" marL="457200" rtl="0" algn="l">
              <a:spcBef>
                <a:spcPts val="0"/>
              </a:spcBef>
              <a:spcAft>
                <a:spcPts val="0"/>
              </a:spcAft>
              <a:buSzPts val="1000"/>
              <a:buChar char="●"/>
            </a:pPr>
            <a:r>
              <a:rPr lang="en" sz="1000"/>
              <a:t>Options for getting players - draft or auction format</a:t>
            </a:r>
            <a:endParaRPr sz="1000"/>
          </a:p>
          <a:p>
            <a:pPr indent="-292100" lvl="0" marL="457200" rtl="0" algn="l">
              <a:spcBef>
                <a:spcPts val="0"/>
              </a:spcBef>
              <a:spcAft>
                <a:spcPts val="0"/>
              </a:spcAft>
              <a:buSzPts val="1000"/>
              <a:buChar char="●"/>
            </a:pPr>
            <a:r>
              <a:rPr lang="en" sz="1000"/>
              <a:t>10-12 teams is a good number for a league</a:t>
            </a:r>
            <a:endParaRPr sz="1000"/>
          </a:p>
          <a:p>
            <a:pPr indent="-292100" lvl="1" marL="914400" rtl="0" algn="l">
              <a:spcBef>
                <a:spcPts val="0"/>
              </a:spcBef>
              <a:spcAft>
                <a:spcPts val="0"/>
              </a:spcAft>
              <a:buSzPts val="1000"/>
              <a:buChar char="○"/>
            </a:pPr>
            <a:r>
              <a:rPr lang="en" sz="1000"/>
              <a:t>Too few owners and you'll have nothing but superstars on each roster, while too many owners means you may end up needing to draft backup infielders and long relievers just to fill out a starting lineup.</a:t>
            </a:r>
            <a:endParaRPr sz="1000"/>
          </a:p>
          <a:p>
            <a:pPr indent="-292100" lvl="0" marL="457200" rtl="0" algn="l">
              <a:spcBef>
                <a:spcPts val="0"/>
              </a:spcBef>
              <a:spcAft>
                <a:spcPts val="0"/>
              </a:spcAft>
              <a:buSzPts val="1000"/>
              <a:buChar char="●"/>
            </a:pPr>
            <a:r>
              <a:rPr lang="en" sz="1000"/>
              <a:t>Categories vs. points system</a:t>
            </a:r>
            <a:endParaRPr sz="1000"/>
          </a:p>
          <a:p>
            <a:pPr indent="-292100" lvl="0" marL="457200" rtl="0" algn="l">
              <a:spcBef>
                <a:spcPts val="0"/>
              </a:spcBef>
              <a:spcAft>
                <a:spcPts val="0"/>
              </a:spcAft>
              <a:buSzPts val="1000"/>
              <a:buChar char="●"/>
            </a:pPr>
            <a:r>
              <a:t/>
            </a:r>
            <a:endParaRPr sz="1000"/>
          </a:p>
          <a:p>
            <a:pPr indent="0" lvl="0" marL="457200" rtl="0" algn="l">
              <a:spcBef>
                <a:spcPts val="1600"/>
              </a:spcBef>
              <a:spcAft>
                <a:spcPts val="1600"/>
              </a:spcAft>
              <a:buNone/>
            </a:pPr>
            <a:r>
              <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Daily fantasy baseball </a:t>
            </a:r>
            <a:endParaRPr sz="1800"/>
          </a:p>
          <a:p>
            <a:pPr indent="0" lvl="0" marL="0" rtl="0" algn="l">
              <a:spcBef>
                <a:spcPts val="0"/>
              </a:spcBef>
              <a:spcAft>
                <a:spcPts val="0"/>
              </a:spcAft>
              <a:buNone/>
            </a:pPr>
            <a:r>
              <a:rPr b="0" lang="en" sz="1200"/>
              <a:t>1/18/20</a:t>
            </a:r>
            <a:endParaRPr b="0" sz="1200"/>
          </a:p>
        </p:txBody>
      </p:sp>
      <p:sp>
        <p:nvSpPr>
          <p:cNvPr id="190" name="Google Shape;190;p30"/>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100" u="sng">
                <a:solidFill>
                  <a:schemeClr val="hlink"/>
                </a:solidFill>
                <a:latin typeface="Arial"/>
                <a:ea typeface="Arial"/>
                <a:cs typeface="Arial"/>
                <a:sym typeface="Arial"/>
                <a:hlinkClick r:id="rId3"/>
              </a:rPr>
              <a:t>https://en.wikipedia.org/wiki/Daily_fantasy_sports</a:t>
            </a:r>
            <a:endParaRPr sz="1000"/>
          </a:p>
          <a:p>
            <a:pPr indent="0" lvl="0" marL="0" rtl="0" algn="l">
              <a:spcBef>
                <a:spcPts val="1600"/>
              </a:spcBef>
              <a:spcAft>
                <a:spcPts val="0"/>
              </a:spcAft>
              <a:buNone/>
            </a:pPr>
            <a:r>
              <a:t/>
            </a:r>
            <a:endParaRPr sz="1000"/>
          </a:p>
          <a:p>
            <a:pPr indent="-292100" lvl="0" marL="457200" rtl="0" algn="l">
              <a:spcBef>
                <a:spcPts val="1600"/>
              </a:spcBef>
              <a:spcAft>
                <a:spcPts val="0"/>
              </a:spcAft>
              <a:buSzPts val="1000"/>
              <a:buChar char="●"/>
            </a:pPr>
            <a:r>
              <a:rPr lang="en" sz="1000"/>
              <a:t>Daily fantasy sports (DFS) are a subset of fantasy sport games. As with traditional fantasy sports games, players compete against others by building a team of professional athletes from a particular league or competition while remaining under a salary cap, and earn points based on the actual statistical performance of the players in real-world competitions. Daily fantasy sports are an accelerated variant of traditional fantasy sports that are conducted over short-term periods, such as a week or single day of competition, as opposed to those that are played across an entire season. Daily fantasy sports are typically structured in the form of paid competitions typically referred to as a "contest"; winners receive a share of a pre-determined pot funded by their entry fees. A portion of entry fee payments go to the provider as rake revenue</a:t>
            </a:r>
            <a:endParaRPr sz="1000"/>
          </a:p>
          <a:p>
            <a:pPr indent="0" lvl="0" marL="457200" rtl="0" algn="l">
              <a:spcBef>
                <a:spcPts val="1600"/>
              </a:spcBef>
              <a:spcAft>
                <a:spcPts val="1600"/>
              </a:spcAft>
              <a:buNone/>
            </a:pPr>
            <a:r>
              <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Daily fantasy baseball (</a:t>
            </a:r>
            <a:r>
              <a:rPr b="0" lang="en" sz="1800">
                <a:solidFill>
                  <a:srgbClr val="000000"/>
                </a:solidFill>
                <a:latin typeface="Lato"/>
                <a:ea typeface="Lato"/>
                <a:cs typeface="Lato"/>
                <a:sym typeface="Lato"/>
              </a:rPr>
              <a:t>It could be too much for me to tackle)</a:t>
            </a:r>
            <a:endParaRPr sz="1800">
              <a:solidFill>
                <a:srgbClr val="000000"/>
              </a:solidFill>
            </a:endParaRPr>
          </a:p>
          <a:p>
            <a:pPr indent="0" lvl="0" marL="0" rtl="0" algn="l">
              <a:spcBef>
                <a:spcPts val="0"/>
              </a:spcBef>
              <a:spcAft>
                <a:spcPts val="0"/>
              </a:spcAft>
              <a:buNone/>
            </a:pPr>
            <a:r>
              <a:rPr b="0" lang="en" sz="1200"/>
              <a:t>1/18/20</a:t>
            </a:r>
            <a:endParaRPr b="0" sz="1200"/>
          </a:p>
        </p:txBody>
      </p:sp>
      <p:sp>
        <p:nvSpPr>
          <p:cNvPr id="196" name="Google Shape;196;p31"/>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100" u="sng">
                <a:solidFill>
                  <a:schemeClr val="hlink"/>
                </a:solidFill>
                <a:latin typeface="Arial"/>
                <a:ea typeface="Arial"/>
                <a:cs typeface="Arial"/>
                <a:sym typeface="Arial"/>
                <a:hlinkClick r:id="rId3"/>
              </a:rPr>
              <a:t>https://www.youtube.com/watch?v=7yn7TmolRSc</a:t>
            </a:r>
            <a:endParaRPr sz="1000"/>
          </a:p>
          <a:p>
            <a:pPr indent="-292100" lvl="0" marL="457200" rtl="0" algn="l">
              <a:spcBef>
                <a:spcPts val="0"/>
              </a:spcBef>
              <a:spcAft>
                <a:spcPts val="0"/>
              </a:spcAft>
              <a:buSzPts val="1000"/>
              <a:buChar char="●"/>
            </a:pPr>
            <a:r>
              <a:rPr lang="en" sz="1000"/>
              <a:t>Have to think about money resources</a:t>
            </a:r>
            <a:endParaRPr sz="1000"/>
          </a:p>
          <a:p>
            <a:pPr indent="-292100" lvl="0" marL="457200" rtl="0" algn="l">
              <a:spcBef>
                <a:spcPts val="0"/>
              </a:spcBef>
              <a:spcAft>
                <a:spcPts val="0"/>
              </a:spcAft>
              <a:buSzPts val="1000"/>
              <a:buChar char="●"/>
            </a:pPr>
            <a:r>
              <a:rPr lang="en" sz="1000"/>
              <a:t>Current suggestion is to pick a pitcher with a high strikeout rate against the team that gets struck out a lot</a:t>
            </a:r>
            <a:endParaRPr sz="1000"/>
          </a:p>
          <a:p>
            <a:pPr indent="-292100" lvl="0" marL="457200" rtl="0" algn="l">
              <a:spcBef>
                <a:spcPts val="0"/>
              </a:spcBef>
              <a:spcAft>
                <a:spcPts val="0"/>
              </a:spcAft>
              <a:buSzPts val="1000"/>
              <a:buChar char="●"/>
            </a:pPr>
            <a:r>
              <a:rPr lang="en" sz="1000"/>
              <a:t>Pitching is more predictable than hitting, but less upside than hitters</a:t>
            </a:r>
            <a:endParaRPr sz="1000"/>
          </a:p>
          <a:p>
            <a:pPr indent="-292100" lvl="0" marL="457200" rtl="0" algn="l">
              <a:spcBef>
                <a:spcPts val="0"/>
              </a:spcBef>
              <a:spcAft>
                <a:spcPts val="0"/>
              </a:spcAft>
              <a:buSzPts val="1000"/>
              <a:buChar char="●"/>
            </a:pPr>
            <a:r>
              <a:rPr lang="en" sz="1000"/>
              <a:t>Have to think about bullpens</a:t>
            </a:r>
            <a:endParaRPr sz="1000"/>
          </a:p>
          <a:p>
            <a:pPr indent="0" lvl="0" marL="0" rtl="0" algn="l">
              <a:spcBef>
                <a:spcPts val="1600"/>
              </a:spcBef>
              <a:spcAft>
                <a:spcPts val="0"/>
              </a:spcAft>
              <a:buNone/>
            </a:pPr>
            <a:r>
              <a:rPr lang="en" sz="1100" u="sng">
                <a:solidFill>
                  <a:schemeClr val="hlink"/>
                </a:solidFill>
                <a:latin typeface="Arial"/>
                <a:ea typeface="Arial"/>
                <a:cs typeface="Arial"/>
                <a:sym typeface="Arial"/>
                <a:hlinkClick r:id="rId4"/>
              </a:rPr>
              <a:t>https://www.dfsarmy.com/2017/04/top-10-ways-win-daily-fantasy-baseball.html</a:t>
            </a:r>
            <a:endParaRPr sz="1000"/>
          </a:p>
          <a:p>
            <a:pPr indent="-292100" lvl="0" marL="457200" rtl="0" algn="l">
              <a:spcBef>
                <a:spcPts val="1600"/>
              </a:spcBef>
              <a:spcAft>
                <a:spcPts val="0"/>
              </a:spcAft>
              <a:buSzPts val="1000"/>
              <a:buChar char="●"/>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baseball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Hitter-pitcher matchup is largely independent from other players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After research, decide to go with season format, H2H</a:t>
            </a:r>
            <a:endParaRPr sz="1800"/>
          </a:p>
          <a:p>
            <a:pPr indent="0" lvl="0" marL="0" rtl="0" algn="l">
              <a:spcBef>
                <a:spcPts val="0"/>
              </a:spcBef>
              <a:spcAft>
                <a:spcPts val="0"/>
              </a:spcAft>
              <a:buNone/>
            </a:pPr>
            <a:r>
              <a:rPr b="0" lang="en" sz="1200"/>
              <a:t>1/18/20</a:t>
            </a:r>
            <a:endParaRPr b="0" sz="1200"/>
          </a:p>
        </p:txBody>
      </p:sp>
      <p:sp>
        <p:nvSpPr>
          <p:cNvPr id="202" name="Google Shape;202;p32"/>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From skill level, it will help me put more time into SQL queries and get to learning more ML</a:t>
            </a:r>
            <a:endParaRPr sz="1200"/>
          </a:p>
          <a:p>
            <a:pPr indent="-304800" lvl="0" marL="457200" rtl="0" algn="l">
              <a:spcBef>
                <a:spcPts val="0"/>
              </a:spcBef>
              <a:spcAft>
                <a:spcPts val="0"/>
              </a:spcAft>
              <a:buSzPts val="1200"/>
              <a:buChar char="●"/>
            </a:pPr>
            <a:r>
              <a:t/>
            </a:r>
            <a:endParaRPr sz="1200"/>
          </a:p>
          <a:p>
            <a:pPr indent="-304800" lvl="0" marL="457200" rtl="0" algn="l">
              <a:spcBef>
                <a:spcPts val="0"/>
              </a:spcBef>
              <a:spcAft>
                <a:spcPts val="0"/>
              </a:spcAft>
              <a:buSzPts val="1200"/>
              <a:buChar char="●"/>
            </a:pPr>
            <a: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Other notes from Eric</a:t>
            </a:r>
            <a:endParaRPr sz="1800"/>
          </a:p>
          <a:p>
            <a:pPr indent="0" lvl="0" marL="0" rtl="0" algn="l">
              <a:spcBef>
                <a:spcPts val="0"/>
              </a:spcBef>
              <a:spcAft>
                <a:spcPts val="0"/>
              </a:spcAft>
              <a:buNone/>
            </a:pPr>
            <a:r>
              <a:rPr b="0" lang="en" sz="1800"/>
              <a:t>1/18/20</a:t>
            </a:r>
            <a:endParaRPr b="0" sz="1800"/>
          </a:p>
        </p:txBody>
      </p:sp>
      <p:sp>
        <p:nvSpPr>
          <p:cNvPr id="208" name="Google Shape;208;p33"/>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900"/>
              <a:t>when you set a roster, do you choose a subset of your team? -yes</a:t>
            </a:r>
            <a:endParaRPr sz="900"/>
          </a:p>
          <a:p>
            <a:pPr indent="0" lvl="0" marL="457200" rtl="0" algn="l">
              <a:lnSpc>
                <a:spcPct val="100000"/>
              </a:lnSpc>
              <a:spcBef>
                <a:spcPts val="0"/>
              </a:spcBef>
              <a:spcAft>
                <a:spcPts val="0"/>
              </a:spcAft>
              <a:buNone/>
            </a:pPr>
            <a:r>
              <a:rPr lang="en" sz="900"/>
              <a:t>Recent bias</a:t>
            </a:r>
            <a:endParaRPr sz="900"/>
          </a:p>
          <a:p>
            <a:pPr indent="0" lvl="0" marL="457200" rtl="0" algn="l">
              <a:lnSpc>
                <a:spcPct val="100000"/>
              </a:lnSpc>
              <a:spcBef>
                <a:spcPts val="0"/>
              </a:spcBef>
              <a:spcAft>
                <a:spcPts val="0"/>
              </a:spcAft>
              <a:buNone/>
            </a:pPr>
            <a:r>
              <a:rPr lang="en" sz="900"/>
              <a:t>Advanced stats</a:t>
            </a:r>
            <a:endParaRPr sz="900"/>
          </a:p>
          <a:p>
            <a:pPr indent="0" lvl="0" marL="457200" rtl="0" algn="l">
              <a:lnSpc>
                <a:spcPct val="100000"/>
              </a:lnSpc>
              <a:spcBef>
                <a:spcPts val="0"/>
              </a:spcBef>
              <a:spcAft>
                <a:spcPts val="0"/>
              </a:spcAft>
              <a:buNone/>
            </a:pPr>
            <a:r>
              <a:rPr lang="en" sz="900"/>
              <a:t>Or just do multiple categories</a:t>
            </a:r>
            <a:endParaRPr sz="900"/>
          </a:p>
          <a:p>
            <a:pPr indent="0" lvl="0" marL="457200" rtl="0" algn="l">
              <a:lnSpc>
                <a:spcPct val="100000"/>
              </a:lnSpc>
              <a:spcBef>
                <a:spcPts val="0"/>
              </a:spcBef>
              <a:spcAft>
                <a:spcPts val="0"/>
              </a:spcAft>
              <a:buNone/>
            </a:pPr>
            <a:r>
              <a:rPr lang="en" sz="900"/>
              <a:t>Points league. Strikeout on offensive side....</a:t>
            </a:r>
            <a:endParaRPr sz="900"/>
          </a:p>
          <a:p>
            <a:pPr indent="0" lvl="0" marL="457200" rtl="0" algn="l">
              <a:lnSpc>
                <a:spcPct val="100000"/>
              </a:lnSpc>
              <a:spcBef>
                <a:spcPts val="0"/>
              </a:spcBef>
              <a:spcAft>
                <a:spcPts val="0"/>
              </a:spcAft>
              <a:buNone/>
            </a:pPr>
            <a:r>
              <a:rPr lang="en" sz="900"/>
              <a:t>Could be a rate</a:t>
            </a:r>
            <a:endParaRPr sz="900"/>
          </a:p>
          <a:p>
            <a:pPr indent="0" lvl="0" marL="457200" rtl="0" algn="l">
              <a:lnSpc>
                <a:spcPct val="100000"/>
              </a:lnSpc>
              <a:spcBef>
                <a:spcPts val="0"/>
              </a:spcBef>
              <a:spcAft>
                <a:spcPts val="0"/>
              </a:spcAft>
              <a:buNone/>
            </a:pPr>
            <a:r>
              <a:rPr lang="en" sz="900"/>
              <a:t>Points based scoring... more categories</a:t>
            </a:r>
            <a:endParaRPr sz="900"/>
          </a:p>
          <a:p>
            <a:pPr indent="0" lvl="0" marL="457200" rtl="0" algn="l">
              <a:lnSpc>
                <a:spcPct val="100000"/>
              </a:lnSpc>
              <a:spcBef>
                <a:spcPts val="0"/>
              </a:spcBef>
              <a:spcAft>
                <a:spcPts val="0"/>
              </a:spcAft>
              <a:buNone/>
            </a:pPr>
            <a:r>
              <a:rPr lang="en" sz="900"/>
              <a:t>Advanced stats are getting more popular</a:t>
            </a:r>
            <a:endParaRPr sz="900"/>
          </a:p>
          <a:p>
            <a:pPr indent="0" lvl="0" marL="457200" rtl="0" algn="l">
              <a:lnSpc>
                <a:spcPct val="100000"/>
              </a:lnSpc>
              <a:spcBef>
                <a:spcPts val="0"/>
              </a:spcBef>
              <a:spcAft>
                <a:spcPts val="0"/>
              </a:spcAft>
              <a:buNone/>
            </a:pPr>
            <a:r>
              <a:rPr lang="en" sz="900"/>
              <a:t>Pitch by pitch.... </a:t>
            </a:r>
            <a:endParaRPr sz="900"/>
          </a:p>
          <a:p>
            <a:pPr indent="0" lvl="0" marL="457200" rtl="0" algn="l">
              <a:lnSpc>
                <a:spcPct val="100000"/>
              </a:lnSpc>
              <a:spcBef>
                <a:spcPts val="0"/>
              </a:spcBef>
              <a:spcAft>
                <a:spcPts val="0"/>
              </a:spcAft>
              <a:buNone/>
            </a:pPr>
            <a:r>
              <a:t/>
            </a:r>
            <a:endParaRPr sz="900"/>
          </a:p>
          <a:p>
            <a:pPr indent="0" lvl="0" marL="457200" rtl="0" algn="l">
              <a:lnSpc>
                <a:spcPct val="100000"/>
              </a:lnSpc>
              <a:spcBef>
                <a:spcPts val="0"/>
              </a:spcBef>
              <a:spcAft>
                <a:spcPts val="0"/>
              </a:spcAft>
              <a:buNone/>
            </a:pPr>
            <a:r>
              <a:rPr lang="en" sz="900"/>
              <a:t>Integrate audio, or text description from statcast data?</a:t>
            </a:r>
            <a:endParaRPr sz="900"/>
          </a:p>
          <a:p>
            <a:pPr indent="0" lvl="0" marL="457200" rtl="0" algn="l">
              <a:lnSpc>
                <a:spcPct val="100000"/>
              </a:lnSpc>
              <a:spcBef>
                <a:spcPts val="0"/>
              </a:spcBef>
              <a:spcAft>
                <a:spcPts val="0"/>
              </a:spcAft>
              <a:buNone/>
            </a:pPr>
            <a:r>
              <a:t/>
            </a:r>
            <a:endParaRPr sz="900"/>
          </a:p>
          <a:p>
            <a:pPr indent="0" lvl="0" marL="457200" rtl="0" algn="l">
              <a:lnSpc>
                <a:spcPct val="100000"/>
              </a:lnSpc>
              <a:spcBef>
                <a:spcPts val="0"/>
              </a:spcBef>
              <a:spcAft>
                <a:spcPts val="0"/>
              </a:spcAft>
              <a:buNone/>
            </a:pPr>
            <a:r>
              <a:rPr lang="en" sz="900"/>
              <a:t>fantasy baseball based on advanced stats</a:t>
            </a:r>
            <a:endParaRPr sz="900"/>
          </a:p>
          <a:p>
            <a:pPr indent="0" lvl="0" marL="457200" rtl="0" algn="l">
              <a:lnSpc>
                <a:spcPct val="100000"/>
              </a:lnSpc>
              <a:spcBef>
                <a:spcPts val="0"/>
              </a:spcBef>
              <a:spcAft>
                <a:spcPts val="0"/>
              </a:spcAft>
              <a:buNone/>
            </a:pPr>
            <a:r>
              <a:rPr lang="en" sz="900"/>
              <a:t>Using advanced stats to construct your roster</a:t>
            </a:r>
            <a:endParaRPr sz="900"/>
          </a:p>
          <a:p>
            <a:pPr indent="0" lvl="0" marL="457200" rtl="0" algn="l">
              <a:lnSpc>
                <a:spcPct val="100000"/>
              </a:lnSpc>
              <a:spcBef>
                <a:spcPts val="0"/>
              </a:spcBef>
              <a:spcAft>
                <a:spcPts val="0"/>
              </a:spcAft>
              <a:buNone/>
            </a:pPr>
            <a:r>
              <a:rPr lang="en" sz="900"/>
              <a:t>what about a lineup constructor with order?</a:t>
            </a:r>
            <a:endParaRPr sz="900"/>
          </a:p>
          <a:p>
            <a:pPr indent="0" lvl="0" marL="457200" rtl="0" algn="l">
              <a:lnSpc>
                <a:spcPct val="100000"/>
              </a:lnSpc>
              <a:spcBef>
                <a:spcPts val="0"/>
              </a:spcBef>
              <a:spcAft>
                <a:spcPts val="0"/>
              </a:spcAft>
              <a:buNone/>
            </a:pPr>
            <a:r>
              <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729450" y="419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Other direction</a:t>
            </a:r>
            <a:endParaRPr sz="1800"/>
          </a:p>
          <a:p>
            <a:pPr indent="0" lvl="0" marL="0" rtl="0" algn="l">
              <a:spcBef>
                <a:spcPts val="0"/>
              </a:spcBef>
              <a:spcAft>
                <a:spcPts val="0"/>
              </a:spcAft>
              <a:buNone/>
            </a:pPr>
            <a:r>
              <a:rPr b="0" lang="en" sz="1200"/>
              <a:t>1/18/20</a:t>
            </a:r>
            <a:endParaRPr b="0" sz="1200"/>
          </a:p>
        </p:txBody>
      </p:sp>
      <p:sp>
        <p:nvSpPr>
          <p:cNvPr id="214" name="Google Shape;214;p34"/>
          <p:cNvSpPr txBox="1"/>
          <p:nvPr>
            <p:ph idx="1" type="body"/>
          </p:nvPr>
        </p:nvSpPr>
        <p:spPr>
          <a:xfrm>
            <a:off x="729450" y="1401550"/>
            <a:ext cx="7553700" cy="3477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t>Is pitcher unpredictability a real thing?</a:t>
            </a:r>
            <a:endParaRPr sz="1200"/>
          </a:p>
          <a:p>
            <a:pPr indent="0" lvl="0" marL="457200" rtl="0" algn="l">
              <a:spcBef>
                <a:spcPts val="1600"/>
              </a:spcBef>
              <a:spcAft>
                <a:spcPts val="0"/>
              </a:spcAft>
              <a:buNone/>
            </a:pPr>
            <a:r>
              <a:rPr lang="en" sz="1200"/>
              <a:t>If not, then just use the good pitch</a:t>
            </a:r>
            <a:endParaRPr sz="1200"/>
          </a:p>
          <a:p>
            <a:pPr indent="0" lvl="0" marL="457200" rtl="0" algn="l">
              <a:spcBef>
                <a:spcPts val="1600"/>
              </a:spcBef>
              <a:spcAft>
                <a:spcPts val="0"/>
              </a:spcAft>
              <a:buNone/>
            </a:pPr>
            <a:r>
              <a:rPr lang="en" sz="1200"/>
              <a:t>Does variability in pitching help them or not?</a:t>
            </a:r>
            <a:endParaRPr sz="1200"/>
          </a:p>
          <a:p>
            <a:pPr indent="0" lvl="0" marL="457200" rtl="0" algn="l">
              <a:spcBef>
                <a:spcPts val="1600"/>
              </a:spcBef>
              <a:spcAft>
                <a:spcPts val="0"/>
              </a:spcAft>
              <a:buNone/>
            </a:pPr>
            <a:r>
              <a:rPr lang="en" sz="1200"/>
              <a:t>What is the best pitch to get a first strike?</a:t>
            </a:r>
            <a:endParaRPr sz="1200"/>
          </a:p>
          <a:p>
            <a:pPr indent="0" lvl="0" marL="457200" rtl="0" algn="l">
              <a:spcBef>
                <a:spcPts val="1600"/>
              </a:spcBef>
              <a:spcAft>
                <a:spcPts val="0"/>
              </a:spcAft>
              <a:buNone/>
            </a:pPr>
            <a:r>
              <a:rPr lang="en" sz="1200"/>
              <a:t>	Hitter-pitcher; called strike, swinging strike, zone</a:t>
            </a:r>
            <a:endParaRPr sz="1200"/>
          </a:p>
          <a:p>
            <a:pPr indent="0" lvl="0" marL="457200" rtl="0" algn="l">
              <a:spcBef>
                <a:spcPts val="1600"/>
              </a:spcBef>
              <a:spcAft>
                <a:spcPts val="0"/>
              </a:spcAft>
              <a:buNone/>
            </a:pPr>
            <a:r>
              <a:rPr lang="en" sz="1200"/>
              <a:t>When does it matter to shift?</a:t>
            </a:r>
            <a:endParaRPr sz="1200"/>
          </a:p>
          <a:p>
            <a:pPr indent="0" lvl="0" marL="457200" rtl="0" algn="l">
              <a:spcBef>
                <a:spcPts val="1600"/>
              </a:spcBef>
              <a:spcAft>
                <a:spcPts val="1600"/>
              </a:spcAft>
              <a:buNone/>
            </a:pPr>
            <a:r>
              <a:rPr b="1" lang="en" sz="1200"/>
              <a:t>Which player to acquire or cut based on recent statcast data? Do some metrics predict a time to buy low or sell high?</a:t>
            </a:r>
            <a:endParaRPr b="1"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Other direction - defensive shifts</a:t>
            </a:r>
            <a:endParaRPr sz="1800"/>
          </a:p>
          <a:p>
            <a:pPr indent="0" lvl="0" marL="0" rtl="0" algn="l">
              <a:spcBef>
                <a:spcPts val="0"/>
              </a:spcBef>
              <a:spcAft>
                <a:spcPts val="0"/>
              </a:spcAft>
              <a:buNone/>
            </a:pPr>
            <a:r>
              <a:rPr b="0" lang="en" sz="1200"/>
              <a:t>1/18/20</a:t>
            </a:r>
            <a:endParaRPr b="0" sz="1200"/>
          </a:p>
        </p:txBody>
      </p:sp>
      <p:sp>
        <p:nvSpPr>
          <p:cNvPr id="220" name="Google Shape;220;p35"/>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Unique defenses</a:t>
            </a:r>
            <a:endParaRPr b="1" sz="1000"/>
          </a:p>
          <a:p>
            <a:pPr indent="0" lvl="0" marL="0" rtl="0" algn="l">
              <a:spcBef>
                <a:spcPts val="1600"/>
              </a:spcBef>
              <a:spcAft>
                <a:spcPts val="0"/>
              </a:spcAft>
              <a:buNone/>
            </a:pPr>
            <a:r>
              <a:rPr lang="en" sz="1000"/>
              <a:t>if_fielding_alignment | of_fielding_alignment  </a:t>
            </a:r>
            <a:endParaRPr sz="1000"/>
          </a:p>
          <a:p>
            <a:pPr indent="0" lvl="0" marL="0" rtl="0" algn="l">
              <a:spcBef>
                <a:spcPts val="1600"/>
              </a:spcBef>
              <a:spcAft>
                <a:spcPts val="0"/>
              </a:spcAft>
              <a:buNone/>
            </a:pPr>
            <a:r>
              <a:rPr lang="en" sz="1000"/>
              <a:t>-----------------------+------------------------</a:t>
            </a:r>
            <a:endParaRPr sz="1000"/>
          </a:p>
          <a:p>
            <a:pPr indent="0" lvl="0" marL="0" rtl="0" algn="l">
              <a:spcBef>
                <a:spcPts val="0"/>
              </a:spcBef>
              <a:spcAft>
                <a:spcPts val="0"/>
              </a:spcAft>
              <a:buNone/>
            </a:pPr>
            <a:r>
              <a:rPr lang="en" sz="1000"/>
              <a:t> Infield shift         | Strategic</a:t>
            </a:r>
            <a:endParaRPr sz="1000"/>
          </a:p>
          <a:p>
            <a:pPr indent="0" lvl="0" marL="0" rtl="0" algn="l">
              <a:spcBef>
                <a:spcPts val="0"/>
              </a:spcBef>
              <a:spcAft>
                <a:spcPts val="0"/>
              </a:spcAft>
              <a:buNone/>
            </a:pPr>
            <a:r>
              <a:rPr lang="en" sz="1000"/>
              <a:t> Standard              | Standard</a:t>
            </a:r>
            <a:endParaRPr sz="1000"/>
          </a:p>
          <a:p>
            <a:pPr indent="0" lvl="0" marL="0" rtl="0" algn="l">
              <a:spcBef>
                <a:spcPts val="0"/>
              </a:spcBef>
              <a:spcAft>
                <a:spcPts val="0"/>
              </a:spcAft>
              <a:buNone/>
            </a:pPr>
            <a:r>
              <a:rPr lang="en" sz="1000"/>
              <a:t> Strategic             | Standard</a:t>
            </a:r>
            <a:endParaRPr sz="1000"/>
          </a:p>
          <a:p>
            <a:pPr indent="0" lvl="0" marL="0" rtl="0" algn="l">
              <a:spcBef>
                <a:spcPts val="0"/>
              </a:spcBef>
              <a:spcAft>
                <a:spcPts val="0"/>
              </a:spcAft>
              <a:buNone/>
            </a:pPr>
            <a:r>
              <a:rPr lang="en" sz="1000"/>
              <a:t>                       | </a:t>
            </a:r>
            <a:endParaRPr sz="1000"/>
          </a:p>
          <a:p>
            <a:pPr indent="0" lvl="0" marL="0" rtl="0" algn="l">
              <a:spcBef>
                <a:spcPts val="0"/>
              </a:spcBef>
              <a:spcAft>
                <a:spcPts val="0"/>
              </a:spcAft>
              <a:buNone/>
            </a:pPr>
            <a:r>
              <a:rPr lang="en" sz="1000"/>
              <a:t> Infield shift         | 4th outfielder</a:t>
            </a:r>
            <a:endParaRPr sz="1000"/>
          </a:p>
          <a:p>
            <a:pPr indent="0" lvl="0" marL="0" rtl="0" algn="l">
              <a:spcBef>
                <a:spcPts val="0"/>
              </a:spcBef>
              <a:spcAft>
                <a:spcPts val="0"/>
              </a:spcAft>
              <a:buNone/>
            </a:pPr>
            <a:r>
              <a:rPr lang="en" sz="1000"/>
              <a:t> Standard              | Strategic</a:t>
            </a:r>
            <a:endParaRPr sz="1000"/>
          </a:p>
          <a:p>
            <a:pPr indent="0" lvl="0" marL="0" rtl="0" algn="l">
              <a:spcBef>
                <a:spcPts val="0"/>
              </a:spcBef>
              <a:spcAft>
                <a:spcPts val="0"/>
              </a:spcAft>
              <a:buNone/>
            </a:pPr>
            <a:r>
              <a:rPr lang="en" sz="1000"/>
              <a:t> Infield shift         | Standard</a:t>
            </a:r>
            <a:endParaRPr sz="1000"/>
          </a:p>
          <a:p>
            <a:pPr indent="0" lvl="0" marL="0" rtl="0" algn="l">
              <a:spcBef>
                <a:spcPts val="0"/>
              </a:spcBef>
              <a:spcAft>
                <a:spcPts val="0"/>
              </a:spcAft>
              <a:buNone/>
            </a:pPr>
            <a:r>
              <a:rPr lang="en" sz="1000"/>
              <a:t> Strategic             | Strategic</a:t>
            </a:r>
            <a:endParaRPr sz="1000"/>
          </a:p>
          <a:p>
            <a:pPr indent="0" lvl="0" marL="0" rtl="0" algn="l">
              <a:spcBef>
                <a:spcPts val="0"/>
              </a:spcBef>
              <a:spcAft>
                <a:spcPts val="0"/>
              </a:spcAft>
              <a:buNone/>
            </a:pPr>
            <a:r>
              <a:rPr lang="en" sz="1000"/>
              <a:t> Standard              | Extreme outfield shift</a:t>
            </a:r>
            <a:endParaRPr sz="1000"/>
          </a:p>
          <a:p>
            <a:pPr indent="0" lvl="0" marL="0" rtl="0" algn="l">
              <a:spcBef>
                <a:spcPts val="0"/>
              </a:spcBef>
              <a:spcAft>
                <a:spcPts val="0"/>
              </a:spcAft>
              <a:buNone/>
            </a:pPr>
            <a:r>
              <a:rPr lang="en" sz="1000"/>
              <a:t> Strategic             | 4th outfielder</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Other direction</a:t>
            </a:r>
            <a:endParaRPr sz="1800"/>
          </a:p>
          <a:p>
            <a:pPr indent="0" lvl="0" marL="0" rtl="0" algn="l">
              <a:spcBef>
                <a:spcPts val="0"/>
              </a:spcBef>
              <a:spcAft>
                <a:spcPts val="0"/>
              </a:spcAft>
              <a:buNone/>
            </a:pPr>
            <a:r>
              <a:rPr b="0" lang="en" sz="1200"/>
              <a:t>1/18/20</a:t>
            </a:r>
            <a:endParaRPr b="0" sz="1200"/>
          </a:p>
        </p:txBody>
      </p:sp>
      <p:sp>
        <p:nvSpPr>
          <p:cNvPr id="226" name="Google Shape;226;p36"/>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https://theathletic.com/1521278/2020/01/10/stark-realignment-robots-and-the-universal-dh-what-baseball-will-be-like-at-the-end-of-this-decade/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Use whiff and freeze rate - plate discipline</a:t>
            </a:r>
            <a:endParaRPr sz="1200"/>
          </a:p>
          <a:p>
            <a:pPr indent="0" lvl="0" marL="0" rtl="0" algn="l">
              <a:spcBef>
                <a:spcPts val="0"/>
              </a:spcBef>
              <a:spcAft>
                <a:spcPts val="0"/>
              </a:spcAft>
              <a:buNone/>
            </a:pPr>
            <a:r>
              <a:rPr lang="en" sz="1200"/>
              <a:t>Predict HR based off launch angle, barrels, etc.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Be mindful of how sample size will decrease with train test split</a:t>
            </a:r>
            <a:endParaRPr sz="1200"/>
          </a:p>
          <a:p>
            <a:pPr indent="-304800" lvl="0" marL="457200" rtl="0" algn="l">
              <a:spcBef>
                <a:spcPts val="0"/>
              </a:spcBef>
              <a:spcAft>
                <a:spcPts val="0"/>
              </a:spcAft>
              <a:buSzPts val="1200"/>
              <a:buChar char="●"/>
            </a:pPr>
            <a:r>
              <a:rPr lang="en" sz="1200"/>
              <a:t>Also hold out a validation set</a:t>
            </a:r>
            <a:endParaRPr sz="1200"/>
          </a:p>
          <a:p>
            <a:pPr indent="-304800" lvl="0" marL="457200" rtl="0" algn="l">
              <a:spcBef>
                <a:spcPts val="0"/>
              </a:spcBef>
              <a:spcAft>
                <a:spcPts val="0"/>
              </a:spcAft>
              <a:buSzPts val="1200"/>
              <a:buChar char="●"/>
            </a:pPr>
            <a:r>
              <a:rPr lang="en" sz="1200"/>
              <a:t># of at bats is limited </a:t>
            </a:r>
            <a:endParaRPr sz="1200"/>
          </a:p>
          <a:p>
            <a:pPr indent="0" lvl="0" marL="0" rtl="0" algn="l">
              <a:spcBef>
                <a:spcPts val="0"/>
              </a:spcBef>
              <a:spcAft>
                <a:spcPts val="1600"/>
              </a:spcAft>
              <a:buNone/>
            </a:pPr>
            <a:r>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Main skills to demonstrate</a:t>
            </a:r>
            <a:endParaRPr sz="1800"/>
          </a:p>
          <a:p>
            <a:pPr indent="0" lvl="0" marL="0" rtl="0" algn="l">
              <a:spcBef>
                <a:spcPts val="0"/>
              </a:spcBef>
              <a:spcAft>
                <a:spcPts val="0"/>
              </a:spcAft>
              <a:buNone/>
            </a:pPr>
            <a:r>
              <a:rPr b="0" lang="en" sz="1200"/>
              <a:t>1/20/20</a:t>
            </a:r>
            <a:endParaRPr b="0" sz="1200"/>
          </a:p>
        </p:txBody>
      </p:sp>
      <p:sp>
        <p:nvSpPr>
          <p:cNvPr id="232" name="Google Shape;232;p37"/>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From researching education jobs, make sure the project shows:</a:t>
            </a:r>
            <a:endParaRPr sz="1200"/>
          </a:p>
          <a:p>
            <a:pPr indent="0" lvl="0" marL="0" rtl="0" algn="l">
              <a:spcBef>
                <a:spcPts val="0"/>
              </a:spcBef>
              <a:spcAft>
                <a:spcPts val="0"/>
              </a:spcAft>
              <a:buNone/>
            </a:pPr>
            <a:r>
              <a:t/>
            </a:r>
            <a:endParaRPr sz="1200"/>
          </a:p>
          <a:p>
            <a:pPr indent="0" lvl="0" marL="457200" rtl="0" algn="l">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Business sense</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SQL</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A/B testing</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Statistical analysis and modeling techniques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Thoughtful, impactful visual and written communication</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Machine learning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200"/>
          </a:p>
          <a:p>
            <a:pPr indent="0" lvl="0" marL="0" rtl="0" algn="l">
              <a:spcBef>
                <a:spcPts val="0"/>
              </a:spcBef>
              <a:spcAft>
                <a:spcPts val="1600"/>
              </a:spcAft>
              <a:buNone/>
            </a:pPr>
            <a:r>
              <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Build a basic model of player selection</a:t>
            </a:r>
            <a:endParaRPr sz="1800"/>
          </a:p>
          <a:p>
            <a:pPr indent="0" lvl="0" marL="0" rtl="0" algn="l">
              <a:spcBef>
                <a:spcPts val="0"/>
              </a:spcBef>
              <a:spcAft>
                <a:spcPts val="0"/>
              </a:spcAft>
              <a:buNone/>
            </a:pPr>
            <a:r>
              <a:rPr b="0" lang="en" sz="1200"/>
              <a:t>1/20/20</a:t>
            </a:r>
            <a:endParaRPr b="0" sz="1200"/>
          </a:p>
        </p:txBody>
      </p:sp>
      <p:sp>
        <p:nvSpPr>
          <p:cNvPr id="238" name="Google Shape;238;p38"/>
          <p:cNvSpPr txBox="1"/>
          <p:nvPr>
            <p:ph idx="1" type="body"/>
          </p:nvPr>
        </p:nvSpPr>
        <p:spPr>
          <a:xfrm>
            <a:off x="729450" y="2078875"/>
            <a:ext cx="7553700" cy="28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Given x set of features, can I predict what stats a RBP (real baseball player) will produce and therefore what “points” will be scored for the FBP (fantasy baseball participant).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Take all the stats from the previous 50 games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1600"/>
              </a:spcAft>
              <a:buNone/>
            </a:pPr>
            <a:r>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729450" y="471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More notes from Eric</a:t>
            </a:r>
            <a:endParaRPr b="0" sz="1200"/>
          </a:p>
        </p:txBody>
      </p:sp>
      <p:sp>
        <p:nvSpPr>
          <p:cNvPr id="244" name="Google Shape;244;p39"/>
          <p:cNvSpPr txBox="1"/>
          <p:nvPr>
            <p:ph idx="1" type="body"/>
          </p:nvPr>
        </p:nvSpPr>
        <p:spPr>
          <a:xfrm>
            <a:off x="290850" y="1007175"/>
            <a:ext cx="8601600" cy="3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000000"/>
                </a:solidFill>
                <a:highlight>
                  <a:srgbClr val="F3F6F8"/>
                </a:highlight>
                <a:latin typeface="Roboto"/>
                <a:ea typeface="Roboto"/>
                <a:cs typeface="Roboto"/>
                <a:sym typeface="Roboto"/>
              </a:rPr>
              <a:t>Here is my final roster from last year. It looks a little weird because we have a 4-week head-to-head playoff for draft order, so I dropped players/added players to re-shape the roster to maximize matchups in those final weeks. Plus, midway through the season, when I knew I wasn't going to be competitive, I traded some of my best guys (Verlander, Harper) for "keepers."</a:t>
            </a:r>
            <a:endParaRPr sz="900">
              <a:solidFill>
                <a:srgbClr val="000000"/>
              </a:solidFill>
              <a:highlight>
                <a:srgbClr val="F3F6F8"/>
              </a:highlight>
              <a:latin typeface="Roboto"/>
              <a:ea typeface="Roboto"/>
              <a:cs typeface="Roboto"/>
              <a:sym typeface="Roboto"/>
            </a:endParaRPr>
          </a:p>
          <a:p>
            <a:pPr indent="0" lvl="0" marL="0" rtl="0" algn="l">
              <a:spcBef>
                <a:spcPts val="0"/>
              </a:spcBef>
              <a:spcAft>
                <a:spcPts val="0"/>
              </a:spcAft>
              <a:buNone/>
            </a:pPr>
            <a:r>
              <a:t/>
            </a:r>
            <a:endParaRPr sz="900">
              <a:solidFill>
                <a:srgbClr val="000000"/>
              </a:solidFill>
              <a:highlight>
                <a:srgbClr val="F3F6F8"/>
              </a:highlight>
              <a:latin typeface="Roboto"/>
              <a:ea typeface="Roboto"/>
              <a:cs typeface="Roboto"/>
              <a:sym typeface="Roboto"/>
            </a:endParaRPr>
          </a:p>
          <a:p>
            <a:pPr indent="0" lvl="0" marL="0" rtl="0" algn="l">
              <a:spcBef>
                <a:spcPts val="0"/>
              </a:spcBef>
              <a:spcAft>
                <a:spcPts val="0"/>
              </a:spcAft>
              <a:buNone/>
            </a:pPr>
            <a:r>
              <a:rPr lang="en" sz="900">
                <a:solidFill>
                  <a:srgbClr val="000000"/>
                </a:solidFill>
                <a:highlight>
                  <a:srgbClr val="F3F6F8"/>
                </a:highlight>
                <a:latin typeface="Roboto"/>
                <a:ea typeface="Roboto"/>
                <a:cs typeface="Roboto"/>
                <a:sym typeface="Roboto"/>
              </a:rPr>
              <a:t>Our league is 10-team, 6x6 rotisserie (R, HR, RBI, SB, BA, OPS, W, QS, K, SV, ERA, WHIP). 29-man rosters (C, 1B, 2B, 3B, SS, CI, MI, OF, OF, OF, OF, U, 9 P, 8 Reserve). Since this is a keeper league, we have a large bench to stash minor leaguers/prospects. We keep 8 players each year with value based on draft position, and a 9th player who did not meet the major league minimum for PAs or IP (hence would still be considered a rookie the following season). Players can be kept a total of 3 times (so 4 years on the roster). No player drafted in the first 3 rounds can be kept.</a:t>
            </a:r>
            <a:endParaRPr sz="900">
              <a:solidFill>
                <a:srgbClr val="000000"/>
              </a:solidFill>
              <a:highlight>
                <a:srgbClr val="F3F6F8"/>
              </a:highlight>
              <a:latin typeface="Roboto"/>
              <a:ea typeface="Roboto"/>
              <a:cs typeface="Roboto"/>
              <a:sym typeface="Roboto"/>
            </a:endParaRPr>
          </a:p>
          <a:p>
            <a:pPr indent="0" lvl="0" marL="0" rtl="0" algn="l">
              <a:spcBef>
                <a:spcPts val="0"/>
              </a:spcBef>
              <a:spcAft>
                <a:spcPts val="0"/>
              </a:spcAft>
              <a:buNone/>
            </a:pPr>
            <a:r>
              <a:t/>
            </a:r>
            <a:endParaRPr b="1" sz="900">
              <a:solidFill>
                <a:srgbClr val="000000"/>
              </a:solidFill>
              <a:highlight>
                <a:srgbClr val="F3F6F8"/>
              </a:highlight>
              <a:latin typeface="Roboto"/>
              <a:ea typeface="Roboto"/>
              <a:cs typeface="Roboto"/>
              <a:sym typeface="Roboto"/>
            </a:endParaRPr>
          </a:p>
          <a:p>
            <a:pPr indent="0" lvl="0" marL="0" rtl="0" algn="l">
              <a:spcBef>
                <a:spcPts val="0"/>
              </a:spcBef>
              <a:spcAft>
                <a:spcPts val="0"/>
              </a:spcAft>
              <a:buNone/>
            </a:pPr>
            <a:r>
              <a:rPr i="1" lang="en" sz="900">
                <a:solidFill>
                  <a:srgbClr val="000000"/>
                </a:solidFill>
                <a:highlight>
                  <a:srgbClr val="F3F6F8"/>
                </a:highlight>
                <a:latin typeface="Roboto"/>
                <a:ea typeface="Roboto"/>
                <a:cs typeface="Roboto"/>
                <a:sym typeface="Roboto"/>
              </a:rPr>
              <a:t>How often do you fiddle with lineups? Like once a week? </a:t>
            </a:r>
            <a:endParaRPr i="1" sz="900">
              <a:solidFill>
                <a:srgbClr val="000000"/>
              </a:solidFill>
              <a:highlight>
                <a:srgbClr val="F3F6F8"/>
              </a:highlight>
              <a:latin typeface="Roboto"/>
              <a:ea typeface="Roboto"/>
              <a:cs typeface="Roboto"/>
              <a:sym typeface="Roboto"/>
            </a:endParaRPr>
          </a:p>
          <a:p>
            <a:pPr indent="0" lvl="0" marL="0" rtl="0" algn="l">
              <a:spcBef>
                <a:spcPts val="0"/>
              </a:spcBef>
              <a:spcAft>
                <a:spcPts val="0"/>
              </a:spcAft>
              <a:buNone/>
            </a:pPr>
            <a:r>
              <a:t/>
            </a:r>
            <a:endParaRPr sz="900">
              <a:solidFill>
                <a:srgbClr val="000000"/>
              </a:solidFill>
              <a:highlight>
                <a:srgbClr val="F3F6F8"/>
              </a:highlight>
              <a:latin typeface="Roboto"/>
              <a:ea typeface="Roboto"/>
              <a:cs typeface="Roboto"/>
              <a:sym typeface="Roboto"/>
            </a:endParaRPr>
          </a:p>
          <a:p>
            <a:pPr indent="0" lvl="0" marL="0" rtl="0" algn="l">
              <a:spcBef>
                <a:spcPts val="0"/>
              </a:spcBef>
              <a:spcAft>
                <a:spcPts val="0"/>
              </a:spcAft>
              <a:buNone/>
            </a:pPr>
            <a:r>
              <a:rPr lang="en" sz="900">
                <a:solidFill>
                  <a:srgbClr val="000000"/>
                </a:solidFill>
                <a:highlight>
                  <a:srgbClr val="F3F6F8"/>
                </a:highlight>
                <a:latin typeface="Roboto"/>
                <a:ea typeface="Roboto"/>
                <a:cs typeface="Roboto"/>
                <a:sym typeface="Roboto"/>
              </a:rPr>
              <a:t>As I mentioned, we have a H2H playoff in September. League split into 2 tiers based on roto standings: Bottom 5 teams play for top 5 draft picks, Top 5 teams play for picks 6-10. Roto points still accumulate during the playoffs. So, playoffs determine draft order for first 3 rounds, then round 4-29 are reverse-order of final roto rank. We do the playoff to try to avoid bottom teams totally tanking for top draft picks- if they tank too much, they risk losing in H2H playoff and still don't get a good draft pick.</a:t>
            </a:r>
            <a:endParaRPr sz="900">
              <a:solidFill>
                <a:srgbClr val="000000"/>
              </a:solidFill>
              <a:highlight>
                <a:srgbClr val="F3F6F8"/>
              </a:highlight>
              <a:latin typeface="Roboto"/>
              <a:ea typeface="Roboto"/>
              <a:cs typeface="Roboto"/>
              <a:sym typeface="Roboto"/>
            </a:endParaRPr>
          </a:p>
          <a:p>
            <a:pPr indent="0" lvl="0" marL="0" rtl="0" algn="l">
              <a:spcBef>
                <a:spcPts val="0"/>
              </a:spcBef>
              <a:spcAft>
                <a:spcPts val="0"/>
              </a:spcAft>
              <a:buNone/>
            </a:pPr>
            <a:r>
              <a:t/>
            </a:r>
            <a:endParaRPr sz="900">
              <a:solidFill>
                <a:srgbClr val="000000"/>
              </a:solidFill>
              <a:highlight>
                <a:srgbClr val="F3F6F8"/>
              </a:highlight>
              <a:latin typeface="Roboto"/>
              <a:ea typeface="Roboto"/>
              <a:cs typeface="Roboto"/>
              <a:sym typeface="Roboto"/>
            </a:endParaRPr>
          </a:p>
          <a:p>
            <a:pPr indent="0" lvl="0" marL="0" rtl="0" algn="l">
              <a:spcBef>
                <a:spcPts val="0"/>
              </a:spcBef>
              <a:spcAft>
                <a:spcPts val="0"/>
              </a:spcAft>
              <a:buNone/>
            </a:pPr>
            <a:r>
              <a:rPr lang="en" sz="900">
                <a:solidFill>
                  <a:srgbClr val="000000"/>
                </a:solidFill>
                <a:highlight>
                  <a:srgbClr val="F3F6F8"/>
                </a:highlight>
                <a:latin typeface="Roboto"/>
                <a:ea typeface="Roboto"/>
                <a:cs typeface="Roboto"/>
                <a:sym typeface="Roboto"/>
              </a:rPr>
              <a:t>You can fiddle with lineups DAILY.</a:t>
            </a:r>
            <a:endParaRPr sz="900">
              <a:solidFill>
                <a:srgbClr val="000000"/>
              </a:solidFill>
              <a:highlight>
                <a:srgbClr val="F3F6F8"/>
              </a:highlight>
              <a:latin typeface="Roboto"/>
              <a:ea typeface="Roboto"/>
              <a:cs typeface="Roboto"/>
              <a:sym typeface="Roboto"/>
            </a:endParaRPr>
          </a:p>
          <a:p>
            <a:pPr indent="0" lvl="0" marL="0" rtl="0" algn="l">
              <a:spcBef>
                <a:spcPts val="0"/>
              </a:spcBef>
              <a:spcAft>
                <a:spcPts val="0"/>
              </a:spcAft>
              <a:buNone/>
            </a:pPr>
            <a:r>
              <a:t/>
            </a:r>
            <a:endParaRPr sz="900">
              <a:solidFill>
                <a:srgbClr val="000000"/>
              </a:solidFill>
              <a:highlight>
                <a:srgbClr val="F3F6F8"/>
              </a:highlight>
              <a:latin typeface="Roboto"/>
              <a:ea typeface="Roboto"/>
              <a:cs typeface="Roboto"/>
              <a:sym typeface="Roboto"/>
            </a:endParaRPr>
          </a:p>
          <a:p>
            <a:pPr indent="0" lvl="0" marL="0" rtl="0" algn="l">
              <a:spcBef>
                <a:spcPts val="0"/>
              </a:spcBef>
              <a:spcAft>
                <a:spcPts val="0"/>
              </a:spcAft>
              <a:buNone/>
            </a:pPr>
            <a:r>
              <a:rPr lang="en" sz="900">
                <a:solidFill>
                  <a:srgbClr val="000000"/>
                </a:solidFill>
                <a:highlight>
                  <a:srgbClr val="F3F6F8"/>
                </a:highlight>
                <a:latin typeface="Roboto"/>
                <a:ea typeface="Roboto"/>
                <a:cs typeface="Roboto"/>
                <a:sym typeface="Roboto"/>
              </a:rPr>
              <a:t>Roster spot locks as soon as game with the player starts. So, if you have a SS that is out of the lineup in West Coast game, I can theoretically drop him at 9:50pm EST and pick up a different player who's game has not started yet.</a:t>
            </a:r>
            <a:endParaRPr sz="900">
              <a:solidFill>
                <a:srgbClr val="000000"/>
              </a:solidFill>
              <a:highlight>
                <a:srgbClr val="F3F6F8"/>
              </a:highlight>
              <a:latin typeface="Roboto"/>
              <a:ea typeface="Roboto"/>
              <a:cs typeface="Roboto"/>
              <a:sym typeface="Roboto"/>
            </a:endParaRPr>
          </a:p>
          <a:p>
            <a:pPr indent="0" lvl="0" marL="0" rtl="0" algn="l">
              <a:spcBef>
                <a:spcPts val="0"/>
              </a:spcBef>
              <a:spcAft>
                <a:spcPts val="0"/>
              </a:spcAft>
              <a:buNone/>
            </a:pPr>
            <a:r>
              <a:rPr lang="en" sz="900">
                <a:solidFill>
                  <a:srgbClr val="000000"/>
                </a:solidFill>
                <a:highlight>
                  <a:srgbClr val="F3F6F8"/>
                </a:highlight>
                <a:latin typeface="Roboto"/>
                <a:ea typeface="Roboto"/>
                <a:cs typeface="Roboto"/>
                <a:sym typeface="Roboto"/>
              </a:rPr>
              <a:t>Here is my roster from 2018. Now this is weird because there were those two 163rd game with LAD, COL, CUBS, and MIL to determine playoff seeding. So, you can see I stacked my roster with available players for that one day... and it is actually what won me the league (Roto- I still lost the H2H playoff in the first round)- Max Muncy hit a 3-R HR with Kike on base, so I ended up beating Rob Sears by 0.5 point because I took the lead in RBI and tied him in R (or something like that)! It literally came down to one play. Insane</a:t>
            </a:r>
            <a:r>
              <a:rPr lang="en" sz="900">
                <a:solidFill>
                  <a:srgbClr val="000000"/>
                </a:solidFill>
                <a:highlight>
                  <a:srgbClr val="F3F6F8"/>
                </a:highlight>
                <a:latin typeface="Roboto"/>
                <a:ea typeface="Roboto"/>
                <a:cs typeface="Roboto"/>
                <a:sym typeface="Roboto"/>
              </a:rPr>
              <a:t>.</a:t>
            </a:r>
            <a:endParaRPr sz="900">
              <a:solidFill>
                <a:srgbClr val="000000"/>
              </a:solidFill>
              <a:highlight>
                <a:srgbClr val="F3F6F8"/>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729450" y="54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Approach iteration - use logistic regression to identify features associated with a home run for each plate appearance</a:t>
            </a:r>
            <a:endParaRPr sz="1800"/>
          </a:p>
          <a:p>
            <a:pPr indent="0" lvl="0" marL="0" rtl="0" algn="l">
              <a:spcBef>
                <a:spcPts val="0"/>
              </a:spcBef>
              <a:spcAft>
                <a:spcPts val="0"/>
              </a:spcAft>
              <a:buNone/>
            </a:pPr>
            <a:r>
              <a:rPr b="0" lang="en" sz="1800"/>
              <a:t>1/21/20</a:t>
            </a:r>
            <a:endParaRPr b="0" sz="1800"/>
          </a:p>
        </p:txBody>
      </p:sp>
      <p:sp>
        <p:nvSpPr>
          <p:cNvPr id="250" name="Google Shape;250;p40"/>
          <p:cNvSpPr txBox="1"/>
          <p:nvPr>
            <p:ph idx="1" type="body"/>
          </p:nvPr>
        </p:nvSpPr>
        <p:spPr>
          <a:xfrm>
            <a:off x="729450" y="1630750"/>
            <a:ext cx="7553700" cy="3276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I got some ideas from Zach</a:t>
            </a:r>
            <a:endParaRPr sz="1200">
              <a:solidFill>
                <a:srgbClr val="000000"/>
              </a:solidFill>
              <a:highlight>
                <a:srgbClr val="F3F6F8"/>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Initially I tried looking at home run output associated with features like launch angle, launch speed as a sanity check</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This taught me about incorporating quadratics but I still have to carry this out</a:t>
            </a:r>
            <a:endParaRPr sz="1200">
              <a:solidFill>
                <a:srgbClr val="000000"/>
              </a:solidFill>
              <a:highlight>
                <a:srgbClr val="F3F6F8"/>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I’ll update by simply doing hit or no hit and then focusing on “conditions”</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L/R handed pitcher</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home/away</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fastball velocity</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fastball movement</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fastball spin rate</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curveball velocity</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curveball movement</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Pitcher average curveball spin rate</a:t>
            </a:r>
            <a:endParaRPr sz="1200">
              <a:solidFill>
                <a:srgbClr val="000000"/>
              </a:solidFill>
              <a:highlight>
                <a:srgbClr val="F3F6F8"/>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729450" y="54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Audio detection</a:t>
            </a:r>
            <a:endParaRPr sz="1800"/>
          </a:p>
          <a:p>
            <a:pPr indent="0" lvl="0" marL="0" rtl="0" algn="l">
              <a:spcBef>
                <a:spcPts val="0"/>
              </a:spcBef>
              <a:spcAft>
                <a:spcPts val="0"/>
              </a:spcAft>
              <a:buNone/>
            </a:pPr>
            <a:r>
              <a:rPr b="0" lang="en" sz="1800"/>
              <a:t>1/21/20</a:t>
            </a:r>
            <a:endParaRPr b="0" sz="1800"/>
          </a:p>
        </p:txBody>
      </p:sp>
      <p:sp>
        <p:nvSpPr>
          <p:cNvPr id="256" name="Google Shape;256;p41"/>
          <p:cNvSpPr txBox="1"/>
          <p:nvPr>
            <p:ph idx="1" type="body"/>
          </p:nvPr>
        </p:nvSpPr>
        <p:spPr>
          <a:xfrm>
            <a:off x="729450" y="1630750"/>
            <a:ext cx="7553700" cy="3276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Home/away splits for Astros swinging/not swinging, broken down by pitch</a:t>
            </a:r>
            <a:endParaRPr sz="1200">
              <a:solidFill>
                <a:srgbClr val="000000"/>
              </a:solidFill>
              <a:highlight>
                <a:srgbClr val="F3F6F8"/>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ML on the audio track</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u="sng">
                <a:solidFill>
                  <a:schemeClr val="hlink"/>
                </a:solidFill>
                <a:highlight>
                  <a:srgbClr val="F3F6F8"/>
                </a:highlight>
                <a:latin typeface="Roboto"/>
                <a:ea typeface="Roboto"/>
                <a:cs typeface="Roboto"/>
                <a:sym typeface="Roboto"/>
                <a:hlinkClick r:id="rId3"/>
              </a:rPr>
              <a:t>https://www.baseballprospectus.com/news/article/55283/moonshot-the-astros-sign-stealing-left-a-fingerprint-in-the-audio-date/</a:t>
            </a:r>
            <a:endParaRPr sz="1200">
              <a:solidFill>
                <a:srgbClr val="000000"/>
              </a:solidFill>
              <a:highlight>
                <a:srgbClr val="F3F6F8"/>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Jomboy video</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u="sng">
                <a:solidFill>
                  <a:schemeClr val="hlink"/>
                </a:solidFill>
                <a:highlight>
                  <a:srgbClr val="F3F6F8"/>
                </a:highlight>
                <a:latin typeface="Roboto"/>
                <a:ea typeface="Roboto"/>
                <a:cs typeface="Roboto"/>
                <a:sym typeface="Roboto"/>
                <a:hlinkClick r:id="rId4"/>
              </a:rPr>
              <a:t>https://www.youtube.com/watch?v=M2XNW1qHN9w</a:t>
            </a:r>
            <a:endParaRPr sz="1200">
              <a:solidFill>
                <a:srgbClr val="000000"/>
              </a:solidFill>
              <a:highlight>
                <a:srgbClr val="F3F6F8"/>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t/>
            </a:r>
            <a:endParaRPr sz="1200">
              <a:solidFill>
                <a:srgbClr val="000000"/>
              </a:solidFill>
              <a:highlight>
                <a:srgbClr val="F3F6F8"/>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a:t>
            </a:r>
            <a:r>
              <a:rPr lang="en">
                <a:solidFill>
                  <a:srgbClr val="980000"/>
                </a:solidFill>
              </a:rPr>
              <a:t>fantasy</a:t>
            </a:r>
            <a:r>
              <a:rPr lang="en"/>
              <a:t> baseball</a:t>
            </a:r>
            <a:endParaRPr/>
          </a:p>
        </p:txBody>
      </p:sp>
      <p:sp>
        <p:nvSpPr>
          <p:cNvPr id="99" name="Google Shape;99;p15"/>
          <p:cNvSpPr txBox="1"/>
          <p:nvPr>
            <p:ph idx="1" type="body"/>
          </p:nvPr>
        </p:nvSpPr>
        <p:spPr>
          <a:xfrm>
            <a:off x="729450" y="2078875"/>
            <a:ext cx="3054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Leagues consist of a group friends, co-workers, or random people</a:t>
            </a:r>
            <a:endParaRPr/>
          </a:p>
          <a:p>
            <a:pPr indent="0" lvl="0" marL="0" rtl="0" algn="l">
              <a:spcBef>
                <a:spcPts val="1600"/>
              </a:spcBef>
              <a:spcAft>
                <a:spcPts val="0"/>
              </a:spcAft>
              <a:buNone/>
            </a:pPr>
            <a:r>
              <a:rPr lang="en"/>
              <a:t>At the start of a season, a draft is done to select ~12 players per team</a:t>
            </a:r>
            <a:endParaRPr/>
          </a:p>
          <a:p>
            <a:pPr indent="0" lvl="0" marL="0" rtl="0" algn="l">
              <a:spcBef>
                <a:spcPts val="1600"/>
              </a:spcBef>
              <a:spcAft>
                <a:spcPts val="0"/>
              </a:spcAft>
              <a:buNone/>
            </a:pPr>
            <a:r>
              <a:rPr lang="en"/>
              <a:t>League scoring:</a:t>
            </a:r>
            <a:endParaRPr/>
          </a:p>
          <a:p>
            <a:pPr indent="-311150" lvl="0" marL="457200" rtl="0" algn="l">
              <a:spcBef>
                <a:spcPts val="1600"/>
              </a:spcBef>
              <a:spcAft>
                <a:spcPts val="0"/>
              </a:spcAft>
              <a:buSzPts val="1300"/>
              <a:buChar char="●"/>
            </a:pPr>
            <a:r>
              <a:rPr lang="en"/>
              <a:t>Head-to-head vs. rotisserie</a:t>
            </a:r>
            <a:endParaRPr/>
          </a:p>
          <a:p>
            <a:pPr indent="-311150" lvl="0" marL="457200" rtl="0" algn="l">
              <a:spcBef>
                <a:spcPts val="0"/>
              </a:spcBef>
              <a:spcAft>
                <a:spcPts val="0"/>
              </a:spcAft>
              <a:buSzPts val="1300"/>
              <a:buChar char="●"/>
            </a:pPr>
            <a:r>
              <a:rPr lang="en"/>
              <a:t>Head-to-head scoring</a:t>
            </a:r>
            <a:endParaRPr/>
          </a:p>
          <a:p>
            <a:pPr indent="-298450" lvl="1" marL="1371600" rtl="0" algn="l">
              <a:spcBef>
                <a:spcPts val="0"/>
              </a:spcBef>
              <a:spcAft>
                <a:spcPts val="0"/>
              </a:spcAft>
              <a:buSzPts val="1100"/>
              <a:buChar char="○"/>
            </a:pPr>
            <a:r>
              <a:rPr lang="en"/>
              <a:t>Points or categories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729450" y="54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Change approach from logistic to Bayesian framework</a:t>
            </a:r>
            <a:endParaRPr sz="1800"/>
          </a:p>
          <a:p>
            <a:pPr indent="0" lvl="0" marL="0" rtl="0" algn="l">
              <a:spcBef>
                <a:spcPts val="0"/>
              </a:spcBef>
              <a:spcAft>
                <a:spcPts val="0"/>
              </a:spcAft>
              <a:buNone/>
            </a:pPr>
            <a:r>
              <a:rPr b="0" lang="en" sz="1800"/>
              <a:t>1/24/20</a:t>
            </a:r>
            <a:endParaRPr b="0" sz="1800"/>
          </a:p>
        </p:txBody>
      </p:sp>
      <p:sp>
        <p:nvSpPr>
          <p:cNvPr id="262" name="Google Shape;262;p42"/>
          <p:cNvSpPr txBox="1"/>
          <p:nvPr>
            <p:ph idx="1" type="body"/>
          </p:nvPr>
        </p:nvSpPr>
        <p:spPr>
          <a:xfrm>
            <a:off x="729450" y="1630750"/>
            <a:ext cx="7553700" cy="3276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Logistic regression models don’t seem to be working</a:t>
            </a:r>
            <a:endParaRPr sz="1200">
              <a:solidFill>
                <a:srgbClr val="000000"/>
              </a:solidFill>
              <a:highlight>
                <a:srgbClr val="F3F6F8"/>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Focus more on a Bayesian approach - like Padres question?</a:t>
            </a:r>
            <a:endParaRPr sz="1200">
              <a:solidFill>
                <a:srgbClr val="000000"/>
              </a:solidFill>
              <a:highlight>
                <a:srgbClr val="F3F6F8"/>
              </a:highlight>
              <a:latin typeface="Roboto"/>
              <a:ea typeface="Roboto"/>
              <a:cs typeface="Roboto"/>
              <a:sym typeface="Roboto"/>
            </a:endParaRPr>
          </a:p>
          <a:p>
            <a:pPr indent="-304800" lvl="1" marL="9144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Take the last 100 dates</a:t>
            </a:r>
            <a:endParaRPr sz="1200">
              <a:solidFill>
                <a:srgbClr val="000000"/>
              </a:solidFill>
              <a:highlight>
                <a:srgbClr val="F3F6F8"/>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rPr lang="en" sz="1200">
                <a:solidFill>
                  <a:srgbClr val="000000"/>
                </a:solidFill>
                <a:highlight>
                  <a:srgbClr val="F3F6F8"/>
                </a:highlight>
                <a:latin typeface="Roboto"/>
                <a:ea typeface="Roboto"/>
                <a:cs typeface="Roboto"/>
                <a:sym typeface="Roboto"/>
              </a:rPr>
              <a:t>https://community.fangraphs.com/the-outcome-machine-predicting-at-bats-before-they-happen/</a:t>
            </a:r>
            <a:endParaRPr sz="1200">
              <a:solidFill>
                <a:srgbClr val="000000"/>
              </a:solidFill>
              <a:highlight>
                <a:srgbClr val="F3F6F8"/>
              </a:highlight>
              <a:latin typeface="Roboto"/>
              <a:ea typeface="Roboto"/>
              <a:cs typeface="Roboto"/>
              <a:sym typeface="Roboto"/>
            </a:endParaRPr>
          </a:p>
          <a:p>
            <a:pPr indent="-304800" lvl="0" marL="457200" rtl="0" algn="l">
              <a:spcBef>
                <a:spcPts val="0"/>
              </a:spcBef>
              <a:spcAft>
                <a:spcPts val="0"/>
              </a:spcAft>
              <a:buClr>
                <a:srgbClr val="000000"/>
              </a:buClr>
              <a:buSzPts val="1200"/>
              <a:buFont typeface="Roboto"/>
              <a:buChar char="●"/>
            </a:pPr>
            <a:r>
              <a:t/>
            </a:r>
            <a:endParaRPr sz="1200">
              <a:solidFill>
                <a:srgbClr val="000000"/>
              </a:solidFill>
              <a:highlight>
                <a:srgbClr val="F3F6F8"/>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Fantasy baseball represents a projected market of 8.6 billion dollars</a:t>
            </a:r>
            <a:endParaRPr sz="1800"/>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rPr>
              <a:t>Money is exchanged because league setup often have entry fees.</a:t>
            </a:r>
            <a:endParaRPr sz="1000">
              <a:solidFill>
                <a:srgbClr val="000000"/>
              </a:solidFill>
            </a:endParaRPr>
          </a:p>
          <a:p>
            <a:pPr indent="0" lvl="0" marL="0" rtl="0" algn="l">
              <a:spcBef>
                <a:spcPts val="1600"/>
              </a:spcBef>
              <a:spcAft>
                <a:spcPts val="0"/>
              </a:spcAft>
              <a:buNone/>
            </a:pPr>
            <a:r>
              <a:rPr lang="en" sz="1000">
                <a:solidFill>
                  <a:srgbClr val="000000"/>
                </a:solidFill>
              </a:rPr>
              <a:t>It could have been a free league or an entry fee ($25 to thousands) - winner of league gets the lion’s share</a:t>
            </a:r>
            <a:endParaRPr sz="1000">
              <a:solidFill>
                <a:srgbClr val="000000"/>
              </a:solidFill>
            </a:endParaRPr>
          </a:p>
          <a:p>
            <a:pPr indent="0" lvl="0" marL="0" rtl="0" algn="l">
              <a:spcBef>
                <a:spcPts val="1600"/>
              </a:spcBef>
              <a:spcAft>
                <a:spcPts val="0"/>
              </a:spcAft>
              <a:buNone/>
            </a:pPr>
            <a:r>
              <a:rPr lang="en" sz="1000">
                <a:solidFill>
                  <a:srgbClr val="000000"/>
                </a:solidFill>
              </a:rPr>
              <a:t>The daily format is increasing in popularity. (Dominated by FanDuel and DraftKings; together have 95% of the market and each are valued at $1B dollars). … rise is credited to</a:t>
            </a:r>
            <a:r>
              <a:rPr lang="en" sz="1000">
                <a:solidFill>
                  <a:srgbClr val="000000"/>
                </a:solidFill>
                <a:highlight>
                  <a:srgbClr val="FFFFFF"/>
                </a:highlight>
                <a:latin typeface="Arial"/>
                <a:ea typeface="Arial"/>
                <a:cs typeface="Arial"/>
                <a:sym typeface="Arial"/>
              </a:rPr>
              <a:t>convenience of the format, the ability to access the services on </a:t>
            </a:r>
            <a:r>
              <a:rPr lang="en" sz="1000">
                <a:solidFill>
                  <a:srgbClr val="000000"/>
                </a:solidFill>
                <a:highlight>
                  <a:srgbClr val="FFFFFF"/>
                </a:highlight>
                <a:uFill>
                  <a:noFill/>
                </a:uFill>
                <a:latin typeface="Arial"/>
                <a:ea typeface="Arial"/>
                <a:cs typeface="Arial"/>
                <a:sym typeface="Arial"/>
                <a:hlinkClick r:id="rId3"/>
              </a:rPr>
              <a:t>mobile devices</a:t>
            </a:r>
            <a:endParaRPr sz="1000">
              <a:solidFill>
                <a:srgbClr val="000000"/>
              </a:solidFill>
            </a:endParaRPr>
          </a:p>
          <a:p>
            <a:pPr indent="0" lvl="0" marL="0" rtl="0" algn="l">
              <a:spcBef>
                <a:spcPts val="1600"/>
              </a:spcBef>
              <a:spcAft>
                <a:spcPts val="0"/>
              </a:spcAft>
              <a:buNone/>
            </a:pPr>
            <a:r>
              <a:rPr lang="en" sz="1000">
                <a:solidFill>
                  <a:srgbClr val="000000"/>
                </a:solidFill>
              </a:rPr>
              <a:t>The hosting site also receive a commission of the entry fees (e.g. hosting sites for season long formats include Yahoo and ESPN while daily formats are popular on FanDuel and DraftKings).</a:t>
            </a:r>
            <a:endParaRPr sz="1000">
              <a:solidFill>
                <a:srgbClr val="000000"/>
              </a:solidFill>
            </a:endParaRPr>
          </a:p>
          <a:p>
            <a:pPr indent="0" lvl="0" marL="0" rtl="0" algn="l">
              <a:spcBef>
                <a:spcPts val="1600"/>
              </a:spcBef>
              <a:spcAft>
                <a:spcPts val="1600"/>
              </a:spcAft>
              <a:buNone/>
            </a:pPr>
            <a:r>
              <a:rPr lang="en" sz="1000">
                <a:solidFill>
                  <a:srgbClr val="000000"/>
                </a:solidFill>
              </a:rPr>
              <a:t>	</a:t>
            </a:r>
            <a:r>
              <a:rPr lang="en" sz="1000">
                <a:solidFill>
                  <a:srgbClr val="000000"/>
                </a:solidFill>
                <a:highlight>
                  <a:srgbClr val="FFFFFF"/>
                </a:highlight>
                <a:latin typeface="Arial"/>
                <a:ea typeface="Arial"/>
                <a:cs typeface="Arial"/>
                <a:sym typeface="Arial"/>
              </a:rPr>
              <a:t> Proponents have defended DFS as being a </a:t>
            </a:r>
            <a:r>
              <a:rPr lang="en" sz="1000">
                <a:solidFill>
                  <a:srgbClr val="000000"/>
                </a:solidFill>
                <a:highlight>
                  <a:srgbClr val="FFFFFF"/>
                </a:highlight>
                <a:uFill>
                  <a:noFill/>
                </a:uFill>
                <a:latin typeface="Arial"/>
                <a:ea typeface="Arial"/>
                <a:cs typeface="Arial"/>
                <a:sym typeface="Arial"/>
                <a:hlinkClick r:id="rId4"/>
              </a:rPr>
              <a:t>game of skill</a:t>
            </a:r>
            <a:r>
              <a:rPr lang="en" sz="1000">
                <a:solidFill>
                  <a:srgbClr val="000000"/>
                </a:solidFill>
                <a:highlight>
                  <a:srgbClr val="FFFFFF"/>
                </a:highlight>
                <a:latin typeface="Arial"/>
                <a:ea typeface="Arial"/>
                <a:cs typeface="Arial"/>
                <a:sym typeface="Arial"/>
              </a:rPr>
              <a:t>, as the required familiarity with the players and teams, as well as salary cap management, rewards skilled players. </a:t>
            </a:r>
            <a:endParaRPr sz="1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Participants must set their roster for a limited set of positions</a:t>
            </a:r>
            <a:endParaRPr/>
          </a:p>
        </p:txBody>
      </p:sp>
      <p:sp>
        <p:nvSpPr>
          <p:cNvPr id="111" name="Google Shape;111;p17"/>
          <p:cNvSpPr txBox="1"/>
          <p:nvPr>
            <p:ph idx="1" type="body"/>
          </p:nvPr>
        </p:nvSpPr>
        <p:spPr>
          <a:xfrm>
            <a:off x="729450" y="2484100"/>
            <a:ext cx="7688700" cy="18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 players would be inserted into a roster nearly all the time</a:t>
            </a:r>
            <a:endParaRPr/>
          </a:p>
          <a:p>
            <a:pPr indent="0" lvl="0" marL="0" rtl="0" algn="l">
              <a:spcBef>
                <a:spcPts val="1600"/>
              </a:spcBef>
              <a:spcAft>
                <a:spcPts val="0"/>
              </a:spcAft>
              <a:buNone/>
            </a:pPr>
            <a:r>
              <a:rPr lang="en"/>
              <a:t>What about deciding between average players?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 model to predict which players should be on your roster for a given day</a:t>
            </a:r>
            <a:endParaRPr/>
          </a:p>
        </p:txBody>
      </p:sp>
      <p:sp>
        <p:nvSpPr>
          <p:cNvPr id="117" name="Google Shape;117;p18"/>
          <p:cNvSpPr txBox="1"/>
          <p:nvPr>
            <p:ph idx="1" type="body"/>
          </p:nvPr>
        </p:nvSpPr>
        <p:spPr>
          <a:xfrm>
            <a:off x="729450" y="2571750"/>
            <a:ext cx="7688700" cy="17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of investigation in increasing level of data segmentation</a:t>
            </a:r>
            <a:endParaRPr/>
          </a:p>
          <a:p>
            <a:pPr indent="-311150" lvl="0" marL="457200" rtl="0" algn="l">
              <a:spcBef>
                <a:spcPts val="1600"/>
              </a:spcBef>
              <a:spcAft>
                <a:spcPts val="0"/>
              </a:spcAft>
              <a:buSzPts val="1300"/>
              <a:buChar char="●"/>
            </a:pPr>
            <a:r>
              <a:rPr lang="en"/>
              <a:t>What is the player’s overall performance in the previous 50 games? (Or perhaps a more recent time window is more predictive). </a:t>
            </a:r>
            <a:endParaRPr/>
          </a:p>
          <a:p>
            <a:pPr indent="-311150" lvl="0" marL="457200" rtl="0" algn="l">
              <a:spcBef>
                <a:spcPts val="0"/>
              </a:spcBef>
              <a:spcAft>
                <a:spcPts val="0"/>
              </a:spcAft>
              <a:buSzPts val="1300"/>
              <a:buChar char="●"/>
            </a:pPr>
            <a:r>
              <a:rPr lang="en"/>
              <a:t>Overall performance against pitchers of the same handedness (left versus right)</a:t>
            </a:r>
            <a:endParaRPr/>
          </a:p>
          <a:p>
            <a:pPr indent="-311150" lvl="0" marL="457200" rtl="0" algn="l">
              <a:spcBef>
                <a:spcPts val="0"/>
              </a:spcBef>
              <a:spcAft>
                <a:spcPts val="0"/>
              </a:spcAft>
              <a:buSzPts val="1300"/>
              <a:buChar char="●"/>
            </a:pPr>
            <a:r>
              <a:rPr lang="en"/>
              <a:t>How well a player did against the  opposing pitcher who is likely to start? (If the sample size is limited, use player similarity scores to increase 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23" name="Google Shape;123;p19"/>
          <p:cNvSpPr txBox="1"/>
          <p:nvPr>
            <p:ph idx="1" type="body"/>
          </p:nvPr>
        </p:nvSpPr>
        <p:spPr>
          <a:xfrm>
            <a:off x="729450" y="2078875"/>
            <a:ext cx="7688700" cy="26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Use the pybaseball API to obtain pitch-by-pitch data and fill a database (from the last 3 years there are 2,174,906 entries)</a:t>
            </a:r>
            <a:endParaRPr sz="1200"/>
          </a:p>
          <a:p>
            <a:pPr indent="0" lvl="0" marL="0" rtl="0" algn="l">
              <a:spcBef>
                <a:spcPts val="1600"/>
              </a:spcBef>
              <a:spcAft>
                <a:spcPts val="0"/>
              </a:spcAft>
              <a:buNone/>
            </a:pPr>
            <a:r>
              <a:rPr lang="en" sz="1200"/>
              <a:t>Perform SQL queries to limit data to time window and players of interest and export to pandas</a:t>
            </a:r>
            <a:endParaRPr sz="1200"/>
          </a:p>
          <a:p>
            <a:pPr indent="0" lvl="0" marL="0" rtl="0" algn="l">
              <a:spcBef>
                <a:spcPts val="1600"/>
              </a:spcBef>
              <a:spcAft>
                <a:spcPts val="0"/>
              </a:spcAft>
              <a:buNone/>
            </a:pPr>
            <a:r>
              <a:rPr lang="en" sz="1200"/>
              <a:t>Construct features representing player performance (batting average, home runs, on-base + slugging percentage, etc.) or other factors (weather, ballpark)</a:t>
            </a:r>
            <a:endParaRPr sz="1200"/>
          </a:p>
          <a:p>
            <a:pPr indent="0" lvl="0" marL="0" rtl="0" algn="l">
              <a:spcBef>
                <a:spcPts val="1600"/>
              </a:spcBef>
              <a:spcAft>
                <a:spcPts val="0"/>
              </a:spcAft>
              <a:buNone/>
            </a:pPr>
            <a:r>
              <a:rPr lang="en" sz="1200"/>
              <a:t>Build a logistic regression model to predict with a  probability score which of the two players did better (try more sophisticated models)</a:t>
            </a:r>
            <a:endParaRPr sz="1200"/>
          </a:p>
          <a:p>
            <a:pPr indent="0" lvl="0" marL="0" rtl="0" algn="l">
              <a:spcBef>
                <a:spcPts val="1600"/>
              </a:spcBef>
              <a:spcAft>
                <a:spcPts val="0"/>
              </a:spcAft>
              <a:buNone/>
            </a:pPr>
            <a:r>
              <a:rPr lang="en" sz="1200"/>
              <a:t>Validation: choose a random day from the 2019 season where different players are being considered and see if prediction matches who actually played better that day</a:t>
            </a:r>
            <a:endParaRPr sz="1200"/>
          </a:p>
          <a:p>
            <a:pPr indent="0" lvl="0" marL="0" rtl="0" algn="l">
              <a:spcBef>
                <a:spcPts val="1600"/>
              </a:spcBef>
              <a:spcAft>
                <a:spcPts val="16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Webapp: Insight Baseball</a:t>
            </a:r>
            <a:endParaRPr/>
          </a:p>
        </p:txBody>
      </p:sp>
      <p:sp>
        <p:nvSpPr>
          <p:cNvPr id="129" name="Google Shape;129;p20"/>
          <p:cNvSpPr txBox="1"/>
          <p:nvPr>
            <p:ph idx="1" type="body"/>
          </p:nvPr>
        </p:nvSpPr>
        <p:spPr>
          <a:xfrm>
            <a:off x="729450" y="2078875"/>
            <a:ext cx="5683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Inputs:</a:t>
            </a:r>
            <a:endParaRPr/>
          </a:p>
          <a:p>
            <a:pPr indent="-311150" lvl="0" marL="457200" rtl="0" algn="l">
              <a:spcBef>
                <a:spcPts val="1600"/>
              </a:spcBef>
              <a:spcAft>
                <a:spcPts val="0"/>
              </a:spcAft>
              <a:buSzPts val="1300"/>
              <a:buChar char="●"/>
            </a:pPr>
            <a:r>
              <a:rPr lang="en"/>
              <a:t>Roster of your players</a:t>
            </a:r>
            <a:endParaRPr/>
          </a:p>
          <a:p>
            <a:pPr indent="-311150" lvl="0" marL="457200" rtl="0" algn="l">
              <a:spcBef>
                <a:spcPts val="0"/>
              </a:spcBef>
              <a:spcAft>
                <a:spcPts val="0"/>
              </a:spcAft>
              <a:buSzPts val="1300"/>
              <a:buChar char="●"/>
            </a:pPr>
            <a:r>
              <a:rPr lang="en"/>
              <a:t>Day of the week / starting opposing pitcher</a:t>
            </a:r>
            <a:endParaRPr/>
          </a:p>
          <a:p>
            <a:pPr indent="-311150" lvl="0" marL="457200" rtl="0" algn="l">
              <a:spcBef>
                <a:spcPts val="0"/>
              </a:spcBef>
              <a:spcAft>
                <a:spcPts val="0"/>
              </a:spcAft>
              <a:buSzPts val="1300"/>
              <a:buChar char="●"/>
            </a:pPr>
            <a:r>
              <a:rPr lang="en"/>
              <a:t>Selection of traditional vs. advanced stats for categories</a:t>
            </a:r>
            <a:endParaRPr/>
          </a:p>
          <a:p>
            <a:pPr indent="0" lvl="0" marL="0" rtl="0" algn="l">
              <a:spcBef>
                <a:spcPts val="1600"/>
              </a:spcBef>
              <a:spcAft>
                <a:spcPts val="0"/>
              </a:spcAft>
              <a:buNone/>
            </a:pPr>
            <a:r>
              <a:rPr lang="en"/>
              <a:t>Output:</a:t>
            </a:r>
            <a:endParaRPr/>
          </a:p>
          <a:p>
            <a:pPr indent="-311150" lvl="0" marL="457200" rtl="0" algn="l">
              <a:spcBef>
                <a:spcPts val="1600"/>
              </a:spcBef>
              <a:spcAft>
                <a:spcPts val="0"/>
              </a:spcAft>
              <a:buSzPts val="1300"/>
              <a:buChar char="●"/>
            </a:pPr>
            <a:r>
              <a:rPr lang="en"/>
              <a:t>Suggestions for waiver wire</a:t>
            </a:r>
            <a:endParaRPr/>
          </a:p>
          <a:p>
            <a:pPr indent="-311150" lvl="0" marL="457200" rtl="0" algn="l">
              <a:spcBef>
                <a:spcPts val="0"/>
              </a:spcBef>
              <a:spcAft>
                <a:spcPts val="0"/>
              </a:spcAft>
              <a:buSzPts val="1300"/>
              <a:buChar char="●"/>
            </a:pPr>
            <a:r>
              <a:rPr lang="en"/>
              <a:t>Starting lineup with probability of them doing better than alternative</a:t>
            </a:r>
            <a:endParaRPr/>
          </a:p>
        </p:txBody>
      </p:sp>
      <p:pic>
        <p:nvPicPr>
          <p:cNvPr id="130" name="Google Shape;130;p20"/>
          <p:cNvPicPr preferRelativeResize="0"/>
          <p:nvPr/>
        </p:nvPicPr>
        <p:blipFill rotWithShape="1">
          <a:blip r:embed="rId3">
            <a:alphaModFix/>
          </a:blip>
          <a:srcRect b="0" l="30325" r="28974" t="0"/>
          <a:stretch/>
        </p:blipFill>
        <p:spPr>
          <a:xfrm>
            <a:off x="6661025" y="1792600"/>
            <a:ext cx="1951892" cy="239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Neuroscience PhD from Yale University</a:t>
            </a:r>
            <a:endParaRPr/>
          </a:p>
          <a:p>
            <a:pPr indent="0" lvl="0" marL="0" rtl="0" algn="l">
              <a:spcBef>
                <a:spcPts val="1600"/>
              </a:spcBef>
              <a:spcAft>
                <a:spcPts val="0"/>
              </a:spcAft>
              <a:buNone/>
            </a:pPr>
            <a:r>
              <a:rPr lang="en"/>
              <a:t>Postdoctoral associate at the Salk Institute for Biological Studies</a:t>
            </a:r>
            <a:endParaRPr/>
          </a:p>
          <a:p>
            <a:pPr indent="0" lvl="0" marL="0" rtl="0" algn="l">
              <a:spcBef>
                <a:spcPts val="1600"/>
              </a:spcBef>
              <a:spcAft>
                <a:spcPts val="0"/>
              </a:spcAft>
              <a:buNone/>
            </a:pPr>
            <a:r>
              <a:rPr lang="en"/>
              <a:t>Bioinformatics Scientist at Fluidigm Corporation</a:t>
            </a:r>
            <a:endParaRPr/>
          </a:p>
          <a:p>
            <a:pPr indent="0" lvl="0" marL="0" rtl="0" algn="l">
              <a:spcBef>
                <a:spcPts val="1600"/>
              </a:spcBef>
              <a:spcAft>
                <a:spcPts val="0"/>
              </a:spcAft>
              <a:buNone/>
            </a:pPr>
            <a:r>
              <a:rPr lang="en"/>
              <a:t>Data scientist interested in transitioning to the tech industry</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