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86" r:id="rId3"/>
    <p:sldId id="288" r:id="rId4"/>
    <p:sldId id="260" r:id="rId5"/>
    <p:sldId id="294" r:id="rId6"/>
    <p:sldId id="262" r:id="rId7"/>
    <p:sldId id="263" r:id="rId8"/>
    <p:sldId id="290" r:id="rId9"/>
    <p:sldId id="264" r:id="rId10"/>
    <p:sldId id="265" r:id="rId11"/>
    <p:sldId id="291"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292" r:id="rId33"/>
    <p:sldId id="293"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281583E-581A-491C-8C5E-A3BEE27B24D2}">
  <a:tblStyle styleId="{4281583E-581A-491C-8C5E-A3BEE27B24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82" d="100"/>
          <a:sy n="82" d="100"/>
        </p:scale>
        <p:origin x="-176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03462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c9c3271c7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c9c3271c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c9c3271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c9c3271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c9c3271c7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c9c3271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c9c3271c7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c9c3271c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c9c3271c7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c9c3271c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c9c3271c7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c9c3271c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9c3271c7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9c3271c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c9c3271c7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c9c3271c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c9c3271c7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c9c3271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c9c3271c7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c9c3271c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c9c3271c7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c9c3271c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c9c3271c7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c9c3271c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c9c3271c7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c9c3271c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c9c3271c7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c9c3271c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c9c3271c7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c9c3271c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c9c3271c7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c9c3271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c9c3271c7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c9c3271c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c9c3271c7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c9c3271c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c9c3271c7_0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c9c3271c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c9c3271c7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c9c3271c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c9c3271c7_0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c9c3271c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c93730ffd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c93730ff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smtClean="0">
                <a:solidFill>
                  <a:srgbClr val="000000"/>
                </a:solidFill>
                <a:latin typeface="Arial"/>
                <a:ea typeface="Arial"/>
                <a:cs typeface="Arial"/>
                <a:sym typeface="Arial"/>
              </a:rPr>
              <a:t>T</a:t>
            </a:r>
            <a:r>
              <a:rPr lang="en" sz="1100" dirty="0" smtClean="0">
                <a:solidFill>
                  <a:srgbClr val="000000"/>
                </a:solidFill>
                <a:latin typeface="Arial"/>
                <a:ea typeface="Arial"/>
                <a:cs typeface="Arial"/>
                <a:sym typeface="Arial"/>
              </a:rPr>
              <a:t>he winners of leagues collecting entry fees and host platforms receiving a commission.</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c9c3271c7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c9c3271c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c93730ffd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c93730ff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c93730ffd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c93730ff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c93730ffd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c93730ff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c93730ffd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c93730ff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cd6286147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cd628614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c9c3271c7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c9c3271c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4126"/>
            <a:ext cx="7772400" cy="147002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685800" y="3009900"/>
            <a:ext cx="64008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9AACBD-D1F5-624B-97D4-C1855621F32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2300924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AACBD-D1F5-624B-97D4-C1855621F32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5828239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AACBD-D1F5-624B-97D4-C1855621F32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22979624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758200"/>
            <a:ext cx="76887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771833"/>
            <a:ext cx="7688700" cy="3014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633313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729450" y="1763267"/>
            <a:ext cx="76884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6333135"/>
            <a:ext cx="5487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AACBD-D1F5-624B-97D4-C1855621F32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3804182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gradFill flip="none" rotWithShape="1">
          <a:gsLst>
            <a:gs pos="0">
              <a:srgbClr val="0E1B2C"/>
            </a:gs>
            <a:gs pos="92000">
              <a:schemeClr val="tx2"/>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337" y="1100381"/>
            <a:ext cx="5472465" cy="1362075"/>
          </a:xfrm>
        </p:spPr>
        <p:txBody>
          <a:bodyPr anchor="t"/>
          <a:lstStyle>
            <a:lvl1pPr algn="l">
              <a:defRPr sz="4000" b="1" cap="none">
                <a:solidFill>
                  <a:schemeClr val="bg1"/>
                </a:solidFill>
                <a:latin typeface="+mn-lt"/>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49AACBD-D1F5-624B-97D4-C1855621F32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29829472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AACBD-D1F5-624B-97D4-C1855621F32A}"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832963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AACBD-D1F5-624B-97D4-C1855621F32A}"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8561140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AACBD-D1F5-624B-97D4-C1855621F32A}"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743666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AACBD-D1F5-624B-97D4-C1855621F32A}"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89586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AACBD-D1F5-624B-97D4-C1855621F32A}"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27038072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AACBD-D1F5-624B-97D4-C1855621F32A}"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8657009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73612"/>
            <a:ext cx="8229600" cy="39525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AACBD-D1F5-624B-97D4-C1855621F32A}" type="datetimeFigureOut">
              <a:rPr lang="en-US" smtClean="0"/>
              <a:t>1/28/20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899805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lUzcLnB6F18"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espn.com/fantasy/baseball/flb/story?page=mlbdk2k12_fantasy10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n.wikipedia.org/wiki/Daily_fantasy_spor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7yn7TmolRSc" TargetMode="External"/><Relationship Id="rId4" Type="http://schemas.openxmlformats.org/officeDocument/2006/relationships/hyperlink" Target="https://www.dfsarmy.com/2017/04/top-10-ways-win-daily-fantasy-baseball.ht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s://www.baseballprospectus.com/news/article/55283/moonshot-the-astros-sign-stealing-left-a-fingerprint-in-the-audio-date/" TargetMode="External"/><Relationship Id="rId4" Type="http://schemas.openxmlformats.org/officeDocument/2006/relationships/hyperlink" Target="https://www.youtube.com/watch?v=M2XNW1qHN9w"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Baseball player selection in fantasy baseball leagues</a:t>
            </a:r>
            <a:endParaRPr/>
          </a:p>
        </p:txBody>
      </p:sp>
      <p:sp>
        <p:nvSpPr>
          <p:cNvPr id="87" name="Google Shape;87;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Ben Lacar</a:t>
            </a:r>
            <a:endParaRPr dirty="0"/>
          </a:p>
          <a:p>
            <a:pPr marL="0" lvl="0" indent="0" algn="l" rtl="0">
              <a:spcBef>
                <a:spcPts val="0"/>
              </a:spcBef>
              <a:spcAft>
                <a:spcPts val="0"/>
              </a:spcAft>
              <a:buNone/>
            </a:pPr>
            <a:r>
              <a:rPr lang="en" sz="1600" dirty="0"/>
              <a:t>Github: benslack19</a:t>
            </a:r>
            <a:endParaRPr sz="1600" dirty="0"/>
          </a:p>
        </p:txBody>
      </p:sp>
      <p:pic>
        <p:nvPicPr>
          <p:cNvPr id="4" name="Google Shape;94;p14"/>
          <p:cNvPicPr preferRelativeResize="0"/>
          <p:nvPr/>
        </p:nvPicPr>
        <p:blipFill>
          <a:blip r:embed="rId3">
            <a:alphaModFix/>
          </a:blip>
          <a:stretch>
            <a:fillRect/>
          </a:stretch>
        </p:blipFill>
        <p:spPr>
          <a:xfrm>
            <a:off x="4090787" y="3480547"/>
            <a:ext cx="3842947" cy="272402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checkpoints</a:t>
            </a:r>
            <a:endParaRPr/>
          </a:p>
        </p:txBody>
      </p:sp>
      <p:graphicFrame>
        <p:nvGraphicFramePr>
          <p:cNvPr id="142" name="Google Shape;142;p22"/>
          <p:cNvGraphicFramePr/>
          <p:nvPr>
            <p:extLst>
              <p:ext uri="{D42A27DB-BD31-4B8C-83A1-F6EECF244321}">
                <p14:modId xmlns:p14="http://schemas.microsoft.com/office/powerpoint/2010/main" val="2035143029"/>
              </p:ext>
            </p:extLst>
          </p:nvPr>
        </p:nvGraphicFramePr>
        <p:xfrm>
          <a:off x="413350" y="1824025"/>
          <a:ext cx="8317300" cy="4248136"/>
        </p:xfrm>
        <a:graphic>
          <a:graphicData uri="http://schemas.openxmlformats.org/drawingml/2006/table">
            <a:tbl>
              <a:tblPr>
                <a:noFill/>
                <a:tableStyleId>{4281583E-581A-491C-8C5E-A3BEE27B24D2}</a:tableStyleId>
              </a:tblPr>
              <a:tblGrid>
                <a:gridCol w="3661150"/>
                <a:gridCol w="2627650"/>
                <a:gridCol w="2028500"/>
              </a:tblGrid>
              <a:tr h="551004">
                <a:tc>
                  <a:txBody>
                    <a:bodyPr/>
                    <a:lstStyle/>
                    <a:p>
                      <a:pPr marL="0" lvl="0" indent="0" algn="l" rtl="0">
                        <a:spcBef>
                          <a:spcPts val="0"/>
                        </a:spcBef>
                        <a:spcAft>
                          <a:spcPts val="0"/>
                        </a:spcAft>
                        <a:buNone/>
                      </a:pPr>
                      <a:r>
                        <a:rPr lang="en" sz="1200" b="1"/>
                        <a:t>Deliverable</a:t>
                      </a:r>
                      <a:endParaRPr sz="1200" b="1"/>
                    </a:p>
                  </a:txBody>
                  <a:tcPr marL="91425" marR="91425" marT="121900" marB="121900"/>
                </a:tc>
                <a:tc>
                  <a:txBody>
                    <a:bodyPr/>
                    <a:lstStyle/>
                    <a:p>
                      <a:pPr marL="0" lvl="0" indent="0" algn="l" rtl="0">
                        <a:spcBef>
                          <a:spcPts val="0"/>
                        </a:spcBef>
                        <a:spcAft>
                          <a:spcPts val="0"/>
                        </a:spcAft>
                        <a:buNone/>
                      </a:pPr>
                      <a:r>
                        <a:rPr lang="en" sz="1200" b="1"/>
                        <a:t>Status</a:t>
                      </a:r>
                      <a:endParaRPr sz="1200" b="1"/>
                    </a:p>
                  </a:txBody>
                  <a:tcPr marL="91425" marR="91425" marT="121900" marB="121900"/>
                </a:tc>
                <a:tc>
                  <a:txBody>
                    <a:bodyPr/>
                    <a:lstStyle/>
                    <a:p>
                      <a:pPr marL="0" lvl="0" indent="0" algn="l" rtl="0">
                        <a:spcBef>
                          <a:spcPts val="0"/>
                        </a:spcBef>
                        <a:spcAft>
                          <a:spcPts val="0"/>
                        </a:spcAft>
                        <a:buNone/>
                      </a:pPr>
                      <a:r>
                        <a:rPr lang="en" sz="1200" b="1"/>
                        <a:t>Deadline</a:t>
                      </a:r>
                      <a:endParaRPr sz="1200" b="1"/>
                    </a:p>
                  </a:txBody>
                  <a:tcPr marL="91425" marR="91425" marT="121900" marB="121900"/>
                </a:tc>
              </a:tr>
              <a:tr h="551004">
                <a:tc>
                  <a:txBody>
                    <a:bodyPr/>
                    <a:lstStyle/>
                    <a:p>
                      <a:pPr marL="0" lvl="0" indent="0" algn="l" rtl="0">
                        <a:spcBef>
                          <a:spcPts val="0"/>
                        </a:spcBef>
                        <a:spcAft>
                          <a:spcPts val="0"/>
                        </a:spcAft>
                        <a:buNone/>
                      </a:pPr>
                      <a:r>
                        <a:rPr lang="en" sz="1200"/>
                        <a:t>Get statcast data from last 3 years</a:t>
                      </a:r>
                      <a:endParaRPr sz="1200"/>
                    </a:p>
                  </a:txBody>
                  <a:tcPr marL="91425" marR="91425" marT="121900" marB="121900"/>
                </a:tc>
                <a:tc>
                  <a:txBody>
                    <a:bodyPr/>
                    <a:lstStyle/>
                    <a:p>
                      <a:pPr marL="0" lvl="0" indent="0" algn="l" rtl="0">
                        <a:spcBef>
                          <a:spcPts val="0"/>
                        </a:spcBef>
                        <a:spcAft>
                          <a:spcPts val="0"/>
                        </a:spcAft>
                        <a:buNone/>
                      </a:pPr>
                      <a:r>
                        <a:rPr lang="en" sz="1200"/>
                        <a:t>Done</a:t>
                      </a:r>
                      <a:endParaRPr sz="1200"/>
                    </a:p>
                  </a:txBody>
                  <a:tcPr marL="91425" marR="91425" marT="121900" marB="121900"/>
                </a:tc>
                <a:tc>
                  <a:txBody>
                    <a:bodyPr/>
                    <a:lstStyle/>
                    <a:p>
                      <a:pPr marL="0" lvl="0" indent="0" algn="l" rtl="0">
                        <a:spcBef>
                          <a:spcPts val="0"/>
                        </a:spcBef>
                        <a:spcAft>
                          <a:spcPts val="0"/>
                        </a:spcAft>
                        <a:buNone/>
                      </a:pPr>
                      <a:r>
                        <a:rPr lang="en" sz="1200"/>
                        <a:t>1/17 8 am</a:t>
                      </a:r>
                      <a:endParaRPr sz="1200"/>
                    </a:p>
                  </a:txBody>
                  <a:tcPr marL="91425" marR="91425" marT="121900" marB="121900"/>
                </a:tc>
              </a:tr>
              <a:tr h="551004">
                <a:tc>
                  <a:txBody>
                    <a:bodyPr/>
                    <a:lstStyle/>
                    <a:p>
                      <a:pPr marL="0" lvl="0" indent="0" algn="l" rtl="0">
                        <a:spcBef>
                          <a:spcPts val="0"/>
                        </a:spcBef>
                        <a:spcAft>
                          <a:spcPts val="0"/>
                        </a:spcAft>
                        <a:buNone/>
                      </a:pPr>
                      <a:r>
                        <a:rPr lang="en" sz="1200" dirty="0"/>
                        <a:t>Determine fantasy baseball format</a:t>
                      </a:r>
                      <a:endParaRPr sz="1200" dirty="0"/>
                    </a:p>
                  </a:txBody>
                  <a:tcPr marL="91425" marR="91425" marT="121900" marB="121900"/>
                </a:tc>
                <a:tc>
                  <a:txBody>
                    <a:bodyPr/>
                    <a:lstStyle/>
                    <a:p>
                      <a:pPr marL="0" lvl="0" indent="0" algn="l" rtl="0">
                        <a:spcBef>
                          <a:spcPts val="0"/>
                        </a:spcBef>
                        <a:spcAft>
                          <a:spcPts val="0"/>
                        </a:spcAft>
                        <a:buNone/>
                      </a:pPr>
                      <a:r>
                        <a:rPr lang="en" sz="1200"/>
                        <a:t>H2H, season long with waiver wire</a:t>
                      </a:r>
                      <a:endParaRPr sz="1200"/>
                    </a:p>
                  </a:txBody>
                  <a:tcPr marL="91425" marR="91425" marT="121900" marB="121900"/>
                </a:tc>
                <a:tc>
                  <a:txBody>
                    <a:bodyPr/>
                    <a:lstStyle/>
                    <a:p>
                      <a:pPr marL="0" lvl="0" indent="0" algn="l" rtl="0">
                        <a:spcBef>
                          <a:spcPts val="0"/>
                        </a:spcBef>
                        <a:spcAft>
                          <a:spcPts val="0"/>
                        </a:spcAft>
                        <a:buNone/>
                      </a:pPr>
                      <a:r>
                        <a:rPr lang="en" sz="1200"/>
                        <a:t>1/18 6 pm</a:t>
                      </a:r>
                      <a:endParaRPr sz="1200"/>
                    </a:p>
                  </a:txBody>
                  <a:tcPr marL="91425" marR="91425" marT="121900" marB="121900"/>
                </a:tc>
              </a:tr>
              <a:tr h="942112">
                <a:tc>
                  <a:txBody>
                    <a:bodyPr/>
                    <a:lstStyle/>
                    <a:p>
                      <a:pPr marL="0" lvl="0" indent="0" algn="l" rtl="0">
                        <a:spcBef>
                          <a:spcPts val="0"/>
                        </a:spcBef>
                        <a:spcAft>
                          <a:spcPts val="0"/>
                        </a:spcAft>
                        <a:buNone/>
                      </a:pPr>
                      <a:r>
                        <a:rPr lang="en" sz="1200"/>
                        <a:t>Evaluate inputs/outputs</a:t>
                      </a:r>
                      <a:endParaRPr sz="1200"/>
                    </a:p>
                  </a:txBody>
                  <a:tcPr marL="91425" marR="91425" marT="121900" marB="121900"/>
                </a:tc>
                <a:tc>
                  <a:txBody>
                    <a:bodyPr/>
                    <a:lstStyle/>
                    <a:p>
                      <a:pPr marL="0" lvl="0" indent="0" algn="l" rtl="0">
                        <a:spcBef>
                          <a:spcPts val="0"/>
                        </a:spcBef>
                        <a:spcAft>
                          <a:spcPts val="0"/>
                        </a:spcAft>
                        <a:buNone/>
                      </a:pPr>
                      <a:r>
                        <a:rPr lang="en" sz="1200"/>
                        <a:t>Start with roster of 12 people and date</a:t>
                      </a:r>
                      <a:endParaRPr sz="1200"/>
                    </a:p>
                    <a:p>
                      <a:pPr marL="0" lvl="0" indent="0" algn="l" rtl="0">
                        <a:spcBef>
                          <a:spcPts val="0"/>
                        </a:spcBef>
                        <a:spcAft>
                          <a:spcPts val="0"/>
                        </a:spcAft>
                        <a:buNone/>
                      </a:pPr>
                      <a:r>
                        <a:rPr lang="en" sz="1200"/>
                        <a:t>Find the position</a:t>
                      </a:r>
                      <a:endParaRPr sz="1200"/>
                    </a:p>
                  </a:txBody>
                  <a:tcPr marL="91425" marR="91425" marT="121900" marB="121900"/>
                </a:tc>
                <a:tc>
                  <a:txBody>
                    <a:bodyPr/>
                    <a:lstStyle/>
                    <a:p>
                      <a:pPr marL="0" lvl="0" indent="0" algn="l" rtl="0">
                        <a:spcBef>
                          <a:spcPts val="0"/>
                        </a:spcBef>
                        <a:spcAft>
                          <a:spcPts val="0"/>
                        </a:spcAft>
                        <a:buNone/>
                      </a:pPr>
                      <a:r>
                        <a:rPr lang="en" sz="1200"/>
                        <a:t>1/19 7 am</a:t>
                      </a:r>
                      <a:endParaRPr sz="1200"/>
                    </a:p>
                  </a:txBody>
                  <a:tcPr marL="91425" marR="91425" marT="121900" marB="121900"/>
                </a:tc>
              </a:tr>
              <a:tr h="551004">
                <a:tc>
                  <a:txBody>
                    <a:bodyPr/>
                    <a:lstStyle/>
                    <a:p>
                      <a:pPr marL="0" lvl="0" indent="0" algn="l" rtl="0">
                        <a:spcBef>
                          <a:spcPts val="0"/>
                        </a:spcBef>
                        <a:spcAft>
                          <a:spcPts val="0"/>
                        </a:spcAft>
                        <a:buNone/>
                      </a:pPr>
                      <a:r>
                        <a:rPr lang="en" sz="1200" dirty="0"/>
                        <a:t>Make first web app</a:t>
                      </a:r>
                      <a:endParaRPr sz="1200" dirty="0"/>
                    </a:p>
                  </a:txBody>
                  <a:tcPr marL="91425" marR="91425" marT="121900" marB="121900"/>
                </a:tc>
                <a:tc>
                  <a:txBody>
                    <a:bodyPr/>
                    <a:lstStyle/>
                    <a:p>
                      <a:pPr marL="0" lvl="0" indent="0" algn="l" rtl="0">
                        <a:spcBef>
                          <a:spcPts val="0"/>
                        </a:spcBef>
                        <a:spcAft>
                          <a:spcPts val="0"/>
                        </a:spcAft>
                        <a:buNone/>
                      </a:pPr>
                      <a:r>
                        <a:rPr lang="en-US" sz="1200" dirty="0" smtClean="0"/>
                        <a:t>Done with</a:t>
                      </a:r>
                      <a:r>
                        <a:rPr lang="en-US" sz="1200" baseline="0" dirty="0" smtClean="0"/>
                        <a:t> Insight template</a:t>
                      </a:r>
                      <a:endParaRPr sz="1200" dirty="0"/>
                    </a:p>
                  </a:txBody>
                  <a:tcPr marL="91425" marR="91425" marT="121900" marB="121900"/>
                </a:tc>
                <a:tc>
                  <a:txBody>
                    <a:bodyPr/>
                    <a:lstStyle/>
                    <a:p>
                      <a:pPr marL="0" lvl="0" indent="0" algn="l" rtl="0">
                        <a:spcBef>
                          <a:spcPts val="0"/>
                        </a:spcBef>
                        <a:spcAft>
                          <a:spcPts val="0"/>
                        </a:spcAft>
                        <a:buNone/>
                      </a:pPr>
                      <a:r>
                        <a:rPr lang="en" sz="1200" dirty="0" smtClean="0"/>
                        <a:t>1/2</a:t>
                      </a:r>
                      <a:r>
                        <a:rPr lang="en-US" sz="1200" dirty="0" smtClean="0"/>
                        <a:t>3</a:t>
                      </a:r>
                      <a:endParaRPr sz="1200" dirty="0"/>
                    </a:p>
                  </a:txBody>
                  <a:tcPr marL="91425" marR="91425" marT="121900" marB="121900"/>
                </a:tc>
              </a:tr>
              <a:tr h="551004">
                <a:tc>
                  <a:txBody>
                    <a:bodyPr/>
                    <a:lstStyle/>
                    <a:p>
                      <a:pPr marL="0" lvl="0" indent="0" algn="l" rtl="0">
                        <a:spcBef>
                          <a:spcPts val="0"/>
                        </a:spcBef>
                        <a:spcAft>
                          <a:spcPts val="0"/>
                        </a:spcAft>
                        <a:buNone/>
                      </a:pPr>
                      <a:r>
                        <a:rPr lang="en-US" sz="1200" dirty="0" smtClean="0"/>
                        <a:t>Model</a:t>
                      </a:r>
                      <a:r>
                        <a:rPr lang="en-US" sz="1200" baseline="0" dirty="0" smtClean="0"/>
                        <a:t> trial and iteration</a:t>
                      </a:r>
                      <a:endParaRPr sz="1200" dirty="0"/>
                    </a:p>
                  </a:txBody>
                  <a:tcPr marL="91425" marR="91425" marT="121900" marB="121900"/>
                </a:tc>
                <a:tc>
                  <a:txBody>
                    <a:bodyPr/>
                    <a:lstStyle/>
                    <a:p>
                      <a:pPr marL="0" lvl="0" indent="0" algn="l" rtl="0">
                        <a:spcBef>
                          <a:spcPts val="0"/>
                        </a:spcBef>
                        <a:spcAft>
                          <a:spcPts val="0"/>
                        </a:spcAft>
                        <a:buNone/>
                      </a:pPr>
                      <a:r>
                        <a:rPr lang="en-US" sz="1200" dirty="0" smtClean="0"/>
                        <a:t>On-going!</a:t>
                      </a:r>
                      <a:endParaRPr sz="1200" dirty="0"/>
                    </a:p>
                  </a:txBody>
                  <a:tcPr marL="91425" marR="91425" marT="121900" marB="121900"/>
                </a:tc>
                <a:tc>
                  <a:txBody>
                    <a:bodyPr/>
                    <a:lstStyle/>
                    <a:p>
                      <a:pPr marL="0" lvl="0" indent="0" algn="l" rtl="0">
                        <a:spcBef>
                          <a:spcPts val="0"/>
                        </a:spcBef>
                        <a:spcAft>
                          <a:spcPts val="0"/>
                        </a:spcAft>
                        <a:buNone/>
                      </a:pPr>
                      <a:endParaRPr sz="1200" dirty="0"/>
                    </a:p>
                  </a:txBody>
                  <a:tcPr marL="91425" marR="91425" marT="121900" marB="121900"/>
                </a:tc>
              </a:tr>
              <a:tr h="551004">
                <a:tc>
                  <a:txBody>
                    <a:bodyPr/>
                    <a:lstStyle/>
                    <a:p>
                      <a:pPr marL="0" lvl="0" indent="0" algn="l" rtl="0">
                        <a:spcBef>
                          <a:spcPts val="0"/>
                        </a:spcBef>
                        <a:spcAft>
                          <a:spcPts val="0"/>
                        </a:spcAft>
                        <a:buNone/>
                      </a:pPr>
                      <a:r>
                        <a:rPr lang="en" sz="1200"/>
                        <a:t>Add other features (weather etc)</a:t>
                      </a:r>
                      <a:endParaRPr sz="1200"/>
                    </a:p>
                  </a:txBody>
                  <a:tcPr marL="91425" marR="91425" marT="121900" marB="121900"/>
                </a:tc>
                <a:tc>
                  <a:txBody>
                    <a:bodyPr/>
                    <a:lstStyle/>
                    <a:p>
                      <a:pPr marL="0" lvl="0" indent="0" algn="l" rtl="0">
                        <a:spcBef>
                          <a:spcPts val="0"/>
                        </a:spcBef>
                        <a:spcAft>
                          <a:spcPts val="0"/>
                        </a:spcAft>
                        <a:buNone/>
                      </a:pPr>
                      <a:endParaRPr sz="1200" dirty="0"/>
                    </a:p>
                  </a:txBody>
                  <a:tcPr marL="91425" marR="91425" marT="121900" marB="121900"/>
                </a:tc>
                <a:tc>
                  <a:txBody>
                    <a:bodyPr/>
                    <a:lstStyle/>
                    <a:p>
                      <a:pPr marL="0" lvl="0" indent="0" algn="l" rtl="0">
                        <a:spcBef>
                          <a:spcPts val="0"/>
                        </a:spcBef>
                        <a:spcAft>
                          <a:spcPts val="0"/>
                        </a:spcAft>
                        <a:buNone/>
                      </a:pPr>
                      <a:endParaRPr sz="1200" dirty="0"/>
                    </a:p>
                  </a:txBody>
                  <a:tcPr marL="91425" marR="91425" marT="121900" marB="1219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ideas</a:t>
            </a:r>
            <a:br>
              <a:rPr lang="en-US" dirty="0" smtClean="0"/>
            </a:br>
            <a:r>
              <a:rPr lang="en-US" sz="2000" b="0" dirty="0" smtClean="0"/>
              <a:t>1/26/20</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vs. B</a:t>
            </a:r>
          </a:p>
          <a:p>
            <a:pPr lvl="1"/>
            <a:r>
              <a:rPr lang="en-US" dirty="0" smtClean="0"/>
              <a:t>Input: for each, event rate in last 100 </a:t>
            </a:r>
            <a:r>
              <a:rPr lang="en-US" dirty="0" err="1" smtClean="0"/>
              <a:t>ab</a:t>
            </a:r>
            <a:endParaRPr lang="en-US" dirty="0" smtClean="0"/>
          </a:p>
          <a:p>
            <a:pPr lvl="1"/>
            <a:r>
              <a:rPr lang="en-US" dirty="0" smtClean="0"/>
              <a:t>Output: for each, predict 0 or 1 and probability of 1</a:t>
            </a:r>
          </a:p>
          <a:p>
            <a:pPr lvl="1"/>
            <a:r>
              <a:rPr lang="en-US" dirty="0" smtClean="0"/>
              <a:t>Is this assumption valid?</a:t>
            </a:r>
          </a:p>
          <a:p>
            <a:pPr lvl="2"/>
            <a:r>
              <a:rPr lang="en-US" dirty="0" smtClean="0"/>
              <a:t>yes it’s valid - Machado vs. Frankel test</a:t>
            </a:r>
          </a:p>
          <a:p>
            <a:r>
              <a:rPr lang="en-US" dirty="0" smtClean="0"/>
              <a:t>Combine DFs of A and B</a:t>
            </a:r>
          </a:p>
          <a:p>
            <a:pPr lvl="1"/>
            <a:r>
              <a:rPr lang="en-US" dirty="0" smtClean="0"/>
              <a:t>Just use A and B (with feature encoding) for the input with inputs</a:t>
            </a:r>
          </a:p>
          <a:p>
            <a:pPr lvl="1"/>
            <a:r>
              <a:rPr lang="en-US" b="1" dirty="0" smtClean="0"/>
              <a:t>Is coefficient of player predictive? </a:t>
            </a:r>
            <a:r>
              <a:rPr lang="mr-IN" b="1" dirty="0" smtClean="0"/>
              <a:t>–</a:t>
            </a:r>
            <a:r>
              <a:rPr lang="en-US" b="1" dirty="0" smtClean="0"/>
              <a:t> might be too simple</a:t>
            </a:r>
          </a:p>
          <a:p>
            <a:pPr lvl="1"/>
            <a:endParaRPr lang="en-US" dirty="0"/>
          </a:p>
        </p:txBody>
      </p:sp>
    </p:spTree>
    <p:extLst>
      <p:ext uri="{BB962C8B-B14F-4D97-AF65-F5344CB8AC3E}">
        <p14:creationId xmlns:p14="http://schemas.microsoft.com/office/powerpoint/2010/main" val="97155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763267"/>
            <a:ext cx="7688400" cy="20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p:txBody>
      </p:sp>
    </p:spTree>
    <p:extLst>
      <p:ext uri="{BB962C8B-B14F-4D97-AF65-F5344CB8AC3E}">
        <p14:creationId xmlns:p14="http://schemas.microsoft.com/office/powerpoint/2010/main" val="8457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score refinement</a:t>
            </a:r>
            <a:endParaRPr/>
          </a:p>
          <a:p>
            <a:pPr marL="0" lvl="0" indent="0" algn="l" rtl="0">
              <a:spcBef>
                <a:spcPts val="0"/>
              </a:spcBef>
              <a:spcAft>
                <a:spcPts val="0"/>
              </a:spcAft>
              <a:buNone/>
            </a:pPr>
            <a:r>
              <a:rPr lang="en" sz="1400" b="0"/>
              <a:t>1/18/20</a:t>
            </a:r>
            <a:endParaRPr sz="1400" b="0"/>
          </a:p>
        </p:txBody>
      </p:sp>
      <p:sp>
        <p:nvSpPr>
          <p:cNvPr id="153" name="Google Shape;153;p24"/>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dirty="0"/>
              <a:t>Read about fantasy baseball</a:t>
            </a:r>
            <a:endParaRPr sz="1800" dirty="0"/>
          </a:p>
          <a:p>
            <a:pPr marL="457200" lvl="0" indent="-311150" algn="l" rtl="0">
              <a:spcBef>
                <a:spcPts val="0"/>
              </a:spcBef>
              <a:spcAft>
                <a:spcPts val="0"/>
              </a:spcAft>
              <a:buSzPts val="1300"/>
              <a:buChar char="●"/>
            </a:pPr>
            <a:r>
              <a:rPr lang="en" sz="1800" dirty="0"/>
              <a:t>Try to identify a truly novel idea</a:t>
            </a:r>
            <a:endParaRPr sz="1800" dirty="0"/>
          </a:p>
          <a:p>
            <a:pPr marL="914400" lvl="1" indent="-298450" algn="l" rtl="0">
              <a:spcBef>
                <a:spcPts val="0"/>
              </a:spcBef>
              <a:spcAft>
                <a:spcPts val="0"/>
              </a:spcAft>
              <a:buSzPts val="1100"/>
              <a:buChar char="○"/>
            </a:pPr>
            <a:r>
              <a:rPr lang="en" sz="1600" dirty="0"/>
              <a:t>Fantasy baseball based on advanced stats? Or give the option of traditional or advanced</a:t>
            </a:r>
            <a:endParaRPr sz="1600" dirty="0"/>
          </a:p>
          <a:p>
            <a:pPr marL="914400" lvl="1" indent="-298450" algn="l" rtl="0">
              <a:spcBef>
                <a:spcPts val="0"/>
              </a:spcBef>
              <a:spcAft>
                <a:spcPts val="0"/>
              </a:spcAft>
              <a:buSzPts val="1100"/>
              <a:buChar char="○"/>
            </a:pPr>
            <a:r>
              <a:rPr lang="en" sz="1600" dirty="0"/>
              <a:t>Incorporate statcast data so you can use SQL</a:t>
            </a:r>
            <a:endParaRPr sz="1600" dirty="0"/>
          </a:p>
          <a:p>
            <a:pPr marL="914400" lvl="1" indent="-298450" algn="l" rtl="0">
              <a:spcBef>
                <a:spcPts val="0"/>
              </a:spcBef>
              <a:spcAft>
                <a:spcPts val="0"/>
              </a:spcAft>
              <a:buSzPts val="1100"/>
              <a:buChar char="○"/>
            </a:pPr>
            <a:r>
              <a:rPr lang="en" sz="1600" dirty="0"/>
              <a:t>Use player similarity with a linear mixture model</a:t>
            </a:r>
            <a:endParaRPr sz="1600" dirty="0"/>
          </a:p>
          <a:p>
            <a:pPr marL="914400" lvl="1" indent="-298450" algn="l" rtl="0">
              <a:spcBef>
                <a:spcPts val="0"/>
              </a:spcBef>
              <a:spcAft>
                <a:spcPts val="0"/>
              </a:spcAft>
              <a:buSzPts val="1100"/>
              <a:buChar char="○"/>
            </a:pPr>
            <a:endParaRPr sz="1600" dirty="0"/>
          </a:p>
          <a:p>
            <a:pPr marL="457200" lvl="0" indent="-311150" algn="l" rtl="0">
              <a:spcBef>
                <a:spcPts val="0"/>
              </a:spcBef>
              <a:spcAft>
                <a:spcPts val="0"/>
              </a:spcAft>
              <a:buSzPts val="1300"/>
              <a:buChar char="●"/>
            </a:pPr>
            <a:r>
              <a:rPr lang="en" sz="1800" dirty="0"/>
              <a:t>Other</a:t>
            </a:r>
            <a:endParaRPr sz="1800" dirty="0"/>
          </a:p>
          <a:p>
            <a:pPr marL="914400" lvl="1" indent="-311150" algn="l" rtl="0">
              <a:spcBef>
                <a:spcPts val="0"/>
              </a:spcBef>
              <a:spcAft>
                <a:spcPts val="0"/>
              </a:spcAft>
              <a:buSzPts val="1300"/>
              <a:buChar char="○"/>
            </a:pPr>
            <a:r>
              <a:rPr lang="en" sz="1000" dirty="0"/>
              <a:t>Lineup constructor, bin by position</a:t>
            </a:r>
            <a:endParaRPr sz="1000" dirty="0"/>
          </a:p>
          <a:p>
            <a:pPr marL="914400" lvl="1" indent="-311150" algn="l" rtl="0">
              <a:spcBef>
                <a:spcPts val="0"/>
              </a:spcBef>
              <a:spcAft>
                <a:spcPts val="0"/>
              </a:spcAft>
              <a:buSzPts val="1300"/>
              <a:buChar char="○"/>
            </a:pPr>
            <a:r>
              <a:rPr lang="en" sz="1000" dirty="0"/>
              <a:t>stars vs bench base on WAR , see Padres for separation by WAR</a:t>
            </a:r>
            <a:endParaRPr sz="1000" dirty="0"/>
          </a:p>
          <a:p>
            <a:pPr marL="914400" lvl="1" indent="-311150" algn="l" rtl="0">
              <a:spcBef>
                <a:spcPts val="0"/>
              </a:spcBef>
              <a:spcAft>
                <a:spcPts val="0"/>
              </a:spcAft>
              <a:buSzPts val="1300"/>
              <a:buChar char="○"/>
            </a:pPr>
            <a:r>
              <a:rPr lang="en" sz="1000" dirty="0"/>
              <a:t>Randomly choose</a:t>
            </a:r>
            <a:endParaRPr sz="1600" dirty="0"/>
          </a:p>
          <a:p>
            <a:pPr marL="457200" lvl="0" indent="-311150" algn="l" rtl="0">
              <a:spcBef>
                <a:spcPts val="0"/>
              </a:spcBef>
              <a:spcAft>
                <a:spcPts val="0"/>
              </a:spcAft>
              <a:buSzPts val="1300"/>
              <a:buChar char="●"/>
            </a:pPr>
            <a:r>
              <a:rPr lang="en" sz="1800" dirty="0"/>
              <a:t>Backup</a:t>
            </a:r>
            <a:endParaRPr sz="1800" dirty="0"/>
          </a:p>
          <a:p>
            <a:pPr marL="914400" lvl="1" indent="-298450" algn="l" rtl="0">
              <a:spcBef>
                <a:spcPts val="0"/>
              </a:spcBef>
              <a:spcAft>
                <a:spcPts val="0"/>
              </a:spcAft>
              <a:buSzPts val="1100"/>
              <a:buChar char="○"/>
            </a:pPr>
            <a:r>
              <a:rPr lang="en" sz="1600" dirty="0"/>
              <a:t>What I proposed previously</a:t>
            </a:r>
            <a:endParaRPr sz="1600" dirty="0"/>
          </a:p>
          <a:p>
            <a:pPr marL="457200" lvl="0" indent="-311150" algn="l" rtl="0">
              <a:spcBef>
                <a:spcPts val="0"/>
              </a:spcBef>
              <a:spcAft>
                <a:spcPts val="0"/>
              </a:spcAft>
              <a:buSzPts val="1300"/>
              <a:buChar char="●"/>
            </a:pPr>
            <a:r>
              <a:rPr lang="en" sz="1800" dirty="0"/>
              <a:t>Later today - get started on writing more code, define input and output</a:t>
            </a:r>
            <a:endParaRPr sz="1800" dirty="0"/>
          </a:p>
          <a:p>
            <a:pPr marL="457200" lvl="0" indent="0" algn="l" rtl="0">
              <a:spcBef>
                <a:spcPts val="0"/>
              </a:spcBef>
              <a:spcAft>
                <a:spcPts val="1600"/>
              </a:spcAft>
              <a:buNone/>
            </a:pPr>
            <a:endParaRPr sz="1800" dirty="0"/>
          </a:p>
        </p:txBody>
      </p:sp>
    </p:spTree>
    <p:extLst>
      <p:ext uri="{BB962C8B-B14F-4D97-AF65-F5344CB8AC3E}">
        <p14:creationId xmlns:p14="http://schemas.microsoft.com/office/powerpoint/2010/main" val="44676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Learning about fantasy baseball - focuses on head-to-head format (1 win a week) (youtube)</a:t>
            </a:r>
            <a:endParaRPr sz="1800"/>
          </a:p>
          <a:p>
            <a:pPr marL="0" lvl="0" indent="0" algn="l" rtl="0">
              <a:spcBef>
                <a:spcPts val="0"/>
              </a:spcBef>
              <a:spcAft>
                <a:spcPts val="0"/>
              </a:spcAft>
              <a:buNone/>
            </a:pPr>
            <a:r>
              <a:rPr lang="en" sz="1400" b="0"/>
              <a:t>1/18/20</a:t>
            </a:r>
            <a:endParaRPr sz="1400" b="0"/>
          </a:p>
        </p:txBody>
      </p:sp>
      <p:sp>
        <p:nvSpPr>
          <p:cNvPr id="159" name="Google Shape;159;p25"/>
          <p:cNvSpPr txBox="1">
            <a:spLocks noGrp="1"/>
          </p:cNvSpPr>
          <p:nvPr>
            <p:ph idx="1"/>
          </p:nvPr>
        </p:nvSpPr>
        <p:spPr>
          <a:xfrm>
            <a:off x="457200" y="2173612"/>
            <a:ext cx="5037299" cy="3952553"/>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Char char="●"/>
            </a:pPr>
            <a:r>
              <a:rPr lang="en" sz="1600" u="sng" dirty="0">
                <a:solidFill>
                  <a:schemeClr val="hlink"/>
                </a:solidFill>
                <a:latin typeface="Arial"/>
                <a:ea typeface="Arial"/>
                <a:cs typeface="Arial"/>
                <a:sym typeface="Arial"/>
                <a:hlinkClick r:id="rId3"/>
              </a:rPr>
              <a:t>https://www.youtube.com/watch?v=lUzcLnB6F18</a:t>
            </a:r>
            <a:endParaRPr sz="1600" dirty="0"/>
          </a:p>
          <a:p>
            <a:pPr marL="457200" lvl="0" indent="-285750" algn="l" rtl="0">
              <a:spcBef>
                <a:spcPts val="0"/>
              </a:spcBef>
              <a:spcAft>
                <a:spcPts val="0"/>
              </a:spcAft>
              <a:buSzPts val="900"/>
              <a:buChar char="●"/>
            </a:pPr>
            <a:r>
              <a:rPr lang="en" sz="1600" dirty="0"/>
              <a:t>Head-to-head leagues (don’t do rotisserie)</a:t>
            </a:r>
            <a:endParaRPr sz="1600" dirty="0"/>
          </a:p>
          <a:p>
            <a:pPr marL="457200" lvl="0" indent="-285750" algn="l" rtl="0">
              <a:spcBef>
                <a:spcPts val="0"/>
              </a:spcBef>
              <a:spcAft>
                <a:spcPts val="0"/>
              </a:spcAft>
              <a:buSzPts val="900"/>
              <a:buChar char="●"/>
            </a:pPr>
            <a:r>
              <a:rPr lang="en" sz="1600" dirty="0"/>
              <a:t>Points league: each different statistic has a point total attached to it</a:t>
            </a:r>
            <a:endParaRPr sz="1600" dirty="0"/>
          </a:p>
          <a:p>
            <a:pPr marL="914400" lvl="1" indent="-285750" algn="l" rtl="0">
              <a:spcBef>
                <a:spcPts val="0"/>
              </a:spcBef>
              <a:spcAft>
                <a:spcPts val="0"/>
              </a:spcAft>
              <a:buSzPts val="900"/>
              <a:buChar char="○"/>
            </a:pPr>
            <a:r>
              <a:rPr lang="en" sz="1600" dirty="0"/>
              <a:t>Add up points for the week</a:t>
            </a:r>
            <a:endParaRPr sz="1600" dirty="0"/>
          </a:p>
          <a:p>
            <a:pPr marL="914400" lvl="1" indent="-285750" algn="l" rtl="0">
              <a:spcBef>
                <a:spcPts val="0"/>
              </a:spcBef>
              <a:spcAft>
                <a:spcPts val="0"/>
              </a:spcAft>
              <a:buSzPts val="900"/>
              <a:buChar char="○"/>
            </a:pPr>
            <a:r>
              <a:rPr lang="en" sz="1600" dirty="0"/>
              <a:t>A gets 100 points, B gets 99 points</a:t>
            </a:r>
            <a:endParaRPr sz="1600" dirty="0"/>
          </a:p>
          <a:p>
            <a:pPr marL="914400" lvl="1" indent="-285750" algn="l" rtl="0">
              <a:spcBef>
                <a:spcPts val="0"/>
              </a:spcBef>
              <a:spcAft>
                <a:spcPts val="0"/>
              </a:spcAft>
              <a:buSzPts val="900"/>
              <a:buChar char="○"/>
            </a:pPr>
            <a:r>
              <a:rPr lang="en" sz="1600" dirty="0"/>
              <a:t>Thus far, A is 1-0 for the season; B is 0-1 for the season</a:t>
            </a:r>
            <a:endParaRPr sz="1600" dirty="0"/>
          </a:p>
          <a:p>
            <a:pPr marL="457200" lvl="0" indent="-285750" algn="l" rtl="0">
              <a:spcBef>
                <a:spcPts val="0"/>
              </a:spcBef>
              <a:spcAft>
                <a:spcPts val="0"/>
              </a:spcAft>
              <a:buSzPts val="900"/>
              <a:buChar char="●"/>
            </a:pPr>
            <a:r>
              <a:rPr lang="en" sz="1600" dirty="0"/>
              <a:t>Categories league: </a:t>
            </a:r>
            <a:endParaRPr sz="1600" dirty="0"/>
          </a:p>
          <a:p>
            <a:pPr marL="914400" lvl="1" indent="-285750" algn="l" rtl="0">
              <a:spcBef>
                <a:spcPts val="0"/>
              </a:spcBef>
              <a:spcAft>
                <a:spcPts val="0"/>
              </a:spcAft>
              <a:buSzPts val="900"/>
              <a:buChar char="○"/>
            </a:pPr>
            <a:r>
              <a:rPr lang="en" sz="1600" dirty="0"/>
              <a:t>Just based on how many categories you win, but it can be scored differently; </a:t>
            </a:r>
            <a:endParaRPr sz="1600" dirty="0"/>
          </a:p>
          <a:p>
            <a:pPr marL="914400" lvl="1" indent="-285750" algn="l" rtl="0">
              <a:spcBef>
                <a:spcPts val="0"/>
              </a:spcBef>
              <a:spcAft>
                <a:spcPts val="0"/>
              </a:spcAft>
              <a:buSzPts val="900"/>
              <a:buChar char="○"/>
            </a:pPr>
            <a:r>
              <a:rPr lang="en" sz="1600" dirty="0"/>
              <a:t>In week 1 if A wins 7 out of 10 categories; A is 7-3 for the season, B is 3-7</a:t>
            </a:r>
            <a:endParaRPr sz="1600" dirty="0"/>
          </a:p>
          <a:p>
            <a:pPr marL="914400" lvl="1" indent="-285750" algn="l" rtl="0">
              <a:spcBef>
                <a:spcPts val="0"/>
              </a:spcBef>
              <a:spcAft>
                <a:spcPts val="0"/>
              </a:spcAft>
              <a:buSzPts val="900"/>
              <a:buChar char="○"/>
            </a:pPr>
            <a:r>
              <a:rPr lang="en" sz="1600" dirty="0"/>
              <a:t>other ways of scoring is to just call it 1-0</a:t>
            </a:r>
            <a:endParaRPr sz="1600" dirty="0"/>
          </a:p>
          <a:p>
            <a:pPr marL="457200" lvl="0" indent="0" algn="l" rtl="0">
              <a:spcBef>
                <a:spcPts val="1600"/>
              </a:spcBef>
              <a:spcAft>
                <a:spcPts val="1600"/>
              </a:spcAft>
              <a:buNone/>
            </a:pPr>
            <a:endParaRPr sz="1600" dirty="0"/>
          </a:p>
        </p:txBody>
      </p:sp>
      <p:pic>
        <p:nvPicPr>
          <p:cNvPr id="160" name="Google Shape;160;p25"/>
          <p:cNvPicPr preferRelativeResize="0"/>
          <p:nvPr/>
        </p:nvPicPr>
        <p:blipFill>
          <a:blip r:embed="rId4">
            <a:alphaModFix/>
          </a:blip>
          <a:stretch>
            <a:fillRect/>
          </a:stretch>
        </p:blipFill>
        <p:spPr>
          <a:xfrm>
            <a:off x="5828996" y="2538589"/>
            <a:ext cx="2788556" cy="1737538"/>
          </a:xfrm>
          <a:prstGeom prst="rect">
            <a:avLst/>
          </a:prstGeom>
          <a:noFill/>
          <a:ln>
            <a:noFill/>
          </a:ln>
        </p:spPr>
      </p:pic>
    </p:spTree>
    <p:extLst>
      <p:ext uri="{BB962C8B-B14F-4D97-AF65-F5344CB8AC3E}">
        <p14:creationId xmlns:p14="http://schemas.microsoft.com/office/powerpoint/2010/main" val="171183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Fantasy baseball - draft for the season</a:t>
            </a:r>
            <a:endParaRPr sz="4000" dirty="0"/>
          </a:p>
          <a:p>
            <a:pPr marL="0" lvl="0" indent="0" algn="l" rtl="0">
              <a:spcBef>
                <a:spcPts val="0"/>
              </a:spcBef>
              <a:spcAft>
                <a:spcPts val="0"/>
              </a:spcAft>
              <a:buNone/>
            </a:pPr>
            <a:r>
              <a:rPr lang="en" sz="1200" b="0" dirty="0"/>
              <a:t>1/18/20</a:t>
            </a:r>
            <a:endParaRPr sz="1200" b="0" dirty="0"/>
          </a:p>
        </p:txBody>
      </p:sp>
      <p:sp>
        <p:nvSpPr>
          <p:cNvPr id="166" name="Google Shape;166;p26"/>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800" dirty="0"/>
              <a:t>Preparing for draft</a:t>
            </a:r>
            <a:endParaRPr sz="1800" dirty="0"/>
          </a:p>
          <a:p>
            <a:pPr marL="457200" lvl="0" indent="-317500" algn="l" rtl="0">
              <a:spcBef>
                <a:spcPts val="0"/>
              </a:spcBef>
              <a:spcAft>
                <a:spcPts val="0"/>
              </a:spcAft>
              <a:buSzPts val="1400"/>
              <a:buChar char="●"/>
            </a:pPr>
            <a:r>
              <a:rPr lang="en" sz="1800" dirty="0"/>
              <a:t>Category league - draft for overall well-rounded team</a:t>
            </a:r>
            <a:endParaRPr sz="1800" dirty="0"/>
          </a:p>
          <a:p>
            <a:pPr marL="914400" lvl="1" indent="-317500" algn="l" rtl="0">
              <a:spcBef>
                <a:spcPts val="0"/>
              </a:spcBef>
              <a:spcAft>
                <a:spcPts val="0"/>
              </a:spcAft>
              <a:buSzPts val="1400"/>
              <a:buChar char="○"/>
            </a:pPr>
            <a:r>
              <a:rPr lang="en" sz="1800" dirty="0"/>
              <a:t>Hitting: want people for average, power (HR, RBI), speed (SB)</a:t>
            </a:r>
            <a:endParaRPr sz="1800" dirty="0"/>
          </a:p>
          <a:p>
            <a:pPr marL="914400" lvl="1" indent="-317500" algn="l" rtl="0">
              <a:spcBef>
                <a:spcPts val="0"/>
              </a:spcBef>
              <a:spcAft>
                <a:spcPts val="0"/>
              </a:spcAft>
              <a:buSzPts val="1400"/>
              <a:buChar char="○"/>
            </a:pPr>
            <a:r>
              <a:rPr lang="en" sz="1800" dirty="0"/>
              <a:t>Pitching: closers, relief pitchers (lower ERA)</a:t>
            </a:r>
            <a:endParaRPr sz="1800" dirty="0"/>
          </a:p>
          <a:p>
            <a:pPr marL="457200" lvl="0" indent="-317500" algn="l" rtl="0">
              <a:spcBef>
                <a:spcPts val="0"/>
              </a:spcBef>
              <a:spcAft>
                <a:spcPts val="0"/>
              </a:spcAft>
              <a:buSzPts val="1400"/>
              <a:buChar char="●"/>
            </a:pPr>
            <a:r>
              <a:rPr lang="en" sz="1800" dirty="0"/>
              <a:t>Points league</a:t>
            </a:r>
            <a:endParaRPr sz="1800" dirty="0"/>
          </a:p>
          <a:p>
            <a:pPr marL="914400" lvl="1" indent="-317500" algn="l" rtl="0">
              <a:spcBef>
                <a:spcPts val="0"/>
              </a:spcBef>
              <a:spcAft>
                <a:spcPts val="0"/>
              </a:spcAft>
              <a:buSzPts val="1400"/>
              <a:buChar char="○"/>
            </a:pPr>
            <a:r>
              <a:rPr lang="en" sz="1800" dirty="0"/>
              <a:t>What are points settings?</a:t>
            </a:r>
            <a:endParaRPr sz="1800" dirty="0"/>
          </a:p>
          <a:p>
            <a:pPr marL="914400" lvl="1" indent="-317500" algn="l" rtl="0">
              <a:spcBef>
                <a:spcPts val="0"/>
              </a:spcBef>
              <a:spcAft>
                <a:spcPts val="0"/>
              </a:spcAft>
              <a:buSzPts val="1400"/>
              <a:buChar char="○"/>
            </a:pPr>
            <a:r>
              <a:rPr lang="en" sz="1800" dirty="0"/>
              <a:t>If 5 points for HR, then draft a lot of power guys, but drawback in some leagues is that strikeouts can be negative points</a:t>
            </a:r>
            <a:endParaRPr sz="1800" dirty="0"/>
          </a:p>
          <a:p>
            <a:pPr marL="457200" lvl="0" indent="-317500" algn="l" rtl="0">
              <a:spcBef>
                <a:spcPts val="0"/>
              </a:spcBef>
              <a:spcAft>
                <a:spcPts val="0"/>
              </a:spcAft>
              <a:buSzPts val="1400"/>
              <a:buChar char="●"/>
            </a:pPr>
            <a:r>
              <a:rPr lang="en" sz="1800" dirty="0"/>
              <a:t>Mock draft can be a way to prepare</a:t>
            </a:r>
            <a:endParaRPr sz="1800" dirty="0"/>
          </a:p>
          <a:p>
            <a:pPr marL="457200" lvl="0" indent="0" algn="l" rtl="0">
              <a:spcBef>
                <a:spcPts val="1600"/>
              </a:spcBef>
              <a:spcAft>
                <a:spcPts val="1600"/>
              </a:spcAft>
              <a:buNone/>
            </a:pPr>
            <a:endParaRPr sz="1800" dirty="0"/>
          </a:p>
        </p:txBody>
      </p:sp>
    </p:spTree>
    <p:extLst>
      <p:ext uri="{BB962C8B-B14F-4D97-AF65-F5344CB8AC3E}">
        <p14:creationId xmlns:p14="http://schemas.microsoft.com/office/powerpoint/2010/main" val="272998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Fantasy baseball - being competitive for season</a:t>
            </a:r>
            <a:endParaRPr sz="1800"/>
          </a:p>
          <a:p>
            <a:pPr marL="0" lvl="0" indent="0" algn="l" rtl="0">
              <a:spcBef>
                <a:spcPts val="0"/>
              </a:spcBef>
              <a:spcAft>
                <a:spcPts val="0"/>
              </a:spcAft>
              <a:buNone/>
            </a:pPr>
            <a:r>
              <a:rPr lang="en" sz="1200" b="0"/>
              <a:t>1/18/20</a:t>
            </a:r>
            <a:endParaRPr sz="1200" b="0"/>
          </a:p>
        </p:txBody>
      </p:sp>
      <p:sp>
        <p:nvSpPr>
          <p:cNvPr id="172" name="Google Shape;172;p27"/>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279400" algn="l" rtl="0">
              <a:spcBef>
                <a:spcPts val="0"/>
              </a:spcBef>
              <a:spcAft>
                <a:spcPts val="0"/>
              </a:spcAft>
              <a:buSzPts val="800"/>
              <a:buChar char="●"/>
            </a:pPr>
            <a:r>
              <a:rPr lang="en" sz="1400" dirty="0"/>
              <a:t>Throughout season players can be inconsistent, get injured, suspended, possibly rainouts, or obviously the opposing team IRL (substitute a pitcher facing a monster lineup)</a:t>
            </a:r>
            <a:endParaRPr sz="1400" dirty="0"/>
          </a:p>
          <a:p>
            <a:pPr marL="457200" lvl="0" indent="-279400" algn="l" rtl="0">
              <a:spcBef>
                <a:spcPts val="0"/>
              </a:spcBef>
              <a:spcAft>
                <a:spcPts val="0"/>
              </a:spcAft>
              <a:buSzPts val="800"/>
              <a:buChar char="●"/>
            </a:pPr>
            <a:r>
              <a:rPr lang="en" sz="1400" dirty="0"/>
              <a:t>You have to set someone to start and someone to bench</a:t>
            </a:r>
            <a:endParaRPr sz="1400" dirty="0"/>
          </a:p>
          <a:p>
            <a:pPr marL="457200" lvl="0" indent="-279400" algn="l" rtl="0">
              <a:spcBef>
                <a:spcPts val="0"/>
              </a:spcBef>
              <a:spcAft>
                <a:spcPts val="0"/>
              </a:spcAft>
              <a:buSzPts val="800"/>
              <a:buChar char="●"/>
            </a:pPr>
            <a:r>
              <a:rPr lang="en" sz="1400" dirty="0"/>
              <a:t>Different ways to improve team - best way is waiver wire  </a:t>
            </a:r>
            <a:r>
              <a:rPr lang="en" sz="1400" b="1" dirty="0"/>
              <a:t>How often does this happen? </a:t>
            </a:r>
            <a:endParaRPr sz="1400" b="1" dirty="0"/>
          </a:p>
          <a:p>
            <a:pPr marL="457200" lvl="0" indent="-279400" algn="l" rtl="0">
              <a:spcBef>
                <a:spcPts val="0"/>
              </a:spcBef>
              <a:spcAft>
                <a:spcPts val="0"/>
              </a:spcAft>
              <a:buSzPts val="800"/>
              <a:buChar char="●"/>
            </a:pPr>
            <a:r>
              <a:rPr lang="en" sz="1400" dirty="0"/>
              <a:t>All players who weren’t drafted originally. An owner can pick people up but it depends on league format.   </a:t>
            </a:r>
            <a:endParaRPr sz="1400" dirty="0"/>
          </a:p>
          <a:p>
            <a:pPr marL="914400" lvl="1" indent="-279400" algn="l" rtl="0">
              <a:spcBef>
                <a:spcPts val="0"/>
              </a:spcBef>
              <a:spcAft>
                <a:spcPts val="0"/>
              </a:spcAft>
              <a:buSzPts val="800"/>
              <a:buChar char="○"/>
            </a:pPr>
            <a:r>
              <a:rPr lang="en" sz="1400" dirty="0"/>
              <a:t>Usually an order of players to take, which is based on the inverse rank of the previous week</a:t>
            </a:r>
            <a:endParaRPr sz="1400" dirty="0"/>
          </a:p>
          <a:p>
            <a:pPr marL="914400" lvl="1" indent="-279400" algn="l" rtl="0">
              <a:spcBef>
                <a:spcPts val="0"/>
              </a:spcBef>
              <a:spcAft>
                <a:spcPts val="0"/>
              </a:spcAft>
              <a:buSzPts val="800"/>
              <a:buChar char="○"/>
            </a:pPr>
            <a:r>
              <a:rPr lang="en" sz="1400" dirty="0"/>
              <a:t>Another way is a bid auction; bid up on the players for waivers. Order doesn’t matter, just whoever is willing to bid the most (more in-depth but getting more popular)</a:t>
            </a:r>
            <a:endParaRPr sz="1400" dirty="0"/>
          </a:p>
          <a:p>
            <a:pPr marL="914400" lvl="1" indent="-279400" algn="l" rtl="0">
              <a:spcBef>
                <a:spcPts val="0"/>
              </a:spcBef>
              <a:spcAft>
                <a:spcPts val="0"/>
              </a:spcAft>
              <a:buSzPts val="800"/>
              <a:buChar char="○"/>
            </a:pPr>
            <a:r>
              <a:rPr lang="en" sz="1400" dirty="0"/>
              <a:t>Trading with other owners in the league</a:t>
            </a:r>
            <a:endParaRPr sz="1400" dirty="0"/>
          </a:p>
          <a:p>
            <a:pPr marL="1371600" lvl="2" indent="-279400" algn="l" rtl="0">
              <a:spcBef>
                <a:spcPts val="0"/>
              </a:spcBef>
              <a:spcAft>
                <a:spcPts val="0"/>
              </a:spcAft>
              <a:buSzPts val="800"/>
              <a:buChar char="■"/>
            </a:pPr>
            <a:r>
              <a:rPr lang="en" sz="1400" dirty="0"/>
              <a:t>Generally trade strength in one for weakness in another</a:t>
            </a:r>
            <a:endParaRPr sz="1400" dirty="0"/>
          </a:p>
          <a:p>
            <a:pPr marL="1371600" lvl="2" indent="-279400" algn="l" rtl="0">
              <a:spcBef>
                <a:spcPts val="0"/>
              </a:spcBef>
              <a:spcAft>
                <a:spcPts val="0"/>
              </a:spcAft>
              <a:buSzPts val="800"/>
              <a:buChar char="■"/>
            </a:pPr>
            <a:r>
              <a:rPr lang="en" sz="1400" dirty="0"/>
              <a:t>Or try to buy low and sell high; for example, someone on a hot streak outperforming expectations; someone out there might be the reverse</a:t>
            </a:r>
            <a:endParaRPr sz="1400" dirty="0"/>
          </a:p>
          <a:p>
            <a:pPr marL="1371600" lvl="2" indent="-279400" algn="l" rtl="0">
              <a:spcBef>
                <a:spcPts val="0"/>
              </a:spcBef>
              <a:spcAft>
                <a:spcPts val="0"/>
              </a:spcAft>
              <a:buSzPts val="800"/>
              <a:buChar char="■"/>
            </a:pPr>
            <a:r>
              <a:rPr lang="en" sz="1400" dirty="0"/>
              <a:t>Generally want to find guys who are more consistent for the long haul</a:t>
            </a:r>
            <a:endParaRPr sz="1400" dirty="0"/>
          </a:p>
          <a:p>
            <a:pPr marL="1371600" lvl="2" indent="-279400" algn="l" rtl="0">
              <a:spcBef>
                <a:spcPts val="0"/>
              </a:spcBef>
              <a:spcAft>
                <a:spcPts val="0"/>
              </a:spcAft>
              <a:buSzPts val="800"/>
              <a:buChar char="■"/>
            </a:pPr>
            <a:r>
              <a:rPr lang="en" sz="1400" dirty="0"/>
              <a:t>Trades could be hard cause you need to find someone who needs someone you can offer; sometimes a participant might have a player who just got injured</a:t>
            </a:r>
            <a:endParaRPr sz="1400" dirty="0"/>
          </a:p>
          <a:p>
            <a:pPr marL="457200" lvl="0" indent="-279400" algn="l" rtl="0">
              <a:spcBef>
                <a:spcPts val="0"/>
              </a:spcBef>
              <a:spcAft>
                <a:spcPts val="0"/>
              </a:spcAft>
              <a:buSzPts val="800"/>
              <a:buChar char="●"/>
            </a:pPr>
            <a:r>
              <a:rPr lang="en" sz="1400" dirty="0"/>
              <a:t>Check lineups every morning; but you can also check later in the day for injury updates, suspensions, etc. Rain outs are a big deal.</a:t>
            </a:r>
            <a:endParaRPr sz="1400" dirty="0"/>
          </a:p>
          <a:p>
            <a:pPr marL="457200" lvl="0" indent="-279400" algn="l" rtl="0">
              <a:spcBef>
                <a:spcPts val="0"/>
              </a:spcBef>
              <a:spcAft>
                <a:spcPts val="0"/>
              </a:spcAft>
              <a:buSzPts val="800"/>
              <a:buChar char="●"/>
            </a:pPr>
            <a:r>
              <a:rPr lang="en" sz="1400" dirty="0"/>
              <a:t>Should you trade?</a:t>
            </a:r>
            <a:endParaRPr sz="1400" dirty="0"/>
          </a:p>
        </p:txBody>
      </p:sp>
    </p:spTree>
    <p:extLst>
      <p:ext uri="{BB962C8B-B14F-4D97-AF65-F5344CB8AC3E}">
        <p14:creationId xmlns:p14="http://schemas.microsoft.com/office/powerpoint/2010/main" val="16872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Fantasy baseball - conclusion of league</a:t>
            </a:r>
            <a:endParaRPr sz="1800"/>
          </a:p>
          <a:p>
            <a:pPr marL="0" lvl="0" indent="0" algn="l" rtl="0">
              <a:spcBef>
                <a:spcPts val="0"/>
              </a:spcBef>
              <a:spcAft>
                <a:spcPts val="0"/>
              </a:spcAft>
              <a:buNone/>
            </a:pPr>
            <a:r>
              <a:rPr lang="en" sz="1200" b="0"/>
              <a:t>1/18/20</a:t>
            </a:r>
            <a:endParaRPr sz="1200" b="0"/>
          </a:p>
        </p:txBody>
      </p:sp>
      <p:sp>
        <p:nvSpPr>
          <p:cNvPr id="178" name="Google Shape;178;p28"/>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It could have been a free league or an entry fee ($25 to thousands) - winner of league gets the lions share</a:t>
            </a:r>
            <a:endParaRPr sz="1400"/>
          </a:p>
          <a:p>
            <a:pPr marL="457200" lvl="0" indent="-317500" algn="l" rtl="0">
              <a:spcBef>
                <a:spcPts val="0"/>
              </a:spcBef>
              <a:spcAft>
                <a:spcPts val="0"/>
              </a:spcAft>
              <a:buSzPts val="1400"/>
              <a:buChar char="●"/>
            </a:pPr>
            <a:r>
              <a:rPr lang="en" sz="1400"/>
              <a:t>League can also decide to have some people get some money</a:t>
            </a:r>
            <a:endParaRPr sz="1400"/>
          </a:p>
          <a:p>
            <a:pPr marL="457200" lvl="0" indent="0" algn="l" rtl="0">
              <a:spcBef>
                <a:spcPts val="1600"/>
              </a:spcBef>
              <a:spcAft>
                <a:spcPts val="1600"/>
              </a:spcAft>
              <a:buNone/>
            </a:pPr>
            <a:endParaRPr sz="1400"/>
          </a:p>
        </p:txBody>
      </p:sp>
    </p:spTree>
    <p:extLst>
      <p:ext uri="{BB962C8B-B14F-4D97-AF65-F5344CB8AC3E}">
        <p14:creationId xmlns:p14="http://schemas.microsoft.com/office/powerpoint/2010/main" val="326160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Fantasy 101: Intro to fantasy baseball (ESPN article) </a:t>
            </a:r>
            <a:endParaRPr sz="1800"/>
          </a:p>
          <a:p>
            <a:pPr marL="0" lvl="0" indent="0" algn="l" rtl="0">
              <a:spcBef>
                <a:spcPts val="0"/>
              </a:spcBef>
              <a:spcAft>
                <a:spcPts val="0"/>
              </a:spcAft>
              <a:buNone/>
            </a:pPr>
            <a:r>
              <a:rPr lang="en" sz="1200" b="0"/>
              <a:t>1/18/20</a:t>
            </a:r>
            <a:endParaRPr sz="1200" b="0"/>
          </a:p>
        </p:txBody>
      </p:sp>
      <p:sp>
        <p:nvSpPr>
          <p:cNvPr id="184" name="Google Shape;184;p29"/>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100" u="sng">
                <a:solidFill>
                  <a:schemeClr val="hlink"/>
                </a:solidFill>
                <a:latin typeface="Arial"/>
                <a:ea typeface="Arial"/>
                <a:cs typeface="Arial"/>
                <a:sym typeface="Arial"/>
                <a:hlinkClick r:id="rId3"/>
              </a:rPr>
              <a:t>https://www.espn.com/fantasy/baseball/flb/story?page=mlbdk2k12_fantasy101</a:t>
            </a:r>
            <a:endParaRPr sz="1000"/>
          </a:p>
          <a:p>
            <a:pPr marL="457200" lvl="0" indent="-292100" algn="l" rtl="0">
              <a:spcBef>
                <a:spcPts val="0"/>
              </a:spcBef>
              <a:spcAft>
                <a:spcPts val="0"/>
              </a:spcAft>
              <a:buSzPts val="1000"/>
              <a:buChar char="●"/>
            </a:pPr>
            <a:r>
              <a:rPr lang="en" sz="1000"/>
              <a:t>Options for getting players - draft or auction format</a:t>
            </a:r>
            <a:endParaRPr sz="1000"/>
          </a:p>
          <a:p>
            <a:pPr marL="457200" lvl="0" indent="-292100" algn="l" rtl="0">
              <a:spcBef>
                <a:spcPts val="0"/>
              </a:spcBef>
              <a:spcAft>
                <a:spcPts val="0"/>
              </a:spcAft>
              <a:buSzPts val="1000"/>
              <a:buChar char="●"/>
            </a:pPr>
            <a:r>
              <a:rPr lang="en" sz="1000"/>
              <a:t>10-12 teams is a good number for a league</a:t>
            </a:r>
            <a:endParaRPr sz="1000"/>
          </a:p>
          <a:p>
            <a:pPr marL="914400" lvl="1" indent="-292100" algn="l" rtl="0">
              <a:spcBef>
                <a:spcPts val="0"/>
              </a:spcBef>
              <a:spcAft>
                <a:spcPts val="0"/>
              </a:spcAft>
              <a:buSzPts val="1000"/>
              <a:buChar char="○"/>
            </a:pPr>
            <a:r>
              <a:rPr lang="en" sz="1000"/>
              <a:t>Too few owners and you'll have nothing but superstars on each roster, while too many owners means you may end up needing to draft backup infielders and long relievers just to fill out a starting lineup.</a:t>
            </a:r>
            <a:endParaRPr sz="1000"/>
          </a:p>
          <a:p>
            <a:pPr marL="457200" lvl="0" indent="-292100" algn="l" rtl="0">
              <a:spcBef>
                <a:spcPts val="0"/>
              </a:spcBef>
              <a:spcAft>
                <a:spcPts val="0"/>
              </a:spcAft>
              <a:buSzPts val="1000"/>
              <a:buChar char="●"/>
            </a:pPr>
            <a:r>
              <a:rPr lang="en" sz="1000"/>
              <a:t>Categories vs. points system</a:t>
            </a:r>
            <a:endParaRPr sz="1000"/>
          </a:p>
          <a:p>
            <a:pPr marL="457200" lvl="0" indent="-292100" algn="l" rtl="0">
              <a:spcBef>
                <a:spcPts val="0"/>
              </a:spcBef>
              <a:spcAft>
                <a:spcPts val="0"/>
              </a:spcAft>
              <a:buSzPts val="1000"/>
              <a:buChar char="●"/>
            </a:pPr>
            <a:endParaRPr sz="1000"/>
          </a:p>
          <a:p>
            <a:pPr marL="457200" lvl="0" indent="0" algn="l" rtl="0">
              <a:spcBef>
                <a:spcPts val="1600"/>
              </a:spcBef>
              <a:spcAft>
                <a:spcPts val="1600"/>
              </a:spcAft>
              <a:buNone/>
            </a:pPr>
            <a:endParaRPr sz="1000"/>
          </a:p>
        </p:txBody>
      </p:sp>
    </p:spTree>
    <p:extLst>
      <p:ext uri="{BB962C8B-B14F-4D97-AF65-F5344CB8AC3E}">
        <p14:creationId xmlns:p14="http://schemas.microsoft.com/office/powerpoint/2010/main" val="414641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Daily fantasy baseball </a:t>
            </a:r>
            <a:endParaRPr sz="1800"/>
          </a:p>
          <a:p>
            <a:pPr marL="0" lvl="0" indent="0" algn="l" rtl="0">
              <a:spcBef>
                <a:spcPts val="0"/>
              </a:spcBef>
              <a:spcAft>
                <a:spcPts val="0"/>
              </a:spcAft>
              <a:buNone/>
            </a:pPr>
            <a:r>
              <a:rPr lang="en" sz="1200" b="0"/>
              <a:t>1/18/20</a:t>
            </a:r>
            <a:endParaRPr sz="1200" b="0"/>
          </a:p>
        </p:txBody>
      </p:sp>
      <p:sp>
        <p:nvSpPr>
          <p:cNvPr id="190" name="Google Shape;190;p30"/>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100" u="sng">
                <a:solidFill>
                  <a:schemeClr val="hlink"/>
                </a:solidFill>
                <a:latin typeface="Arial"/>
                <a:ea typeface="Arial"/>
                <a:cs typeface="Arial"/>
                <a:sym typeface="Arial"/>
                <a:hlinkClick r:id="rId3"/>
              </a:rPr>
              <a:t>https://en.wikipedia.org/wiki/Daily_fantasy_sports</a:t>
            </a:r>
            <a:endParaRPr sz="1000"/>
          </a:p>
          <a:p>
            <a:pPr marL="0" lvl="0" indent="0" algn="l" rtl="0">
              <a:spcBef>
                <a:spcPts val="1600"/>
              </a:spcBef>
              <a:spcAft>
                <a:spcPts val="0"/>
              </a:spcAft>
              <a:buNone/>
            </a:pPr>
            <a:endParaRPr sz="1000"/>
          </a:p>
          <a:p>
            <a:pPr marL="457200" lvl="0" indent="-292100" algn="l" rtl="0">
              <a:spcBef>
                <a:spcPts val="1600"/>
              </a:spcBef>
              <a:spcAft>
                <a:spcPts val="0"/>
              </a:spcAft>
              <a:buSzPts val="1000"/>
              <a:buChar char="●"/>
            </a:pPr>
            <a:r>
              <a:rPr lang="en" sz="1000"/>
              <a:t>Daily fantasy sports (DFS) are a subset of fantasy sport games. As with traditional fantasy sports games, players compete against others by building a team of professional athletes from a particular league or competition while remaining under a salary cap, and earn points based on the actual statistical performance of the players in real-world competitions. Daily fantasy sports are an accelerated variant of traditional fantasy sports that are conducted over short-term periods, such as a week or single day of competition, as opposed to those that are played across an entire season. Daily fantasy sports are typically structured in the form of paid competitions typically referred to as a "contest"; winners receive a share of a pre-determined pot funded by their entry fees. A portion of entry fee payments go to the provider as rake revenue</a:t>
            </a:r>
            <a:endParaRPr sz="1000"/>
          </a:p>
          <a:p>
            <a:pPr marL="457200" lvl="0" indent="0" algn="l" rtl="0">
              <a:spcBef>
                <a:spcPts val="1600"/>
              </a:spcBef>
              <a:spcAft>
                <a:spcPts val="1600"/>
              </a:spcAft>
              <a:buNone/>
            </a:pPr>
            <a:endParaRPr sz="1000"/>
          </a:p>
        </p:txBody>
      </p:sp>
    </p:spTree>
    <p:extLst>
      <p:ext uri="{BB962C8B-B14F-4D97-AF65-F5344CB8AC3E}">
        <p14:creationId xmlns:p14="http://schemas.microsoft.com/office/powerpoint/2010/main" val="23178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pPr lvl="0">
              <a:spcBef>
                <a:spcPts val="0"/>
              </a:spcBef>
            </a:pPr>
            <a:r>
              <a:rPr lang="en-US" sz="3200" dirty="0" smtClean="0"/>
              <a:t>A baseball player’s contribution to winning depends heavily on the batter-</a:t>
            </a:r>
            <a:r>
              <a:rPr lang="en" sz="3200" dirty="0" smtClean="0"/>
              <a:t>pitcher matchup</a:t>
            </a:r>
            <a:endParaRPr sz="3200" dirty="0"/>
          </a:p>
        </p:txBody>
      </p:sp>
      <p:pic>
        <p:nvPicPr>
          <p:cNvPr id="93" name="Google Shape;93;p14"/>
          <p:cNvPicPr preferRelativeResize="0"/>
          <p:nvPr/>
        </p:nvPicPr>
        <p:blipFill>
          <a:blip r:embed="rId3">
            <a:alphaModFix/>
          </a:blip>
          <a:stretch>
            <a:fillRect/>
          </a:stretch>
        </p:blipFill>
        <p:spPr>
          <a:xfrm>
            <a:off x="5170071" y="2238907"/>
            <a:ext cx="3477598" cy="3089135"/>
          </a:xfrm>
          <a:prstGeom prst="rect">
            <a:avLst/>
          </a:prstGeom>
          <a:noFill/>
          <a:ln>
            <a:noFill/>
          </a:ln>
        </p:spPr>
      </p:pic>
      <p:pic>
        <p:nvPicPr>
          <p:cNvPr id="94" name="Google Shape;94;p14"/>
          <p:cNvPicPr preferRelativeResize="0"/>
          <p:nvPr/>
        </p:nvPicPr>
        <p:blipFill>
          <a:blip r:embed="rId4">
            <a:alphaModFix/>
          </a:blip>
          <a:stretch>
            <a:fillRect/>
          </a:stretch>
        </p:blipFill>
        <p:spPr>
          <a:xfrm>
            <a:off x="665801" y="2250716"/>
            <a:ext cx="4224549" cy="3046100"/>
          </a:xfrm>
          <a:prstGeom prst="rect">
            <a:avLst/>
          </a:prstGeom>
          <a:noFill/>
          <a:ln>
            <a:noFill/>
          </a:ln>
        </p:spPr>
      </p:pic>
    </p:spTree>
    <p:extLst>
      <p:ext uri="{BB962C8B-B14F-4D97-AF65-F5344CB8AC3E}">
        <p14:creationId xmlns:p14="http://schemas.microsoft.com/office/powerpoint/2010/main" val="16048897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rPr>
              <a:t>Daily fantasy baseball (</a:t>
            </a:r>
            <a:r>
              <a:rPr lang="en" sz="1800" b="0">
                <a:solidFill>
                  <a:srgbClr val="000000"/>
                </a:solidFill>
                <a:latin typeface="Lato"/>
                <a:ea typeface="Lato"/>
                <a:cs typeface="Lato"/>
                <a:sym typeface="Lato"/>
              </a:rPr>
              <a:t>It could be too much for me to tackle)</a:t>
            </a:r>
            <a:endParaRPr sz="1800">
              <a:solidFill>
                <a:srgbClr val="000000"/>
              </a:solidFill>
            </a:endParaRPr>
          </a:p>
          <a:p>
            <a:pPr marL="0" lvl="0" indent="0" algn="l" rtl="0">
              <a:spcBef>
                <a:spcPts val="0"/>
              </a:spcBef>
              <a:spcAft>
                <a:spcPts val="0"/>
              </a:spcAft>
              <a:buNone/>
            </a:pPr>
            <a:r>
              <a:rPr lang="en" sz="1200" b="0"/>
              <a:t>1/18/20</a:t>
            </a:r>
            <a:endParaRPr sz="1200" b="0"/>
          </a:p>
        </p:txBody>
      </p:sp>
      <p:sp>
        <p:nvSpPr>
          <p:cNvPr id="196" name="Google Shape;196;p31"/>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100" u="sng">
                <a:solidFill>
                  <a:schemeClr val="hlink"/>
                </a:solidFill>
                <a:latin typeface="Arial"/>
                <a:ea typeface="Arial"/>
                <a:cs typeface="Arial"/>
                <a:sym typeface="Arial"/>
                <a:hlinkClick r:id="rId3"/>
              </a:rPr>
              <a:t>https://www.youtube.com/watch?v=7yn7TmolRSc</a:t>
            </a:r>
            <a:endParaRPr sz="1000"/>
          </a:p>
          <a:p>
            <a:pPr marL="457200" lvl="0" indent="-292100" algn="l" rtl="0">
              <a:spcBef>
                <a:spcPts val="0"/>
              </a:spcBef>
              <a:spcAft>
                <a:spcPts val="0"/>
              </a:spcAft>
              <a:buSzPts val="1000"/>
              <a:buChar char="●"/>
            </a:pPr>
            <a:r>
              <a:rPr lang="en" sz="1000"/>
              <a:t>Have to think about money resources</a:t>
            </a:r>
            <a:endParaRPr sz="1000"/>
          </a:p>
          <a:p>
            <a:pPr marL="457200" lvl="0" indent="-292100" algn="l" rtl="0">
              <a:spcBef>
                <a:spcPts val="0"/>
              </a:spcBef>
              <a:spcAft>
                <a:spcPts val="0"/>
              </a:spcAft>
              <a:buSzPts val="1000"/>
              <a:buChar char="●"/>
            </a:pPr>
            <a:r>
              <a:rPr lang="en" sz="1000"/>
              <a:t>Current suggestion is to pick a pitcher with a high strikeout rate against the team that gets struck out a lot</a:t>
            </a:r>
            <a:endParaRPr sz="1000"/>
          </a:p>
          <a:p>
            <a:pPr marL="457200" lvl="0" indent="-292100" algn="l" rtl="0">
              <a:spcBef>
                <a:spcPts val="0"/>
              </a:spcBef>
              <a:spcAft>
                <a:spcPts val="0"/>
              </a:spcAft>
              <a:buSzPts val="1000"/>
              <a:buChar char="●"/>
            </a:pPr>
            <a:r>
              <a:rPr lang="en" sz="1000"/>
              <a:t>Pitching is more predictable than hitting, but less upside than hitters</a:t>
            </a:r>
            <a:endParaRPr sz="1000"/>
          </a:p>
          <a:p>
            <a:pPr marL="457200" lvl="0" indent="-292100" algn="l" rtl="0">
              <a:spcBef>
                <a:spcPts val="0"/>
              </a:spcBef>
              <a:spcAft>
                <a:spcPts val="0"/>
              </a:spcAft>
              <a:buSzPts val="1000"/>
              <a:buChar char="●"/>
            </a:pPr>
            <a:r>
              <a:rPr lang="en" sz="1000"/>
              <a:t>Have to think about bullpens</a:t>
            </a:r>
            <a:endParaRPr sz="1000"/>
          </a:p>
          <a:p>
            <a:pPr marL="0" lvl="0" indent="0" algn="l" rtl="0">
              <a:spcBef>
                <a:spcPts val="1600"/>
              </a:spcBef>
              <a:spcAft>
                <a:spcPts val="0"/>
              </a:spcAft>
              <a:buNone/>
            </a:pPr>
            <a:r>
              <a:rPr lang="en" sz="1100" u="sng">
                <a:solidFill>
                  <a:schemeClr val="hlink"/>
                </a:solidFill>
                <a:latin typeface="Arial"/>
                <a:ea typeface="Arial"/>
                <a:cs typeface="Arial"/>
                <a:sym typeface="Arial"/>
                <a:hlinkClick r:id="rId4"/>
              </a:rPr>
              <a:t>https://www.dfsarmy.com/2017/04/top-10-ways-win-daily-fantasy-baseball.html</a:t>
            </a:r>
            <a:endParaRPr sz="1000"/>
          </a:p>
          <a:p>
            <a:pPr marL="457200" lvl="0" indent="-292100" algn="l" rtl="0">
              <a:spcBef>
                <a:spcPts val="1600"/>
              </a:spcBef>
              <a:spcAft>
                <a:spcPts val="0"/>
              </a:spcAft>
              <a:buSzPts val="1000"/>
              <a:buChar char="●"/>
            </a:pPr>
            <a:endParaRPr sz="1000"/>
          </a:p>
        </p:txBody>
      </p:sp>
    </p:spTree>
    <p:extLst>
      <p:ext uri="{BB962C8B-B14F-4D97-AF65-F5344CB8AC3E}">
        <p14:creationId xmlns:p14="http://schemas.microsoft.com/office/powerpoint/2010/main" val="3383577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After research, decide to go with season format, H2H</a:t>
            </a:r>
            <a:endParaRPr sz="1800"/>
          </a:p>
          <a:p>
            <a:pPr marL="0" lvl="0" indent="0" algn="l" rtl="0">
              <a:spcBef>
                <a:spcPts val="0"/>
              </a:spcBef>
              <a:spcAft>
                <a:spcPts val="0"/>
              </a:spcAft>
              <a:buNone/>
            </a:pPr>
            <a:r>
              <a:rPr lang="en" sz="1200" b="0"/>
              <a:t>1/18/20</a:t>
            </a:r>
            <a:endParaRPr sz="1200" b="0"/>
          </a:p>
        </p:txBody>
      </p:sp>
      <p:sp>
        <p:nvSpPr>
          <p:cNvPr id="202" name="Google Shape;202;p32"/>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From skill level, it will help me put more time into SQL queries and get to learning more ML</a:t>
            </a:r>
            <a:endParaRPr sz="1200"/>
          </a:p>
          <a:p>
            <a:pPr marL="457200" lvl="0" indent="-304800" algn="l" rtl="0">
              <a:spcBef>
                <a:spcPts val="0"/>
              </a:spcBef>
              <a:spcAft>
                <a:spcPts val="0"/>
              </a:spcAft>
              <a:buSzPts val="1200"/>
              <a:buChar char="●"/>
            </a:pPr>
            <a:endParaRPr sz="1200"/>
          </a:p>
          <a:p>
            <a:pPr marL="457200" lvl="0" indent="-304800" algn="l" rtl="0">
              <a:spcBef>
                <a:spcPts val="0"/>
              </a:spcBef>
              <a:spcAft>
                <a:spcPts val="0"/>
              </a:spcAft>
              <a:buSzPts val="1200"/>
              <a:buChar char="●"/>
            </a:pPr>
            <a:endParaRPr sz="1200"/>
          </a:p>
        </p:txBody>
      </p:sp>
    </p:spTree>
    <p:extLst>
      <p:ext uri="{BB962C8B-B14F-4D97-AF65-F5344CB8AC3E}">
        <p14:creationId xmlns:p14="http://schemas.microsoft.com/office/powerpoint/2010/main" val="1400914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Other notes from Eric</a:t>
            </a:r>
            <a:endParaRPr sz="1800"/>
          </a:p>
          <a:p>
            <a:pPr marL="0" lvl="0" indent="0" algn="l" rtl="0">
              <a:spcBef>
                <a:spcPts val="0"/>
              </a:spcBef>
              <a:spcAft>
                <a:spcPts val="0"/>
              </a:spcAft>
              <a:buNone/>
            </a:pPr>
            <a:r>
              <a:rPr lang="en" sz="1800" b="0"/>
              <a:t>1/18/20</a:t>
            </a:r>
            <a:endParaRPr sz="1800" b="0"/>
          </a:p>
        </p:txBody>
      </p:sp>
      <p:sp>
        <p:nvSpPr>
          <p:cNvPr id="208" name="Google Shape;208;p33"/>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900"/>
              <a:t>when you set a roster, do you choose a subset of your team? -yes</a:t>
            </a:r>
            <a:endParaRPr sz="900"/>
          </a:p>
          <a:p>
            <a:pPr marL="457200" lvl="0" indent="0" algn="l" rtl="0">
              <a:lnSpc>
                <a:spcPct val="100000"/>
              </a:lnSpc>
              <a:spcBef>
                <a:spcPts val="0"/>
              </a:spcBef>
              <a:spcAft>
                <a:spcPts val="0"/>
              </a:spcAft>
              <a:buNone/>
            </a:pPr>
            <a:r>
              <a:rPr lang="en" sz="900"/>
              <a:t>Recent bias</a:t>
            </a:r>
            <a:endParaRPr sz="900"/>
          </a:p>
          <a:p>
            <a:pPr marL="457200" lvl="0" indent="0" algn="l" rtl="0">
              <a:lnSpc>
                <a:spcPct val="100000"/>
              </a:lnSpc>
              <a:spcBef>
                <a:spcPts val="0"/>
              </a:spcBef>
              <a:spcAft>
                <a:spcPts val="0"/>
              </a:spcAft>
              <a:buNone/>
            </a:pPr>
            <a:r>
              <a:rPr lang="en" sz="900"/>
              <a:t>Advanced stats</a:t>
            </a:r>
            <a:endParaRPr sz="900"/>
          </a:p>
          <a:p>
            <a:pPr marL="457200" lvl="0" indent="0" algn="l" rtl="0">
              <a:lnSpc>
                <a:spcPct val="100000"/>
              </a:lnSpc>
              <a:spcBef>
                <a:spcPts val="0"/>
              </a:spcBef>
              <a:spcAft>
                <a:spcPts val="0"/>
              </a:spcAft>
              <a:buNone/>
            </a:pPr>
            <a:r>
              <a:rPr lang="en" sz="900"/>
              <a:t>Or just do multiple categories</a:t>
            </a:r>
            <a:endParaRPr sz="900"/>
          </a:p>
          <a:p>
            <a:pPr marL="457200" lvl="0" indent="0" algn="l" rtl="0">
              <a:lnSpc>
                <a:spcPct val="100000"/>
              </a:lnSpc>
              <a:spcBef>
                <a:spcPts val="0"/>
              </a:spcBef>
              <a:spcAft>
                <a:spcPts val="0"/>
              </a:spcAft>
              <a:buNone/>
            </a:pPr>
            <a:r>
              <a:rPr lang="en" sz="900"/>
              <a:t>Points league. Strikeout on offensive side....</a:t>
            </a:r>
            <a:endParaRPr sz="900"/>
          </a:p>
          <a:p>
            <a:pPr marL="457200" lvl="0" indent="0" algn="l" rtl="0">
              <a:lnSpc>
                <a:spcPct val="100000"/>
              </a:lnSpc>
              <a:spcBef>
                <a:spcPts val="0"/>
              </a:spcBef>
              <a:spcAft>
                <a:spcPts val="0"/>
              </a:spcAft>
              <a:buNone/>
            </a:pPr>
            <a:r>
              <a:rPr lang="en" sz="900"/>
              <a:t>Could be a rate</a:t>
            </a:r>
            <a:endParaRPr sz="900"/>
          </a:p>
          <a:p>
            <a:pPr marL="457200" lvl="0" indent="0" algn="l" rtl="0">
              <a:lnSpc>
                <a:spcPct val="100000"/>
              </a:lnSpc>
              <a:spcBef>
                <a:spcPts val="0"/>
              </a:spcBef>
              <a:spcAft>
                <a:spcPts val="0"/>
              </a:spcAft>
              <a:buNone/>
            </a:pPr>
            <a:r>
              <a:rPr lang="en" sz="900"/>
              <a:t>Points based scoring... more categories</a:t>
            </a:r>
            <a:endParaRPr sz="900"/>
          </a:p>
          <a:p>
            <a:pPr marL="457200" lvl="0" indent="0" algn="l" rtl="0">
              <a:lnSpc>
                <a:spcPct val="100000"/>
              </a:lnSpc>
              <a:spcBef>
                <a:spcPts val="0"/>
              </a:spcBef>
              <a:spcAft>
                <a:spcPts val="0"/>
              </a:spcAft>
              <a:buNone/>
            </a:pPr>
            <a:r>
              <a:rPr lang="en" sz="900"/>
              <a:t>Advanced stats are getting more popular</a:t>
            </a:r>
            <a:endParaRPr sz="900"/>
          </a:p>
          <a:p>
            <a:pPr marL="457200" lvl="0" indent="0" algn="l" rtl="0">
              <a:lnSpc>
                <a:spcPct val="100000"/>
              </a:lnSpc>
              <a:spcBef>
                <a:spcPts val="0"/>
              </a:spcBef>
              <a:spcAft>
                <a:spcPts val="0"/>
              </a:spcAft>
              <a:buNone/>
            </a:pPr>
            <a:r>
              <a:rPr lang="en" sz="900"/>
              <a:t>Pitch by pitch.... </a:t>
            </a:r>
            <a:endParaRPr sz="900"/>
          </a:p>
          <a:p>
            <a:pPr marL="457200" lvl="0" indent="0" algn="l" rtl="0">
              <a:lnSpc>
                <a:spcPct val="100000"/>
              </a:lnSpc>
              <a:spcBef>
                <a:spcPts val="0"/>
              </a:spcBef>
              <a:spcAft>
                <a:spcPts val="0"/>
              </a:spcAft>
              <a:buNone/>
            </a:pPr>
            <a:endParaRPr sz="900"/>
          </a:p>
          <a:p>
            <a:pPr marL="457200" lvl="0" indent="0" algn="l" rtl="0">
              <a:lnSpc>
                <a:spcPct val="100000"/>
              </a:lnSpc>
              <a:spcBef>
                <a:spcPts val="0"/>
              </a:spcBef>
              <a:spcAft>
                <a:spcPts val="0"/>
              </a:spcAft>
              <a:buNone/>
            </a:pPr>
            <a:r>
              <a:rPr lang="en" sz="900"/>
              <a:t>Integrate audio, or text description from statcast data?</a:t>
            </a:r>
            <a:endParaRPr sz="900"/>
          </a:p>
          <a:p>
            <a:pPr marL="457200" lvl="0" indent="0" algn="l" rtl="0">
              <a:lnSpc>
                <a:spcPct val="100000"/>
              </a:lnSpc>
              <a:spcBef>
                <a:spcPts val="0"/>
              </a:spcBef>
              <a:spcAft>
                <a:spcPts val="0"/>
              </a:spcAft>
              <a:buNone/>
            </a:pPr>
            <a:endParaRPr sz="900"/>
          </a:p>
          <a:p>
            <a:pPr marL="457200" lvl="0" indent="0" algn="l" rtl="0">
              <a:lnSpc>
                <a:spcPct val="100000"/>
              </a:lnSpc>
              <a:spcBef>
                <a:spcPts val="0"/>
              </a:spcBef>
              <a:spcAft>
                <a:spcPts val="0"/>
              </a:spcAft>
              <a:buNone/>
            </a:pPr>
            <a:r>
              <a:rPr lang="en" sz="900"/>
              <a:t>fantasy baseball based on advanced stats</a:t>
            </a:r>
            <a:endParaRPr sz="900"/>
          </a:p>
          <a:p>
            <a:pPr marL="457200" lvl="0" indent="0" algn="l" rtl="0">
              <a:lnSpc>
                <a:spcPct val="100000"/>
              </a:lnSpc>
              <a:spcBef>
                <a:spcPts val="0"/>
              </a:spcBef>
              <a:spcAft>
                <a:spcPts val="0"/>
              </a:spcAft>
              <a:buNone/>
            </a:pPr>
            <a:r>
              <a:rPr lang="en" sz="900"/>
              <a:t>Using advanced stats to construct your roster</a:t>
            </a:r>
            <a:endParaRPr sz="900"/>
          </a:p>
          <a:p>
            <a:pPr marL="457200" lvl="0" indent="0" algn="l" rtl="0">
              <a:lnSpc>
                <a:spcPct val="100000"/>
              </a:lnSpc>
              <a:spcBef>
                <a:spcPts val="0"/>
              </a:spcBef>
              <a:spcAft>
                <a:spcPts val="0"/>
              </a:spcAft>
              <a:buNone/>
            </a:pPr>
            <a:r>
              <a:rPr lang="en" sz="900"/>
              <a:t>what about a lineup constructor with order?</a:t>
            </a:r>
            <a:endParaRPr sz="900"/>
          </a:p>
          <a:p>
            <a:pPr marL="457200" lvl="0" indent="0" algn="l" rtl="0">
              <a:lnSpc>
                <a:spcPct val="100000"/>
              </a:lnSpc>
              <a:spcBef>
                <a:spcPts val="0"/>
              </a:spcBef>
              <a:spcAft>
                <a:spcPts val="0"/>
              </a:spcAft>
              <a:buNone/>
            </a:pPr>
            <a:endParaRPr sz="900"/>
          </a:p>
        </p:txBody>
      </p:sp>
    </p:spTree>
    <p:extLst>
      <p:ext uri="{BB962C8B-B14F-4D97-AF65-F5344CB8AC3E}">
        <p14:creationId xmlns:p14="http://schemas.microsoft.com/office/powerpoint/2010/main" val="4280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Other direction</a:t>
            </a:r>
            <a:endParaRPr sz="1800"/>
          </a:p>
          <a:p>
            <a:pPr marL="0" lvl="0" indent="0" algn="l" rtl="0">
              <a:spcBef>
                <a:spcPts val="0"/>
              </a:spcBef>
              <a:spcAft>
                <a:spcPts val="0"/>
              </a:spcAft>
              <a:buNone/>
            </a:pPr>
            <a:r>
              <a:rPr lang="en" sz="1200" b="0"/>
              <a:t>1/18/20</a:t>
            </a:r>
            <a:endParaRPr sz="1200" b="0"/>
          </a:p>
        </p:txBody>
      </p:sp>
      <p:sp>
        <p:nvSpPr>
          <p:cNvPr id="214" name="Google Shape;214;p34"/>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200"/>
              <a:t>Is pitcher unpredictability a real thing?</a:t>
            </a:r>
            <a:endParaRPr sz="1200"/>
          </a:p>
          <a:p>
            <a:pPr marL="457200" lvl="0" indent="0" algn="l" rtl="0">
              <a:spcBef>
                <a:spcPts val="1600"/>
              </a:spcBef>
              <a:spcAft>
                <a:spcPts val="0"/>
              </a:spcAft>
              <a:buNone/>
            </a:pPr>
            <a:r>
              <a:rPr lang="en" sz="1200"/>
              <a:t>If not, then just use the good pitch</a:t>
            </a:r>
            <a:endParaRPr sz="1200"/>
          </a:p>
          <a:p>
            <a:pPr marL="457200" lvl="0" indent="0" algn="l" rtl="0">
              <a:spcBef>
                <a:spcPts val="1600"/>
              </a:spcBef>
              <a:spcAft>
                <a:spcPts val="0"/>
              </a:spcAft>
              <a:buNone/>
            </a:pPr>
            <a:r>
              <a:rPr lang="en" sz="1200"/>
              <a:t>Does variability in pitching help them or not?</a:t>
            </a:r>
            <a:endParaRPr sz="1200"/>
          </a:p>
          <a:p>
            <a:pPr marL="457200" lvl="0" indent="0" algn="l" rtl="0">
              <a:spcBef>
                <a:spcPts val="1600"/>
              </a:spcBef>
              <a:spcAft>
                <a:spcPts val="0"/>
              </a:spcAft>
              <a:buNone/>
            </a:pPr>
            <a:r>
              <a:rPr lang="en" sz="1200"/>
              <a:t>What is the best pitch to get a first strike?</a:t>
            </a:r>
            <a:endParaRPr sz="1200"/>
          </a:p>
          <a:p>
            <a:pPr marL="457200" lvl="0" indent="0" algn="l" rtl="0">
              <a:spcBef>
                <a:spcPts val="1600"/>
              </a:spcBef>
              <a:spcAft>
                <a:spcPts val="0"/>
              </a:spcAft>
              <a:buNone/>
            </a:pPr>
            <a:r>
              <a:rPr lang="en" sz="1200"/>
              <a:t>	Hitter-pitcher; called strike, swinging strike, zone</a:t>
            </a:r>
            <a:endParaRPr sz="1200"/>
          </a:p>
          <a:p>
            <a:pPr marL="457200" lvl="0" indent="0" algn="l" rtl="0">
              <a:spcBef>
                <a:spcPts val="1600"/>
              </a:spcBef>
              <a:spcAft>
                <a:spcPts val="0"/>
              </a:spcAft>
              <a:buNone/>
            </a:pPr>
            <a:r>
              <a:rPr lang="en" sz="1200"/>
              <a:t>When does it matter to shift?</a:t>
            </a:r>
            <a:endParaRPr sz="1200"/>
          </a:p>
          <a:p>
            <a:pPr marL="457200" lvl="0" indent="0" algn="l" rtl="0">
              <a:spcBef>
                <a:spcPts val="1600"/>
              </a:spcBef>
              <a:spcAft>
                <a:spcPts val="1600"/>
              </a:spcAft>
              <a:buNone/>
            </a:pPr>
            <a:r>
              <a:rPr lang="en" sz="1200" b="1"/>
              <a:t>Which player to acquire or cut based on recent statcast data? Do some metrics predict a time to buy low or sell high?</a:t>
            </a:r>
            <a:endParaRPr sz="1200" b="1"/>
          </a:p>
        </p:txBody>
      </p:sp>
    </p:spTree>
    <p:extLst>
      <p:ext uri="{BB962C8B-B14F-4D97-AF65-F5344CB8AC3E}">
        <p14:creationId xmlns:p14="http://schemas.microsoft.com/office/powerpoint/2010/main" val="405746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Other direction - defensive shifts</a:t>
            </a:r>
            <a:endParaRPr sz="1800"/>
          </a:p>
          <a:p>
            <a:pPr marL="0" lvl="0" indent="0" algn="l" rtl="0">
              <a:spcBef>
                <a:spcPts val="0"/>
              </a:spcBef>
              <a:spcAft>
                <a:spcPts val="0"/>
              </a:spcAft>
              <a:buNone/>
            </a:pPr>
            <a:r>
              <a:rPr lang="en" sz="1200" b="0"/>
              <a:t>1/18/20</a:t>
            </a:r>
            <a:endParaRPr sz="1200" b="0"/>
          </a:p>
        </p:txBody>
      </p:sp>
      <p:sp>
        <p:nvSpPr>
          <p:cNvPr id="220" name="Google Shape;220;p35"/>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Unique defenses</a:t>
            </a:r>
            <a:endParaRPr sz="1000" b="1"/>
          </a:p>
          <a:p>
            <a:pPr marL="0" lvl="0" indent="0" algn="l" rtl="0">
              <a:spcBef>
                <a:spcPts val="1600"/>
              </a:spcBef>
              <a:spcAft>
                <a:spcPts val="0"/>
              </a:spcAft>
              <a:buNone/>
            </a:pPr>
            <a:r>
              <a:rPr lang="en" sz="1000"/>
              <a:t>if_fielding_alignment | of_fielding_alignment  </a:t>
            </a:r>
            <a:endParaRPr sz="1000"/>
          </a:p>
          <a:p>
            <a:pPr marL="0" lvl="0" indent="0" algn="l" rtl="0">
              <a:spcBef>
                <a:spcPts val="1600"/>
              </a:spcBef>
              <a:spcAft>
                <a:spcPts val="0"/>
              </a:spcAft>
              <a:buNone/>
            </a:pPr>
            <a:r>
              <a:rPr lang="en" sz="1000"/>
              <a:t>-----------------------+------------------------</a:t>
            </a:r>
            <a:endParaRPr sz="1000"/>
          </a:p>
          <a:p>
            <a:pPr marL="0" lvl="0" indent="0" algn="l" rtl="0">
              <a:spcBef>
                <a:spcPts val="0"/>
              </a:spcBef>
              <a:spcAft>
                <a:spcPts val="0"/>
              </a:spcAft>
              <a:buNone/>
            </a:pPr>
            <a:r>
              <a:rPr lang="en" sz="1000"/>
              <a:t> Infield shift         | Strategic</a:t>
            </a:r>
            <a:endParaRPr sz="1000"/>
          </a:p>
          <a:p>
            <a:pPr marL="0" lvl="0" indent="0" algn="l" rtl="0">
              <a:spcBef>
                <a:spcPts val="0"/>
              </a:spcBef>
              <a:spcAft>
                <a:spcPts val="0"/>
              </a:spcAft>
              <a:buNone/>
            </a:pPr>
            <a:r>
              <a:rPr lang="en" sz="1000"/>
              <a:t> Standard              | Standard</a:t>
            </a:r>
            <a:endParaRPr sz="1000"/>
          </a:p>
          <a:p>
            <a:pPr marL="0" lvl="0" indent="0" algn="l" rtl="0">
              <a:spcBef>
                <a:spcPts val="0"/>
              </a:spcBef>
              <a:spcAft>
                <a:spcPts val="0"/>
              </a:spcAft>
              <a:buNone/>
            </a:pPr>
            <a:r>
              <a:rPr lang="en" sz="1000"/>
              <a:t> Strategic             | Standard</a:t>
            </a:r>
            <a:endParaRPr sz="1000"/>
          </a:p>
          <a:p>
            <a:pPr marL="0" lvl="0" indent="0" algn="l" rtl="0">
              <a:spcBef>
                <a:spcPts val="0"/>
              </a:spcBef>
              <a:spcAft>
                <a:spcPts val="0"/>
              </a:spcAft>
              <a:buNone/>
            </a:pPr>
            <a:r>
              <a:rPr lang="en" sz="1000"/>
              <a:t>                       | </a:t>
            </a:r>
            <a:endParaRPr sz="1000"/>
          </a:p>
          <a:p>
            <a:pPr marL="0" lvl="0" indent="0" algn="l" rtl="0">
              <a:spcBef>
                <a:spcPts val="0"/>
              </a:spcBef>
              <a:spcAft>
                <a:spcPts val="0"/>
              </a:spcAft>
              <a:buNone/>
            </a:pPr>
            <a:r>
              <a:rPr lang="en" sz="1000"/>
              <a:t> Infield shift         | 4th outfielder</a:t>
            </a:r>
            <a:endParaRPr sz="1000"/>
          </a:p>
          <a:p>
            <a:pPr marL="0" lvl="0" indent="0" algn="l" rtl="0">
              <a:spcBef>
                <a:spcPts val="0"/>
              </a:spcBef>
              <a:spcAft>
                <a:spcPts val="0"/>
              </a:spcAft>
              <a:buNone/>
            </a:pPr>
            <a:r>
              <a:rPr lang="en" sz="1000"/>
              <a:t> Standard              | Strategic</a:t>
            </a:r>
            <a:endParaRPr sz="1000"/>
          </a:p>
          <a:p>
            <a:pPr marL="0" lvl="0" indent="0" algn="l" rtl="0">
              <a:spcBef>
                <a:spcPts val="0"/>
              </a:spcBef>
              <a:spcAft>
                <a:spcPts val="0"/>
              </a:spcAft>
              <a:buNone/>
            </a:pPr>
            <a:r>
              <a:rPr lang="en" sz="1000"/>
              <a:t> Infield shift         | Standard</a:t>
            </a:r>
            <a:endParaRPr sz="1000"/>
          </a:p>
          <a:p>
            <a:pPr marL="0" lvl="0" indent="0" algn="l" rtl="0">
              <a:spcBef>
                <a:spcPts val="0"/>
              </a:spcBef>
              <a:spcAft>
                <a:spcPts val="0"/>
              </a:spcAft>
              <a:buNone/>
            </a:pPr>
            <a:r>
              <a:rPr lang="en" sz="1000"/>
              <a:t> Strategic             | Strategic</a:t>
            </a:r>
            <a:endParaRPr sz="1000"/>
          </a:p>
          <a:p>
            <a:pPr marL="0" lvl="0" indent="0" algn="l" rtl="0">
              <a:spcBef>
                <a:spcPts val="0"/>
              </a:spcBef>
              <a:spcAft>
                <a:spcPts val="0"/>
              </a:spcAft>
              <a:buNone/>
            </a:pPr>
            <a:r>
              <a:rPr lang="en" sz="1000"/>
              <a:t> Standard              | Extreme outfield shift</a:t>
            </a:r>
            <a:endParaRPr sz="1000"/>
          </a:p>
          <a:p>
            <a:pPr marL="0" lvl="0" indent="0" algn="l" rtl="0">
              <a:spcBef>
                <a:spcPts val="0"/>
              </a:spcBef>
              <a:spcAft>
                <a:spcPts val="0"/>
              </a:spcAft>
              <a:buNone/>
            </a:pPr>
            <a:r>
              <a:rPr lang="en" sz="1000"/>
              <a:t> Strategic             | 4th outfielder</a:t>
            </a:r>
            <a:endParaRPr sz="1000"/>
          </a:p>
        </p:txBody>
      </p:sp>
    </p:spTree>
    <p:extLst>
      <p:ext uri="{BB962C8B-B14F-4D97-AF65-F5344CB8AC3E}">
        <p14:creationId xmlns:p14="http://schemas.microsoft.com/office/powerpoint/2010/main" val="353534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Other direction</a:t>
            </a:r>
            <a:endParaRPr sz="1800"/>
          </a:p>
          <a:p>
            <a:pPr marL="0" lvl="0" indent="0" algn="l" rtl="0">
              <a:spcBef>
                <a:spcPts val="0"/>
              </a:spcBef>
              <a:spcAft>
                <a:spcPts val="0"/>
              </a:spcAft>
              <a:buNone/>
            </a:pPr>
            <a:r>
              <a:rPr lang="en" sz="1200" b="0"/>
              <a:t>1/18/20</a:t>
            </a:r>
            <a:endParaRPr sz="1200" b="0"/>
          </a:p>
        </p:txBody>
      </p:sp>
      <p:sp>
        <p:nvSpPr>
          <p:cNvPr id="226" name="Google Shape;226;p3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https://theathletic.com/1521278/2020/01/10/stark-realignment-robots-and-the-universal-dh-what-baseball-will-be-like-at-the-end-of-this-decade/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Use whiff and freeze rate - plate discipline</a:t>
            </a:r>
            <a:endParaRPr sz="1200"/>
          </a:p>
          <a:p>
            <a:pPr marL="0" lvl="0" indent="0" algn="l" rtl="0">
              <a:spcBef>
                <a:spcPts val="0"/>
              </a:spcBef>
              <a:spcAft>
                <a:spcPts val="0"/>
              </a:spcAft>
              <a:buNone/>
            </a:pPr>
            <a:r>
              <a:rPr lang="en" sz="1200"/>
              <a:t>Predict HR based off launch angle, barrels, etc.</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Be mindful of how sample size will decrease with train test split</a:t>
            </a:r>
            <a:endParaRPr sz="1200"/>
          </a:p>
          <a:p>
            <a:pPr marL="457200" lvl="0" indent="-304800" algn="l" rtl="0">
              <a:spcBef>
                <a:spcPts val="0"/>
              </a:spcBef>
              <a:spcAft>
                <a:spcPts val="0"/>
              </a:spcAft>
              <a:buSzPts val="1200"/>
              <a:buChar char="●"/>
            </a:pPr>
            <a:r>
              <a:rPr lang="en" sz="1200"/>
              <a:t>Also hold out a validation set</a:t>
            </a:r>
            <a:endParaRPr sz="1200"/>
          </a:p>
          <a:p>
            <a:pPr marL="457200" lvl="0" indent="-304800" algn="l" rtl="0">
              <a:spcBef>
                <a:spcPts val="0"/>
              </a:spcBef>
              <a:spcAft>
                <a:spcPts val="0"/>
              </a:spcAft>
              <a:buSzPts val="1200"/>
              <a:buChar char="●"/>
            </a:pPr>
            <a:r>
              <a:rPr lang="en" sz="1200"/>
              <a:t># of at bats is limited </a:t>
            </a:r>
            <a:endParaRPr sz="1200"/>
          </a:p>
          <a:p>
            <a:pPr marL="0" lvl="0" indent="0" algn="l" rtl="0">
              <a:spcBef>
                <a:spcPts val="0"/>
              </a:spcBef>
              <a:spcAft>
                <a:spcPts val="1600"/>
              </a:spcAft>
              <a:buNone/>
            </a:pPr>
            <a:endParaRPr sz="1200"/>
          </a:p>
        </p:txBody>
      </p:sp>
    </p:spTree>
    <p:extLst>
      <p:ext uri="{BB962C8B-B14F-4D97-AF65-F5344CB8AC3E}">
        <p14:creationId xmlns:p14="http://schemas.microsoft.com/office/powerpoint/2010/main" val="203766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Main skills to demonstrate</a:t>
            </a:r>
            <a:endParaRPr sz="1800"/>
          </a:p>
          <a:p>
            <a:pPr marL="0" lvl="0" indent="0" algn="l" rtl="0">
              <a:spcBef>
                <a:spcPts val="0"/>
              </a:spcBef>
              <a:spcAft>
                <a:spcPts val="0"/>
              </a:spcAft>
              <a:buNone/>
            </a:pPr>
            <a:r>
              <a:rPr lang="en" sz="1200" b="0"/>
              <a:t>1/20/20</a:t>
            </a:r>
            <a:endParaRPr sz="1200" b="0"/>
          </a:p>
        </p:txBody>
      </p:sp>
      <p:sp>
        <p:nvSpPr>
          <p:cNvPr id="232" name="Google Shape;232;p37"/>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From researching education jobs, make sure the project shows:</a:t>
            </a:r>
            <a:endParaRPr sz="1200"/>
          </a:p>
          <a:p>
            <a:pPr marL="0" lvl="0" indent="0" algn="l" rtl="0">
              <a:spcBef>
                <a:spcPts val="0"/>
              </a:spcBef>
              <a:spcAft>
                <a:spcPts val="0"/>
              </a:spcAft>
              <a:buNone/>
            </a:pPr>
            <a:endParaRPr sz="1200"/>
          </a:p>
          <a:p>
            <a:pPr marL="457200" lvl="0" indent="0" algn="l" rtl="0">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Business sense</a:t>
            </a: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SQL</a:t>
            </a: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A/B testing</a:t>
            </a: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Statistical analysis and modeling techniques</a:t>
            </a: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Thoughtful, impactful visual and written communication</a:t>
            </a: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Machine learning</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200"/>
          </a:p>
          <a:p>
            <a:pPr marL="0" lvl="0" indent="0" algn="l" rtl="0">
              <a:spcBef>
                <a:spcPts val="0"/>
              </a:spcBef>
              <a:spcAft>
                <a:spcPts val="1600"/>
              </a:spcAft>
              <a:buNone/>
            </a:pPr>
            <a:endParaRPr sz="1200"/>
          </a:p>
        </p:txBody>
      </p:sp>
    </p:spTree>
    <p:extLst>
      <p:ext uri="{BB962C8B-B14F-4D97-AF65-F5344CB8AC3E}">
        <p14:creationId xmlns:p14="http://schemas.microsoft.com/office/powerpoint/2010/main" val="1108208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Build a basic model of player selection</a:t>
            </a:r>
            <a:endParaRPr sz="1800"/>
          </a:p>
          <a:p>
            <a:pPr marL="0" lvl="0" indent="0" algn="l" rtl="0">
              <a:spcBef>
                <a:spcPts val="0"/>
              </a:spcBef>
              <a:spcAft>
                <a:spcPts val="0"/>
              </a:spcAft>
              <a:buNone/>
            </a:pPr>
            <a:r>
              <a:rPr lang="en" sz="1200" b="0"/>
              <a:t>1/20/20</a:t>
            </a:r>
            <a:endParaRPr sz="1200" b="0"/>
          </a:p>
        </p:txBody>
      </p:sp>
      <p:sp>
        <p:nvSpPr>
          <p:cNvPr id="238" name="Google Shape;238;p3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Given x set of features, can I predict what stats a RBP (real baseball player) will produce and therefore what “points” will be scored for the FBP (fantasy baseball participant).</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AutoNum type="arabicPeriod"/>
            </a:pPr>
            <a:r>
              <a:rPr lang="en" sz="1200"/>
              <a:t>Take all the stats from the previous 50 games</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1600"/>
              </a:spcAft>
              <a:buNone/>
            </a:pPr>
            <a:endParaRPr sz="1200"/>
          </a:p>
        </p:txBody>
      </p:sp>
    </p:spTree>
    <p:extLst>
      <p:ext uri="{BB962C8B-B14F-4D97-AF65-F5344CB8AC3E}">
        <p14:creationId xmlns:p14="http://schemas.microsoft.com/office/powerpoint/2010/main" val="3777159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More notes from Eric</a:t>
            </a:r>
            <a:endParaRPr sz="1200" b="0"/>
          </a:p>
        </p:txBody>
      </p:sp>
      <p:sp>
        <p:nvSpPr>
          <p:cNvPr id="244" name="Google Shape;244;p3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highlight>
                  <a:srgbClr val="F3F6F8"/>
                </a:highlight>
                <a:latin typeface="Roboto"/>
                <a:ea typeface="Roboto"/>
                <a:cs typeface="Roboto"/>
                <a:sym typeface="Roboto"/>
              </a:rPr>
              <a:t>Here is my final roster from last year. It looks a little weird because we have a 4-week head-to-head playoff for draft order, so I dropped players/added players to re-shape the roster to maximize matchups in those final weeks. Plus, midway through the season, when I knew I wasn't going to be competitive, I traded some of my best guys (Verlander, Harper) for "keepers."</a:t>
            </a: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r>
              <a:rPr lang="en" sz="900">
                <a:solidFill>
                  <a:srgbClr val="000000"/>
                </a:solidFill>
                <a:highlight>
                  <a:srgbClr val="F3F6F8"/>
                </a:highlight>
                <a:latin typeface="Roboto"/>
                <a:ea typeface="Roboto"/>
                <a:cs typeface="Roboto"/>
                <a:sym typeface="Roboto"/>
              </a:rPr>
              <a:t>Our league is 10-team, 6x6 rotisserie (R, HR, RBI, SB, BA, OPS, W, QS, K, SV, ERA, WHIP). 29-man rosters (C, 1B, 2B, 3B, SS, CI, MI, OF, OF, OF, OF, U, 9 P, 8 Reserve). Since this is a keeper league, we have a large bench to stash minor leaguers/prospects. We keep 8 players each year with value based on draft position, and a 9th player who did not meet the major league minimum for PAs or IP (hence would still be considered a rookie the following season). Players can be kept a total of 3 times (so 4 years on the roster). No player drafted in the first 3 rounds can be kept.</a:t>
            </a: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endParaRPr sz="900" b="1">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r>
              <a:rPr lang="en" sz="900" i="1">
                <a:solidFill>
                  <a:srgbClr val="000000"/>
                </a:solidFill>
                <a:highlight>
                  <a:srgbClr val="F3F6F8"/>
                </a:highlight>
                <a:latin typeface="Roboto"/>
                <a:ea typeface="Roboto"/>
                <a:cs typeface="Roboto"/>
                <a:sym typeface="Roboto"/>
              </a:rPr>
              <a:t>How often do you fiddle with lineups? Like once a week? </a:t>
            </a:r>
            <a:endParaRPr sz="900" i="1">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r>
              <a:rPr lang="en" sz="900">
                <a:solidFill>
                  <a:srgbClr val="000000"/>
                </a:solidFill>
                <a:highlight>
                  <a:srgbClr val="F3F6F8"/>
                </a:highlight>
                <a:latin typeface="Roboto"/>
                <a:ea typeface="Roboto"/>
                <a:cs typeface="Roboto"/>
                <a:sym typeface="Roboto"/>
              </a:rPr>
              <a:t>As I mentioned, we have a H2H playoff in September. League split into 2 tiers based on roto standings: Bottom 5 teams play for top 5 draft picks, Top 5 teams play for picks 6-10. Roto points still accumulate during the playoffs. So, playoffs determine draft order for first 3 rounds, then round 4-29 are reverse-order of final roto rank. We do the playoff to try to avoid bottom teams totally tanking for top draft picks- if they tank too much, they risk losing in H2H playoff and still don't get a good draft pick.</a:t>
            </a: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r>
              <a:rPr lang="en" sz="900">
                <a:solidFill>
                  <a:srgbClr val="000000"/>
                </a:solidFill>
                <a:highlight>
                  <a:srgbClr val="F3F6F8"/>
                </a:highlight>
                <a:latin typeface="Roboto"/>
                <a:ea typeface="Roboto"/>
                <a:cs typeface="Roboto"/>
                <a:sym typeface="Roboto"/>
              </a:rPr>
              <a:t>You can fiddle with lineups DAILY.</a:t>
            </a: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r>
              <a:rPr lang="en" sz="900">
                <a:solidFill>
                  <a:srgbClr val="000000"/>
                </a:solidFill>
                <a:highlight>
                  <a:srgbClr val="F3F6F8"/>
                </a:highlight>
                <a:latin typeface="Roboto"/>
                <a:ea typeface="Roboto"/>
                <a:cs typeface="Roboto"/>
                <a:sym typeface="Roboto"/>
              </a:rPr>
              <a:t>Roster spot locks as soon as game with the player starts. So, if you have a SS that is out of the lineup in West Coast game, I can theoretically drop him at 9:50pm EST and pick up a different player who's game has not started yet.</a:t>
            </a:r>
            <a:endParaRPr sz="900">
              <a:solidFill>
                <a:srgbClr val="000000"/>
              </a:solidFill>
              <a:highlight>
                <a:srgbClr val="F3F6F8"/>
              </a:highlight>
              <a:latin typeface="Roboto"/>
              <a:ea typeface="Roboto"/>
              <a:cs typeface="Roboto"/>
              <a:sym typeface="Roboto"/>
            </a:endParaRPr>
          </a:p>
          <a:p>
            <a:pPr marL="0" lvl="0" indent="0" algn="l" rtl="0">
              <a:spcBef>
                <a:spcPts val="0"/>
              </a:spcBef>
              <a:spcAft>
                <a:spcPts val="0"/>
              </a:spcAft>
              <a:buNone/>
            </a:pPr>
            <a:r>
              <a:rPr lang="en" sz="900">
                <a:solidFill>
                  <a:srgbClr val="000000"/>
                </a:solidFill>
                <a:highlight>
                  <a:srgbClr val="F3F6F8"/>
                </a:highlight>
                <a:latin typeface="Roboto"/>
                <a:ea typeface="Roboto"/>
                <a:cs typeface="Roboto"/>
                <a:sym typeface="Roboto"/>
              </a:rPr>
              <a:t>Here is my roster from 2018. Now this is weird because there were those two 163rd game with LAD, COL, CUBS, and MIL to determine playoff seeding. So, you can see I stacked my roster with available players for that one day... and it is actually what won me the league (Roto- I still lost the H2H playoff in the first round)- Max Muncy hit a 3-R HR with Kike on base, so I ended up beating Rob Sears by 0.5 point because I took the lead in RBI and tied him in R (or something like that)! It literally came down to one play. Insane.</a:t>
            </a:r>
            <a:endParaRPr sz="900">
              <a:solidFill>
                <a:srgbClr val="000000"/>
              </a:solidFill>
              <a:highlight>
                <a:srgbClr val="F3F6F8"/>
              </a:highlight>
              <a:latin typeface="Roboto"/>
              <a:ea typeface="Roboto"/>
              <a:cs typeface="Roboto"/>
              <a:sym typeface="Roboto"/>
            </a:endParaRPr>
          </a:p>
        </p:txBody>
      </p:sp>
    </p:spTree>
    <p:extLst>
      <p:ext uri="{BB962C8B-B14F-4D97-AF65-F5344CB8AC3E}">
        <p14:creationId xmlns:p14="http://schemas.microsoft.com/office/powerpoint/2010/main" val="3811367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Approach iteration - use logistic regression to identify features associated with a home run for each plate appearance</a:t>
            </a:r>
            <a:endParaRPr sz="1800"/>
          </a:p>
          <a:p>
            <a:pPr marL="0" lvl="0" indent="0" algn="l" rtl="0">
              <a:spcBef>
                <a:spcPts val="0"/>
              </a:spcBef>
              <a:spcAft>
                <a:spcPts val="0"/>
              </a:spcAft>
              <a:buNone/>
            </a:pPr>
            <a:r>
              <a:rPr lang="en" sz="1800" b="0"/>
              <a:t>1/21/20</a:t>
            </a:r>
            <a:endParaRPr sz="1800" b="0"/>
          </a:p>
        </p:txBody>
      </p:sp>
      <p:sp>
        <p:nvSpPr>
          <p:cNvPr id="250" name="Google Shape;250;p40"/>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I got some ideas from Zach</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Initially I tried looking at home run output associated with features like launch angle, launch speed as a sanity check</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This taught me about incorporating quadratics but I still have to carry this out</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I’ll update by simply doing hit or no hit and then focusing on “conditions”</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L/R handed pitcher</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home/away</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fastball velocity</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fastball movement</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fastball spin rate</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curveball velocity</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curveball movement</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curveball spin rate</a:t>
            </a:r>
            <a:endParaRPr sz="1200">
              <a:solidFill>
                <a:srgbClr val="000000"/>
              </a:solidFill>
              <a:highlight>
                <a:srgbClr val="F3F6F8"/>
              </a:highlight>
              <a:latin typeface="Roboto"/>
              <a:ea typeface="Roboto"/>
              <a:cs typeface="Roboto"/>
              <a:sym typeface="Roboto"/>
            </a:endParaRPr>
          </a:p>
        </p:txBody>
      </p:sp>
    </p:spTree>
    <p:extLst>
      <p:ext uri="{BB962C8B-B14F-4D97-AF65-F5344CB8AC3E}">
        <p14:creationId xmlns:p14="http://schemas.microsoft.com/office/powerpoint/2010/main" val="230318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Fantasy baseball represents a projected market of $8.6 billion for 2020</a:t>
            </a:r>
            <a:endParaRPr sz="3200" dirty="0"/>
          </a:p>
        </p:txBody>
      </p:sp>
      <p:sp>
        <p:nvSpPr>
          <p:cNvPr id="100" name="Google Shape;100;p15"/>
          <p:cNvSpPr txBox="1">
            <a:spLocks noGrp="1"/>
          </p:cNvSpPr>
          <p:nvPr>
            <p:ph idx="1"/>
          </p:nvPr>
        </p:nvSpPr>
        <p:spPr>
          <a:xfrm>
            <a:off x="457200" y="2173612"/>
            <a:ext cx="4573546" cy="3952553"/>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Arial"/>
              <a:buChar char="●"/>
            </a:pPr>
            <a:r>
              <a:rPr lang="en" sz="1800" dirty="0">
                <a:solidFill>
                  <a:srgbClr val="000000"/>
                </a:solidFill>
                <a:latin typeface="Arial"/>
                <a:ea typeface="Arial"/>
                <a:cs typeface="Arial"/>
                <a:sym typeface="Arial"/>
              </a:rPr>
              <a:t>Fantasy baseball has over 11 million </a:t>
            </a:r>
            <a:r>
              <a:rPr lang="en" sz="1800" dirty="0" smtClean="0">
                <a:solidFill>
                  <a:srgbClr val="000000"/>
                </a:solidFill>
                <a:latin typeface="Arial"/>
                <a:ea typeface="Arial"/>
                <a:cs typeface="Arial"/>
                <a:sym typeface="Arial"/>
              </a:rPr>
              <a:t>participants</a:t>
            </a:r>
            <a:r>
              <a:rPr lang="en-US" sz="1800" dirty="0" smtClean="0">
                <a:solidFill>
                  <a:srgbClr val="000000"/>
                </a:solidFill>
                <a:latin typeface="Arial"/>
                <a:ea typeface="Arial"/>
                <a:cs typeface="Arial"/>
                <a:sym typeface="Arial"/>
              </a:rPr>
              <a:t>.</a:t>
            </a:r>
            <a:endParaRPr sz="1800" dirty="0">
              <a:solidFill>
                <a:srgbClr val="000000"/>
              </a:solidFill>
              <a:latin typeface="Arial"/>
              <a:ea typeface="Arial"/>
              <a:cs typeface="Arial"/>
              <a:sym typeface="Arial"/>
            </a:endParaRPr>
          </a:p>
          <a:p>
            <a:pPr marL="457200" lvl="0" indent="-317500" rtl="0">
              <a:spcBef>
                <a:spcPts val="0"/>
              </a:spcBef>
              <a:spcAft>
                <a:spcPts val="0"/>
              </a:spcAft>
              <a:buClr>
                <a:srgbClr val="000000"/>
              </a:buClr>
              <a:buSzPts val="1400"/>
              <a:buFont typeface="Arial"/>
              <a:buChar char="●"/>
            </a:pPr>
            <a:r>
              <a:rPr lang="en" sz="1800" dirty="0">
                <a:solidFill>
                  <a:srgbClr val="000000"/>
                </a:solidFill>
                <a:latin typeface="Arial"/>
                <a:ea typeface="Arial"/>
                <a:cs typeface="Arial"/>
                <a:sym typeface="Arial"/>
              </a:rPr>
              <a:t>A participant's success depends in part on daily player selection.</a:t>
            </a:r>
            <a:endParaRPr sz="1800" dirty="0">
              <a:solidFill>
                <a:srgbClr val="000000"/>
              </a:solidFill>
              <a:latin typeface="Arial"/>
              <a:ea typeface="Arial"/>
              <a:cs typeface="Arial"/>
              <a:sym typeface="Arial"/>
            </a:endParaRPr>
          </a:p>
          <a:p>
            <a:pPr marL="457200" lvl="0" indent="-317500" rtl="0">
              <a:spcBef>
                <a:spcPts val="0"/>
              </a:spcBef>
              <a:spcAft>
                <a:spcPts val="0"/>
              </a:spcAft>
              <a:buClr>
                <a:srgbClr val="000000"/>
              </a:buClr>
              <a:buSzPts val="1400"/>
              <a:buFont typeface="Arial"/>
              <a:buChar char="●"/>
            </a:pPr>
            <a:r>
              <a:rPr lang="en-US" sz="1800" dirty="0" smtClean="0">
                <a:solidFill>
                  <a:srgbClr val="000000"/>
                </a:solidFill>
                <a:latin typeface="Arial"/>
                <a:ea typeface="Arial"/>
                <a:cs typeface="Arial"/>
                <a:sym typeface="Arial"/>
              </a:rPr>
              <a:t>P</a:t>
            </a:r>
            <a:r>
              <a:rPr lang="en" sz="1800" dirty="0" smtClean="0">
                <a:solidFill>
                  <a:srgbClr val="000000"/>
                </a:solidFill>
                <a:latin typeface="Arial"/>
                <a:ea typeface="Arial"/>
                <a:cs typeface="Arial"/>
                <a:sym typeface="Arial"/>
              </a:rPr>
              <a:t>articipants </a:t>
            </a:r>
            <a:r>
              <a:rPr lang="en" sz="1800" dirty="0">
                <a:solidFill>
                  <a:srgbClr val="000000"/>
                </a:solidFill>
                <a:latin typeface="Arial"/>
                <a:ea typeface="Arial"/>
                <a:cs typeface="Arial"/>
                <a:sym typeface="Arial"/>
              </a:rPr>
              <a:t>must rely on their own research or use a site's recommendation, which uses black-box algorithms behind pay walls.</a:t>
            </a:r>
            <a:endParaRPr sz="1800" dirty="0">
              <a:solidFill>
                <a:srgbClr val="000000"/>
              </a:solidFill>
              <a:latin typeface="Arial"/>
              <a:ea typeface="Arial"/>
              <a:cs typeface="Arial"/>
              <a:sym typeface="Arial"/>
            </a:endParaRPr>
          </a:p>
          <a:p>
            <a:pPr marL="457200" lvl="0" indent="-317500" rtl="0">
              <a:spcBef>
                <a:spcPts val="0"/>
              </a:spcBef>
              <a:spcAft>
                <a:spcPts val="0"/>
              </a:spcAft>
              <a:buClr>
                <a:srgbClr val="000000"/>
              </a:buClr>
              <a:buSzPts val="1400"/>
              <a:buFont typeface="Arial"/>
              <a:buChar char="●"/>
            </a:pPr>
            <a:r>
              <a:rPr lang="en" sz="1800" b="1" dirty="0">
                <a:solidFill>
                  <a:srgbClr val="000000"/>
                </a:solidFill>
                <a:latin typeface="Arial"/>
                <a:ea typeface="Arial"/>
                <a:cs typeface="Arial"/>
                <a:sym typeface="Arial"/>
              </a:rPr>
              <a:t>I'm developing an alternative algorithm to assist in player selection to save participants time and expose the important features in player performance prediction.</a:t>
            </a:r>
            <a:endParaRPr sz="1800" b="1" dirty="0">
              <a:solidFill>
                <a:srgbClr val="000000"/>
              </a:solidFill>
            </a:endParaRPr>
          </a:p>
        </p:txBody>
      </p:sp>
      <p:sp>
        <p:nvSpPr>
          <p:cNvPr id="2" name="TextBox 1"/>
          <p:cNvSpPr txBox="1"/>
          <p:nvPr/>
        </p:nvSpPr>
        <p:spPr>
          <a:xfrm>
            <a:off x="5826045" y="2160909"/>
            <a:ext cx="247056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Roster of 20 players</a:t>
            </a:r>
            <a:endParaRPr lang="en-US" sz="2400" dirty="0"/>
          </a:p>
        </p:txBody>
      </p:sp>
      <p:sp>
        <p:nvSpPr>
          <p:cNvPr id="5" name="TextBox 4"/>
          <p:cNvSpPr txBox="1"/>
          <p:nvPr/>
        </p:nvSpPr>
        <p:spPr>
          <a:xfrm>
            <a:off x="5862985" y="3913371"/>
            <a:ext cx="247056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Select 9 to start</a:t>
            </a:r>
            <a:endParaRPr lang="en-US" sz="2400" dirty="0"/>
          </a:p>
        </p:txBody>
      </p:sp>
    </p:spTree>
    <p:extLst>
      <p:ext uri="{BB962C8B-B14F-4D97-AF65-F5344CB8AC3E}">
        <p14:creationId xmlns:p14="http://schemas.microsoft.com/office/powerpoint/2010/main" val="40603666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Audio detection</a:t>
            </a:r>
            <a:endParaRPr sz="1800"/>
          </a:p>
          <a:p>
            <a:pPr marL="0" lvl="0" indent="0" algn="l" rtl="0">
              <a:spcBef>
                <a:spcPts val="0"/>
              </a:spcBef>
              <a:spcAft>
                <a:spcPts val="0"/>
              </a:spcAft>
              <a:buNone/>
            </a:pPr>
            <a:r>
              <a:rPr lang="en" sz="1800" b="0"/>
              <a:t>1/21/20</a:t>
            </a:r>
            <a:endParaRPr sz="1800" b="0"/>
          </a:p>
        </p:txBody>
      </p:sp>
      <p:sp>
        <p:nvSpPr>
          <p:cNvPr id="256" name="Google Shape;256;p41"/>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Home/away splits for Astros swinging/not swinging, broken down by pitch</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ML on the audio track</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u="sng">
                <a:solidFill>
                  <a:schemeClr val="hlink"/>
                </a:solidFill>
                <a:highlight>
                  <a:srgbClr val="F3F6F8"/>
                </a:highlight>
                <a:latin typeface="Roboto"/>
                <a:ea typeface="Roboto"/>
                <a:cs typeface="Roboto"/>
                <a:sym typeface="Roboto"/>
                <a:hlinkClick r:id="rId3"/>
              </a:rPr>
              <a:t>https://www.baseballprospectus.com/news/article/55283/moonshot-the-astros-sign-stealing-left-a-fingerprint-in-the-audio-date/</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Jomboy video</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u="sng">
                <a:solidFill>
                  <a:schemeClr val="hlink"/>
                </a:solidFill>
                <a:highlight>
                  <a:srgbClr val="F3F6F8"/>
                </a:highlight>
                <a:latin typeface="Roboto"/>
                <a:ea typeface="Roboto"/>
                <a:cs typeface="Roboto"/>
                <a:sym typeface="Roboto"/>
                <a:hlinkClick r:id="rId4"/>
              </a:rPr>
              <a:t>https://www.youtube.com/watch?v=M2XNW1qHN9w</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endParaRPr sz="1200">
              <a:solidFill>
                <a:srgbClr val="000000"/>
              </a:solidFill>
              <a:highlight>
                <a:srgbClr val="F3F6F8"/>
              </a:highlight>
              <a:latin typeface="Roboto"/>
              <a:ea typeface="Roboto"/>
              <a:cs typeface="Roboto"/>
              <a:sym typeface="Roboto"/>
            </a:endParaRPr>
          </a:p>
        </p:txBody>
      </p:sp>
    </p:spTree>
    <p:extLst>
      <p:ext uri="{BB962C8B-B14F-4D97-AF65-F5344CB8AC3E}">
        <p14:creationId xmlns:p14="http://schemas.microsoft.com/office/powerpoint/2010/main" val="179974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Change approach from logistic to Bayesian framework</a:t>
            </a:r>
            <a:endParaRPr sz="1800"/>
          </a:p>
          <a:p>
            <a:pPr marL="0" lvl="0" indent="0" algn="l" rtl="0">
              <a:spcBef>
                <a:spcPts val="0"/>
              </a:spcBef>
              <a:spcAft>
                <a:spcPts val="0"/>
              </a:spcAft>
              <a:buNone/>
            </a:pPr>
            <a:r>
              <a:rPr lang="en" sz="1800" b="0"/>
              <a:t>1/24/20</a:t>
            </a:r>
            <a:endParaRPr sz="1800" b="0"/>
          </a:p>
        </p:txBody>
      </p:sp>
      <p:sp>
        <p:nvSpPr>
          <p:cNvPr id="262" name="Google Shape;262;p42"/>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Logistic regression models don’t seem to be working</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Focus more on a Bayesian approach - like Padres question?</a:t>
            </a:r>
            <a:endParaRPr sz="1200">
              <a:solidFill>
                <a:srgbClr val="000000"/>
              </a:solidFill>
              <a:highlight>
                <a:srgbClr val="F3F6F8"/>
              </a:highlight>
              <a:latin typeface="Roboto"/>
              <a:ea typeface="Roboto"/>
              <a:cs typeface="Roboto"/>
              <a:sym typeface="Roboto"/>
            </a:endParaRPr>
          </a:p>
          <a:p>
            <a:pPr marL="914400" lvl="1"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Take the last 100 dates</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https://community.fangraphs.com/the-outcome-machine-predicting-at-bats-before-they-happen/</a:t>
            </a:r>
            <a:endParaRPr sz="1200">
              <a:solidFill>
                <a:srgbClr val="000000"/>
              </a:solidFill>
              <a:highlight>
                <a:srgbClr val="F3F6F8"/>
              </a:highlight>
              <a:latin typeface="Roboto"/>
              <a:ea typeface="Roboto"/>
              <a:cs typeface="Roboto"/>
              <a:sym typeface="Roboto"/>
            </a:endParaRPr>
          </a:p>
          <a:p>
            <a:pPr marL="457200" lvl="0" indent="-304800" algn="l" rtl="0">
              <a:spcBef>
                <a:spcPts val="0"/>
              </a:spcBef>
              <a:spcAft>
                <a:spcPts val="0"/>
              </a:spcAft>
              <a:buClr>
                <a:srgbClr val="000000"/>
              </a:buClr>
              <a:buSzPts val="1200"/>
              <a:buFont typeface="Roboto"/>
              <a:buChar char="●"/>
            </a:pPr>
            <a:endParaRPr sz="1200">
              <a:solidFill>
                <a:srgbClr val="000000"/>
              </a:solidFill>
              <a:highlight>
                <a:srgbClr val="F3F6F8"/>
              </a:highlight>
              <a:latin typeface="Roboto"/>
              <a:ea typeface="Roboto"/>
              <a:cs typeface="Roboto"/>
              <a:sym typeface="Roboto"/>
            </a:endParaRPr>
          </a:p>
        </p:txBody>
      </p:sp>
    </p:spTree>
    <p:extLst>
      <p:ext uri="{BB962C8B-B14F-4D97-AF65-F5344CB8AC3E}">
        <p14:creationId xmlns:p14="http://schemas.microsoft.com/office/powerpoint/2010/main" val="1217299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pitcher features</a:t>
            </a:r>
            <a:br>
              <a:rPr lang="en-US" dirty="0" smtClean="0"/>
            </a:br>
            <a:r>
              <a:rPr lang="en-US" sz="2000" b="0" dirty="0" smtClean="0"/>
              <a:t>1/27/20</a:t>
            </a:r>
            <a:endParaRPr lang="en-US" dirty="0"/>
          </a:p>
        </p:txBody>
      </p:sp>
      <p:sp>
        <p:nvSpPr>
          <p:cNvPr id="3" name="Content Placeholder 2"/>
          <p:cNvSpPr>
            <a:spLocks noGrp="1"/>
          </p:cNvSpPr>
          <p:nvPr>
            <p:ph idx="1"/>
          </p:nvPr>
        </p:nvSpPr>
        <p:spPr/>
        <p:txBody>
          <a:bodyPr>
            <a:normAutofit/>
          </a:bodyPr>
          <a:lstStyle/>
          <a:p>
            <a:r>
              <a:rPr lang="en-US" dirty="0" smtClean="0"/>
              <a:t>Percent of events (on-base)</a:t>
            </a:r>
          </a:p>
          <a:p>
            <a:r>
              <a:rPr lang="en-US" dirty="0" smtClean="0"/>
              <a:t>Historical matchup</a:t>
            </a:r>
          </a:p>
          <a:p>
            <a:endParaRPr lang="en-US" dirty="0"/>
          </a:p>
        </p:txBody>
      </p:sp>
    </p:spTree>
    <p:extLst>
      <p:ext uri="{BB962C8B-B14F-4D97-AF65-F5344CB8AC3E}">
        <p14:creationId xmlns:p14="http://schemas.microsoft.com/office/powerpoint/2010/main" val="596735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a:t>
            </a:r>
            <a:br>
              <a:rPr lang="en-US" dirty="0" smtClean="0"/>
            </a:br>
            <a:r>
              <a:rPr lang="en-US" sz="2000" b="0" dirty="0" smtClean="0"/>
              <a:t>1/27/20</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Get as many samples as possible</a:t>
            </a:r>
          </a:p>
          <a:p>
            <a:r>
              <a:rPr lang="en-US" dirty="0" smtClean="0"/>
              <a:t>Output the size of the df4model with a warning if less than 200</a:t>
            </a:r>
          </a:p>
          <a:p>
            <a:r>
              <a:rPr lang="en-US" dirty="0" err="1" smtClean="0"/>
              <a:t>Alise</a:t>
            </a:r>
            <a:r>
              <a:rPr lang="en-US" dirty="0" smtClean="0"/>
              <a:t>:</a:t>
            </a:r>
          </a:p>
          <a:p>
            <a:pPr lvl="1"/>
            <a:r>
              <a:rPr lang="en-US" dirty="0" smtClean="0"/>
              <a:t>Perhaps </a:t>
            </a:r>
            <a:r>
              <a:rPr lang="en-US" dirty="0"/>
              <a:t>you may want to start by writing out such problem statements where predictive analytics can be a solution. An example would be, “Based on your selection of Player X for daily baseball fantasy league, you are X% likely to win”</a:t>
            </a:r>
            <a:r>
              <a:rPr lang="en-US" dirty="0" smtClean="0"/>
              <a:t>.</a:t>
            </a:r>
          </a:p>
          <a:p>
            <a:pPr lvl="1"/>
            <a:r>
              <a:rPr lang="en-US" dirty="0" smtClean="0"/>
              <a:t>Add histogram to show here </a:t>
            </a:r>
            <a:r>
              <a:rPr lang="en-US" smtClean="0"/>
              <a:t>players are</a:t>
            </a:r>
            <a:endParaRPr lang="en-US" dirty="0" smtClean="0"/>
          </a:p>
          <a:p>
            <a:r>
              <a:rPr lang="en-US" dirty="0"/>
              <a:t>Add home/</a:t>
            </a:r>
            <a:r>
              <a:rPr lang="en-US" dirty="0" smtClean="0"/>
              <a:t>away</a:t>
            </a:r>
          </a:p>
          <a:p>
            <a:r>
              <a:rPr lang="en-US" dirty="0" smtClean="0"/>
              <a:t>Day/</a:t>
            </a:r>
            <a:r>
              <a:rPr lang="en-US" dirty="0" smtClean="0"/>
              <a:t>night</a:t>
            </a:r>
          </a:p>
          <a:p>
            <a:r>
              <a:rPr lang="en-US" dirty="0" smtClean="0"/>
              <a:t>Edit so that the </a:t>
            </a:r>
            <a:r>
              <a:rPr lang="en-US" dirty="0" err="1" smtClean="0"/>
              <a:t>statcast</a:t>
            </a:r>
            <a:r>
              <a:rPr lang="en-US" dirty="0" smtClean="0"/>
              <a:t> events aren’t getting the day-of data</a:t>
            </a:r>
            <a:endParaRPr lang="en-US" dirty="0"/>
          </a:p>
          <a:p>
            <a:endParaRPr lang="en-US" dirty="0"/>
          </a:p>
        </p:txBody>
      </p:sp>
    </p:spTree>
    <p:extLst>
      <p:ext uri="{BB962C8B-B14F-4D97-AF65-F5344CB8AC3E}">
        <p14:creationId xmlns:p14="http://schemas.microsoft.com/office/powerpoint/2010/main" val="366778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Participants </a:t>
            </a:r>
            <a:r>
              <a:rPr lang="en-US" dirty="0" smtClean="0"/>
              <a:t>often make choices among players of lesser skill</a:t>
            </a:r>
            <a:endParaRPr dirty="0"/>
          </a:p>
        </p:txBody>
      </p:sp>
      <p:sp>
        <p:nvSpPr>
          <p:cNvPr id="111" name="Google Shape;111;p17"/>
          <p:cNvSpPr txBox="1">
            <a:spLocks noGrp="1"/>
          </p:cNvSpPr>
          <p:nvPr>
            <p:ph idx="1"/>
          </p:nvPr>
        </p:nvSpPr>
        <p:spPr>
          <a:xfrm>
            <a:off x="457199" y="2173613"/>
            <a:ext cx="2396305" cy="927540"/>
          </a:xfrm>
          <a:prstGeom prst="rect">
            <a:avLst/>
          </a:prstGeom>
        </p:spPr>
        <p:txBody>
          <a:bodyPr spcFirstLastPara="1" wrap="square" lIns="91425" tIns="91425" rIns="91425" bIns="91425" anchor="t" anchorCtr="0">
            <a:noAutofit/>
          </a:bodyPr>
          <a:lstStyle/>
          <a:p>
            <a:pPr>
              <a:spcBef>
                <a:spcPts val="0"/>
              </a:spcBef>
            </a:pPr>
            <a:r>
              <a:rPr lang="en" sz="2400" dirty="0"/>
              <a:t>Star players would be inserted into a roster nearly all the time</a:t>
            </a:r>
            <a:endParaRPr sz="2400" dirty="0"/>
          </a:p>
          <a:p>
            <a:pPr>
              <a:spcBef>
                <a:spcPts val="1600"/>
              </a:spcBef>
            </a:pPr>
            <a:r>
              <a:rPr lang="en" sz="2400" dirty="0"/>
              <a:t>What about deciding between average players?</a:t>
            </a:r>
            <a:endParaRPr sz="2400" dirty="0"/>
          </a:p>
          <a:p>
            <a:pPr marL="0" lvl="0" indent="0" algn="l" rtl="0">
              <a:spcBef>
                <a:spcPts val="1600"/>
              </a:spcBef>
              <a:spcAft>
                <a:spcPts val="1600"/>
              </a:spcAft>
              <a:buNone/>
            </a:pPr>
            <a:endParaRPr sz="2400" dirty="0"/>
          </a:p>
        </p:txBody>
      </p:sp>
      <p:sp>
        <p:nvSpPr>
          <p:cNvPr id="4" name="Google Shape;111;p17"/>
          <p:cNvSpPr txBox="1">
            <a:spLocks/>
          </p:cNvSpPr>
          <p:nvPr/>
        </p:nvSpPr>
        <p:spPr>
          <a:xfrm>
            <a:off x="2530837" y="2095076"/>
            <a:ext cx="2747324" cy="92754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600"/>
              </a:spcBef>
              <a:spcAft>
                <a:spcPts val="1600"/>
              </a:spcAft>
              <a:buNone/>
            </a:pPr>
            <a:r>
              <a:rPr lang="en" sz="2400" i="1" dirty="0">
                <a:solidFill>
                  <a:srgbClr val="FF0000"/>
                </a:solidFill>
              </a:rPr>
              <a:t>Mike </a:t>
            </a:r>
            <a:r>
              <a:rPr lang="en" sz="2400" i="1" dirty="0" smtClean="0">
                <a:solidFill>
                  <a:srgbClr val="FF0000"/>
                </a:solidFill>
              </a:rPr>
              <a:t>Trout</a:t>
            </a:r>
            <a:r>
              <a:rPr lang="en-US" sz="2400" i="1" dirty="0">
                <a:solidFill>
                  <a:srgbClr val="FF0000"/>
                </a:solidFill>
              </a:rPr>
              <a:t> </a:t>
            </a:r>
            <a:r>
              <a:rPr lang="en-US" sz="2400" i="1" dirty="0" smtClean="0">
                <a:solidFill>
                  <a:srgbClr val="FF0000"/>
                </a:solidFill>
              </a:rPr>
              <a:t>stats </a:t>
            </a:r>
            <a:r>
              <a:rPr lang="mr-IN" sz="2400" i="1" dirty="0" smtClean="0">
                <a:solidFill>
                  <a:srgbClr val="FF0000"/>
                </a:solidFill>
              </a:rPr>
              <a:t>–</a:t>
            </a:r>
            <a:r>
              <a:rPr lang="en-US" sz="2400" i="1" dirty="0" smtClean="0">
                <a:solidFill>
                  <a:srgbClr val="FF0000"/>
                </a:solidFill>
              </a:rPr>
              <a:t> HR, etc.</a:t>
            </a:r>
            <a:endParaRPr lang="en" sz="2400" i="1" dirty="0">
              <a:solidFill>
                <a:srgbClr val="FF0000"/>
              </a:solidFill>
            </a:endParaRPr>
          </a:p>
        </p:txBody>
      </p:sp>
      <p:sp>
        <p:nvSpPr>
          <p:cNvPr id="5" name="Google Shape;111;p17"/>
          <p:cNvSpPr txBox="1">
            <a:spLocks/>
          </p:cNvSpPr>
          <p:nvPr/>
        </p:nvSpPr>
        <p:spPr>
          <a:xfrm>
            <a:off x="4695535" y="3550620"/>
            <a:ext cx="2747324" cy="927540"/>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600"/>
              </a:spcBef>
              <a:spcAft>
                <a:spcPts val="1600"/>
              </a:spcAft>
              <a:buFont typeface="Arial"/>
              <a:buNone/>
            </a:pPr>
            <a:r>
              <a:rPr lang="en" sz="2400" i="1" dirty="0" smtClean="0">
                <a:solidFill>
                  <a:srgbClr val="FF0000"/>
                </a:solidFill>
              </a:rPr>
              <a:t>Performance between Mike Trout</a:t>
            </a:r>
            <a:endParaRPr lang="en" sz="2400" i="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smtClean="0"/>
              <a:t>Features that can affect performance metrics of the batter on a given day</a:t>
            </a:r>
            <a:endParaRPr sz="4000" dirty="0"/>
          </a:p>
        </p:txBody>
      </p:sp>
      <p:sp>
        <p:nvSpPr>
          <p:cNvPr id="111" name="Google Shape;111;p17"/>
          <p:cNvSpPr txBox="1">
            <a:spLocks noGrp="1"/>
          </p:cNvSpPr>
          <p:nvPr>
            <p:ph idx="1"/>
          </p:nvPr>
        </p:nvSpPr>
        <p:spPr>
          <a:xfrm>
            <a:off x="457200" y="2173612"/>
            <a:ext cx="8229600" cy="4344242"/>
          </a:xfrm>
          <a:prstGeom prst="rect">
            <a:avLst/>
          </a:prstGeom>
        </p:spPr>
        <p:txBody>
          <a:bodyPr spcFirstLastPara="1" wrap="square" lIns="91425" tIns="91425" rIns="91425" bIns="91425" anchor="t" anchorCtr="0">
            <a:noAutofit/>
          </a:bodyPr>
          <a:lstStyle/>
          <a:p>
            <a:pPr>
              <a:spcBef>
                <a:spcPts val="0"/>
              </a:spcBef>
            </a:pPr>
            <a:r>
              <a:rPr lang="en-US" sz="1600" dirty="0" smtClean="0"/>
              <a:t>Batter’s historical performance</a:t>
            </a:r>
          </a:p>
          <a:p>
            <a:pPr lvl="1">
              <a:spcBef>
                <a:spcPts val="0"/>
              </a:spcBef>
            </a:pPr>
            <a:r>
              <a:rPr lang="en-US" sz="1400" dirty="0" smtClean="0"/>
              <a:t>Metric itself (e.g. proportion of at-bats getting </a:t>
            </a:r>
            <a:r>
              <a:rPr lang="en-US" sz="1400" dirty="0"/>
              <a:t>on base or proportion of at-bats </a:t>
            </a:r>
            <a:r>
              <a:rPr lang="en-US" sz="1400" dirty="0" smtClean="0"/>
              <a:t>hitting a home run</a:t>
            </a:r>
            <a:r>
              <a:rPr lang="en-US" sz="1400" dirty="0" smtClean="0"/>
              <a:t>)</a:t>
            </a:r>
          </a:p>
          <a:p>
            <a:pPr lvl="1">
              <a:spcBef>
                <a:spcPts val="0"/>
              </a:spcBef>
            </a:pPr>
            <a:r>
              <a:rPr lang="en-US" sz="1400" dirty="0" smtClean="0"/>
              <a:t>Batted ball characteristics (how hard were batted balls, regardless of whether it resulted in a hit)</a:t>
            </a:r>
          </a:p>
          <a:p>
            <a:pPr lvl="1">
              <a:spcBef>
                <a:spcPts val="0"/>
              </a:spcBef>
            </a:pPr>
            <a:r>
              <a:rPr lang="en-US" sz="1400" dirty="0" smtClean="0"/>
              <a:t>This can be segmented by metrics against all pitchers, left-handed pitchers, and right-handed pitchers</a:t>
            </a:r>
          </a:p>
          <a:p>
            <a:pPr>
              <a:spcBef>
                <a:spcPts val="0"/>
              </a:spcBef>
            </a:pPr>
            <a:r>
              <a:rPr lang="en-US" sz="1600" dirty="0" smtClean="0"/>
              <a:t>Pitcher’s historical performance</a:t>
            </a:r>
          </a:p>
          <a:p>
            <a:pPr lvl="1">
              <a:spcBef>
                <a:spcPts val="0"/>
              </a:spcBef>
            </a:pPr>
            <a:r>
              <a:rPr lang="en-US" sz="1400" dirty="0"/>
              <a:t>Metric itself (e.g. proportion of time getting on base)</a:t>
            </a:r>
          </a:p>
          <a:p>
            <a:pPr lvl="1">
              <a:spcBef>
                <a:spcPts val="0"/>
              </a:spcBef>
            </a:pPr>
            <a:r>
              <a:rPr lang="en-US" sz="1400" dirty="0"/>
              <a:t>Batted ball characteristics (how hard were batted balls, regardless of whether it resulted in a hit</a:t>
            </a:r>
            <a:r>
              <a:rPr lang="en-US" sz="1400" dirty="0" smtClean="0"/>
              <a:t>)</a:t>
            </a:r>
          </a:p>
          <a:p>
            <a:pPr lvl="1">
              <a:spcBef>
                <a:spcPts val="0"/>
              </a:spcBef>
            </a:pPr>
            <a:r>
              <a:rPr lang="en-US" sz="1400" dirty="0"/>
              <a:t>This can be segmented by metrics against all </a:t>
            </a:r>
            <a:r>
              <a:rPr lang="en-US" sz="1400" dirty="0" smtClean="0"/>
              <a:t>batters, </a:t>
            </a:r>
            <a:r>
              <a:rPr lang="en-US" sz="1400" dirty="0"/>
              <a:t>left-handed </a:t>
            </a:r>
            <a:r>
              <a:rPr lang="en-US" sz="1400" dirty="0" smtClean="0"/>
              <a:t>batters, </a:t>
            </a:r>
            <a:r>
              <a:rPr lang="en-US" sz="1400" dirty="0"/>
              <a:t>and right-handed </a:t>
            </a:r>
            <a:r>
              <a:rPr lang="en-US" sz="1400" dirty="0" smtClean="0"/>
              <a:t>batters</a:t>
            </a:r>
          </a:p>
          <a:p>
            <a:pPr>
              <a:spcBef>
                <a:spcPts val="0"/>
              </a:spcBef>
            </a:pPr>
            <a:r>
              <a:rPr lang="en-US" sz="1600" dirty="0" smtClean="0"/>
              <a:t>Historical </a:t>
            </a:r>
            <a:r>
              <a:rPr lang="en-US" sz="1600" dirty="0"/>
              <a:t>performance of the </a:t>
            </a:r>
            <a:r>
              <a:rPr lang="en-US" sz="1600" dirty="0" smtClean="0"/>
              <a:t>batter-pitcher matchup for that metric (a subset of above)</a:t>
            </a:r>
          </a:p>
          <a:p>
            <a:pPr>
              <a:spcBef>
                <a:spcPts val="0"/>
              </a:spcBef>
            </a:pPr>
            <a:r>
              <a:rPr lang="en-US" sz="1600" dirty="0" smtClean="0"/>
              <a:t>Characteristics of the day/game</a:t>
            </a:r>
          </a:p>
          <a:p>
            <a:pPr lvl="1">
              <a:spcBef>
                <a:spcPts val="0"/>
              </a:spcBef>
            </a:pPr>
            <a:r>
              <a:rPr lang="en-US" sz="1400" dirty="0" smtClean="0"/>
              <a:t>Whether game was played home or away</a:t>
            </a:r>
          </a:p>
          <a:p>
            <a:pPr lvl="1">
              <a:spcBef>
                <a:spcPts val="0"/>
              </a:spcBef>
            </a:pPr>
            <a:r>
              <a:rPr lang="en-US" sz="1400" dirty="0" smtClean="0"/>
              <a:t>Whether game was played in the day or night</a:t>
            </a:r>
          </a:p>
          <a:p>
            <a:pPr>
              <a:spcBef>
                <a:spcPts val="0"/>
              </a:spcBef>
            </a:pPr>
            <a:r>
              <a:rPr lang="en-US" sz="1600" dirty="0" smtClean="0"/>
              <a:t>Other</a:t>
            </a:r>
          </a:p>
          <a:p>
            <a:pPr lvl="1">
              <a:spcBef>
                <a:spcPts val="0"/>
              </a:spcBef>
            </a:pPr>
            <a:r>
              <a:rPr lang="en-US" sz="1400" dirty="0" smtClean="0"/>
              <a:t>Whether defense may utilize shifts</a:t>
            </a:r>
          </a:p>
          <a:p>
            <a:pPr>
              <a:spcBef>
                <a:spcPts val="0"/>
              </a:spcBef>
            </a:pPr>
            <a:r>
              <a:rPr lang="en-US" sz="1800" dirty="0" smtClean="0"/>
              <a:t>Look at pitch and batted ball characteristics that correlate with a hit</a:t>
            </a:r>
          </a:p>
          <a:p>
            <a:pPr lvl="1">
              <a:spcBef>
                <a:spcPts val="0"/>
              </a:spcBef>
            </a:pPr>
            <a:r>
              <a:rPr lang="en-US" sz="1400" dirty="0" smtClean="0"/>
              <a:t>correlations</a:t>
            </a:r>
            <a:endParaRPr lang="en-US" sz="1600" dirty="0" smtClean="0"/>
          </a:p>
          <a:p>
            <a:pPr>
              <a:spcBef>
                <a:spcPts val="0"/>
              </a:spcBef>
            </a:pPr>
            <a:r>
              <a:rPr lang="en-US" sz="1600" dirty="0" smtClean="0">
                <a:solidFill>
                  <a:srgbClr val="FF0000"/>
                </a:solidFill>
              </a:rPr>
              <a:t>Show example visualizations</a:t>
            </a:r>
            <a:endParaRPr lang="en-US" sz="1600" dirty="0">
              <a:solidFill>
                <a:srgbClr val="FF0000"/>
              </a:solidFill>
            </a:endParaRPr>
          </a:p>
          <a:p>
            <a:pPr>
              <a:spcBef>
                <a:spcPts val="0"/>
              </a:spcBef>
            </a:pPr>
            <a:endParaRPr lang="en-US" sz="1600" dirty="0" smtClean="0"/>
          </a:p>
          <a:p>
            <a:pPr>
              <a:spcBef>
                <a:spcPts val="0"/>
              </a:spcBef>
            </a:pPr>
            <a:endParaRPr sz="1600" dirty="0"/>
          </a:p>
        </p:txBody>
      </p:sp>
    </p:spTree>
    <p:extLst>
      <p:ext uri="{BB962C8B-B14F-4D97-AF65-F5344CB8AC3E}">
        <p14:creationId xmlns:p14="http://schemas.microsoft.com/office/powerpoint/2010/main" val="4305213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Methods</a:t>
            </a:r>
            <a:endParaRPr dirty="0"/>
          </a:p>
        </p:txBody>
      </p:sp>
      <p:sp>
        <p:nvSpPr>
          <p:cNvPr id="123" name="Google Shape;123;p19"/>
          <p:cNvSpPr txBox="1">
            <a:spLocks noGrp="1"/>
          </p:cNvSpPr>
          <p:nvPr>
            <p:ph idx="1"/>
          </p:nvPr>
        </p:nvSpPr>
        <p:spPr>
          <a:xfrm>
            <a:off x="5067222" y="5163162"/>
            <a:ext cx="1233294" cy="518318"/>
          </a:xfrm>
          <a:prstGeom prst="rect">
            <a:avLst/>
          </a:prstGeom>
        </p:spPr>
        <p:txBody>
          <a:bodyPr spcFirstLastPara="1" wrap="square" lIns="91425" tIns="91425" rIns="91425" bIns="91425" anchor="t" anchorCtr="0">
            <a:noAutofit/>
          </a:bodyPr>
          <a:lstStyle/>
          <a:p>
            <a:pPr marL="0" indent="0" algn="ctr">
              <a:spcBef>
                <a:spcPts val="1600"/>
              </a:spcBef>
              <a:buNone/>
            </a:pPr>
            <a:r>
              <a:rPr lang="en-US" sz="1400" dirty="0" smtClean="0"/>
              <a:t>Statistics of Player B</a:t>
            </a:r>
            <a:endParaRPr sz="1400" dirty="0"/>
          </a:p>
        </p:txBody>
      </p:sp>
      <p:pic>
        <p:nvPicPr>
          <p:cNvPr id="2" name="Picture 1"/>
          <p:cNvPicPr>
            <a:picLocks noChangeAspect="1"/>
          </p:cNvPicPr>
          <p:nvPr/>
        </p:nvPicPr>
        <p:blipFill>
          <a:blip r:embed="rId3"/>
          <a:stretch>
            <a:fillRect/>
          </a:stretch>
        </p:blipFill>
        <p:spPr>
          <a:xfrm>
            <a:off x="3315469" y="1245175"/>
            <a:ext cx="1168242" cy="1414489"/>
          </a:xfrm>
          <a:prstGeom prst="rect">
            <a:avLst/>
          </a:prstGeom>
        </p:spPr>
      </p:pic>
      <p:sp>
        <p:nvSpPr>
          <p:cNvPr id="3" name="Rectangle 2"/>
          <p:cNvSpPr/>
          <p:nvPr/>
        </p:nvSpPr>
        <p:spPr>
          <a:xfrm>
            <a:off x="220300" y="1236477"/>
            <a:ext cx="2475116" cy="738664"/>
          </a:xfrm>
          <a:prstGeom prst="rect">
            <a:avLst/>
          </a:prstGeom>
        </p:spPr>
        <p:txBody>
          <a:bodyPr wrap="square">
            <a:spAutoFit/>
          </a:bodyPr>
          <a:lstStyle/>
          <a:p>
            <a:pPr algn="ctr"/>
            <a:r>
              <a:rPr lang="en" sz="1800" dirty="0"/>
              <a:t>pybaseball </a:t>
            </a:r>
            <a:r>
              <a:rPr lang="en" sz="1800" dirty="0" smtClean="0"/>
              <a:t>API</a:t>
            </a:r>
            <a:endParaRPr lang="en-US" sz="1800" dirty="0" smtClean="0"/>
          </a:p>
          <a:p>
            <a:pPr algn="ctr"/>
            <a:r>
              <a:rPr lang="en" sz="1200" dirty="0" smtClean="0"/>
              <a:t>2,174,906</a:t>
            </a:r>
            <a:r>
              <a:rPr lang="en-US" sz="1200" dirty="0" smtClean="0"/>
              <a:t> </a:t>
            </a:r>
            <a:r>
              <a:rPr lang="en" sz="1200" dirty="0" smtClean="0"/>
              <a:t>pitch-by-pitch entries</a:t>
            </a:r>
            <a:endParaRPr lang="en-US" sz="1200" dirty="0" smtClean="0"/>
          </a:p>
          <a:p>
            <a:pPr algn="ctr"/>
            <a:r>
              <a:rPr lang="en-US" sz="1200" dirty="0" smtClean="0"/>
              <a:t>(2017-2019 seasons)</a:t>
            </a:r>
            <a:endParaRPr lang="en-US" sz="1200" dirty="0"/>
          </a:p>
        </p:txBody>
      </p:sp>
      <p:cxnSp>
        <p:nvCxnSpPr>
          <p:cNvPr id="5" name="Straight Arrow Connector 4"/>
          <p:cNvCxnSpPr>
            <a:stCxn id="3" idx="3"/>
            <a:endCxn id="2" idx="1"/>
          </p:cNvCxnSpPr>
          <p:nvPr/>
        </p:nvCxnSpPr>
        <p:spPr>
          <a:xfrm>
            <a:off x="2695416" y="1605809"/>
            <a:ext cx="620053" cy="346611"/>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507136" y="2070459"/>
            <a:ext cx="1486892" cy="1015663"/>
          </a:xfrm>
          <a:prstGeom prst="rect">
            <a:avLst/>
          </a:prstGeom>
        </p:spPr>
        <p:txBody>
          <a:bodyPr wrap="square">
            <a:spAutoFit/>
          </a:bodyPr>
          <a:lstStyle/>
          <a:p>
            <a:pPr algn="ctr"/>
            <a:r>
              <a:rPr lang="en-US" sz="1200" dirty="0" smtClean="0"/>
              <a:t>SQL query for the two players being considered and given date</a:t>
            </a:r>
          </a:p>
          <a:p>
            <a:pPr algn="ctr"/>
            <a:r>
              <a:rPr lang="en-US" sz="1200" dirty="0" smtClean="0"/>
              <a:t>(e.g. May 9, 2019)</a:t>
            </a:r>
          </a:p>
        </p:txBody>
      </p:sp>
      <p:cxnSp>
        <p:nvCxnSpPr>
          <p:cNvPr id="16" name="Straight Arrow Connector 15"/>
          <p:cNvCxnSpPr/>
          <p:nvPr/>
        </p:nvCxnSpPr>
        <p:spPr>
          <a:xfrm>
            <a:off x="4638591" y="1952420"/>
            <a:ext cx="1360675" cy="4232"/>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74525" y="2906799"/>
            <a:ext cx="2711490" cy="738664"/>
          </a:xfrm>
          <a:prstGeom prst="rect">
            <a:avLst/>
          </a:prstGeom>
        </p:spPr>
        <p:txBody>
          <a:bodyPr wrap="square">
            <a:spAutoFit/>
          </a:bodyPr>
          <a:lstStyle/>
          <a:p>
            <a:pPr algn="ctr"/>
            <a:r>
              <a:rPr lang="en-US" dirty="0" smtClean="0"/>
              <a:t>Construct features of batter and pitcher performance, game conditions for each player</a:t>
            </a:r>
            <a:endParaRPr lang="en-US" dirty="0"/>
          </a:p>
        </p:txBody>
      </p:sp>
      <p:sp>
        <p:nvSpPr>
          <p:cNvPr id="21" name="Rectangle 20"/>
          <p:cNvSpPr/>
          <p:nvPr/>
        </p:nvSpPr>
        <p:spPr>
          <a:xfrm>
            <a:off x="615038" y="2218186"/>
            <a:ext cx="1685640" cy="553998"/>
          </a:xfrm>
          <a:prstGeom prst="rect">
            <a:avLst/>
          </a:prstGeom>
        </p:spPr>
        <p:txBody>
          <a:bodyPr wrap="none">
            <a:spAutoFit/>
          </a:bodyPr>
          <a:lstStyle/>
          <a:p>
            <a:pPr algn="ctr"/>
            <a:r>
              <a:rPr lang="en-US" sz="1800" dirty="0" smtClean="0"/>
              <a:t>Stats MLB</a:t>
            </a:r>
            <a:r>
              <a:rPr lang="en" sz="1800" dirty="0" smtClean="0"/>
              <a:t> API </a:t>
            </a:r>
            <a:endParaRPr lang="en-US" sz="1800" dirty="0" smtClean="0"/>
          </a:p>
          <a:p>
            <a:pPr algn="ctr"/>
            <a:r>
              <a:rPr lang="en-US" sz="1200" dirty="0"/>
              <a:t>g</a:t>
            </a:r>
            <a:r>
              <a:rPr lang="en-US" sz="1200" dirty="0" smtClean="0"/>
              <a:t>ame conditions</a:t>
            </a:r>
            <a:endParaRPr lang="en-US" sz="1200" dirty="0"/>
          </a:p>
        </p:txBody>
      </p:sp>
      <p:cxnSp>
        <p:nvCxnSpPr>
          <p:cNvPr id="23" name="Straight Arrow Connector 22"/>
          <p:cNvCxnSpPr>
            <a:stCxn id="21" idx="3"/>
            <a:endCxn id="2" idx="1"/>
          </p:cNvCxnSpPr>
          <p:nvPr/>
        </p:nvCxnSpPr>
        <p:spPr>
          <a:xfrm flipV="1">
            <a:off x="2300678" y="1952420"/>
            <a:ext cx="1014791" cy="542765"/>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Google Shape;123;p19"/>
          <p:cNvSpPr txBox="1">
            <a:spLocks/>
          </p:cNvSpPr>
          <p:nvPr/>
        </p:nvSpPr>
        <p:spPr>
          <a:xfrm>
            <a:off x="306859" y="5688557"/>
            <a:ext cx="2694875" cy="1010708"/>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600"/>
              </a:spcBef>
              <a:buNone/>
            </a:pPr>
            <a:r>
              <a:rPr lang="en" sz="1400" dirty="0" smtClean="0"/>
              <a:t>Build a model for each player and provide recommendation based on probability score of performing (getting on base)</a:t>
            </a:r>
            <a:endParaRPr lang="en" sz="1400" dirty="0"/>
          </a:p>
        </p:txBody>
      </p:sp>
      <p:pic>
        <p:nvPicPr>
          <p:cNvPr id="24" name="Picture 23"/>
          <p:cNvPicPr>
            <a:picLocks noChangeAspect="1"/>
          </p:cNvPicPr>
          <p:nvPr/>
        </p:nvPicPr>
        <p:blipFill>
          <a:blip r:embed="rId4"/>
          <a:stretch>
            <a:fillRect/>
          </a:stretch>
        </p:blipFill>
        <p:spPr>
          <a:xfrm>
            <a:off x="519701" y="4180496"/>
            <a:ext cx="2151363" cy="1434242"/>
          </a:xfrm>
          <a:prstGeom prst="rect">
            <a:avLst/>
          </a:prstGeom>
        </p:spPr>
      </p:pic>
      <p:sp>
        <p:nvSpPr>
          <p:cNvPr id="33" name="Google Shape;123;p19"/>
          <p:cNvSpPr txBox="1">
            <a:spLocks/>
          </p:cNvSpPr>
          <p:nvPr/>
        </p:nvSpPr>
        <p:spPr>
          <a:xfrm>
            <a:off x="5643500" y="5869455"/>
            <a:ext cx="3179658" cy="593116"/>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600"/>
              </a:spcBef>
              <a:buNone/>
            </a:pPr>
            <a:r>
              <a:rPr lang="en" sz="1800" dirty="0" smtClean="0"/>
              <a:t>Compare prediction with actual performance on given date</a:t>
            </a:r>
            <a:endParaRPr lang="en" sz="1800" dirty="0"/>
          </a:p>
        </p:txBody>
      </p:sp>
      <p:sp>
        <p:nvSpPr>
          <p:cNvPr id="34" name="Google Shape;123;p19"/>
          <p:cNvSpPr txBox="1">
            <a:spLocks/>
          </p:cNvSpPr>
          <p:nvPr/>
        </p:nvSpPr>
        <p:spPr>
          <a:xfrm>
            <a:off x="5060072" y="4502762"/>
            <a:ext cx="1247594" cy="518318"/>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600"/>
              </a:spcBef>
              <a:buFont typeface="Arial"/>
              <a:buNone/>
            </a:pPr>
            <a:r>
              <a:rPr lang="en-US" sz="1400" dirty="0" smtClean="0"/>
              <a:t>Statistics of Player A</a:t>
            </a:r>
            <a:endParaRPr lang="en-US" sz="1400" dirty="0"/>
          </a:p>
        </p:txBody>
      </p:sp>
      <p:pic>
        <p:nvPicPr>
          <p:cNvPr id="48" name="Picture 47"/>
          <p:cNvPicPr>
            <a:picLocks noChangeAspect="1"/>
          </p:cNvPicPr>
          <p:nvPr/>
        </p:nvPicPr>
        <p:blipFill>
          <a:blip r:embed="rId5"/>
          <a:stretch>
            <a:fillRect/>
          </a:stretch>
        </p:blipFill>
        <p:spPr>
          <a:xfrm>
            <a:off x="6294881" y="842267"/>
            <a:ext cx="2007694" cy="1995526"/>
          </a:xfrm>
          <a:prstGeom prst="rect">
            <a:avLst/>
          </a:prstGeom>
        </p:spPr>
      </p:pic>
      <p:cxnSp>
        <p:nvCxnSpPr>
          <p:cNvPr id="54" name="Straight Arrow Connector 53"/>
          <p:cNvCxnSpPr/>
          <p:nvPr/>
        </p:nvCxnSpPr>
        <p:spPr>
          <a:xfrm>
            <a:off x="2657585" y="4831978"/>
            <a:ext cx="577573" cy="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3285872" y="4556463"/>
            <a:ext cx="1566865" cy="523220"/>
          </a:xfrm>
          <a:prstGeom prst="rect">
            <a:avLst/>
          </a:prstGeom>
        </p:spPr>
        <p:txBody>
          <a:bodyPr wrap="square">
            <a:spAutoFit/>
          </a:bodyPr>
          <a:lstStyle/>
          <a:p>
            <a:pPr algn="ctr"/>
            <a:r>
              <a:rPr lang="en-US" dirty="0" smtClean="0"/>
              <a:t>“Select Player B for May 9, 2019”</a:t>
            </a:r>
            <a:endParaRPr lang="en-US" dirty="0"/>
          </a:p>
        </p:txBody>
      </p:sp>
      <p:pic>
        <p:nvPicPr>
          <p:cNvPr id="57" name="Picture 56"/>
          <p:cNvPicPr>
            <a:picLocks noChangeAspect="1"/>
          </p:cNvPicPr>
          <p:nvPr/>
        </p:nvPicPr>
        <p:blipFill rotWithShape="1">
          <a:blip r:embed="rId6"/>
          <a:srcRect r="49712"/>
          <a:stretch/>
        </p:blipFill>
        <p:spPr>
          <a:xfrm>
            <a:off x="6232580" y="4554398"/>
            <a:ext cx="2708220" cy="423929"/>
          </a:xfrm>
          <a:prstGeom prst="rect">
            <a:avLst/>
          </a:prstGeom>
        </p:spPr>
      </p:pic>
      <p:pic>
        <p:nvPicPr>
          <p:cNvPr id="60" name="Picture 59"/>
          <p:cNvPicPr>
            <a:picLocks noChangeAspect="1"/>
          </p:cNvPicPr>
          <p:nvPr/>
        </p:nvPicPr>
        <p:blipFill rotWithShape="1">
          <a:blip r:embed="rId6"/>
          <a:srcRect l="50155"/>
          <a:stretch/>
        </p:blipFill>
        <p:spPr>
          <a:xfrm>
            <a:off x="6282266" y="5197864"/>
            <a:ext cx="2684379" cy="423929"/>
          </a:xfrm>
          <a:prstGeom prst="rect">
            <a:avLst/>
          </a:prstGeom>
        </p:spPr>
      </p:pic>
      <p:cxnSp>
        <p:nvCxnSpPr>
          <p:cNvPr id="59" name="Elbow Connector 58"/>
          <p:cNvCxnSpPr>
            <a:stCxn id="20" idx="2"/>
            <a:endCxn id="24" idx="0"/>
          </p:cNvCxnSpPr>
          <p:nvPr/>
        </p:nvCxnSpPr>
        <p:spPr>
          <a:xfrm rot="5400000">
            <a:off x="4245311" y="995536"/>
            <a:ext cx="535033" cy="5834887"/>
          </a:xfrm>
          <a:prstGeom prst="bentConnector3">
            <a:avLst/>
          </a:prstGeom>
          <a:ln>
            <a:solidFill>
              <a:srgbClr val="7F7F7F"/>
            </a:solidFill>
            <a:tailEnd type="arrow"/>
          </a:ln>
        </p:spPr>
        <p:style>
          <a:lnRef idx="2">
            <a:schemeClr val="accent1"/>
          </a:lnRef>
          <a:fillRef idx="0">
            <a:schemeClr val="accent1"/>
          </a:fillRef>
          <a:effectRef idx="1">
            <a:schemeClr val="accent1"/>
          </a:effectRef>
          <a:fontRef idx="minor">
            <a:schemeClr val="tx1"/>
          </a:fontRef>
        </p:style>
      </p:cxnSp>
      <p:sp>
        <p:nvSpPr>
          <p:cNvPr id="63" name="Google Shape;123;p19"/>
          <p:cNvSpPr txBox="1">
            <a:spLocks/>
          </p:cNvSpPr>
          <p:nvPr/>
        </p:nvSpPr>
        <p:spPr>
          <a:xfrm>
            <a:off x="5964342" y="4096803"/>
            <a:ext cx="3179658" cy="593116"/>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600"/>
              </a:spcBef>
              <a:buNone/>
            </a:pPr>
            <a:r>
              <a:rPr lang="en" sz="1800" dirty="0" smtClean="0"/>
              <a:t>Verification</a:t>
            </a:r>
            <a:endParaRPr lang="en" sz="1800"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Webapp: Insight Baseball</a:t>
            </a:r>
            <a:endParaRPr/>
          </a:p>
        </p:txBody>
      </p:sp>
      <p:sp>
        <p:nvSpPr>
          <p:cNvPr id="129" name="Google Shape;129;p20"/>
          <p:cNvSpPr txBox="1">
            <a:spLocks noGrp="1"/>
          </p:cNvSpPr>
          <p:nvPr>
            <p:ph idx="1"/>
          </p:nvPr>
        </p:nvSpPr>
        <p:spPr>
          <a:xfrm>
            <a:off x="457200" y="2173612"/>
            <a:ext cx="6050274" cy="39525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Inputs:</a:t>
            </a:r>
            <a:endParaRPr sz="2000" dirty="0"/>
          </a:p>
          <a:p>
            <a:pPr marL="457200" lvl="0" indent="-311150" algn="l" rtl="0">
              <a:spcBef>
                <a:spcPts val="1600"/>
              </a:spcBef>
              <a:spcAft>
                <a:spcPts val="0"/>
              </a:spcAft>
              <a:buSzPts val="1300"/>
              <a:buChar char="●"/>
            </a:pPr>
            <a:r>
              <a:rPr lang="en" sz="2000" dirty="0"/>
              <a:t>Roster of your players</a:t>
            </a:r>
            <a:endParaRPr sz="2000" dirty="0"/>
          </a:p>
          <a:p>
            <a:pPr marL="457200" lvl="0" indent="-311150" algn="l" rtl="0">
              <a:spcBef>
                <a:spcPts val="0"/>
              </a:spcBef>
              <a:spcAft>
                <a:spcPts val="0"/>
              </a:spcAft>
              <a:buSzPts val="1300"/>
              <a:buChar char="●"/>
            </a:pPr>
            <a:r>
              <a:rPr lang="en" sz="2000" dirty="0"/>
              <a:t>Day of the week / starting opposing pitcher</a:t>
            </a:r>
            <a:endParaRPr sz="2000" dirty="0"/>
          </a:p>
          <a:p>
            <a:pPr marL="457200" lvl="0" indent="-311150" algn="l" rtl="0">
              <a:spcBef>
                <a:spcPts val="0"/>
              </a:spcBef>
              <a:spcAft>
                <a:spcPts val="0"/>
              </a:spcAft>
              <a:buSzPts val="1300"/>
              <a:buChar char="●"/>
            </a:pPr>
            <a:r>
              <a:rPr lang="en" sz="2000" smtClean="0"/>
              <a:t>Selection of traditional vs. advanced stats for categories</a:t>
            </a:r>
            <a:endParaRPr sz="2000" smtClean="0"/>
          </a:p>
          <a:p>
            <a:pPr marL="0" lvl="0" indent="0" algn="l" rtl="0">
              <a:spcBef>
                <a:spcPts val="1600"/>
              </a:spcBef>
              <a:spcAft>
                <a:spcPts val="0"/>
              </a:spcAft>
              <a:buNone/>
            </a:pPr>
            <a:r>
              <a:rPr lang="en" sz="2000" smtClean="0"/>
              <a:t>Output</a:t>
            </a:r>
            <a:r>
              <a:rPr lang="en" sz="2000" dirty="0"/>
              <a:t>:</a:t>
            </a:r>
            <a:endParaRPr sz="2000" dirty="0"/>
          </a:p>
          <a:p>
            <a:pPr marL="457200" lvl="0" indent="-311150" algn="l" rtl="0">
              <a:spcBef>
                <a:spcPts val="1600"/>
              </a:spcBef>
              <a:spcAft>
                <a:spcPts val="0"/>
              </a:spcAft>
              <a:buSzPts val="1300"/>
              <a:buChar char="●"/>
            </a:pPr>
            <a:r>
              <a:rPr lang="en" sz="2000" dirty="0"/>
              <a:t>Suggestions for waiver wire</a:t>
            </a:r>
            <a:endParaRPr sz="2000" dirty="0"/>
          </a:p>
          <a:p>
            <a:pPr marL="457200" lvl="0" indent="-311150" algn="l" rtl="0">
              <a:spcBef>
                <a:spcPts val="0"/>
              </a:spcBef>
              <a:spcAft>
                <a:spcPts val="0"/>
              </a:spcAft>
              <a:buSzPts val="1300"/>
              <a:buChar char="●"/>
            </a:pPr>
            <a:r>
              <a:rPr lang="en" sz="2000" dirty="0"/>
              <a:t>Starting lineup with probability of them doing better than alternative</a:t>
            </a:r>
            <a:endParaRPr sz="2000" dirty="0"/>
          </a:p>
        </p:txBody>
      </p:sp>
      <p:pic>
        <p:nvPicPr>
          <p:cNvPr id="130" name="Google Shape;130;p20"/>
          <p:cNvPicPr preferRelativeResize="0"/>
          <p:nvPr/>
        </p:nvPicPr>
        <p:blipFill rotWithShape="1">
          <a:blip r:embed="rId3">
            <a:alphaModFix/>
          </a:blip>
          <a:srcRect l="30325" r="28974"/>
          <a:stretch/>
        </p:blipFill>
        <p:spPr>
          <a:xfrm>
            <a:off x="6661025" y="2390134"/>
            <a:ext cx="1951892" cy="3197167"/>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M</a:t>
            </a:r>
            <a:r>
              <a:rPr lang="en" sz="2800" dirty="0" smtClean="0"/>
              <a:t>odel </a:t>
            </a:r>
            <a:r>
              <a:rPr lang="en-US" sz="2800" dirty="0" smtClean="0"/>
              <a:t>aims </a:t>
            </a:r>
            <a:r>
              <a:rPr lang="en" sz="2800" dirty="0" smtClean="0"/>
              <a:t>to </a:t>
            </a:r>
            <a:r>
              <a:rPr lang="en" sz="2800" dirty="0"/>
              <a:t>predict </a:t>
            </a:r>
            <a:r>
              <a:rPr lang="en" sz="2800" dirty="0" smtClean="0"/>
              <a:t>player</a:t>
            </a:r>
            <a:r>
              <a:rPr lang="en-US" sz="2800" dirty="0" smtClean="0"/>
              <a:t> performance</a:t>
            </a:r>
            <a:r>
              <a:rPr lang="en" sz="2800" dirty="0" smtClean="0"/>
              <a:t> for </a:t>
            </a:r>
            <a:r>
              <a:rPr lang="en" sz="2800" dirty="0"/>
              <a:t>a given day</a:t>
            </a:r>
            <a:endParaRPr sz="2800" dirty="0"/>
          </a:p>
        </p:txBody>
      </p:sp>
      <p:graphicFrame>
        <p:nvGraphicFramePr>
          <p:cNvPr id="130" name="Google Shape;130;p20"/>
          <p:cNvGraphicFramePr/>
          <p:nvPr>
            <p:extLst>
              <p:ext uri="{D42A27DB-BD31-4B8C-83A1-F6EECF244321}">
                <p14:modId xmlns:p14="http://schemas.microsoft.com/office/powerpoint/2010/main" val="1941141198"/>
              </p:ext>
            </p:extLst>
          </p:nvPr>
        </p:nvGraphicFramePr>
        <p:xfrm>
          <a:off x="456666" y="1443788"/>
          <a:ext cx="7963092" cy="4672536"/>
        </p:xfrm>
        <a:graphic>
          <a:graphicData uri="http://schemas.openxmlformats.org/drawingml/2006/table">
            <a:tbl>
              <a:tblPr>
                <a:noFill/>
              </a:tblPr>
              <a:tblGrid>
                <a:gridCol w="599439"/>
                <a:gridCol w="1227722"/>
                <a:gridCol w="1107776"/>
                <a:gridCol w="1126923"/>
                <a:gridCol w="1336842"/>
                <a:gridCol w="1189790"/>
                <a:gridCol w="1374600"/>
              </a:tblGrid>
              <a:tr h="801318">
                <a:tc>
                  <a:txBody>
                    <a:bodyPr/>
                    <a:lstStyle/>
                    <a:p>
                      <a:pPr marL="0" lvl="0" indent="0" algn="l" rtl="0">
                        <a:spcBef>
                          <a:spcPts val="0"/>
                        </a:spcBef>
                        <a:spcAft>
                          <a:spcPts val="0"/>
                        </a:spcAft>
                        <a:buNone/>
                      </a:pPr>
                      <a:r>
                        <a:rPr lang="en-US" sz="1100" b="1" dirty="0" smtClean="0"/>
                        <a:t>A</a:t>
                      </a:r>
                      <a:r>
                        <a:rPr lang="en" sz="1100" b="1" dirty="0" smtClean="0"/>
                        <a:t>ttempt</a:t>
                      </a:r>
                      <a:endParaRPr sz="1100" b="1" dirty="0"/>
                    </a:p>
                  </a:txBody>
                  <a:tcPr marL="45720" marR="45720"/>
                </a:tc>
                <a:tc>
                  <a:txBody>
                    <a:bodyPr/>
                    <a:lstStyle/>
                    <a:p>
                      <a:pPr marL="0" lvl="0" indent="0" algn="l" rtl="0">
                        <a:lnSpc>
                          <a:spcPct val="115000"/>
                        </a:lnSpc>
                        <a:spcBef>
                          <a:spcPts val="0"/>
                        </a:spcBef>
                        <a:spcAft>
                          <a:spcPts val="0"/>
                        </a:spcAft>
                        <a:buNone/>
                      </a:pPr>
                      <a:r>
                        <a:rPr lang="en" sz="1100" b="1" dirty="0" smtClean="0"/>
                        <a:t>Data </a:t>
                      </a:r>
                      <a:r>
                        <a:rPr lang="en" sz="1100" b="1" dirty="0"/>
                        <a:t>matrix segmentation</a:t>
                      </a:r>
                      <a:endParaRPr sz="1100" b="1" dirty="0"/>
                    </a:p>
                  </a:txBody>
                  <a:tcPr marL="45720" marR="45720"/>
                </a:tc>
                <a:tc>
                  <a:txBody>
                    <a:bodyPr/>
                    <a:lstStyle/>
                    <a:p>
                      <a:pPr marL="0" lvl="0" indent="0" algn="l" rtl="0">
                        <a:spcBef>
                          <a:spcPts val="0"/>
                        </a:spcBef>
                        <a:spcAft>
                          <a:spcPts val="0"/>
                        </a:spcAft>
                        <a:buNone/>
                      </a:pPr>
                      <a:r>
                        <a:rPr lang="en" sz="1100" b="1"/>
                        <a:t>Time window of feature</a:t>
                      </a:r>
                      <a:endParaRPr sz="1100" b="1"/>
                    </a:p>
                  </a:txBody>
                  <a:tcPr marL="45720" marR="45720"/>
                </a:tc>
                <a:tc>
                  <a:txBody>
                    <a:bodyPr/>
                    <a:lstStyle/>
                    <a:p>
                      <a:pPr marL="0" lvl="0" indent="0" algn="l" rtl="0">
                        <a:spcBef>
                          <a:spcPts val="0"/>
                        </a:spcBef>
                        <a:spcAft>
                          <a:spcPts val="0"/>
                        </a:spcAft>
                        <a:buNone/>
                      </a:pPr>
                      <a:r>
                        <a:rPr lang="en" sz="1100" b="1" dirty="0"/>
                        <a:t>Row granularity</a:t>
                      </a:r>
                      <a:endParaRPr sz="1100" b="1" dirty="0"/>
                    </a:p>
                  </a:txBody>
                  <a:tcPr marL="45720" marR="45720"/>
                </a:tc>
                <a:tc>
                  <a:txBody>
                    <a:bodyPr/>
                    <a:lstStyle/>
                    <a:p>
                      <a:pPr marL="0" lvl="0" indent="0" algn="l" rtl="0">
                        <a:spcBef>
                          <a:spcPts val="0"/>
                        </a:spcBef>
                        <a:spcAft>
                          <a:spcPts val="0"/>
                        </a:spcAft>
                        <a:buNone/>
                      </a:pPr>
                      <a:r>
                        <a:rPr lang="en-US" sz="1100" b="1" dirty="0" smtClean="0"/>
                        <a:t>Target</a:t>
                      </a:r>
                      <a:endParaRPr sz="1100" b="1" dirty="0"/>
                    </a:p>
                  </a:txBody>
                  <a:tcPr marL="45720" marR="45720"/>
                </a:tc>
                <a:tc>
                  <a:txBody>
                    <a:bodyPr/>
                    <a:lstStyle/>
                    <a:p>
                      <a:pPr marL="0" lvl="0" indent="0" algn="l" rtl="0">
                        <a:spcBef>
                          <a:spcPts val="0"/>
                        </a:spcBef>
                        <a:spcAft>
                          <a:spcPts val="0"/>
                        </a:spcAft>
                        <a:buNone/>
                      </a:pPr>
                      <a:r>
                        <a:rPr lang="en-US" sz="1100" b="1" dirty="0" smtClean="0"/>
                        <a:t>M</a:t>
                      </a:r>
                      <a:r>
                        <a:rPr lang="en" sz="1100" b="1" dirty="0" smtClean="0"/>
                        <a:t>odel</a:t>
                      </a:r>
                      <a:endParaRPr sz="1100" b="1" dirty="0"/>
                    </a:p>
                  </a:txBody>
                  <a:tcPr marL="45720" marR="45720"/>
                </a:tc>
                <a:tc>
                  <a:txBody>
                    <a:bodyPr/>
                    <a:lstStyle/>
                    <a:p>
                      <a:pPr marL="0" lvl="0" indent="0" algn="l" rtl="0">
                        <a:spcBef>
                          <a:spcPts val="0"/>
                        </a:spcBef>
                        <a:spcAft>
                          <a:spcPts val="0"/>
                        </a:spcAft>
                        <a:buNone/>
                      </a:pPr>
                      <a:r>
                        <a:rPr lang="en-US" sz="1100" b="1" dirty="0" smtClean="0"/>
                        <a:t>Overall result</a:t>
                      </a:r>
                      <a:endParaRPr sz="1100" b="1" dirty="0"/>
                    </a:p>
                  </a:txBody>
                  <a:tcPr marL="45720" marR="45720"/>
                </a:tc>
              </a:tr>
              <a:tr h="886551">
                <a:tc>
                  <a:txBody>
                    <a:bodyPr/>
                    <a:lstStyle/>
                    <a:p>
                      <a:pPr marL="0" lvl="0" indent="0" algn="l" rtl="0">
                        <a:spcBef>
                          <a:spcPts val="0"/>
                        </a:spcBef>
                        <a:spcAft>
                          <a:spcPts val="0"/>
                        </a:spcAft>
                        <a:buNone/>
                      </a:pPr>
                      <a:r>
                        <a:rPr lang="en" sz="1100"/>
                        <a:t>1</a:t>
                      </a:r>
                      <a:endParaRPr sz="1100"/>
                    </a:p>
                  </a:txBody>
                  <a:tcPr marL="45720" marR="45720"/>
                </a:tc>
                <a:tc>
                  <a:txBody>
                    <a:bodyPr/>
                    <a:lstStyle/>
                    <a:p>
                      <a:pPr marL="0" lvl="0" indent="0" algn="l" rtl="0">
                        <a:lnSpc>
                          <a:spcPct val="115000"/>
                        </a:lnSpc>
                        <a:spcBef>
                          <a:spcPts val="0"/>
                        </a:spcBef>
                        <a:spcAft>
                          <a:spcPts val="0"/>
                        </a:spcAft>
                        <a:buNone/>
                      </a:pPr>
                      <a:r>
                        <a:rPr lang="en-US" sz="1100" dirty="0" smtClean="0"/>
                        <a:t>Single matrix: A</a:t>
                      </a:r>
                      <a:r>
                        <a:rPr lang="en" sz="1100" dirty="0" smtClean="0"/>
                        <a:t>ll </a:t>
                      </a:r>
                      <a:r>
                        <a:rPr lang="en" sz="1100" dirty="0"/>
                        <a:t>batter-pitcher </a:t>
                      </a:r>
                      <a:r>
                        <a:rPr lang="en" sz="1100" dirty="0" smtClean="0"/>
                        <a:t>matchups</a:t>
                      </a:r>
                      <a:endParaRPr sz="1100" dirty="0"/>
                    </a:p>
                  </a:txBody>
                  <a:tcPr marL="45720" marR="45720"/>
                </a:tc>
                <a:tc>
                  <a:txBody>
                    <a:bodyPr/>
                    <a:lstStyle/>
                    <a:p>
                      <a:pPr marL="0" lvl="0" indent="0" algn="l" rtl="0">
                        <a:spcBef>
                          <a:spcPts val="0"/>
                        </a:spcBef>
                        <a:spcAft>
                          <a:spcPts val="0"/>
                        </a:spcAft>
                        <a:buNone/>
                      </a:pPr>
                      <a:r>
                        <a:rPr lang="en" sz="1100"/>
                        <a:t>1 season (2018)</a:t>
                      </a:r>
                      <a:endParaRPr sz="1100"/>
                    </a:p>
                  </a:txBody>
                  <a:tcPr marL="45720" marR="45720"/>
                </a:tc>
                <a:tc>
                  <a:txBody>
                    <a:bodyPr/>
                    <a:lstStyle/>
                    <a:p>
                      <a:pPr marL="0" lvl="0" indent="0" algn="l" rtl="0">
                        <a:spcBef>
                          <a:spcPts val="0"/>
                        </a:spcBef>
                        <a:spcAft>
                          <a:spcPts val="0"/>
                        </a:spcAft>
                        <a:buNone/>
                      </a:pPr>
                      <a:r>
                        <a:rPr lang="en" sz="1100" dirty="0" smtClean="0"/>
                        <a:t>at-bat</a:t>
                      </a:r>
                      <a:r>
                        <a:rPr lang="en-US" sz="1100" dirty="0" smtClean="0"/>
                        <a:t> event</a:t>
                      </a:r>
                    </a:p>
                  </a:txBody>
                  <a:tcPr marL="45720" marR="4572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0 or 1 of a hit, date agnostic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(2019 season)</a:t>
                      </a:r>
                    </a:p>
                    <a:p>
                      <a:pPr marL="0" lvl="0" indent="0" algn="l" rtl="0">
                        <a:spcBef>
                          <a:spcPts val="0"/>
                        </a:spcBef>
                        <a:spcAft>
                          <a:spcPts val="0"/>
                        </a:spcAft>
                        <a:buNone/>
                      </a:pPr>
                      <a:endParaRPr sz="1100" dirty="0"/>
                    </a:p>
                  </a:txBody>
                  <a:tcPr marL="45720" marR="45720"/>
                </a:tc>
                <a:tc>
                  <a:txBody>
                    <a:bodyPr/>
                    <a:lstStyle/>
                    <a:p>
                      <a:pPr marL="0" lvl="0" indent="0" algn="l" rtl="0">
                        <a:spcBef>
                          <a:spcPts val="0"/>
                        </a:spcBef>
                        <a:spcAft>
                          <a:spcPts val="0"/>
                        </a:spcAft>
                        <a:buNone/>
                      </a:pPr>
                      <a:r>
                        <a:rPr lang="en" sz="1100" dirty="0"/>
                        <a:t>Log. regression</a:t>
                      </a:r>
                      <a:endParaRPr sz="1100" dirty="0"/>
                    </a:p>
                  </a:txBody>
                  <a:tcPr marL="45720" marR="45720"/>
                </a:tc>
                <a:tc>
                  <a:txBody>
                    <a:bodyPr/>
                    <a:lstStyle/>
                    <a:p>
                      <a:pPr marL="0" lvl="0" indent="0" algn="l" rtl="0">
                        <a:spcBef>
                          <a:spcPts val="0"/>
                        </a:spcBef>
                        <a:spcAft>
                          <a:spcPts val="0"/>
                        </a:spcAft>
                        <a:buNone/>
                      </a:pPr>
                      <a:r>
                        <a:rPr lang="en-US" sz="1100" dirty="0" smtClean="0"/>
                        <a:t>No pos.</a:t>
                      </a:r>
                      <a:r>
                        <a:rPr lang="en-US" sz="1100" baseline="0" dirty="0" smtClean="0"/>
                        <a:t> class prediction with threshold at 0.5;</a:t>
                      </a:r>
                    </a:p>
                    <a:p>
                      <a:pPr marL="0" lvl="0" indent="0" algn="l" rtl="0">
                        <a:spcBef>
                          <a:spcPts val="0"/>
                        </a:spcBef>
                        <a:spcAft>
                          <a:spcPts val="0"/>
                        </a:spcAft>
                        <a:buNone/>
                      </a:pPr>
                      <a:r>
                        <a:rPr lang="en-US" sz="1100" baseline="0" dirty="0" smtClean="0"/>
                        <a:t>Will look at probabilities of positive class and set lower threshold</a:t>
                      </a:r>
                    </a:p>
                  </a:txBody>
                  <a:tcPr marL="45720" marR="45720"/>
                </a:tc>
              </a:tr>
              <a:tr h="1104376">
                <a:tc>
                  <a:txBody>
                    <a:bodyPr/>
                    <a:lstStyle/>
                    <a:p>
                      <a:pPr marL="0" lvl="0" indent="0" algn="l" rtl="0">
                        <a:spcBef>
                          <a:spcPts val="0"/>
                        </a:spcBef>
                        <a:spcAft>
                          <a:spcPts val="0"/>
                        </a:spcAft>
                        <a:buNone/>
                      </a:pPr>
                      <a:r>
                        <a:rPr lang="en" sz="1100"/>
                        <a:t>2</a:t>
                      </a:r>
                      <a:endParaRPr sz="1100"/>
                    </a:p>
                  </a:txBody>
                  <a:tcPr marL="45720" marR="45720"/>
                </a:tc>
                <a:tc>
                  <a:txBody>
                    <a:bodyPr/>
                    <a:lstStyle/>
                    <a:p>
                      <a:pPr marL="0" lvl="0" indent="0" algn="l" rtl="0">
                        <a:lnSpc>
                          <a:spcPct val="115000"/>
                        </a:lnSpc>
                        <a:spcBef>
                          <a:spcPts val="0"/>
                        </a:spcBef>
                        <a:spcAft>
                          <a:spcPts val="0"/>
                        </a:spcAft>
                        <a:buNone/>
                      </a:pPr>
                      <a:r>
                        <a:rPr lang="en-US" sz="1100" dirty="0" smtClean="0"/>
                        <a:t>Multiple matrices: Each </a:t>
                      </a:r>
                      <a:r>
                        <a:rPr lang="en" sz="1100" dirty="0" smtClean="0"/>
                        <a:t>batter </a:t>
                      </a:r>
                      <a:r>
                        <a:rPr lang="en" sz="1100" dirty="0"/>
                        <a:t>with their own pitcher matchups</a:t>
                      </a:r>
                      <a:endParaRPr sz="1100" dirty="0"/>
                    </a:p>
                  </a:txBody>
                  <a:tcPr marL="45720" marR="45720"/>
                </a:tc>
                <a:tc>
                  <a:txBody>
                    <a:bodyPr/>
                    <a:lstStyle/>
                    <a:p>
                      <a:pPr marL="0" lvl="0" indent="0" algn="l" rtl="0">
                        <a:spcBef>
                          <a:spcPts val="0"/>
                        </a:spcBef>
                        <a:spcAft>
                          <a:spcPts val="0"/>
                        </a:spcAft>
                        <a:buNone/>
                      </a:pPr>
                      <a:r>
                        <a:rPr lang="en" sz="1100" dirty="0"/>
                        <a:t>1 season (2018)</a:t>
                      </a:r>
                      <a:endParaRPr sz="1100" dirty="0"/>
                    </a:p>
                  </a:txBody>
                  <a:tcPr marL="45720" marR="45720"/>
                </a:tc>
                <a:tc>
                  <a:txBody>
                    <a:bodyPr/>
                    <a:lstStyle/>
                    <a:p>
                      <a:pPr marL="0" lvl="0" indent="0" algn="l" rtl="0">
                        <a:spcBef>
                          <a:spcPts val="0"/>
                        </a:spcBef>
                        <a:spcAft>
                          <a:spcPts val="0"/>
                        </a:spcAft>
                        <a:buNone/>
                      </a:pPr>
                      <a:r>
                        <a:rPr lang="en" sz="1100" dirty="0" smtClean="0"/>
                        <a:t>at-bat event</a:t>
                      </a:r>
                    </a:p>
                  </a:txBody>
                  <a:tcPr marL="45720" marR="4572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0 or 1 of a hit, date agnostic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(2019 season)</a:t>
                      </a:r>
                    </a:p>
                    <a:p>
                      <a:pPr marL="0" lvl="0" indent="0" algn="l" rtl="0">
                        <a:spcBef>
                          <a:spcPts val="0"/>
                        </a:spcBef>
                        <a:spcAft>
                          <a:spcPts val="0"/>
                        </a:spcAft>
                        <a:buNone/>
                      </a:pPr>
                      <a:endParaRPr sz="1100" dirty="0"/>
                    </a:p>
                  </a:txBody>
                  <a:tcPr marL="45720" marR="45720"/>
                </a:tc>
                <a:tc>
                  <a:txBody>
                    <a:bodyPr/>
                    <a:lstStyle/>
                    <a:p>
                      <a:pPr marL="0" lvl="0" indent="0" algn="l" rtl="0">
                        <a:spcBef>
                          <a:spcPts val="0"/>
                        </a:spcBef>
                        <a:spcAft>
                          <a:spcPts val="0"/>
                        </a:spcAft>
                        <a:buNone/>
                      </a:pPr>
                      <a:r>
                        <a:rPr lang="en" sz="1100" dirty="0"/>
                        <a:t>Log. regression</a:t>
                      </a:r>
                      <a:endParaRPr sz="1100" dirty="0"/>
                    </a:p>
                  </a:txBody>
                  <a:tcPr marL="45720" marR="45720"/>
                </a:tc>
                <a:tc>
                  <a:txBody>
                    <a:bodyPr/>
                    <a:lstStyle/>
                    <a:p>
                      <a:pPr marL="0" lvl="0" indent="0" algn="l" rtl="0">
                        <a:spcBef>
                          <a:spcPts val="0"/>
                        </a:spcBef>
                        <a:spcAft>
                          <a:spcPts val="0"/>
                        </a:spcAft>
                        <a:buNone/>
                      </a:pPr>
                      <a:r>
                        <a:rPr lang="en-US" sz="1100" dirty="0" smtClean="0"/>
                        <a:t>No pos.</a:t>
                      </a:r>
                      <a:r>
                        <a:rPr lang="en-US" sz="1100" baseline="0" dirty="0" smtClean="0"/>
                        <a:t> class prediction with threshold at 0.5;</a:t>
                      </a:r>
                    </a:p>
                    <a:p>
                      <a:pPr marL="0" lvl="0" indent="0" algn="l" rtl="0">
                        <a:spcBef>
                          <a:spcPts val="0"/>
                        </a:spcBef>
                        <a:spcAft>
                          <a:spcPts val="0"/>
                        </a:spcAft>
                        <a:buNone/>
                      </a:pPr>
                      <a:r>
                        <a:rPr lang="en-US" sz="1100" baseline="0" dirty="0" smtClean="0"/>
                        <a:t>Will look at probabilities of positive class and set lower threshold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p>
                      <a:pPr marL="0" lvl="0" indent="0" algn="l" rtl="0">
                        <a:spcBef>
                          <a:spcPts val="0"/>
                        </a:spcBef>
                        <a:spcAft>
                          <a:spcPts val="0"/>
                        </a:spcAft>
                        <a:buNone/>
                      </a:pPr>
                      <a:endParaRPr sz="1100" dirty="0"/>
                    </a:p>
                  </a:txBody>
                  <a:tcPr marL="45720" marR="45720"/>
                </a:tc>
              </a:tr>
              <a:tr h="1006099">
                <a:tc>
                  <a:txBody>
                    <a:bodyPr/>
                    <a:lstStyle/>
                    <a:p>
                      <a:pPr marL="0" lvl="0" indent="0" algn="l" rtl="0">
                        <a:spcBef>
                          <a:spcPts val="0"/>
                        </a:spcBef>
                        <a:spcAft>
                          <a:spcPts val="0"/>
                        </a:spcAft>
                        <a:buNone/>
                      </a:pPr>
                      <a:r>
                        <a:rPr lang="en" sz="1100"/>
                        <a:t>3</a:t>
                      </a:r>
                      <a:endParaRPr sz="1100"/>
                    </a:p>
                  </a:txBody>
                  <a:tcPr marL="45720" marR="4572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Multiple matrices: Each batter with their own pitcher matchups</a:t>
                      </a:r>
                    </a:p>
                  </a:txBody>
                  <a:tcPr marL="45720" marR="45720"/>
                </a:tc>
                <a:tc>
                  <a:txBody>
                    <a:bodyPr/>
                    <a:lstStyle/>
                    <a:p>
                      <a:pPr marL="0" lvl="0" indent="0" algn="l" rtl="0">
                        <a:spcBef>
                          <a:spcPts val="0"/>
                        </a:spcBef>
                        <a:spcAft>
                          <a:spcPts val="0"/>
                        </a:spcAft>
                        <a:buNone/>
                      </a:pPr>
                      <a:r>
                        <a:rPr lang="en-US" sz="1100" dirty="0" smtClean="0"/>
                        <a:t>Players historical at-bats against</a:t>
                      </a:r>
                      <a:r>
                        <a:rPr lang="en-US" sz="1100" baseline="0" dirty="0" smtClean="0"/>
                        <a:t> pitcher or similar pitchers since 2017</a:t>
                      </a:r>
                      <a:endParaRPr sz="1100" dirty="0"/>
                    </a:p>
                  </a:txBody>
                  <a:tcPr marL="45720" marR="45720"/>
                </a:tc>
                <a:tc>
                  <a:txBody>
                    <a:bodyPr/>
                    <a:lstStyle/>
                    <a:p>
                      <a:pPr marL="0" lvl="0" indent="0" algn="l" rtl="0">
                        <a:spcBef>
                          <a:spcPts val="0"/>
                        </a:spcBef>
                        <a:spcAft>
                          <a:spcPts val="0"/>
                        </a:spcAft>
                        <a:buNone/>
                      </a:pPr>
                      <a:r>
                        <a:rPr lang="en" sz="1100" dirty="0"/>
                        <a:t>game</a:t>
                      </a:r>
                      <a:endParaRPr sz="1100" dirty="0"/>
                    </a:p>
                  </a:txBody>
                  <a:tcPr marL="45720" marR="45720"/>
                </a:tc>
                <a:tc>
                  <a:txBody>
                    <a:bodyPr/>
                    <a:lstStyle/>
                    <a:p>
                      <a:pPr marL="0" lvl="0" indent="0" algn="l" rtl="0">
                        <a:spcBef>
                          <a:spcPts val="0"/>
                        </a:spcBef>
                        <a:spcAft>
                          <a:spcPts val="0"/>
                        </a:spcAft>
                        <a:buNone/>
                      </a:pPr>
                      <a:endParaRPr sz="1100" dirty="0"/>
                    </a:p>
                  </a:txBody>
                  <a:tcPr marL="45720" marR="45720"/>
                </a:tc>
                <a:tc>
                  <a:txBody>
                    <a:bodyPr/>
                    <a:lstStyle/>
                    <a:p>
                      <a:pPr marL="0" lvl="0" indent="0" algn="l" rtl="0">
                        <a:spcBef>
                          <a:spcPts val="0"/>
                        </a:spcBef>
                        <a:spcAft>
                          <a:spcPts val="0"/>
                        </a:spcAft>
                        <a:buNone/>
                      </a:pPr>
                      <a:r>
                        <a:rPr lang="en-US" sz="1100" dirty="0" smtClean="0"/>
                        <a:t>TBD</a:t>
                      </a:r>
                      <a:endParaRPr sz="1100" dirty="0"/>
                    </a:p>
                  </a:txBody>
                  <a:tcPr marL="45720" marR="45720"/>
                </a:tc>
                <a:tc>
                  <a:txBody>
                    <a:bodyPr/>
                    <a:lstStyle/>
                    <a:p>
                      <a:pPr marL="0" lvl="0" indent="0" algn="l" rtl="0">
                        <a:spcBef>
                          <a:spcPts val="0"/>
                        </a:spcBef>
                        <a:spcAft>
                          <a:spcPts val="0"/>
                        </a:spcAft>
                        <a:buNone/>
                      </a:pPr>
                      <a:endParaRPr sz="1100" dirty="0"/>
                    </a:p>
                  </a:txBody>
                  <a:tcPr marL="45720" marR="45720"/>
                </a:tc>
              </a:tr>
            </a:tbl>
          </a:graphicData>
        </a:graphic>
      </p:graphicFrame>
    </p:spTree>
    <p:extLst>
      <p:ext uri="{BB962C8B-B14F-4D97-AF65-F5344CB8AC3E}">
        <p14:creationId xmlns:p14="http://schemas.microsoft.com/office/powerpoint/2010/main" val="23173076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Ben Lacar, PhD.</a:t>
            </a:r>
            <a:endParaRPr dirty="0"/>
          </a:p>
        </p:txBody>
      </p:sp>
      <p:sp>
        <p:nvSpPr>
          <p:cNvPr id="136" name="Google Shape;136;p21"/>
          <p:cNvSpPr txBox="1">
            <a:spLocks noGrp="1"/>
          </p:cNvSpPr>
          <p:nvPr>
            <p:ph idx="1"/>
          </p:nvPr>
        </p:nvSpPr>
        <p:spPr>
          <a:prstGeom prst="rect">
            <a:avLst/>
          </a:prstGeom>
        </p:spPr>
        <p:txBody>
          <a:bodyPr spcFirstLastPara="1" wrap="square" lIns="91425" tIns="91425" rIns="91425" bIns="91425" anchor="t" anchorCtr="0">
            <a:noAutofit/>
          </a:bodyPr>
          <a:lstStyle/>
          <a:p>
            <a:pPr>
              <a:spcBef>
                <a:spcPts val="0"/>
              </a:spcBef>
            </a:pPr>
            <a:r>
              <a:rPr lang="en-US" sz="2400" dirty="0" smtClean="0"/>
              <a:t>UCLA B.S. in Biochemistry</a:t>
            </a:r>
          </a:p>
          <a:p>
            <a:pPr>
              <a:spcBef>
                <a:spcPts val="0"/>
              </a:spcBef>
            </a:pPr>
            <a:r>
              <a:rPr lang="en-US" sz="2400" dirty="0"/>
              <a:t>Yale </a:t>
            </a:r>
            <a:r>
              <a:rPr lang="en-US" sz="2400" dirty="0" smtClean="0"/>
              <a:t>University Ph.D. in Neuroscience</a:t>
            </a:r>
          </a:p>
          <a:p>
            <a:pPr>
              <a:spcBef>
                <a:spcPts val="0"/>
              </a:spcBef>
            </a:pPr>
            <a:r>
              <a:rPr lang="en-US" sz="2400" dirty="0"/>
              <a:t>Salk Institute for Biological </a:t>
            </a:r>
            <a:r>
              <a:rPr lang="en-US" sz="2400" dirty="0" smtClean="0"/>
              <a:t>Studies</a:t>
            </a:r>
            <a:endParaRPr lang="en-US" sz="2400" dirty="0"/>
          </a:p>
          <a:p>
            <a:pPr>
              <a:spcBef>
                <a:spcPts val="0"/>
              </a:spcBef>
            </a:pPr>
            <a:r>
              <a:rPr lang="en-US" sz="2400" dirty="0" err="1"/>
              <a:t>Fluidigm</a:t>
            </a:r>
            <a:r>
              <a:rPr lang="en-US" sz="2400" dirty="0"/>
              <a:t> </a:t>
            </a:r>
            <a:r>
              <a:rPr lang="en-US" sz="2400" dirty="0" smtClean="0"/>
              <a:t>Corporation </a:t>
            </a:r>
            <a:r>
              <a:rPr lang="mr-IN" sz="2400" dirty="0" smtClean="0"/>
              <a:t>–</a:t>
            </a:r>
            <a:r>
              <a:rPr lang="en-US" sz="2400" dirty="0" smtClean="0"/>
              <a:t> PAS and </a:t>
            </a:r>
            <a:r>
              <a:rPr lang="en" sz="2400" dirty="0"/>
              <a:t>Bioinformatics Scientist </a:t>
            </a:r>
            <a:endParaRPr lang="en-US" sz="2400" dirty="0"/>
          </a:p>
          <a:p>
            <a:pPr>
              <a:spcBef>
                <a:spcPts val="1600"/>
              </a:spcBef>
              <a:spcAft>
                <a:spcPts val="1600"/>
              </a:spcAft>
            </a:pPr>
            <a:endParaRPr sz="24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 Default Theme 2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 Default Theme 2019.thmx</Template>
  <TotalTime>2697</TotalTime>
  <Words>2892</Words>
  <Application>Microsoft Macintosh PowerPoint</Application>
  <PresentationFormat>On-screen Show (4:3)</PresentationFormat>
  <Paragraphs>323</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 Default Theme 2019</vt:lpstr>
      <vt:lpstr>Baseball player selection in fantasy baseball leagues</vt:lpstr>
      <vt:lpstr>A baseball player’s contribution to winning depends heavily on the batter-pitcher matchup</vt:lpstr>
      <vt:lpstr>Fantasy baseball represents a projected market of $8.6 billion for 2020</vt:lpstr>
      <vt:lpstr>Participants often make choices among players of lesser skill</vt:lpstr>
      <vt:lpstr>Features that can affect performance metrics of the batter on a given day</vt:lpstr>
      <vt:lpstr>Methods</vt:lpstr>
      <vt:lpstr>Webapp: Insight Baseball</vt:lpstr>
      <vt:lpstr>Model aims to predict player performance for a given day</vt:lpstr>
      <vt:lpstr>Ben Lacar, PhD.</vt:lpstr>
      <vt:lpstr>Project checkpoints</vt:lpstr>
      <vt:lpstr>Output ideas 1/26/20</vt:lpstr>
      <vt:lpstr>Notes</vt:lpstr>
      <vt:lpstr>Project score refinement 1/18/20</vt:lpstr>
      <vt:lpstr>Learning about fantasy baseball - focuses on head-to-head format (1 win a week) (youtube) 1/18/20</vt:lpstr>
      <vt:lpstr>Fantasy baseball - draft for the season 1/18/20</vt:lpstr>
      <vt:lpstr>Fantasy baseball - being competitive for season 1/18/20</vt:lpstr>
      <vt:lpstr>Fantasy baseball - conclusion of league 1/18/20</vt:lpstr>
      <vt:lpstr>Fantasy 101: Intro to fantasy baseball (ESPN article)  1/18/20</vt:lpstr>
      <vt:lpstr>Daily fantasy baseball  1/18/20</vt:lpstr>
      <vt:lpstr>Daily fantasy baseball (It could be too much for me to tackle) 1/18/20</vt:lpstr>
      <vt:lpstr>After research, decide to go with season format, H2H 1/18/20</vt:lpstr>
      <vt:lpstr>Other notes from Eric 1/18/20</vt:lpstr>
      <vt:lpstr>Other direction 1/18/20</vt:lpstr>
      <vt:lpstr>Other direction - defensive shifts 1/18/20</vt:lpstr>
      <vt:lpstr>Other direction 1/18/20</vt:lpstr>
      <vt:lpstr>Main skills to demonstrate 1/20/20</vt:lpstr>
      <vt:lpstr>Build a basic model of player selection 1/20/20</vt:lpstr>
      <vt:lpstr>More notes from Eric</vt:lpstr>
      <vt:lpstr>Approach iteration - use logistic regression to identify features associated with a home run for each plate appearance 1/21/20</vt:lpstr>
      <vt:lpstr>Audio detection 1/21/20</vt:lpstr>
      <vt:lpstr>Change approach from logistic to Bayesian framework 1/24/20</vt:lpstr>
      <vt:lpstr>Get pitcher features 1/27/20</vt:lpstr>
      <vt:lpstr>Other 1/27/20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player selection in fantasy baseball leagues</dc:title>
  <cp:lastModifiedBy>Ben Lacar</cp:lastModifiedBy>
  <cp:revision>38</cp:revision>
  <dcterms:modified xsi:type="dcterms:W3CDTF">2020-01-29T00:44:07Z</dcterms:modified>
</cp:coreProperties>
</file>