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67" r:id="rId3"/>
    <p:sldId id="269" r:id="rId4"/>
    <p:sldId id="270" r:id="rId5"/>
    <p:sldId id="256" r:id="rId6"/>
    <p:sldId id="271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75" r:id="rId16"/>
    <p:sldId id="265" r:id="rId17"/>
    <p:sldId id="266" r:id="rId18"/>
    <p:sldId id="272" r:id="rId19"/>
    <p:sldId id="273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2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167D-13CB-4710-9862-BCC5D3E6B492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0EE4-89C4-47F2-A181-9E81A6EC5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82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167D-13CB-4710-9862-BCC5D3E6B492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0EE4-89C4-47F2-A181-9E81A6EC5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235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167D-13CB-4710-9862-BCC5D3E6B492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0EE4-89C4-47F2-A181-9E81A6EC5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953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167D-13CB-4710-9862-BCC5D3E6B492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0EE4-89C4-47F2-A181-9E81A6EC5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731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167D-13CB-4710-9862-BCC5D3E6B492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0EE4-89C4-47F2-A181-9E81A6EC5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281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167D-13CB-4710-9862-BCC5D3E6B492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0EE4-89C4-47F2-A181-9E81A6EC5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664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167D-13CB-4710-9862-BCC5D3E6B492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0EE4-89C4-47F2-A181-9E81A6EC5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441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167D-13CB-4710-9862-BCC5D3E6B492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0EE4-89C4-47F2-A181-9E81A6EC5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997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167D-13CB-4710-9862-BCC5D3E6B492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0EE4-89C4-47F2-A181-9E81A6EC5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144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167D-13CB-4710-9862-BCC5D3E6B492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0EE4-89C4-47F2-A181-9E81A6EC5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641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167D-13CB-4710-9862-BCC5D3E6B492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0EE4-89C4-47F2-A181-9E81A6EC5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23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B167D-13CB-4710-9862-BCC5D3E6B492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50EE4-89C4-47F2-A181-9E81A6EC5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82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75009" y="2174674"/>
            <a:ext cx="7035265" cy="1325563"/>
          </a:xfrm>
        </p:spPr>
        <p:txBody>
          <a:bodyPr/>
          <a:lstStyle/>
          <a:p>
            <a:r>
              <a:rPr lang="en-US" altLang="zh-CN" sz="6000" dirty="0" smtClean="0">
                <a:latin typeface="Chaparral Pro Light" panose="02060403030505090203" pitchFamily="18" charset="0"/>
              </a:rPr>
              <a:t>python</a:t>
            </a:r>
            <a:r>
              <a:rPr lang="zh-CN" altLang="en-US" dirty="0" smtClean="0">
                <a:latin typeface="Chaparral Pro Light" panose="02060403030505090203" pitchFamily="18" charset="0"/>
              </a:rPr>
              <a:t>多线程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Chaparral Pro Light" panose="02060403030505090203" pitchFamily="18" charset="0"/>
              </a:rPr>
              <a:t>与多进程</a:t>
            </a:r>
            <a:endParaRPr lang="zh-CN" altLang="en-US" dirty="0">
              <a:solidFill>
                <a:schemeClr val="bg1">
                  <a:lumMod val="85000"/>
                </a:schemeClr>
              </a:solidFill>
              <a:latin typeface="Chaparral Pro Light" panose="02060403030505090203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4571" y="3875806"/>
            <a:ext cx="10515600" cy="753945"/>
          </a:xfrm>
        </p:spPr>
        <p:txBody>
          <a:bodyPr/>
          <a:lstStyle/>
          <a:p>
            <a:pPr marL="0" indent="0" algn="r">
              <a:buNone/>
            </a:pPr>
            <a:r>
              <a:rPr lang="en-US" altLang="zh-CN" dirty="0" smtClean="0"/>
              <a:t>——</a:t>
            </a:r>
            <a:r>
              <a:rPr lang="zh-CN" altLang="en-US" dirty="0" smtClean="0"/>
              <a:t>何胜   </a:t>
            </a:r>
            <a:r>
              <a:rPr lang="en-US" altLang="zh-CN" dirty="0" smtClean="0"/>
              <a:t>2016</a:t>
            </a:r>
            <a:r>
              <a:rPr lang="en-US" altLang="zh-CN" dirty="0"/>
              <a:t>.</a:t>
            </a:r>
            <a:r>
              <a:rPr lang="en-US" altLang="zh-CN" dirty="0" smtClean="0"/>
              <a:t>4.15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5318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28231"/>
            <a:ext cx="11069053" cy="4766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28000">
                <a:schemeClr val="accent2">
                  <a:lumMod val="60000"/>
                  <a:lumOff val="40000"/>
                </a:schemeClr>
              </a:gs>
              <a:gs pos="64000">
                <a:schemeClr val="accent4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0" y="202131"/>
            <a:ext cx="5014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Chaparral Pro Light" panose="02060403030505090203" pitchFamily="18" charset="0"/>
              </a:rPr>
              <a:t>threading</a:t>
            </a:r>
            <a:r>
              <a:rPr lang="zh-CN" altLang="en-US" sz="3200" dirty="0" smtClean="0">
                <a:latin typeface="Chaparral Pro Light" panose="02060403030505090203" pitchFamily="18" charset="0"/>
              </a:rPr>
              <a:t>模块</a:t>
            </a:r>
            <a:endParaRPr lang="zh-CN" altLang="en-US" sz="3200" dirty="0">
              <a:latin typeface="Chaparral Pro Light" panose="02060403030505090203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4261" y="2056686"/>
            <a:ext cx="6448926" cy="48013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haparral Pro Light" panose="02060403030505090203" pitchFamily="18" charset="0"/>
              </a:rPr>
              <a:t>import time</a:t>
            </a:r>
          </a:p>
          <a:p>
            <a:r>
              <a:rPr lang="en-US" altLang="zh-CN" dirty="0" smtClean="0">
                <a:latin typeface="Chaparral Pro Light" panose="02060403030505090203" pitchFamily="18" charset="0"/>
              </a:rPr>
              <a:t>import threading</a:t>
            </a:r>
          </a:p>
          <a:p>
            <a:endParaRPr lang="en-US" altLang="zh-CN" dirty="0" smtClean="0">
              <a:latin typeface="Chaparral Pro Light" panose="02060403030505090203" pitchFamily="18" charset="0"/>
            </a:endParaRPr>
          </a:p>
          <a:p>
            <a:r>
              <a:rPr lang="en-US" altLang="zh-CN" dirty="0" err="1" smtClean="0">
                <a:latin typeface="Chaparral Pro Light" panose="02060403030505090203" pitchFamily="18" charset="0"/>
              </a:rPr>
              <a:t>def</a:t>
            </a:r>
            <a:r>
              <a:rPr lang="en-US" altLang="zh-CN" dirty="0" smtClean="0">
                <a:latin typeface="Chaparral Pro Light" panose="02060403030505090203" pitchFamily="18" charset="0"/>
              </a:rPr>
              <a:t> </a:t>
            </a:r>
            <a:r>
              <a:rPr lang="en-US" altLang="zh-CN" dirty="0" err="1" smtClean="0">
                <a:latin typeface="Chaparral Pro Light" panose="02060403030505090203" pitchFamily="18" charset="0"/>
              </a:rPr>
              <a:t>thread_func</a:t>
            </a:r>
            <a:r>
              <a:rPr lang="en-US" altLang="zh-CN" dirty="0" smtClean="0">
                <a:latin typeface="Chaparral Pro Light" panose="02060403030505090203" pitchFamily="18" charset="0"/>
              </a:rPr>
              <a:t>():</a:t>
            </a:r>
          </a:p>
          <a:p>
            <a:r>
              <a:rPr lang="en-US" altLang="zh-CN" dirty="0" smtClean="0">
                <a:latin typeface="Chaparral Pro Light" panose="02060403030505090203" pitchFamily="18" charset="0"/>
              </a:rPr>
              <a:t>    for </a:t>
            </a:r>
            <a:r>
              <a:rPr lang="en-US" altLang="zh-CN" dirty="0" err="1" smtClean="0">
                <a:latin typeface="Chaparral Pro Light" panose="02060403030505090203" pitchFamily="18" charset="0"/>
              </a:rPr>
              <a:t>i</a:t>
            </a:r>
            <a:r>
              <a:rPr lang="en-US" altLang="zh-CN" dirty="0" smtClean="0">
                <a:latin typeface="Chaparral Pro Light" panose="02060403030505090203" pitchFamily="18" charset="0"/>
              </a:rPr>
              <a:t> in range(4):</a:t>
            </a:r>
          </a:p>
          <a:p>
            <a:r>
              <a:rPr lang="en-US" altLang="zh-CN" dirty="0" smtClean="0">
                <a:latin typeface="Chaparral Pro Light" panose="02060403030505090203" pitchFamily="18" charset="0"/>
              </a:rPr>
              <a:t>        </a:t>
            </a:r>
            <a:r>
              <a:rPr lang="en-US" altLang="zh-CN" dirty="0" err="1" smtClean="0">
                <a:latin typeface="Chaparral Pro Light" panose="02060403030505090203" pitchFamily="18" charset="0"/>
              </a:rPr>
              <a:t>time.sleep</a:t>
            </a:r>
            <a:r>
              <a:rPr lang="en-US" altLang="zh-CN" dirty="0" smtClean="0">
                <a:latin typeface="Chaparral Pro Light" panose="02060403030505090203" pitchFamily="18" charset="0"/>
              </a:rPr>
              <a:t>(</a:t>
            </a:r>
            <a:r>
              <a:rPr lang="en-US" altLang="zh-CN" dirty="0" smtClean="0">
                <a:solidFill>
                  <a:srgbClr val="FF0000"/>
                </a:solidFill>
                <a:latin typeface="Chaparral Pro Light" panose="02060403030505090203" pitchFamily="18" charset="0"/>
              </a:rPr>
              <a:t>0.5</a:t>
            </a:r>
            <a:r>
              <a:rPr lang="en-US" altLang="zh-CN" dirty="0" smtClean="0">
                <a:latin typeface="Chaparral Pro Light" panose="02060403030505090203" pitchFamily="18" charset="0"/>
              </a:rPr>
              <a:t>)</a:t>
            </a:r>
          </a:p>
          <a:p>
            <a:r>
              <a:rPr lang="en-US" altLang="zh-CN" dirty="0" smtClean="0">
                <a:latin typeface="Chaparral Pro Light" panose="02060403030505090203" pitchFamily="18" charset="0"/>
              </a:rPr>
              <a:t>        print('child thread:' + </a:t>
            </a:r>
            <a:r>
              <a:rPr lang="en-US" altLang="zh-CN" dirty="0" err="1" smtClean="0">
                <a:latin typeface="Chaparral Pro Light" panose="02060403030505090203" pitchFamily="18" charset="0"/>
              </a:rPr>
              <a:t>str</a:t>
            </a:r>
            <a:r>
              <a:rPr lang="en-US" altLang="zh-CN" dirty="0" smtClean="0">
                <a:latin typeface="Chaparral Pro Light" panose="02060403030505090203" pitchFamily="18" charset="0"/>
              </a:rPr>
              <a:t>(</a:t>
            </a:r>
            <a:r>
              <a:rPr lang="en-US" altLang="zh-CN" dirty="0" err="1" smtClean="0">
                <a:latin typeface="Chaparral Pro Light" panose="02060403030505090203" pitchFamily="18" charset="0"/>
              </a:rPr>
              <a:t>i</a:t>
            </a:r>
            <a:r>
              <a:rPr lang="en-US" altLang="zh-CN" dirty="0" smtClean="0">
                <a:latin typeface="Chaparral Pro Light" panose="02060403030505090203" pitchFamily="18" charset="0"/>
              </a:rPr>
              <a:t>))</a:t>
            </a:r>
          </a:p>
          <a:p>
            <a:endParaRPr lang="en-US" altLang="zh-CN" dirty="0" smtClean="0">
              <a:latin typeface="Chaparral Pro Light" panose="02060403030505090203" pitchFamily="18" charset="0"/>
            </a:endParaRPr>
          </a:p>
          <a:p>
            <a:r>
              <a:rPr lang="en-US" altLang="zh-CN" dirty="0" smtClean="0">
                <a:latin typeface="Chaparral Pro Light" panose="02060403030505090203" pitchFamily="18" charset="0"/>
              </a:rPr>
              <a:t>thread_1 = </a:t>
            </a:r>
            <a:r>
              <a:rPr lang="en-US" altLang="zh-CN" dirty="0" err="1" smtClean="0">
                <a:latin typeface="Chaparral Pro Light" panose="02060403030505090203" pitchFamily="18" charset="0"/>
              </a:rPr>
              <a:t>threading.Thread</a:t>
            </a:r>
            <a:r>
              <a:rPr lang="en-US" altLang="zh-CN" dirty="0" smtClean="0">
                <a:latin typeface="Chaparral Pro Light" panose="02060403030505090203" pitchFamily="18" charset="0"/>
              </a:rPr>
              <a:t>(target=</a:t>
            </a:r>
            <a:r>
              <a:rPr lang="en-US" altLang="zh-CN" dirty="0" err="1" smtClean="0">
                <a:latin typeface="Chaparral Pro Light" panose="02060403030505090203" pitchFamily="18" charset="0"/>
              </a:rPr>
              <a:t>thread_func</a:t>
            </a:r>
            <a:r>
              <a:rPr lang="en-US" altLang="zh-CN" dirty="0" smtClean="0">
                <a:latin typeface="Chaparral Pro Light" panose="02060403030505090203" pitchFamily="18" charset="0"/>
              </a:rPr>
              <a:t>)</a:t>
            </a:r>
          </a:p>
          <a:p>
            <a:r>
              <a:rPr lang="en-US" altLang="zh-CN" dirty="0" smtClean="0">
                <a:latin typeface="Chaparral Pro Light" panose="02060403030505090203" pitchFamily="18" charset="0"/>
              </a:rPr>
              <a:t>thread_1.start()</a:t>
            </a:r>
          </a:p>
          <a:p>
            <a:r>
              <a:rPr lang="en-US" altLang="zh-CN" dirty="0" smtClean="0">
                <a:latin typeface="Chaparral Pro Light" panose="02060403030505090203" pitchFamily="18" charset="0"/>
              </a:rPr>
              <a:t>print(thread_1.daemon)</a:t>
            </a:r>
          </a:p>
          <a:p>
            <a:endParaRPr lang="en-US" altLang="zh-CN" dirty="0" smtClean="0">
              <a:latin typeface="Chaparral Pro Light" panose="02060403030505090203" pitchFamily="18" charset="0"/>
            </a:endParaRPr>
          </a:p>
          <a:p>
            <a:r>
              <a:rPr lang="en-US" altLang="zh-CN" dirty="0" smtClean="0">
                <a:latin typeface="Chaparral Pro Light" panose="02060403030505090203" pitchFamily="18" charset="0"/>
              </a:rPr>
              <a:t>for </a:t>
            </a:r>
            <a:r>
              <a:rPr lang="en-US" altLang="zh-CN" dirty="0" err="1" smtClean="0">
                <a:latin typeface="Chaparral Pro Light" panose="02060403030505090203" pitchFamily="18" charset="0"/>
              </a:rPr>
              <a:t>i</a:t>
            </a:r>
            <a:r>
              <a:rPr lang="en-US" altLang="zh-CN" dirty="0" smtClean="0">
                <a:latin typeface="Chaparral Pro Light" panose="02060403030505090203" pitchFamily="18" charset="0"/>
              </a:rPr>
              <a:t> in range(4):</a:t>
            </a:r>
          </a:p>
          <a:p>
            <a:r>
              <a:rPr lang="en-US" altLang="zh-CN" dirty="0" smtClean="0">
                <a:latin typeface="Chaparral Pro Light" panose="02060403030505090203" pitchFamily="18" charset="0"/>
              </a:rPr>
              <a:t>    </a:t>
            </a:r>
            <a:r>
              <a:rPr lang="en-US" altLang="zh-CN" dirty="0" err="1" smtClean="0">
                <a:latin typeface="Chaparral Pro Light" panose="02060403030505090203" pitchFamily="18" charset="0"/>
              </a:rPr>
              <a:t>time.sleep</a:t>
            </a:r>
            <a:r>
              <a:rPr lang="en-US" altLang="zh-CN" dirty="0" smtClean="0">
                <a:latin typeface="Chaparral Pro Light" panose="02060403030505090203" pitchFamily="18" charset="0"/>
              </a:rPr>
              <a:t>(</a:t>
            </a:r>
            <a:r>
              <a:rPr lang="en-US" altLang="zh-CN" dirty="0" smtClean="0">
                <a:solidFill>
                  <a:srgbClr val="FF0000"/>
                </a:solidFill>
                <a:latin typeface="Chaparral Pro Light" panose="02060403030505090203" pitchFamily="18" charset="0"/>
              </a:rPr>
              <a:t>0.1</a:t>
            </a:r>
            <a:r>
              <a:rPr lang="en-US" altLang="zh-CN" dirty="0" smtClean="0">
                <a:latin typeface="Chaparral Pro Light" panose="02060403030505090203" pitchFamily="18" charset="0"/>
              </a:rPr>
              <a:t>)</a:t>
            </a:r>
          </a:p>
          <a:p>
            <a:r>
              <a:rPr lang="en-US" altLang="zh-CN" dirty="0" smtClean="0">
                <a:latin typeface="Chaparral Pro Light" panose="02060403030505090203" pitchFamily="18" charset="0"/>
              </a:rPr>
              <a:t>    print('main  thread:' + </a:t>
            </a:r>
            <a:r>
              <a:rPr lang="en-US" altLang="zh-CN" dirty="0" err="1" smtClean="0">
                <a:latin typeface="Chaparral Pro Light" panose="02060403030505090203" pitchFamily="18" charset="0"/>
              </a:rPr>
              <a:t>str</a:t>
            </a:r>
            <a:r>
              <a:rPr lang="en-US" altLang="zh-CN" dirty="0" smtClean="0">
                <a:latin typeface="Chaparral Pro Light" panose="02060403030505090203" pitchFamily="18" charset="0"/>
              </a:rPr>
              <a:t>(</a:t>
            </a:r>
            <a:r>
              <a:rPr lang="en-US" altLang="zh-CN" dirty="0" err="1" smtClean="0">
                <a:latin typeface="Chaparral Pro Light" panose="02060403030505090203" pitchFamily="18" charset="0"/>
              </a:rPr>
              <a:t>i</a:t>
            </a:r>
            <a:r>
              <a:rPr lang="en-US" altLang="zh-CN" dirty="0" smtClean="0">
                <a:latin typeface="Chaparral Pro Light" panose="02060403030505090203" pitchFamily="18" charset="0"/>
              </a:rPr>
              <a:t>))</a:t>
            </a:r>
          </a:p>
          <a:p>
            <a:endParaRPr lang="en-US" altLang="zh-CN" dirty="0" smtClean="0">
              <a:latin typeface="Chaparral Pro Light" panose="02060403030505090203" pitchFamily="18" charset="0"/>
            </a:endParaRPr>
          </a:p>
          <a:p>
            <a:r>
              <a:rPr lang="en-US" altLang="zh-CN" dirty="0" smtClean="0">
                <a:latin typeface="Chaparral Pro Light" panose="02060403030505090203" pitchFamily="18" charset="0"/>
              </a:rPr>
              <a:t>print('main   end!!!')</a:t>
            </a:r>
            <a:endParaRPr lang="zh-CN" altLang="en-US" dirty="0">
              <a:latin typeface="Chaparral Pro Light" panose="02060403030505090203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48851" y="2056686"/>
            <a:ext cx="3609474" cy="28007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  <a:latin typeface="Chaparral Pro Light" panose="02060403030505090203" pitchFamily="18" charset="0"/>
              </a:rPr>
              <a:t>False</a:t>
            </a:r>
          </a:p>
          <a:p>
            <a:r>
              <a:rPr lang="en-US" altLang="zh-CN" sz="1600" dirty="0" smtClean="0">
                <a:latin typeface="Chaparral Pro Light" panose="02060403030505090203" pitchFamily="18" charset="0"/>
              </a:rPr>
              <a:t>main  thread:0</a:t>
            </a:r>
          </a:p>
          <a:p>
            <a:r>
              <a:rPr lang="en-US" altLang="zh-CN" sz="1600" dirty="0" smtClean="0">
                <a:latin typeface="Chaparral Pro Light" panose="02060403030505090203" pitchFamily="18" charset="0"/>
              </a:rPr>
              <a:t>main  thread:1</a:t>
            </a:r>
          </a:p>
          <a:p>
            <a:r>
              <a:rPr lang="en-US" altLang="zh-CN" sz="1600" dirty="0" smtClean="0">
                <a:latin typeface="Chaparral Pro Light" panose="02060403030505090203" pitchFamily="18" charset="0"/>
              </a:rPr>
              <a:t>main  thread:2</a:t>
            </a:r>
          </a:p>
          <a:p>
            <a:r>
              <a:rPr lang="en-US" altLang="zh-CN" sz="1600" dirty="0" smtClean="0">
                <a:latin typeface="Chaparral Pro Light" panose="02060403030505090203" pitchFamily="18" charset="0"/>
              </a:rPr>
              <a:t>main  thread:3</a:t>
            </a:r>
          </a:p>
          <a:p>
            <a:r>
              <a:rPr lang="en-US" altLang="zh-CN" sz="1600" dirty="0" smtClean="0">
                <a:solidFill>
                  <a:srgbClr val="FF0000"/>
                </a:solidFill>
                <a:latin typeface="Chaparral Pro Light" panose="02060403030505090203" pitchFamily="18" charset="0"/>
              </a:rPr>
              <a:t>main   end!!!</a:t>
            </a:r>
          </a:p>
          <a:p>
            <a:r>
              <a:rPr lang="en-US" altLang="zh-CN" sz="1600" dirty="0" smtClean="0">
                <a:latin typeface="Chaparral Pro Light" panose="02060403030505090203" pitchFamily="18" charset="0"/>
              </a:rPr>
              <a:t>child thread:0</a:t>
            </a:r>
          </a:p>
          <a:p>
            <a:r>
              <a:rPr lang="en-US" altLang="zh-CN" sz="1600" dirty="0" smtClean="0">
                <a:latin typeface="Chaparral Pro Light" panose="02060403030505090203" pitchFamily="18" charset="0"/>
              </a:rPr>
              <a:t>child thread:1</a:t>
            </a:r>
          </a:p>
          <a:p>
            <a:r>
              <a:rPr lang="en-US" altLang="zh-CN" sz="1600" dirty="0" smtClean="0">
                <a:latin typeface="Chaparral Pro Light" panose="02060403030505090203" pitchFamily="18" charset="0"/>
              </a:rPr>
              <a:t>child thread:2</a:t>
            </a:r>
          </a:p>
          <a:p>
            <a:r>
              <a:rPr lang="en-US" altLang="zh-CN" sz="1600" dirty="0" smtClean="0">
                <a:latin typeface="Chaparral Pro Light" panose="02060403030505090203" pitchFamily="18" charset="0"/>
              </a:rPr>
              <a:t>child thread:3</a:t>
            </a:r>
          </a:p>
          <a:p>
            <a:r>
              <a:rPr lang="en-US" altLang="zh-CN" sz="1600" dirty="0" smtClean="0">
                <a:latin typeface="Chaparral Pro Light" panose="02060403030505090203" pitchFamily="18" charset="0"/>
              </a:rPr>
              <a:t>[Finished in 2.152s]</a:t>
            </a:r>
            <a:endParaRPr lang="zh-CN" altLang="en-US" sz="1600" dirty="0">
              <a:latin typeface="Chaparral Pro Light" panose="02060403030505090203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1154485"/>
            <a:ext cx="605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守护线程实例：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4261" y="1617738"/>
            <a:ext cx="1732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代码：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321041" y="1617738"/>
            <a:ext cx="1732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结果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3" t="29469" r="14984" b="30959"/>
          <a:stretch/>
        </p:blipFill>
        <p:spPr>
          <a:xfrm>
            <a:off x="10026316" y="0"/>
            <a:ext cx="2165684" cy="113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64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28231"/>
            <a:ext cx="11069053" cy="4766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28000">
                <a:schemeClr val="accent2">
                  <a:lumMod val="60000"/>
                  <a:lumOff val="40000"/>
                </a:schemeClr>
              </a:gs>
              <a:gs pos="64000">
                <a:schemeClr val="accent4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0" y="202131"/>
            <a:ext cx="5014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Chaparral Pro Light" panose="02060403030505090203" pitchFamily="18" charset="0"/>
              </a:rPr>
              <a:t>threading</a:t>
            </a:r>
            <a:r>
              <a:rPr lang="zh-CN" altLang="en-US" sz="3200" dirty="0" smtClean="0">
                <a:latin typeface="Chaparral Pro Light" panose="02060403030505090203" pitchFamily="18" charset="0"/>
              </a:rPr>
              <a:t>模块</a:t>
            </a:r>
            <a:endParaRPr lang="zh-CN" altLang="en-US" sz="3200" dirty="0">
              <a:latin typeface="Chaparral Pro Light" panose="02060403030505090203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4261" y="2056686"/>
            <a:ext cx="6448926" cy="48013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haparral Pro Light" panose="02060403030505090203" pitchFamily="18" charset="0"/>
              </a:rPr>
              <a:t>import time</a:t>
            </a:r>
          </a:p>
          <a:p>
            <a:r>
              <a:rPr lang="en-US" altLang="zh-CN" dirty="0" smtClean="0">
                <a:latin typeface="Chaparral Pro Light" panose="02060403030505090203" pitchFamily="18" charset="0"/>
              </a:rPr>
              <a:t>import threading</a:t>
            </a:r>
          </a:p>
          <a:p>
            <a:endParaRPr lang="en-US" altLang="zh-CN" dirty="0" smtClean="0">
              <a:latin typeface="Chaparral Pro Light" panose="02060403030505090203" pitchFamily="18" charset="0"/>
            </a:endParaRPr>
          </a:p>
          <a:p>
            <a:r>
              <a:rPr lang="en-US" altLang="zh-CN" dirty="0" err="1" smtClean="0">
                <a:latin typeface="Chaparral Pro Light" panose="02060403030505090203" pitchFamily="18" charset="0"/>
              </a:rPr>
              <a:t>def</a:t>
            </a:r>
            <a:r>
              <a:rPr lang="en-US" altLang="zh-CN" dirty="0" smtClean="0">
                <a:latin typeface="Chaparral Pro Light" panose="02060403030505090203" pitchFamily="18" charset="0"/>
              </a:rPr>
              <a:t> </a:t>
            </a:r>
            <a:r>
              <a:rPr lang="en-US" altLang="zh-CN" dirty="0" err="1" smtClean="0">
                <a:latin typeface="Chaparral Pro Light" panose="02060403030505090203" pitchFamily="18" charset="0"/>
              </a:rPr>
              <a:t>thread_func</a:t>
            </a:r>
            <a:r>
              <a:rPr lang="en-US" altLang="zh-CN" dirty="0" smtClean="0">
                <a:latin typeface="Chaparral Pro Light" panose="02060403030505090203" pitchFamily="18" charset="0"/>
              </a:rPr>
              <a:t>():</a:t>
            </a:r>
          </a:p>
          <a:p>
            <a:r>
              <a:rPr lang="en-US" altLang="zh-CN" dirty="0" smtClean="0">
                <a:latin typeface="Chaparral Pro Light" panose="02060403030505090203" pitchFamily="18" charset="0"/>
              </a:rPr>
              <a:t>    for </a:t>
            </a:r>
            <a:r>
              <a:rPr lang="en-US" altLang="zh-CN" dirty="0" err="1" smtClean="0">
                <a:latin typeface="Chaparral Pro Light" panose="02060403030505090203" pitchFamily="18" charset="0"/>
              </a:rPr>
              <a:t>i</a:t>
            </a:r>
            <a:r>
              <a:rPr lang="en-US" altLang="zh-CN" dirty="0" smtClean="0">
                <a:latin typeface="Chaparral Pro Light" panose="02060403030505090203" pitchFamily="18" charset="0"/>
              </a:rPr>
              <a:t> in range(4):</a:t>
            </a:r>
          </a:p>
          <a:p>
            <a:r>
              <a:rPr lang="en-US" altLang="zh-CN" dirty="0" smtClean="0">
                <a:latin typeface="Chaparral Pro Light" panose="02060403030505090203" pitchFamily="18" charset="0"/>
              </a:rPr>
              <a:t>        </a:t>
            </a:r>
            <a:r>
              <a:rPr lang="en-US" altLang="zh-CN" dirty="0" err="1" smtClean="0">
                <a:latin typeface="Chaparral Pro Light" panose="02060403030505090203" pitchFamily="18" charset="0"/>
              </a:rPr>
              <a:t>time.sleep</a:t>
            </a:r>
            <a:r>
              <a:rPr lang="en-US" altLang="zh-CN" dirty="0" smtClean="0">
                <a:latin typeface="Chaparral Pro Light" panose="02060403030505090203" pitchFamily="18" charset="0"/>
              </a:rPr>
              <a:t>(0.5)</a:t>
            </a:r>
          </a:p>
          <a:p>
            <a:r>
              <a:rPr lang="en-US" altLang="zh-CN" dirty="0" smtClean="0">
                <a:latin typeface="Chaparral Pro Light" panose="02060403030505090203" pitchFamily="18" charset="0"/>
              </a:rPr>
              <a:t>        print('child thread:' + </a:t>
            </a:r>
            <a:r>
              <a:rPr lang="en-US" altLang="zh-CN" dirty="0" err="1" smtClean="0">
                <a:latin typeface="Chaparral Pro Light" panose="02060403030505090203" pitchFamily="18" charset="0"/>
              </a:rPr>
              <a:t>str</a:t>
            </a:r>
            <a:r>
              <a:rPr lang="en-US" altLang="zh-CN" dirty="0" smtClean="0">
                <a:latin typeface="Chaparral Pro Light" panose="02060403030505090203" pitchFamily="18" charset="0"/>
              </a:rPr>
              <a:t>(</a:t>
            </a:r>
            <a:r>
              <a:rPr lang="en-US" altLang="zh-CN" dirty="0" err="1" smtClean="0">
                <a:latin typeface="Chaparral Pro Light" panose="02060403030505090203" pitchFamily="18" charset="0"/>
              </a:rPr>
              <a:t>i</a:t>
            </a:r>
            <a:r>
              <a:rPr lang="en-US" altLang="zh-CN" dirty="0" smtClean="0">
                <a:latin typeface="Chaparral Pro Light" panose="02060403030505090203" pitchFamily="18" charset="0"/>
              </a:rPr>
              <a:t>))</a:t>
            </a:r>
          </a:p>
          <a:p>
            <a:r>
              <a:rPr lang="en-US" altLang="zh-CN" dirty="0" smtClean="0">
                <a:latin typeface="Chaparral Pro Light" panose="02060403030505090203" pitchFamily="18" charset="0"/>
              </a:rPr>
              <a:t>thread_1 = </a:t>
            </a:r>
            <a:r>
              <a:rPr lang="en-US" altLang="zh-CN" dirty="0" err="1" smtClean="0">
                <a:latin typeface="Chaparral Pro Light" panose="02060403030505090203" pitchFamily="18" charset="0"/>
              </a:rPr>
              <a:t>threading.Thread</a:t>
            </a:r>
            <a:r>
              <a:rPr lang="en-US" altLang="zh-CN" dirty="0" smtClean="0">
                <a:latin typeface="Chaparral Pro Light" panose="02060403030505090203" pitchFamily="18" charset="0"/>
              </a:rPr>
              <a:t>(target=</a:t>
            </a:r>
            <a:r>
              <a:rPr lang="en-US" altLang="zh-CN" dirty="0" err="1" smtClean="0">
                <a:latin typeface="Chaparral Pro Light" panose="02060403030505090203" pitchFamily="18" charset="0"/>
              </a:rPr>
              <a:t>thread_func</a:t>
            </a:r>
            <a:r>
              <a:rPr lang="en-US" altLang="zh-CN" dirty="0" smtClean="0">
                <a:latin typeface="Chaparral Pro Light" panose="02060403030505090203" pitchFamily="18" charset="0"/>
              </a:rPr>
              <a:t>)</a:t>
            </a:r>
          </a:p>
          <a:p>
            <a:r>
              <a:rPr lang="en-US" altLang="zh-CN" dirty="0" smtClean="0">
                <a:solidFill>
                  <a:srgbClr val="FF0000"/>
                </a:solidFill>
                <a:latin typeface="Chaparral Pro Light" panose="02060403030505090203" pitchFamily="18" charset="0"/>
              </a:rPr>
              <a:t>thread_1.setDaemon(True)</a:t>
            </a:r>
          </a:p>
          <a:p>
            <a:r>
              <a:rPr lang="en-US" altLang="zh-CN" dirty="0" smtClean="0">
                <a:latin typeface="Chaparral Pro Light" panose="02060403030505090203" pitchFamily="18" charset="0"/>
              </a:rPr>
              <a:t>thread_1.start()</a:t>
            </a:r>
          </a:p>
          <a:p>
            <a:r>
              <a:rPr lang="en-US" altLang="zh-CN" dirty="0" smtClean="0">
                <a:latin typeface="Chaparral Pro Light" panose="02060403030505090203" pitchFamily="18" charset="0"/>
              </a:rPr>
              <a:t>print(thread_1.daemon)</a:t>
            </a:r>
          </a:p>
          <a:p>
            <a:endParaRPr lang="en-US" altLang="zh-CN" dirty="0" smtClean="0">
              <a:latin typeface="Chaparral Pro Light" panose="02060403030505090203" pitchFamily="18" charset="0"/>
            </a:endParaRPr>
          </a:p>
          <a:p>
            <a:r>
              <a:rPr lang="en-US" altLang="zh-CN" dirty="0" smtClean="0">
                <a:latin typeface="Chaparral Pro Light" panose="02060403030505090203" pitchFamily="18" charset="0"/>
              </a:rPr>
              <a:t>for </a:t>
            </a:r>
            <a:r>
              <a:rPr lang="en-US" altLang="zh-CN" dirty="0" err="1" smtClean="0">
                <a:latin typeface="Chaparral Pro Light" panose="02060403030505090203" pitchFamily="18" charset="0"/>
              </a:rPr>
              <a:t>i</a:t>
            </a:r>
            <a:r>
              <a:rPr lang="en-US" altLang="zh-CN" dirty="0" smtClean="0">
                <a:latin typeface="Chaparral Pro Light" panose="02060403030505090203" pitchFamily="18" charset="0"/>
              </a:rPr>
              <a:t> in range(4):</a:t>
            </a:r>
          </a:p>
          <a:p>
            <a:r>
              <a:rPr lang="en-US" altLang="zh-CN" dirty="0" smtClean="0">
                <a:latin typeface="Chaparral Pro Light" panose="02060403030505090203" pitchFamily="18" charset="0"/>
              </a:rPr>
              <a:t>    </a:t>
            </a:r>
            <a:r>
              <a:rPr lang="en-US" altLang="zh-CN" dirty="0" err="1" smtClean="0">
                <a:latin typeface="Chaparral Pro Light" panose="02060403030505090203" pitchFamily="18" charset="0"/>
              </a:rPr>
              <a:t>time.sleep</a:t>
            </a:r>
            <a:r>
              <a:rPr lang="en-US" altLang="zh-CN" dirty="0" smtClean="0">
                <a:latin typeface="Chaparral Pro Light" panose="02060403030505090203" pitchFamily="18" charset="0"/>
              </a:rPr>
              <a:t>(0.1)</a:t>
            </a:r>
          </a:p>
          <a:p>
            <a:r>
              <a:rPr lang="en-US" altLang="zh-CN" dirty="0" smtClean="0">
                <a:latin typeface="Chaparral Pro Light" panose="02060403030505090203" pitchFamily="18" charset="0"/>
              </a:rPr>
              <a:t>    print('main  thread:' + </a:t>
            </a:r>
            <a:r>
              <a:rPr lang="en-US" altLang="zh-CN" dirty="0" err="1" smtClean="0">
                <a:latin typeface="Chaparral Pro Light" panose="02060403030505090203" pitchFamily="18" charset="0"/>
              </a:rPr>
              <a:t>str</a:t>
            </a:r>
            <a:r>
              <a:rPr lang="en-US" altLang="zh-CN" dirty="0" smtClean="0">
                <a:latin typeface="Chaparral Pro Light" panose="02060403030505090203" pitchFamily="18" charset="0"/>
              </a:rPr>
              <a:t>(</a:t>
            </a:r>
            <a:r>
              <a:rPr lang="en-US" altLang="zh-CN" dirty="0" err="1" smtClean="0">
                <a:latin typeface="Chaparral Pro Light" panose="02060403030505090203" pitchFamily="18" charset="0"/>
              </a:rPr>
              <a:t>i</a:t>
            </a:r>
            <a:r>
              <a:rPr lang="en-US" altLang="zh-CN" dirty="0" smtClean="0">
                <a:latin typeface="Chaparral Pro Light" panose="02060403030505090203" pitchFamily="18" charset="0"/>
              </a:rPr>
              <a:t>))</a:t>
            </a:r>
          </a:p>
          <a:p>
            <a:endParaRPr lang="en-US" altLang="zh-CN" dirty="0" smtClean="0">
              <a:latin typeface="Chaparral Pro Light" panose="02060403030505090203" pitchFamily="18" charset="0"/>
            </a:endParaRPr>
          </a:p>
          <a:p>
            <a:r>
              <a:rPr lang="en-US" altLang="zh-CN" dirty="0" smtClean="0">
                <a:latin typeface="Chaparral Pro Light" panose="02060403030505090203" pitchFamily="18" charset="0"/>
              </a:rPr>
              <a:t>print('main   end!!!')</a:t>
            </a:r>
            <a:endParaRPr lang="zh-CN" altLang="en-US" dirty="0">
              <a:latin typeface="Chaparral Pro Light" panose="02060403030505090203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48851" y="2056686"/>
            <a:ext cx="3609474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  <a:latin typeface="Chaparral Pro Light" panose="02060403030505090203" pitchFamily="18" charset="0"/>
              </a:rPr>
              <a:t>True</a:t>
            </a:r>
          </a:p>
          <a:p>
            <a:r>
              <a:rPr lang="en-US" altLang="zh-CN" sz="1600" dirty="0" smtClean="0">
                <a:solidFill>
                  <a:schemeClr val="tx1"/>
                </a:solidFill>
                <a:latin typeface="Chaparral Pro Light" panose="02060403030505090203" pitchFamily="18" charset="0"/>
              </a:rPr>
              <a:t>main  thread:0</a:t>
            </a:r>
          </a:p>
          <a:p>
            <a:r>
              <a:rPr lang="en-US" altLang="zh-CN" sz="1600" dirty="0" smtClean="0">
                <a:solidFill>
                  <a:schemeClr val="tx1"/>
                </a:solidFill>
                <a:latin typeface="Chaparral Pro Light" panose="02060403030505090203" pitchFamily="18" charset="0"/>
              </a:rPr>
              <a:t>main  thread:1</a:t>
            </a:r>
          </a:p>
          <a:p>
            <a:r>
              <a:rPr lang="en-US" altLang="zh-CN" sz="1600" dirty="0" smtClean="0">
                <a:solidFill>
                  <a:schemeClr val="tx1"/>
                </a:solidFill>
                <a:latin typeface="Chaparral Pro Light" panose="02060403030505090203" pitchFamily="18" charset="0"/>
              </a:rPr>
              <a:t>main  thread:2</a:t>
            </a:r>
          </a:p>
          <a:p>
            <a:r>
              <a:rPr lang="en-US" altLang="zh-CN" sz="1600" dirty="0" smtClean="0">
                <a:solidFill>
                  <a:schemeClr val="tx1"/>
                </a:solidFill>
                <a:latin typeface="Chaparral Pro Light" panose="02060403030505090203" pitchFamily="18" charset="0"/>
              </a:rPr>
              <a:t>main  thread:3</a:t>
            </a:r>
          </a:p>
          <a:p>
            <a:r>
              <a:rPr lang="en-US" altLang="zh-CN" sz="1600" dirty="0" smtClean="0">
                <a:solidFill>
                  <a:schemeClr val="tx1"/>
                </a:solidFill>
                <a:latin typeface="Chaparral Pro Light" panose="02060403030505090203" pitchFamily="18" charset="0"/>
              </a:rPr>
              <a:t>main   end!!!</a:t>
            </a:r>
          </a:p>
          <a:p>
            <a:r>
              <a:rPr lang="en-US" altLang="zh-CN" sz="1600" dirty="0" smtClean="0">
                <a:solidFill>
                  <a:schemeClr val="tx1"/>
                </a:solidFill>
                <a:latin typeface="Chaparral Pro Light" panose="02060403030505090203" pitchFamily="18" charset="0"/>
              </a:rPr>
              <a:t>[Finished in 0.504s]</a:t>
            </a:r>
            <a:endParaRPr lang="zh-CN" altLang="en-US" sz="1600" dirty="0">
              <a:solidFill>
                <a:schemeClr val="tx1"/>
              </a:solidFill>
              <a:latin typeface="Chaparral Pro Light" panose="02060403030505090203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1154485"/>
            <a:ext cx="605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守护线程实例：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4261" y="1617738"/>
            <a:ext cx="1732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代码：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321041" y="1617738"/>
            <a:ext cx="1732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结果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3" t="29469" r="14984" b="30959"/>
          <a:stretch/>
        </p:blipFill>
        <p:spPr>
          <a:xfrm>
            <a:off x="10026316" y="0"/>
            <a:ext cx="2165684" cy="113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48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28231"/>
            <a:ext cx="11069053" cy="4766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28000">
                <a:schemeClr val="accent2">
                  <a:lumMod val="60000"/>
                  <a:lumOff val="40000"/>
                </a:schemeClr>
              </a:gs>
              <a:gs pos="64000">
                <a:schemeClr val="accent4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0" y="202131"/>
            <a:ext cx="5014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Chaparral Pro Light" panose="02060403030505090203" pitchFamily="18" charset="0"/>
              </a:rPr>
              <a:t>threading</a:t>
            </a:r>
            <a:r>
              <a:rPr lang="zh-CN" altLang="en-US" sz="3200" dirty="0" smtClean="0">
                <a:latin typeface="Chaparral Pro Light" panose="02060403030505090203" pitchFamily="18" charset="0"/>
              </a:rPr>
              <a:t>模块</a:t>
            </a:r>
            <a:endParaRPr lang="zh-CN" altLang="en-US" sz="3200" dirty="0">
              <a:latin typeface="Chaparral Pro Light" panose="02060403030505090203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4261" y="2056686"/>
            <a:ext cx="6448926" cy="48013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haparral Pro Light" panose="02060403030505090203" pitchFamily="18" charset="0"/>
              </a:rPr>
              <a:t>import time</a:t>
            </a:r>
          </a:p>
          <a:p>
            <a:r>
              <a:rPr lang="en-US" altLang="zh-CN" dirty="0" smtClean="0">
                <a:latin typeface="Chaparral Pro Light" panose="02060403030505090203" pitchFamily="18" charset="0"/>
              </a:rPr>
              <a:t>import threading</a:t>
            </a:r>
          </a:p>
          <a:p>
            <a:endParaRPr lang="en-US" altLang="zh-CN" dirty="0" smtClean="0">
              <a:latin typeface="Chaparral Pro Light" panose="02060403030505090203" pitchFamily="18" charset="0"/>
            </a:endParaRPr>
          </a:p>
          <a:p>
            <a:r>
              <a:rPr lang="en-US" altLang="zh-CN" dirty="0" err="1" smtClean="0">
                <a:latin typeface="Chaparral Pro Light" panose="02060403030505090203" pitchFamily="18" charset="0"/>
              </a:rPr>
              <a:t>def</a:t>
            </a:r>
            <a:r>
              <a:rPr lang="en-US" altLang="zh-CN" dirty="0" smtClean="0">
                <a:latin typeface="Chaparral Pro Light" panose="02060403030505090203" pitchFamily="18" charset="0"/>
              </a:rPr>
              <a:t> </a:t>
            </a:r>
            <a:r>
              <a:rPr lang="en-US" altLang="zh-CN" dirty="0" err="1" smtClean="0">
                <a:latin typeface="Chaparral Pro Light" panose="02060403030505090203" pitchFamily="18" charset="0"/>
              </a:rPr>
              <a:t>thread_func</a:t>
            </a:r>
            <a:r>
              <a:rPr lang="en-US" altLang="zh-CN" dirty="0" smtClean="0">
                <a:latin typeface="Chaparral Pro Light" panose="02060403030505090203" pitchFamily="18" charset="0"/>
              </a:rPr>
              <a:t>():</a:t>
            </a:r>
          </a:p>
          <a:p>
            <a:r>
              <a:rPr lang="en-US" altLang="zh-CN" dirty="0" smtClean="0">
                <a:latin typeface="Chaparral Pro Light" panose="02060403030505090203" pitchFamily="18" charset="0"/>
              </a:rPr>
              <a:t>    for </a:t>
            </a:r>
            <a:r>
              <a:rPr lang="en-US" altLang="zh-CN" dirty="0" err="1" smtClean="0">
                <a:latin typeface="Chaparral Pro Light" panose="02060403030505090203" pitchFamily="18" charset="0"/>
              </a:rPr>
              <a:t>i</a:t>
            </a:r>
            <a:r>
              <a:rPr lang="en-US" altLang="zh-CN" dirty="0" smtClean="0">
                <a:latin typeface="Chaparral Pro Light" panose="02060403030505090203" pitchFamily="18" charset="0"/>
              </a:rPr>
              <a:t> in range(4):</a:t>
            </a:r>
          </a:p>
          <a:p>
            <a:r>
              <a:rPr lang="en-US" altLang="zh-CN" dirty="0" smtClean="0">
                <a:latin typeface="Chaparral Pro Light" panose="02060403030505090203" pitchFamily="18" charset="0"/>
              </a:rPr>
              <a:t>        </a:t>
            </a:r>
            <a:r>
              <a:rPr lang="en-US" altLang="zh-CN" dirty="0" err="1" smtClean="0">
                <a:latin typeface="Chaparral Pro Light" panose="02060403030505090203" pitchFamily="18" charset="0"/>
              </a:rPr>
              <a:t>time.sleep</a:t>
            </a:r>
            <a:r>
              <a:rPr lang="en-US" altLang="zh-CN" dirty="0" smtClean="0">
                <a:latin typeface="Chaparral Pro Light" panose="02060403030505090203" pitchFamily="18" charset="0"/>
              </a:rPr>
              <a:t>(0.2)</a:t>
            </a:r>
          </a:p>
          <a:p>
            <a:r>
              <a:rPr lang="en-US" altLang="zh-CN" dirty="0" smtClean="0">
                <a:latin typeface="Chaparral Pro Light" panose="02060403030505090203" pitchFamily="18" charset="0"/>
              </a:rPr>
              <a:t>        print('child thread:' + </a:t>
            </a:r>
            <a:r>
              <a:rPr lang="en-US" altLang="zh-CN" dirty="0" err="1" smtClean="0">
                <a:latin typeface="Chaparral Pro Light" panose="02060403030505090203" pitchFamily="18" charset="0"/>
              </a:rPr>
              <a:t>str</a:t>
            </a:r>
            <a:r>
              <a:rPr lang="en-US" altLang="zh-CN" dirty="0" smtClean="0">
                <a:latin typeface="Chaparral Pro Light" panose="02060403030505090203" pitchFamily="18" charset="0"/>
              </a:rPr>
              <a:t>(</a:t>
            </a:r>
            <a:r>
              <a:rPr lang="en-US" altLang="zh-CN" dirty="0" err="1" smtClean="0">
                <a:latin typeface="Chaparral Pro Light" panose="02060403030505090203" pitchFamily="18" charset="0"/>
              </a:rPr>
              <a:t>i</a:t>
            </a:r>
            <a:r>
              <a:rPr lang="en-US" altLang="zh-CN" dirty="0" smtClean="0">
                <a:latin typeface="Chaparral Pro Light" panose="02060403030505090203" pitchFamily="18" charset="0"/>
              </a:rPr>
              <a:t>))</a:t>
            </a:r>
          </a:p>
          <a:p>
            <a:endParaRPr lang="en-US" altLang="zh-CN" dirty="0" smtClean="0">
              <a:latin typeface="Chaparral Pro Light" panose="02060403030505090203" pitchFamily="18" charset="0"/>
            </a:endParaRPr>
          </a:p>
          <a:p>
            <a:r>
              <a:rPr lang="en-US" altLang="zh-CN" dirty="0" smtClean="0">
                <a:latin typeface="Chaparral Pro Light" panose="02060403030505090203" pitchFamily="18" charset="0"/>
              </a:rPr>
              <a:t>thread_1 = </a:t>
            </a:r>
            <a:r>
              <a:rPr lang="en-US" altLang="zh-CN" dirty="0" err="1" smtClean="0">
                <a:latin typeface="Chaparral Pro Light" panose="02060403030505090203" pitchFamily="18" charset="0"/>
              </a:rPr>
              <a:t>threading.Thread</a:t>
            </a:r>
            <a:r>
              <a:rPr lang="en-US" altLang="zh-CN" dirty="0" smtClean="0">
                <a:latin typeface="Chaparral Pro Light" panose="02060403030505090203" pitchFamily="18" charset="0"/>
              </a:rPr>
              <a:t>(target=</a:t>
            </a:r>
            <a:r>
              <a:rPr lang="en-US" altLang="zh-CN" dirty="0" err="1" smtClean="0">
                <a:latin typeface="Chaparral Pro Light" panose="02060403030505090203" pitchFamily="18" charset="0"/>
              </a:rPr>
              <a:t>thread_func</a:t>
            </a:r>
            <a:r>
              <a:rPr lang="en-US" altLang="zh-CN" dirty="0" smtClean="0">
                <a:latin typeface="Chaparral Pro Light" panose="02060403030505090203" pitchFamily="18" charset="0"/>
              </a:rPr>
              <a:t>)</a:t>
            </a:r>
          </a:p>
          <a:p>
            <a:r>
              <a:rPr lang="en-US" altLang="zh-CN" dirty="0" smtClean="0">
                <a:latin typeface="Chaparral Pro Light" panose="02060403030505090203" pitchFamily="18" charset="0"/>
              </a:rPr>
              <a:t>thread_1.setDaemon(True)</a:t>
            </a:r>
          </a:p>
          <a:p>
            <a:r>
              <a:rPr lang="en-US" altLang="zh-CN" dirty="0" smtClean="0">
                <a:latin typeface="Chaparral Pro Light" panose="02060403030505090203" pitchFamily="18" charset="0"/>
              </a:rPr>
              <a:t>thread_1.start()</a:t>
            </a:r>
          </a:p>
          <a:p>
            <a:r>
              <a:rPr lang="en-US" altLang="zh-CN" dirty="0" smtClean="0">
                <a:solidFill>
                  <a:srgbClr val="FF0000"/>
                </a:solidFill>
                <a:latin typeface="Chaparral Pro Light" panose="02060403030505090203" pitchFamily="18" charset="0"/>
              </a:rPr>
              <a:t>thread_1.join()</a:t>
            </a:r>
          </a:p>
          <a:p>
            <a:r>
              <a:rPr lang="en-US" altLang="zh-CN" dirty="0" smtClean="0">
                <a:latin typeface="Chaparral Pro Light" panose="02060403030505090203" pitchFamily="18" charset="0"/>
              </a:rPr>
              <a:t>for </a:t>
            </a:r>
            <a:r>
              <a:rPr lang="en-US" altLang="zh-CN" dirty="0" err="1" smtClean="0">
                <a:latin typeface="Chaparral Pro Light" panose="02060403030505090203" pitchFamily="18" charset="0"/>
              </a:rPr>
              <a:t>i</a:t>
            </a:r>
            <a:r>
              <a:rPr lang="en-US" altLang="zh-CN" dirty="0" smtClean="0">
                <a:latin typeface="Chaparral Pro Light" panose="02060403030505090203" pitchFamily="18" charset="0"/>
              </a:rPr>
              <a:t> in range(4):</a:t>
            </a:r>
          </a:p>
          <a:p>
            <a:r>
              <a:rPr lang="en-US" altLang="zh-CN" dirty="0" smtClean="0">
                <a:latin typeface="Chaparral Pro Light" panose="02060403030505090203" pitchFamily="18" charset="0"/>
              </a:rPr>
              <a:t>    </a:t>
            </a:r>
            <a:r>
              <a:rPr lang="en-US" altLang="zh-CN" dirty="0" err="1" smtClean="0">
                <a:latin typeface="Chaparral Pro Light" panose="02060403030505090203" pitchFamily="18" charset="0"/>
              </a:rPr>
              <a:t>time.sleep</a:t>
            </a:r>
            <a:r>
              <a:rPr lang="en-US" altLang="zh-CN" dirty="0" smtClean="0">
                <a:latin typeface="Chaparral Pro Light" panose="02060403030505090203" pitchFamily="18" charset="0"/>
              </a:rPr>
              <a:t>(0.1)</a:t>
            </a:r>
          </a:p>
          <a:p>
            <a:r>
              <a:rPr lang="en-US" altLang="zh-CN" dirty="0" smtClean="0">
                <a:latin typeface="Chaparral Pro Light" panose="02060403030505090203" pitchFamily="18" charset="0"/>
              </a:rPr>
              <a:t>    print('main  thread:' + </a:t>
            </a:r>
            <a:r>
              <a:rPr lang="en-US" altLang="zh-CN" dirty="0" err="1" smtClean="0">
                <a:latin typeface="Chaparral Pro Light" panose="02060403030505090203" pitchFamily="18" charset="0"/>
              </a:rPr>
              <a:t>str</a:t>
            </a:r>
            <a:r>
              <a:rPr lang="en-US" altLang="zh-CN" dirty="0" smtClean="0">
                <a:latin typeface="Chaparral Pro Light" panose="02060403030505090203" pitchFamily="18" charset="0"/>
              </a:rPr>
              <a:t>(</a:t>
            </a:r>
            <a:r>
              <a:rPr lang="en-US" altLang="zh-CN" dirty="0" err="1" smtClean="0">
                <a:latin typeface="Chaparral Pro Light" panose="02060403030505090203" pitchFamily="18" charset="0"/>
              </a:rPr>
              <a:t>i</a:t>
            </a:r>
            <a:r>
              <a:rPr lang="en-US" altLang="zh-CN" dirty="0" smtClean="0">
                <a:latin typeface="Chaparral Pro Light" panose="02060403030505090203" pitchFamily="18" charset="0"/>
              </a:rPr>
              <a:t>))</a:t>
            </a:r>
          </a:p>
          <a:p>
            <a:endParaRPr lang="en-US" altLang="zh-CN" dirty="0" smtClean="0">
              <a:latin typeface="Chaparral Pro Light" panose="02060403030505090203" pitchFamily="18" charset="0"/>
            </a:endParaRPr>
          </a:p>
          <a:p>
            <a:r>
              <a:rPr lang="en-US" altLang="zh-CN" dirty="0" smtClean="0">
                <a:latin typeface="Chaparral Pro Light" panose="02060403030505090203" pitchFamily="18" charset="0"/>
              </a:rPr>
              <a:t>print('main   end!!!')</a:t>
            </a:r>
            <a:endParaRPr lang="zh-CN" altLang="en-US" dirty="0">
              <a:latin typeface="Chaparral Pro Light" panose="02060403030505090203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48851" y="2056686"/>
            <a:ext cx="3609474" cy="2554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1"/>
                </a:solidFill>
                <a:latin typeface="Chaparral Pro Light" panose="02060403030505090203" pitchFamily="18" charset="0"/>
              </a:rPr>
              <a:t>child thread:0</a:t>
            </a:r>
          </a:p>
          <a:p>
            <a:r>
              <a:rPr lang="en-US" altLang="zh-CN" sz="1600" dirty="0" smtClean="0">
                <a:solidFill>
                  <a:schemeClr val="tx1"/>
                </a:solidFill>
                <a:latin typeface="Chaparral Pro Light" panose="02060403030505090203" pitchFamily="18" charset="0"/>
              </a:rPr>
              <a:t>child thread:1</a:t>
            </a:r>
          </a:p>
          <a:p>
            <a:r>
              <a:rPr lang="en-US" altLang="zh-CN" sz="1600" dirty="0" smtClean="0">
                <a:solidFill>
                  <a:schemeClr val="tx1"/>
                </a:solidFill>
                <a:latin typeface="Chaparral Pro Light" panose="02060403030505090203" pitchFamily="18" charset="0"/>
              </a:rPr>
              <a:t>child thread:2</a:t>
            </a:r>
          </a:p>
          <a:p>
            <a:r>
              <a:rPr lang="en-US" altLang="zh-CN" sz="1600" dirty="0" smtClean="0">
                <a:solidFill>
                  <a:schemeClr val="tx1"/>
                </a:solidFill>
                <a:latin typeface="Chaparral Pro Light" panose="02060403030505090203" pitchFamily="18" charset="0"/>
              </a:rPr>
              <a:t>child thread:3</a:t>
            </a:r>
          </a:p>
          <a:p>
            <a:r>
              <a:rPr lang="en-US" altLang="zh-CN" sz="1600" dirty="0" smtClean="0">
                <a:solidFill>
                  <a:schemeClr val="tx1"/>
                </a:solidFill>
                <a:latin typeface="Chaparral Pro Light" panose="02060403030505090203" pitchFamily="18" charset="0"/>
              </a:rPr>
              <a:t>main  thread:0</a:t>
            </a:r>
          </a:p>
          <a:p>
            <a:r>
              <a:rPr lang="en-US" altLang="zh-CN" sz="1600" dirty="0" smtClean="0">
                <a:solidFill>
                  <a:schemeClr val="tx1"/>
                </a:solidFill>
                <a:latin typeface="Chaparral Pro Light" panose="02060403030505090203" pitchFamily="18" charset="0"/>
              </a:rPr>
              <a:t>main  thread:1</a:t>
            </a:r>
          </a:p>
          <a:p>
            <a:r>
              <a:rPr lang="en-US" altLang="zh-CN" sz="1600" dirty="0" smtClean="0">
                <a:solidFill>
                  <a:schemeClr val="tx1"/>
                </a:solidFill>
                <a:latin typeface="Chaparral Pro Light" panose="02060403030505090203" pitchFamily="18" charset="0"/>
              </a:rPr>
              <a:t>main  thread:2</a:t>
            </a:r>
          </a:p>
          <a:p>
            <a:r>
              <a:rPr lang="en-US" altLang="zh-CN" sz="1600" dirty="0" smtClean="0">
                <a:solidFill>
                  <a:schemeClr val="tx1"/>
                </a:solidFill>
                <a:latin typeface="Chaparral Pro Light" panose="02060403030505090203" pitchFamily="18" charset="0"/>
              </a:rPr>
              <a:t>main  thread:3</a:t>
            </a:r>
          </a:p>
          <a:p>
            <a:r>
              <a:rPr lang="en-US" altLang="zh-CN" sz="1600" dirty="0" smtClean="0">
                <a:solidFill>
                  <a:schemeClr val="tx1"/>
                </a:solidFill>
                <a:latin typeface="Chaparral Pro Light" panose="02060403030505090203" pitchFamily="18" charset="0"/>
              </a:rPr>
              <a:t>main   end!!!</a:t>
            </a:r>
          </a:p>
          <a:p>
            <a:r>
              <a:rPr lang="en-US" altLang="zh-CN" sz="1600" dirty="0" smtClean="0">
                <a:solidFill>
                  <a:schemeClr val="tx1"/>
                </a:solidFill>
                <a:latin typeface="Chaparral Pro Light" panose="02060403030505090203" pitchFamily="18" charset="0"/>
              </a:rPr>
              <a:t>[Finished in 1.439s]</a:t>
            </a:r>
            <a:endParaRPr lang="zh-CN" altLang="en-US" sz="1600" dirty="0">
              <a:solidFill>
                <a:schemeClr val="tx1"/>
              </a:solidFill>
              <a:latin typeface="Chaparral Pro Light" panose="02060403030505090203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1154485"/>
            <a:ext cx="605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主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线程等待实例：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4261" y="1617738"/>
            <a:ext cx="1732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代码：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321041" y="1617738"/>
            <a:ext cx="1732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结果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3" t="29469" r="14984" b="30959"/>
          <a:stretch/>
        </p:blipFill>
        <p:spPr>
          <a:xfrm>
            <a:off x="10026316" y="0"/>
            <a:ext cx="2165684" cy="113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85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28231"/>
            <a:ext cx="11069053" cy="4766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28000">
                <a:schemeClr val="accent2">
                  <a:lumMod val="60000"/>
                  <a:lumOff val="40000"/>
                </a:schemeClr>
              </a:gs>
              <a:gs pos="64000">
                <a:schemeClr val="accent4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0" y="202131"/>
            <a:ext cx="5014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Chaparral Pro Light" panose="02060403030505090203" pitchFamily="18" charset="0"/>
              </a:rPr>
              <a:t>threading</a:t>
            </a:r>
            <a:r>
              <a:rPr lang="zh-CN" altLang="en-US" sz="3200" dirty="0" smtClean="0">
                <a:latin typeface="Chaparral Pro Light" panose="02060403030505090203" pitchFamily="18" charset="0"/>
              </a:rPr>
              <a:t>模块</a:t>
            </a:r>
            <a:endParaRPr lang="zh-CN" altLang="en-US" sz="3200" dirty="0">
              <a:latin typeface="Chaparral Pro Light" panose="02060403030505090203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4261" y="2056686"/>
            <a:ext cx="6448926" cy="48013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haparral Pro Light" panose="02060403030505090203" pitchFamily="18" charset="0"/>
              </a:rPr>
              <a:t>import time</a:t>
            </a:r>
          </a:p>
          <a:p>
            <a:r>
              <a:rPr lang="en-US" altLang="zh-CN" dirty="0" smtClean="0">
                <a:latin typeface="Chaparral Pro Light" panose="02060403030505090203" pitchFamily="18" charset="0"/>
              </a:rPr>
              <a:t>import threading</a:t>
            </a:r>
          </a:p>
          <a:p>
            <a:endParaRPr lang="en-US" altLang="zh-CN" dirty="0" smtClean="0">
              <a:latin typeface="Chaparral Pro Light" panose="02060403030505090203" pitchFamily="18" charset="0"/>
            </a:endParaRPr>
          </a:p>
          <a:p>
            <a:r>
              <a:rPr lang="en-US" altLang="zh-CN" dirty="0" err="1" smtClean="0">
                <a:latin typeface="Chaparral Pro Light" panose="02060403030505090203" pitchFamily="18" charset="0"/>
              </a:rPr>
              <a:t>main_i</a:t>
            </a:r>
            <a:r>
              <a:rPr lang="en-US" altLang="zh-CN" dirty="0" smtClean="0">
                <a:latin typeface="Chaparral Pro Light" panose="02060403030505090203" pitchFamily="18" charset="0"/>
              </a:rPr>
              <a:t> = 0</a:t>
            </a:r>
          </a:p>
          <a:p>
            <a:r>
              <a:rPr lang="en-US" altLang="zh-CN" dirty="0" err="1" smtClean="0">
                <a:latin typeface="Chaparral Pro Light" panose="02060403030505090203" pitchFamily="18" charset="0"/>
              </a:rPr>
              <a:t>def</a:t>
            </a:r>
            <a:r>
              <a:rPr lang="en-US" altLang="zh-CN" dirty="0" smtClean="0">
                <a:latin typeface="Chaparral Pro Light" panose="02060403030505090203" pitchFamily="18" charset="0"/>
              </a:rPr>
              <a:t> </a:t>
            </a:r>
            <a:r>
              <a:rPr lang="en-US" altLang="zh-CN" dirty="0" err="1" smtClean="0">
                <a:latin typeface="Chaparral Pro Light" panose="02060403030505090203" pitchFamily="18" charset="0"/>
              </a:rPr>
              <a:t>thread_func</a:t>
            </a:r>
            <a:r>
              <a:rPr lang="en-US" altLang="zh-CN" dirty="0" smtClean="0">
                <a:latin typeface="Chaparral Pro Light" panose="02060403030505090203" pitchFamily="18" charset="0"/>
              </a:rPr>
              <a:t>(a):</a:t>
            </a:r>
          </a:p>
          <a:p>
            <a:r>
              <a:rPr lang="en-US" altLang="zh-CN" dirty="0" smtClean="0">
                <a:latin typeface="Chaparral Pro Light" panose="02060403030505090203" pitchFamily="18" charset="0"/>
              </a:rPr>
              <a:t>    </a:t>
            </a:r>
            <a:r>
              <a:rPr lang="en-US" altLang="zh-CN" dirty="0" err="1" smtClean="0">
                <a:latin typeface="Chaparral Pro Light" panose="02060403030505090203" pitchFamily="18" charset="0"/>
              </a:rPr>
              <a:t>time.sleep</a:t>
            </a:r>
            <a:r>
              <a:rPr lang="en-US" altLang="zh-CN" dirty="0" smtClean="0">
                <a:latin typeface="Chaparral Pro Light" panose="02060403030505090203" pitchFamily="18" charset="0"/>
              </a:rPr>
              <a:t>(0.1)</a:t>
            </a:r>
          </a:p>
          <a:p>
            <a:r>
              <a:rPr lang="en-US" altLang="zh-CN" dirty="0" smtClean="0">
                <a:latin typeface="Chaparral Pro Light" panose="02060403030505090203" pitchFamily="18" charset="0"/>
              </a:rPr>
              <a:t>    global </a:t>
            </a:r>
            <a:r>
              <a:rPr lang="en-US" altLang="zh-CN" dirty="0" err="1" smtClean="0">
                <a:latin typeface="Chaparral Pro Light" panose="02060403030505090203" pitchFamily="18" charset="0"/>
              </a:rPr>
              <a:t>main_i</a:t>
            </a:r>
            <a:endParaRPr lang="en-US" altLang="zh-CN" dirty="0" smtClean="0">
              <a:latin typeface="Chaparral Pro Light" panose="02060403030505090203" pitchFamily="18" charset="0"/>
            </a:endParaRPr>
          </a:p>
          <a:p>
            <a:r>
              <a:rPr lang="en-US" altLang="zh-CN" dirty="0" smtClean="0">
                <a:latin typeface="Chaparral Pro Light" panose="02060403030505090203" pitchFamily="18" charset="0"/>
              </a:rPr>
              <a:t>    </a:t>
            </a:r>
            <a:r>
              <a:rPr lang="en-US" altLang="zh-CN" dirty="0" err="1" smtClean="0">
                <a:latin typeface="Chaparral Pro Light" panose="02060403030505090203" pitchFamily="18" charset="0"/>
              </a:rPr>
              <a:t>main_i</a:t>
            </a:r>
            <a:r>
              <a:rPr lang="en-US" altLang="zh-CN" dirty="0" smtClean="0">
                <a:latin typeface="Chaparral Pro Light" panose="02060403030505090203" pitchFamily="18" charset="0"/>
              </a:rPr>
              <a:t> = </a:t>
            </a:r>
            <a:r>
              <a:rPr lang="en-US" altLang="zh-CN" dirty="0" err="1" smtClean="0">
                <a:latin typeface="Chaparral Pro Light" panose="02060403030505090203" pitchFamily="18" charset="0"/>
              </a:rPr>
              <a:t>main_i</a:t>
            </a:r>
            <a:r>
              <a:rPr lang="en-US" altLang="zh-CN" dirty="0" smtClean="0">
                <a:latin typeface="Chaparral Pro Light" panose="02060403030505090203" pitchFamily="18" charset="0"/>
              </a:rPr>
              <a:t> + 1</a:t>
            </a:r>
          </a:p>
          <a:p>
            <a:r>
              <a:rPr lang="en-US" altLang="zh-CN" dirty="0" smtClean="0">
                <a:latin typeface="Chaparral Pro Light" panose="02060403030505090203" pitchFamily="18" charset="0"/>
              </a:rPr>
              <a:t>    print('child thread %s:%s' % (a, </a:t>
            </a:r>
            <a:r>
              <a:rPr lang="en-US" altLang="zh-CN" dirty="0" err="1" smtClean="0">
                <a:latin typeface="Chaparral Pro Light" panose="02060403030505090203" pitchFamily="18" charset="0"/>
              </a:rPr>
              <a:t>str</a:t>
            </a:r>
            <a:r>
              <a:rPr lang="en-US" altLang="zh-CN" dirty="0" smtClean="0">
                <a:latin typeface="Chaparral Pro Light" panose="02060403030505090203" pitchFamily="18" charset="0"/>
              </a:rPr>
              <a:t>(</a:t>
            </a:r>
            <a:r>
              <a:rPr lang="en-US" altLang="zh-CN" dirty="0" err="1" smtClean="0">
                <a:latin typeface="Chaparral Pro Light" panose="02060403030505090203" pitchFamily="18" charset="0"/>
              </a:rPr>
              <a:t>main_i</a:t>
            </a:r>
            <a:r>
              <a:rPr lang="en-US" altLang="zh-CN" dirty="0" smtClean="0">
                <a:latin typeface="Chaparral Pro Light" panose="02060403030505090203" pitchFamily="18" charset="0"/>
              </a:rPr>
              <a:t>)))</a:t>
            </a:r>
          </a:p>
          <a:p>
            <a:r>
              <a:rPr lang="en-US" altLang="zh-CN" dirty="0" err="1" smtClean="0">
                <a:latin typeface="Chaparral Pro Light" panose="02060403030505090203" pitchFamily="18" charset="0"/>
              </a:rPr>
              <a:t>multi_thread</a:t>
            </a:r>
            <a:r>
              <a:rPr lang="en-US" altLang="zh-CN" dirty="0" smtClean="0">
                <a:latin typeface="Chaparral Pro Light" panose="02060403030505090203" pitchFamily="18" charset="0"/>
              </a:rPr>
              <a:t> = []</a:t>
            </a:r>
          </a:p>
          <a:p>
            <a:r>
              <a:rPr lang="en-US" altLang="zh-CN" dirty="0" smtClean="0">
                <a:latin typeface="Chaparral Pro Light" panose="02060403030505090203" pitchFamily="18" charset="0"/>
              </a:rPr>
              <a:t>for </a:t>
            </a:r>
            <a:r>
              <a:rPr lang="en-US" altLang="zh-CN" dirty="0" err="1" smtClean="0">
                <a:latin typeface="Chaparral Pro Light" panose="02060403030505090203" pitchFamily="18" charset="0"/>
              </a:rPr>
              <a:t>i</a:t>
            </a:r>
            <a:r>
              <a:rPr lang="en-US" altLang="zh-CN" dirty="0" smtClean="0">
                <a:latin typeface="Chaparral Pro Light" panose="02060403030505090203" pitchFamily="18" charset="0"/>
              </a:rPr>
              <a:t> in range(20):</a:t>
            </a:r>
          </a:p>
          <a:p>
            <a:r>
              <a:rPr lang="en-US" altLang="zh-CN" dirty="0" smtClean="0">
                <a:latin typeface="Chaparral Pro Light" panose="02060403030505090203" pitchFamily="18" charset="0"/>
              </a:rPr>
              <a:t>    </a:t>
            </a:r>
            <a:r>
              <a:rPr lang="en-US" altLang="zh-CN" dirty="0" err="1" smtClean="0">
                <a:latin typeface="Chaparral Pro Light" panose="02060403030505090203" pitchFamily="18" charset="0"/>
              </a:rPr>
              <a:t>multi_thread.append</a:t>
            </a:r>
            <a:r>
              <a:rPr lang="en-US" altLang="zh-CN" dirty="0" smtClean="0">
                <a:latin typeface="Chaparral Pro Light" panose="02060403030505090203" pitchFamily="18" charset="0"/>
              </a:rPr>
              <a:t>(</a:t>
            </a:r>
            <a:r>
              <a:rPr lang="en-US" altLang="zh-CN" dirty="0" err="1" smtClean="0">
                <a:latin typeface="Chaparral Pro Light" panose="02060403030505090203" pitchFamily="18" charset="0"/>
              </a:rPr>
              <a:t>threading.Thread</a:t>
            </a:r>
            <a:r>
              <a:rPr lang="en-US" altLang="zh-CN" dirty="0" smtClean="0">
                <a:latin typeface="Chaparral Pro Light" panose="02060403030505090203" pitchFamily="18" charset="0"/>
              </a:rPr>
              <a:t>(target=</a:t>
            </a:r>
            <a:r>
              <a:rPr lang="en-US" altLang="zh-CN" dirty="0" err="1" smtClean="0">
                <a:latin typeface="Chaparral Pro Light" panose="02060403030505090203" pitchFamily="18" charset="0"/>
              </a:rPr>
              <a:t>thread_func</a:t>
            </a:r>
            <a:r>
              <a:rPr lang="en-US" altLang="zh-CN" dirty="0" smtClean="0">
                <a:latin typeface="Chaparral Pro Light" panose="02060403030505090203" pitchFamily="18" charset="0"/>
              </a:rPr>
              <a:t>, </a:t>
            </a:r>
            <a:r>
              <a:rPr lang="en-US" altLang="zh-CN" dirty="0" err="1" smtClean="0">
                <a:latin typeface="Chaparral Pro Light" panose="02060403030505090203" pitchFamily="18" charset="0"/>
              </a:rPr>
              <a:t>args</a:t>
            </a:r>
            <a:r>
              <a:rPr lang="en-US" altLang="zh-CN" dirty="0" smtClean="0">
                <a:latin typeface="Chaparral Pro Light" panose="02060403030505090203" pitchFamily="18" charset="0"/>
              </a:rPr>
              <a:t>=(</a:t>
            </a:r>
            <a:r>
              <a:rPr lang="en-US" altLang="zh-CN" dirty="0" err="1" smtClean="0">
                <a:latin typeface="Chaparral Pro Light" panose="02060403030505090203" pitchFamily="18" charset="0"/>
              </a:rPr>
              <a:t>i</a:t>
            </a:r>
            <a:r>
              <a:rPr lang="en-US" altLang="zh-CN" dirty="0" smtClean="0">
                <a:latin typeface="Chaparral Pro Light" panose="02060403030505090203" pitchFamily="18" charset="0"/>
              </a:rPr>
              <a:t>, )))</a:t>
            </a:r>
          </a:p>
          <a:p>
            <a:r>
              <a:rPr lang="en-US" altLang="zh-CN" dirty="0" smtClean="0">
                <a:latin typeface="Chaparral Pro Light" panose="02060403030505090203" pitchFamily="18" charset="0"/>
              </a:rPr>
              <a:t>for </a:t>
            </a:r>
            <a:r>
              <a:rPr lang="en-US" altLang="zh-CN" dirty="0" err="1" smtClean="0">
                <a:latin typeface="Chaparral Pro Light" panose="02060403030505090203" pitchFamily="18" charset="0"/>
              </a:rPr>
              <a:t>one_thread</a:t>
            </a:r>
            <a:r>
              <a:rPr lang="en-US" altLang="zh-CN" dirty="0" smtClean="0">
                <a:latin typeface="Chaparral Pro Light" panose="02060403030505090203" pitchFamily="18" charset="0"/>
              </a:rPr>
              <a:t> in </a:t>
            </a:r>
            <a:r>
              <a:rPr lang="en-US" altLang="zh-CN" dirty="0" err="1" smtClean="0">
                <a:latin typeface="Chaparral Pro Light" panose="02060403030505090203" pitchFamily="18" charset="0"/>
              </a:rPr>
              <a:t>multi_thread</a:t>
            </a:r>
            <a:r>
              <a:rPr lang="en-US" altLang="zh-CN" dirty="0" smtClean="0">
                <a:latin typeface="Chaparral Pro Light" panose="02060403030505090203" pitchFamily="18" charset="0"/>
              </a:rPr>
              <a:t>:</a:t>
            </a:r>
          </a:p>
          <a:p>
            <a:r>
              <a:rPr lang="en-US" altLang="zh-CN" dirty="0" smtClean="0">
                <a:latin typeface="Chaparral Pro Light" panose="02060403030505090203" pitchFamily="18" charset="0"/>
              </a:rPr>
              <a:t>    </a:t>
            </a:r>
            <a:r>
              <a:rPr lang="en-US" altLang="zh-CN" dirty="0" err="1" smtClean="0">
                <a:latin typeface="Chaparral Pro Light" panose="02060403030505090203" pitchFamily="18" charset="0"/>
              </a:rPr>
              <a:t>one_thread.start</a:t>
            </a:r>
            <a:r>
              <a:rPr lang="en-US" altLang="zh-CN" dirty="0" smtClean="0">
                <a:latin typeface="Chaparral Pro Light" panose="02060403030505090203" pitchFamily="18" charset="0"/>
              </a:rPr>
              <a:t>()</a:t>
            </a:r>
          </a:p>
          <a:p>
            <a:endParaRPr lang="en-US" altLang="zh-CN" dirty="0" smtClean="0">
              <a:latin typeface="Chaparral Pro Light" panose="02060403030505090203" pitchFamily="18" charset="0"/>
            </a:endParaRPr>
          </a:p>
          <a:p>
            <a:r>
              <a:rPr lang="en-US" altLang="zh-CN" dirty="0" err="1" smtClean="0">
                <a:latin typeface="Chaparral Pro Light" panose="02060403030505090203" pitchFamily="18" charset="0"/>
              </a:rPr>
              <a:t>time.sleep</a:t>
            </a:r>
            <a:r>
              <a:rPr lang="en-US" altLang="zh-CN" dirty="0" smtClean="0">
                <a:latin typeface="Chaparral Pro Light" panose="02060403030505090203" pitchFamily="18" charset="0"/>
              </a:rPr>
              <a:t>(1)</a:t>
            </a:r>
          </a:p>
          <a:p>
            <a:r>
              <a:rPr lang="en-US" altLang="zh-CN" dirty="0" smtClean="0">
                <a:latin typeface="Chaparral Pro Light" panose="02060403030505090203" pitchFamily="18" charset="0"/>
              </a:rPr>
              <a:t>print('main count:' + </a:t>
            </a:r>
            <a:r>
              <a:rPr lang="en-US" altLang="zh-CN" dirty="0" err="1" smtClean="0">
                <a:latin typeface="Chaparral Pro Light" panose="02060403030505090203" pitchFamily="18" charset="0"/>
              </a:rPr>
              <a:t>str</a:t>
            </a:r>
            <a:r>
              <a:rPr lang="en-US" altLang="zh-CN" dirty="0" smtClean="0">
                <a:latin typeface="Chaparral Pro Light" panose="02060403030505090203" pitchFamily="18" charset="0"/>
              </a:rPr>
              <a:t>(</a:t>
            </a:r>
            <a:r>
              <a:rPr lang="en-US" altLang="zh-CN" dirty="0" err="1" smtClean="0">
                <a:latin typeface="Chaparral Pro Light" panose="02060403030505090203" pitchFamily="18" charset="0"/>
              </a:rPr>
              <a:t>main_i</a:t>
            </a:r>
            <a:r>
              <a:rPr lang="en-US" altLang="zh-CN" dirty="0" smtClean="0">
                <a:latin typeface="Chaparral Pro Light" panose="02060403030505090203" pitchFamily="18" charset="0"/>
              </a:rPr>
              <a:t>))</a:t>
            </a:r>
            <a:endParaRPr lang="zh-CN" altLang="en-US" dirty="0">
              <a:latin typeface="Chaparral Pro Light" panose="02060403030505090203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48851" y="2056686"/>
            <a:ext cx="3609474" cy="47089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tx1"/>
                </a:solidFill>
                <a:latin typeface="Chaparral Pro Light" panose="02060403030505090203" pitchFamily="18" charset="0"/>
              </a:rPr>
              <a:t>child thread 19:1child thread 18:2child thread 17:3child thread 15:4child thread 14:5child thread 13:6</a:t>
            </a:r>
          </a:p>
          <a:p>
            <a:r>
              <a:rPr lang="en-US" altLang="zh-CN" sz="1200" dirty="0" smtClean="0">
                <a:solidFill>
                  <a:schemeClr val="tx1"/>
                </a:solidFill>
                <a:latin typeface="Chaparral Pro Light" panose="02060403030505090203" pitchFamily="18" charset="0"/>
              </a:rPr>
              <a:t> </a:t>
            </a:r>
          </a:p>
          <a:p>
            <a:endParaRPr lang="en-US" altLang="zh-CN" sz="1200" dirty="0" smtClean="0">
              <a:solidFill>
                <a:schemeClr val="tx1"/>
              </a:solidFill>
              <a:latin typeface="Chaparral Pro Light" panose="02060403030505090203" pitchFamily="18" charset="0"/>
            </a:endParaRPr>
          </a:p>
          <a:p>
            <a:r>
              <a:rPr lang="en-US" altLang="zh-CN" sz="1200" dirty="0" smtClean="0">
                <a:solidFill>
                  <a:schemeClr val="tx1"/>
                </a:solidFill>
                <a:latin typeface="Chaparral Pro Light" panose="02060403030505090203" pitchFamily="18" charset="0"/>
              </a:rPr>
              <a:t>child thread 16:7</a:t>
            </a:r>
          </a:p>
          <a:p>
            <a:endParaRPr lang="en-US" altLang="zh-CN" sz="1200" dirty="0" smtClean="0">
              <a:solidFill>
                <a:schemeClr val="tx1"/>
              </a:solidFill>
              <a:latin typeface="Chaparral Pro Light" panose="02060403030505090203" pitchFamily="18" charset="0"/>
            </a:endParaRPr>
          </a:p>
          <a:p>
            <a:endParaRPr lang="en-US" altLang="zh-CN" sz="1200" dirty="0" smtClean="0">
              <a:solidFill>
                <a:schemeClr val="tx1"/>
              </a:solidFill>
              <a:latin typeface="Chaparral Pro Light" panose="02060403030505090203" pitchFamily="18" charset="0"/>
            </a:endParaRPr>
          </a:p>
          <a:p>
            <a:r>
              <a:rPr lang="en-US" altLang="zh-CN" sz="1200" dirty="0" smtClean="0">
                <a:solidFill>
                  <a:schemeClr val="tx1"/>
                </a:solidFill>
                <a:latin typeface="Chaparral Pro Light" panose="02060403030505090203" pitchFamily="18" charset="0"/>
              </a:rPr>
              <a:t>child thread 12:8child thread 11:9child thread 10:10child thread 9:11child thread 8:12child thread 7:13child thread 5:14child thread 4:15child thread 3:16child thread 2:17child thread 1:18child thread 0:19</a:t>
            </a:r>
          </a:p>
          <a:p>
            <a:endParaRPr lang="en-US" altLang="zh-CN" sz="1200" dirty="0" smtClean="0">
              <a:solidFill>
                <a:schemeClr val="tx1"/>
              </a:solidFill>
              <a:latin typeface="Chaparral Pro Light" panose="02060403030505090203" pitchFamily="18" charset="0"/>
            </a:endParaRPr>
          </a:p>
          <a:p>
            <a:endParaRPr lang="en-US" altLang="zh-CN" sz="1200" dirty="0" smtClean="0">
              <a:solidFill>
                <a:schemeClr val="tx1"/>
              </a:solidFill>
              <a:latin typeface="Chaparral Pro Light" panose="02060403030505090203" pitchFamily="18" charset="0"/>
            </a:endParaRPr>
          </a:p>
          <a:p>
            <a:endParaRPr lang="en-US" altLang="zh-CN" sz="1200" dirty="0" smtClean="0">
              <a:solidFill>
                <a:schemeClr val="tx1"/>
              </a:solidFill>
              <a:latin typeface="Chaparral Pro Light" panose="02060403030505090203" pitchFamily="18" charset="0"/>
            </a:endParaRPr>
          </a:p>
          <a:p>
            <a:endParaRPr lang="en-US" altLang="zh-CN" sz="1200" dirty="0" smtClean="0">
              <a:solidFill>
                <a:schemeClr val="tx1"/>
              </a:solidFill>
              <a:latin typeface="Chaparral Pro Light" panose="02060403030505090203" pitchFamily="18" charset="0"/>
            </a:endParaRPr>
          </a:p>
          <a:p>
            <a:endParaRPr lang="en-US" altLang="zh-CN" sz="1200" dirty="0" smtClean="0">
              <a:solidFill>
                <a:schemeClr val="tx1"/>
              </a:solidFill>
              <a:latin typeface="Chaparral Pro Light" panose="02060403030505090203" pitchFamily="18" charset="0"/>
            </a:endParaRPr>
          </a:p>
          <a:p>
            <a:r>
              <a:rPr lang="en-US" altLang="zh-CN" sz="1200" dirty="0" smtClean="0">
                <a:solidFill>
                  <a:schemeClr val="tx1"/>
                </a:solidFill>
                <a:latin typeface="Chaparral Pro Light" panose="02060403030505090203" pitchFamily="18" charset="0"/>
              </a:rPr>
              <a:t> </a:t>
            </a:r>
          </a:p>
          <a:p>
            <a:endParaRPr lang="en-US" altLang="zh-CN" sz="1200" dirty="0" smtClean="0">
              <a:solidFill>
                <a:schemeClr val="tx1"/>
              </a:solidFill>
              <a:latin typeface="Chaparral Pro Light" panose="02060403030505090203" pitchFamily="18" charset="0"/>
            </a:endParaRPr>
          </a:p>
          <a:p>
            <a:endParaRPr lang="en-US" altLang="zh-CN" sz="1200" dirty="0" smtClean="0">
              <a:solidFill>
                <a:schemeClr val="tx1"/>
              </a:solidFill>
              <a:latin typeface="Chaparral Pro Light" panose="02060403030505090203" pitchFamily="18" charset="0"/>
            </a:endParaRPr>
          </a:p>
          <a:p>
            <a:endParaRPr lang="en-US" altLang="zh-CN" sz="1200" dirty="0" smtClean="0">
              <a:solidFill>
                <a:schemeClr val="tx1"/>
              </a:solidFill>
              <a:latin typeface="Chaparral Pro Light" panose="02060403030505090203" pitchFamily="18" charset="0"/>
            </a:endParaRPr>
          </a:p>
          <a:p>
            <a:endParaRPr lang="en-US" altLang="zh-CN" sz="1200" dirty="0" smtClean="0">
              <a:solidFill>
                <a:schemeClr val="tx1"/>
              </a:solidFill>
              <a:latin typeface="Chaparral Pro Light" panose="02060403030505090203" pitchFamily="18" charset="0"/>
            </a:endParaRPr>
          </a:p>
          <a:p>
            <a:endParaRPr lang="en-US" altLang="zh-CN" sz="1200" dirty="0" smtClean="0">
              <a:solidFill>
                <a:schemeClr val="tx1"/>
              </a:solidFill>
              <a:latin typeface="Chaparral Pro Light" panose="02060403030505090203" pitchFamily="18" charset="0"/>
            </a:endParaRPr>
          </a:p>
          <a:p>
            <a:r>
              <a:rPr lang="en-US" altLang="zh-CN" sz="1200" dirty="0" smtClean="0">
                <a:solidFill>
                  <a:schemeClr val="tx1"/>
                </a:solidFill>
                <a:latin typeface="Chaparral Pro Light" panose="02060403030505090203" pitchFamily="18" charset="0"/>
              </a:rPr>
              <a:t>child thread 6:14</a:t>
            </a:r>
          </a:p>
          <a:p>
            <a:r>
              <a:rPr lang="en-US" altLang="zh-CN" sz="1200" dirty="0" smtClean="0">
                <a:solidFill>
                  <a:schemeClr val="tx1"/>
                </a:solidFill>
                <a:latin typeface="Chaparral Pro Light" panose="02060403030505090203" pitchFamily="18" charset="0"/>
              </a:rPr>
              <a:t>main count:14</a:t>
            </a:r>
          </a:p>
          <a:p>
            <a:r>
              <a:rPr lang="en-US" altLang="zh-CN" sz="1200" dirty="0" smtClean="0">
                <a:solidFill>
                  <a:schemeClr val="tx1"/>
                </a:solidFill>
                <a:latin typeface="Chaparral Pro Light" panose="02060403030505090203" pitchFamily="18" charset="0"/>
              </a:rPr>
              <a:t>[Finished in 1.098s]</a:t>
            </a:r>
            <a:endParaRPr lang="zh-CN" altLang="en-US" sz="1200" dirty="0">
              <a:solidFill>
                <a:schemeClr val="tx1"/>
              </a:solidFill>
              <a:latin typeface="Chaparral Pro Light" panose="02060403030505090203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1154485"/>
            <a:ext cx="7603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同步访问共享对象混乱实例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  <a:sym typeface="Wingdings" panose="05000000000000000000" pitchFamily="2" charset="2"/>
              </a:rPr>
              <a:t>:(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  <a:sym typeface="Wingdings" panose="05000000000000000000" pitchFamily="2" charset="2"/>
              </a:rPr>
              <a:t>一个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  <a:sym typeface="Wingdings" panose="05000000000000000000" pitchFamily="2" charset="2"/>
              </a:rPr>
              <a:t>python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  <a:sym typeface="Wingdings" panose="05000000000000000000" pitchFamily="2" charset="2"/>
              </a:rPr>
              <a:t>进程只有一个</a:t>
            </a:r>
            <a:r>
              <a:rPr lang="en-US" altLang="zh-CN" dirty="0" err="1" smtClean="0">
                <a:latin typeface="仿宋" panose="02010609060101010101" pitchFamily="49" charset="-122"/>
                <a:ea typeface="仿宋" panose="02010609060101010101" pitchFamily="49" charset="-122"/>
                <a:sym typeface="Wingdings" panose="05000000000000000000" pitchFamily="2" charset="2"/>
              </a:rPr>
              <a:t>sys.stdout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  <a:sym typeface="Wingdings" panose="05000000000000000000" pitchFamily="2" charset="2"/>
              </a:rPr>
              <a:t>)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4261" y="1617738"/>
            <a:ext cx="1732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代码：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321041" y="1617738"/>
            <a:ext cx="1732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结果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3" t="29469" r="14984" b="30959"/>
          <a:stretch/>
        </p:blipFill>
        <p:spPr>
          <a:xfrm>
            <a:off x="10026316" y="0"/>
            <a:ext cx="2165684" cy="113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26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28231"/>
            <a:ext cx="11069053" cy="4766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28000">
                <a:schemeClr val="accent2">
                  <a:lumMod val="60000"/>
                  <a:lumOff val="40000"/>
                </a:schemeClr>
              </a:gs>
              <a:gs pos="64000">
                <a:schemeClr val="accent4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0" y="202131"/>
            <a:ext cx="5014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Chaparral Pro Light" panose="02060403030505090203" pitchFamily="18" charset="0"/>
              </a:rPr>
              <a:t>threading</a:t>
            </a:r>
            <a:r>
              <a:rPr lang="zh-CN" altLang="en-US" sz="3200" dirty="0" smtClean="0">
                <a:latin typeface="Chaparral Pro Light" panose="02060403030505090203" pitchFamily="18" charset="0"/>
              </a:rPr>
              <a:t>模块</a:t>
            </a:r>
            <a:endParaRPr lang="zh-CN" altLang="en-US" sz="3200" dirty="0">
              <a:latin typeface="Chaparral Pro Light" panose="02060403030505090203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4261" y="2056686"/>
            <a:ext cx="6448926" cy="47705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Chaparral Pro Light" panose="02060403030505090203" pitchFamily="18" charset="0"/>
              </a:rPr>
              <a:t>import time</a:t>
            </a:r>
          </a:p>
          <a:p>
            <a:r>
              <a:rPr lang="en-US" altLang="zh-CN" sz="1600" dirty="0" smtClean="0">
                <a:latin typeface="Chaparral Pro Light" panose="02060403030505090203" pitchFamily="18" charset="0"/>
              </a:rPr>
              <a:t>import threading</a:t>
            </a:r>
          </a:p>
          <a:p>
            <a:r>
              <a:rPr lang="en-US" altLang="zh-CN" sz="1600" dirty="0" err="1" smtClean="0">
                <a:latin typeface="Chaparral Pro Light" panose="02060403030505090203" pitchFamily="18" charset="0"/>
              </a:rPr>
              <a:t>main_i</a:t>
            </a:r>
            <a:r>
              <a:rPr lang="en-US" altLang="zh-CN" sz="1600" dirty="0" smtClean="0">
                <a:latin typeface="Chaparral Pro Light" panose="02060403030505090203" pitchFamily="18" charset="0"/>
              </a:rPr>
              <a:t> = 0</a:t>
            </a:r>
          </a:p>
          <a:p>
            <a:r>
              <a:rPr lang="en-US" altLang="zh-CN" sz="1600" dirty="0" err="1" smtClean="0">
                <a:solidFill>
                  <a:srgbClr val="FF0000"/>
                </a:solidFill>
                <a:latin typeface="Chaparral Pro Light" panose="02060403030505090203" pitchFamily="18" charset="0"/>
              </a:rPr>
              <a:t>mutex_lock</a:t>
            </a:r>
            <a:r>
              <a:rPr lang="en-US" altLang="zh-CN" sz="1600" dirty="0" smtClean="0">
                <a:solidFill>
                  <a:srgbClr val="FF0000"/>
                </a:solidFill>
                <a:latin typeface="Chaparral Pro Light" panose="02060403030505090203" pitchFamily="18" charset="0"/>
              </a:rPr>
              <a:t> = </a:t>
            </a:r>
            <a:r>
              <a:rPr lang="en-US" altLang="zh-CN" sz="1600" dirty="0" err="1" smtClean="0">
                <a:solidFill>
                  <a:srgbClr val="FF0000"/>
                </a:solidFill>
                <a:latin typeface="Chaparral Pro Light" panose="02060403030505090203" pitchFamily="18" charset="0"/>
              </a:rPr>
              <a:t>threading.Lock</a:t>
            </a:r>
            <a:r>
              <a:rPr lang="en-US" altLang="zh-CN" sz="1600" dirty="0" smtClean="0">
                <a:solidFill>
                  <a:srgbClr val="FF0000"/>
                </a:solidFill>
                <a:latin typeface="Chaparral Pro Light" panose="02060403030505090203" pitchFamily="18" charset="0"/>
              </a:rPr>
              <a:t>()    #  </a:t>
            </a:r>
            <a:r>
              <a:rPr lang="zh-CN" altLang="en-US" sz="1600" dirty="0" smtClean="0">
                <a:solidFill>
                  <a:srgbClr val="FF0000"/>
                </a:solidFill>
                <a:latin typeface="Chaparral Pro Light" panose="02060403030505090203" pitchFamily="18" charset="0"/>
              </a:rPr>
              <a:t>生成一个锁对象</a:t>
            </a:r>
            <a:endParaRPr lang="en-US" altLang="zh-CN" sz="1600" dirty="0" smtClean="0">
              <a:solidFill>
                <a:srgbClr val="FF0000"/>
              </a:solidFill>
              <a:latin typeface="Chaparral Pro Light" panose="02060403030505090203" pitchFamily="18" charset="0"/>
            </a:endParaRPr>
          </a:p>
          <a:p>
            <a:endParaRPr lang="en-US" altLang="zh-CN" sz="1600" dirty="0" smtClean="0">
              <a:latin typeface="Chaparral Pro Light" panose="02060403030505090203" pitchFamily="18" charset="0"/>
            </a:endParaRPr>
          </a:p>
          <a:p>
            <a:r>
              <a:rPr lang="en-US" altLang="zh-CN" sz="1600" dirty="0" err="1" smtClean="0">
                <a:latin typeface="Chaparral Pro Light" panose="02060403030505090203" pitchFamily="18" charset="0"/>
              </a:rPr>
              <a:t>def</a:t>
            </a:r>
            <a:r>
              <a:rPr lang="en-US" altLang="zh-CN" sz="1600" dirty="0" smtClean="0">
                <a:latin typeface="Chaparral Pro Light" panose="02060403030505090203" pitchFamily="18" charset="0"/>
              </a:rPr>
              <a:t> </a:t>
            </a:r>
            <a:r>
              <a:rPr lang="en-US" altLang="zh-CN" sz="1600" dirty="0" err="1" smtClean="0">
                <a:latin typeface="Chaparral Pro Light" panose="02060403030505090203" pitchFamily="18" charset="0"/>
              </a:rPr>
              <a:t>thread_func</a:t>
            </a:r>
            <a:r>
              <a:rPr lang="en-US" altLang="zh-CN" sz="1600" dirty="0" smtClean="0">
                <a:latin typeface="Chaparral Pro Light" panose="02060403030505090203" pitchFamily="18" charset="0"/>
              </a:rPr>
              <a:t>(a):</a:t>
            </a:r>
          </a:p>
          <a:p>
            <a:r>
              <a:rPr lang="en-US" altLang="zh-CN" sz="1600" dirty="0" smtClean="0">
                <a:latin typeface="Chaparral Pro Light" panose="02060403030505090203" pitchFamily="18" charset="0"/>
              </a:rPr>
              <a:t>    </a:t>
            </a:r>
            <a:r>
              <a:rPr lang="en-US" altLang="zh-CN" sz="1600" dirty="0" err="1" smtClean="0">
                <a:latin typeface="Chaparral Pro Light" panose="02060403030505090203" pitchFamily="18" charset="0"/>
              </a:rPr>
              <a:t>time.sleep</a:t>
            </a:r>
            <a:r>
              <a:rPr lang="en-US" altLang="zh-CN" sz="1600" dirty="0" smtClean="0">
                <a:latin typeface="Chaparral Pro Light" panose="02060403030505090203" pitchFamily="18" charset="0"/>
              </a:rPr>
              <a:t>(0.1)</a:t>
            </a:r>
          </a:p>
          <a:p>
            <a:r>
              <a:rPr lang="en-US" altLang="zh-CN" sz="1600" dirty="0" smtClean="0">
                <a:latin typeface="Chaparral Pro Light" panose="02060403030505090203" pitchFamily="18" charset="0"/>
              </a:rPr>
              <a:t>    </a:t>
            </a:r>
            <a:r>
              <a:rPr lang="en-US" altLang="zh-CN" sz="1600" dirty="0" err="1" smtClean="0">
                <a:solidFill>
                  <a:srgbClr val="FF0000"/>
                </a:solidFill>
                <a:latin typeface="Chaparral Pro Light" panose="02060403030505090203" pitchFamily="18" charset="0"/>
              </a:rPr>
              <a:t>mutex_lock.acquire</a:t>
            </a:r>
            <a:r>
              <a:rPr lang="en-US" altLang="zh-CN" sz="1600" dirty="0" smtClean="0">
                <a:solidFill>
                  <a:srgbClr val="FF0000"/>
                </a:solidFill>
                <a:latin typeface="Chaparral Pro Light" panose="02060403030505090203" pitchFamily="18" charset="0"/>
              </a:rPr>
              <a:t>()</a:t>
            </a:r>
          </a:p>
          <a:p>
            <a:r>
              <a:rPr lang="en-US" altLang="zh-CN" sz="1600" dirty="0" smtClean="0">
                <a:latin typeface="Chaparral Pro Light" panose="02060403030505090203" pitchFamily="18" charset="0"/>
              </a:rPr>
              <a:t>    global </a:t>
            </a:r>
            <a:r>
              <a:rPr lang="en-US" altLang="zh-CN" sz="1600" dirty="0" err="1" smtClean="0">
                <a:latin typeface="Chaparral Pro Light" panose="02060403030505090203" pitchFamily="18" charset="0"/>
              </a:rPr>
              <a:t>main_i</a:t>
            </a:r>
            <a:endParaRPr lang="en-US" altLang="zh-CN" sz="1600" dirty="0" smtClean="0">
              <a:latin typeface="Chaparral Pro Light" panose="02060403030505090203" pitchFamily="18" charset="0"/>
            </a:endParaRPr>
          </a:p>
          <a:p>
            <a:r>
              <a:rPr lang="en-US" altLang="zh-CN" sz="1600" dirty="0" smtClean="0">
                <a:latin typeface="Chaparral Pro Light" panose="02060403030505090203" pitchFamily="18" charset="0"/>
              </a:rPr>
              <a:t>    </a:t>
            </a:r>
            <a:r>
              <a:rPr lang="en-US" altLang="zh-CN" sz="1600" dirty="0" err="1" smtClean="0">
                <a:latin typeface="Chaparral Pro Light" panose="02060403030505090203" pitchFamily="18" charset="0"/>
              </a:rPr>
              <a:t>main_i</a:t>
            </a:r>
            <a:r>
              <a:rPr lang="en-US" altLang="zh-CN" sz="1600" dirty="0" smtClean="0">
                <a:latin typeface="Chaparral Pro Light" panose="02060403030505090203" pitchFamily="18" charset="0"/>
              </a:rPr>
              <a:t> = </a:t>
            </a:r>
            <a:r>
              <a:rPr lang="en-US" altLang="zh-CN" sz="1600" dirty="0" err="1" smtClean="0">
                <a:latin typeface="Chaparral Pro Light" panose="02060403030505090203" pitchFamily="18" charset="0"/>
              </a:rPr>
              <a:t>main_i</a:t>
            </a:r>
            <a:r>
              <a:rPr lang="en-US" altLang="zh-CN" sz="1600" dirty="0" smtClean="0">
                <a:latin typeface="Chaparral Pro Light" panose="02060403030505090203" pitchFamily="18" charset="0"/>
              </a:rPr>
              <a:t> + 1</a:t>
            </a:r>
          </a:p>
          <a:p>
            <a:r>
              <a:rPr lang="en-US" altLang="zh-CN" sz="1600" dirty="0" smtClean="0">
                <a:latin typeface="Chaparral Pro Light" panose="02060403030505090203" pitchFamily="18" charset="0"/>
              </a:rPr>
              <a:t>    print('child thread %s:' % a + </a:t>
            </a:r>
            <a:r>
              <a:rPr lang="en-US" altLang="zh-CN" sz="1600" dirty="0" err="1" smtClean="0">
                <a:latin typeface="Chaparral Pro Light" panose="02060403030505090203" pitchFamily="18" charset="0"/>
              </a:rPr>
              <a:t>str</a:t>
            </a:r>
            <a:r>
              <a:rPr lang="en-US" altLang="zh-CN" sz="1600" dirty="0" smtClean="0">
                <a:latin typeface="Chaparral Pro Light" panose="02060403030505090203" pitchFamily="18" charset="0"/>
              </a:rPr>
              <a:t>(</a:t>
            </a:r>
            <a:r>
              <a:rPr lang="en-US" altLang="zh-CN" sz="1600" dirty="0" err="1" smtClean="0">
                <a:latin typeface="Chaparral Pro Light" panose="02060403030505090203" pitchFamily="18" charset="0"/>
              </a:rPr>
              <a:t>main_i</a:t>
            </a:r>
            <a:r>
              <a:rPr lang="en-US" altLang="zh-CN" sz="1600" dirty="0" smtClean="0">
                <a:latin typeface="Chaparral Pro Light" panose="02060403030505090203" pitchFamily="18" charset="0"/>
              </a:rPr>
              <a:t>))</a:t>
            </a:r>
          </a:p>
          <a:p>
            <a:r>
              <a:rPr lang="en-US" altLang="zh-CN" sz="1600" dirty="0" smtClean="0">
                <a:latin typeface="Chaparral Pro Light" panose="02060403030505090203" pitchFamily="18" charset="0"/>
              </a:rPr>
              <a:t>    </a:t>
            </a:r>
            <a:r>
              <a:rPr lang="en-US" altLang="zh-CN" sz="1600" dirty="0" err="1" smtClean="0">
                <a:solidFill>
                  <a:srgbClr val="FF0000"/>
                </a:solidFill>
                <a:latin typeface="Chaparral Pro Light" panose="02060403030505090203" pitchFamily="18" charset="0"/>
              </a:rPr>
              <a:t>mutex_lock.release</a:t>
            </a:r>
            <a:r>
              <a:rPr lang="en-US" altLang="zh-CN" sz="1600" dirty="0" smtClean="0">
                <a:solidFill>
                  <a:srgbClr val="FF0000"/>
                </a:solidFill>
                <a:latin typeface="Chaparral Pro Light" panose="02060403030505090203" pitchFamily="18" charset="0"/>
              </a:rPr>
              <a:t>()</a:t>
            </a:r>
          </a:p>
          <a:p>
            <a:r>
              <a:rPr lang="en-US" altLang="zh-CN" sz="1600" dirty="0" err="1" smtClean="0">
                <a:latin typeface="Chaparral Pro Light" panose="02060403030505090203" pitchFamily="18" charset="0"/>
              </a:rPr>
              <a:t>multi_thread</a:t>
            </a:r>
            <a:r>
              <a:rPr lang="en-US" altLang="zh-CN" sz="1600" dirty="0" smtClean="0">
                <a:latin typeface="Chaparral Pro Light" panose="02060403030505090203" pitchFamily="18" charset="0"/>
              </a:rPr>
              <a:t> = []</a:t>
            </a:r>
          </a:p>
          <a:p>
            <a:r>
              <a:rPr lang="en-US" altLang="zh-CN" sz="1600" dirty="0" smtClean="0">
                <a:latin typeface="Chaparral Pro Light" panose="02060403030505090203" pitchFamily="18" charset="0"/>
              </a:rPr>
              <a:t>for </a:t>
            </a:r>
            <a:r>
              <a:rPr lang="en-US" altLang="zh-CN" sz="1600" dirty="0" err="1" smtClean="0">
                <a:latin typeface="Chaparral Pro Light" panose="02060403030505090203" pitchFamily="18" charset="0"/>
              </a:rPr>
              <a:t>i</a:t>
            </a:r>
            <a:r>
              <a:rPr lang="en-US" altLang="zh-CN" sz="1600" dirty="0" smtClean="0">
                <a:latin typeface="Chaparral Pro Light" panose="02060403030505090203" pitchFamily="18" charset="0"/>
              </a:rPr>
              <a:t> in range(20):</a:t>
            </a:r>
          </a:p>
          <a:p>
            <a:r>
              <a:rPr lang="en-US" altLang="zh-CN" sz="1600" dirty="0" smtClean="0">
                <a:latin typeface="Chaparral Pro Light" panose="02060403030505090203" pitchFamily="18" charset="0"/>
              </a:rPr>
              <a:t>    </a:t>
            </a:r>
            <a:r>
              <a:rPr lang="en-US" altLang="zh-CN" sz="1600" dirty="0" err="1" smtClean="0">
                <a:latin typeface="Chaparral Pro Light" panose="02060403030505090203" pitchFamily="18" charset="0"/>
              </a:rPr>
              <a:t>multi_thread.append</a:t>
            </a:r>
            <a:r>
              <a:rPr lang="en-US" altLang="zh-CN" sz="1600" dirty="0" smtClean="0">
                <a:latin typeface="Chaparral Pro Light" panose="02060403030505090203" pitchFamily="18" charset="0"/>
              </a:rPr>
              <a:t>(</a:t>
            </a:r>
            <a:r>
              <a:rPr lang="en-US" altLang="zh-CN" sz="1600" dirty="0" err="1" smtClean="0">
                <a:latin typeface="Chaparral Pro Light" panose="02060403030505090203" pitchFamily="18" charset="0"/>
              </a:rPr>
              <a:t>threading.Thread</a:t>
            </a:r>
            <a:r>
              <a:rPr lang="en-US" altLang="zh-CN" sz="1600" dirty="0" smtClean="0">
                <a:latin typeface="Chaparral Pro Light" panose="02060403030505090203" pitchFamily="18" charset="0"/>
              </a:rPr>
              <a:t>(target=</a:t>
            </a:r>
            <a:r>
              <a:rPr lang="en-US" altLang="zh-CN" sz="1600" dirty="0" err="1" smtClean="0">
                <a:latin typeface="Chaparral Pro Light" panose="02060403030505090203" pitchFamily="18" charset="0"/>
              </a:rPr>
              <a:t>thread_func</a:t>
            </a:r>
            <a:r>
              <a:rPr lang="en-US" altLang="zh-CN" sz="1600" dirty="0" smtClean="0">
                <a:latin typeface="Chaparral Pro Light" panose="02060403030505090203" pitchFamily="18" charset="0"/>
              </a:rPr>
              <a:t>, </a:t>
            </a:r>
            <a:r>
              <a:rPr lang="en-US" altLang="zh-CN" sz="1600" dirty="0" err="1" smtClean="0">
                <a:latin typeface="Chaparral Pro Light" panose="02060403030505090203" pitchFamily="18" charset="0"/>
              </a:rPr>
              <a:t>args</a:t>
            </a:r>
            <a:r>
              <a:rPr lang="en-US" altLang="zh-CN" sz="1600" dirty="0" smtClean="0">
                <a:latin typeface="Chaparral Pro Light" panose="02060403030505090203" pitchFamily="18" charset="0"/>
              </a:rPr>
              <a:t>=(</a:t>
            </a:r>
            <a:r>
              <a:rPr lang="en-US" altLang="zh-CN" sz="1600" dirty="0" err="1" smtClean="0">
                <a:latin typeface="Chaparral Pro Light" panose="02060403030505090203" pitchFamily="18" charset="0"/>
              </a:rPr>
              <a:t>i</a:t>
            </a:r>
            <a:r>
              <a:rPr lang="en-US" altLang="zh-CN" sz="1600" dirty="0" smtClean="0">
                <a:latin typeface="Chaparral Pro Light" panose="02060403030505090203" pitchFamily="18" charset="0"/>
              </a:rPr>
              <a:t>, )))</a:t>
            </a:r>
          </a:p>
          <a:p>
            <a:r>
              <a:rPr lang="en-US" altLang="zh-CN" sz="1600" dirty="0" smtClean="0">
                <a:latin typeface="Chaparral Pro Light" panose="02060403030505090203" pitchFamily="18" charset="0"/>
              </a:rPr>
              <a:t>for </a:t>
            </a:r>
            <a:r>
              <a:rPr lang="en-US" altLang="zh-CN" sz="1600" dirty="0" err="1" smtClean="0">
                <a:latin typeface="Chaparral Pro Light" panose="02060403030505090203" pitchFamily="18" charset="0"/>
              </a:rPr>
              <a:t>one_thread</a:t>
            </a:r>
            <a:r>
              <a:rPr lang="en-US" altLang="zh-CN" sz="1600" dirty="0" smtClean="0">
                <a:latin typeface="Chaparral Pro Light" panose="02060403030505090203" pitchFamily="18" charset="0"/>
              </a:rPr>
              <a:t> in </a:t>
            </a:r>
            <a:r>
              <a:rPr lang="en-US" altLang="zh-CN" sz="1600" dirty="0" err="1" smtClean="0">
                <a:latin typeface="Chaparral Pro Light" panose="02060403030505090203" pitchFamily="18" charset="0"/>
              </a:rPr>
              <a:t>multi_thread</a:t>
            </a:r>
            <a:r>
              <a:rPr lang="en-US" altLang="zh-CN" sz="1600" dirty="0" smtClean="0">
                <a:latin typeface="Chaparral Pro Light" panose="02060403030505090203" pitchFamily="18" charset="0"/>
              </a:rPr>
              <a:t>:</a:t>
            </a:r>
          </a:p>
          <a:p>
            <a:r>
              <a:rPr lang="en-US" altLang="zh-CN" sz="1600" dirty="0" smtClean="0">
                <a:latin typeface="Chaparral Pro Light" panose="02060403030505090203" pitchFamily="18" charset="0"/>
              </a:rPr>
              <a:t>    </a:t>
            </a:r>
            <a:r>
              <a:rPr lang="en-US" altLang="zh-CN" sz="1600" dirty="0" err="1" smtClean="0">
                <a:latin typeface="Chaparral Pro Light" panose="02060403030505090203" pitchFamily="18" charset="0"/>
              </a:rPr>
              <a:t>one_thread.start</a:t>
            </a:r>
            <a:r>
              <a:rPr lang="en-US" altLang="zh-CN" sz="1600" dirty="0" smtClean="0">
                <a:latin typeface="Chaparral Pro Light" panose="02060403030505090203" pitchFamily="18" charset="0"/>
              </a:rPr>
              <a:t>()</a:t>
            </a:r>
          </a:p>
          <a:p>
            <a:r>
              <a:rPr lang="en-US" altLang="zh-CN" sz="1600" dirty="0" err="1" smtClean="0">
                <a:latin typeface="Chaparral Pro Light" panose="02060403030505090203" pitchFamily="18" charset="0"/>
              </a:rPr>
              <a:t>time.sleep</a:t>
            </a:r>
            <a:r>
              <a:rPr lang="en-US" altLang="zh-CN" sz="1600" dirty="0" smtClean="0">
                <a:latin typeface="Chaparral Pro Light" panose="02060403030505090203" pitchFamily="18" charset="0"/>
              </a:rPr>
              <a:t>(1)</a:t>
            </a:r>
          </a:p>
          <a:p>
            <a:r>
              <a:rPr lang="en-US" altLang="zh-CN" sz="1600" dirty="0" smtClean="0">
                <a:latin typeface="Chaparral Pro Light" panose="02060403030505090203" pitchFamily="18" charset="0"/>
              </a:rPr>
              <a:t>print('main count:' + </a:t>
            </a:r>
            <a:r>
              <a:rPr lang="en-US" altLang="zh-CN" sz="1600" dirty="0" err="1" smtClean="0">
                <a:latin typeface="Chaparral Pro Light" panose="02060403030505090203" pitchFamily="18" charset="0"/>
              </a:rPr>
              <a:t>str</a:t>
            </a:r>
            <a:r>
              <a:rPr lang="en-US" altLang="zh-CN" sz="1600" dirty="0" smtClean="0">
                <a:latin typeface="Chaparral Pro Light" panose="02060403030505090203" pitchFamily="18" charset="0"/>
              </a:rPr>
              <a:t>(</a:t>
            </a:r>
            <a:r>
              <a:rPr lang="en-US" altLang="zh-CN" sz="1600" dirty="0" err="1" smtClean="0">
                <a:latin typeface="Chaparral Pro Light" panose="02060403030505090203" pitchFamily="18" charset="0"/>
              </a:rPr>
              <a:t>main_i</a:t>
            </a:r>
            <a:r>
              <a:rPr lang="en-US" altLang="zh-CN" sz="1600" dirty="0" smtClean="0">
                <a:latin typeface="Chaparral Pro Light" panose="02060403030505090203" pitchFamily="18" charset="0"/>
              </a:rPr>
              <a:t>))</a:t>
            </a:r>
            <a:endParaRPr lang="zh-CN" altLang="en-US" sz="1600" dirty="0">
              <a:latin typeface="Chaparral Pro Light" panose="02060403030505090203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48851" y="2056686"/>
            <a:ext cx="3609474" cy="4154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tx1"/>
                </a:solidFill>
                <a:latin typeface="Chaparral Pro Light" panose="02060403030505090203" pitchFamily="18" charset="0"/>
              </a:rPr>
              <a:t>child thread 18:1</a:t>
            </a:r>
          </a:p>
          <a:p>
            <a:r>
              <a:rPr lang="en-US" altLang="zh-CN" sz="1200" dirty="0" smtClean="0">
                <a:solidFill>
                  <a:schemeClr val="tx1"/>
                </a:solidFill>
                <a:latin typeface="Chaparral Pro Light" panose="02060403030505090203" pitchFamily="18" charset="0"/>
              </a:rPr>
              <a:t>child thread 19:2</a:t>
            </a:r>
          </a:p>
          <a:p>
            <a:r>
              <a:rPr lang="en-US" altLang="zh-CN" sz="1200" dirty="0" smtClean="0">
                <a:solidFill>
                  <a:schemeClr val="tx1"/>
                </a:solidFill>
                <a:latin typeface="Chaparral Pro Light" panose="02060403030505090203" pitchFamily="18" charset="0"/>
              </a:rPr>
              <a:t>child thread 16:3</a:t>
            </a:r>
          </a:p>
          <a:p>
            <a:r>
              <a:rPr lang="en-US" altLang="zh-CN" sz="1200" dirty="0" smtClean="0">
                <a:solidFill>
                  <a:schemeClr val="tx1"/>
                </a:solidFill>
                <a:latin typeface="Chaparral Pro Light" panose="02060403030505090203" pitchFamily="18" charset="0"/>
              </a:rPr>
              <a:t>child thread 17:4</a:t>
            </a:r>
          </a:p>
          <a:p>
            <a:r>
              <a:rPr lang="en-US" altLang="zh-CN" sz="1200" dirty="0" smtClean="0">
                <a:solidFill>
                  <a:schemeClr val="tx1"/>
                </a:solidFill>
                <a:latin typeface="Chaparral Pro Light" panose="02060403030505090203" pitchFamily="18" charset="0"/>
              </a:rPr>
              <a:t>child thread 15:5</a:t>
            </a:r>
          </a:p>
          <a:p>
            <a:r>
              <a:rPr lang="en-US" altLang="zh-CN" sz="1200" dirty="0" smtClean="0">
                <a:solidFill>
                  <a:schemeClr val="tx1"/>
                </a:solidFill>
                <a:latin typeface="Chaparral Pro Light" panose="02060403030505090203" pitchFamily="18" charset="0"/>
              </a:rPr>
              <a:t>child thread 13:6</a:t>
            </a:r>
          </a:p>
          <a:p>
            <a:r>
              <a:rPr lang="en-US" altLang="zh-CN" sz="1200" dirty="0" smtClean="0">
                <a:solidFill>
                  <a:schemeClr val="tx1"/>
                </a:solidFill>
                <a:latin typeface="Chaparral Pro Light" panose="02060403030505090203" pitchFamily="18" charset="0"/>
              </a:rPr>
              <a:t>child thread 14:7</a:t>
            </a:r>
          </a:p>
          <a:p>
            <a:r>
              <a:rPr lang="en-US" altLang="zh-CN" sz="1200" dirty="0" smtClean="0">
                <a:solidFill>
                  <a:schemeClr val="tx1"/>
                </a:solidFill>
                <a:latin typeface="Chaparral Pro Light" panose="02060403030505090203" pitchFamily="18" charset="0"/>
              </a:rPr>
              <a:t>child thread 10:8</a:t>
            </a:r>
          </a:p>
          <a:p>
            <a:r>
              <a:rPr lang="en-US" altLang="zh-CN" sz="1200" dirty="0" smtClean="0">
                <a:solidFill>
                  <a:schemeClr val="tx1"/>
                </a:solidFill>
                <a:latin typeface="Chaparral Pro Light" panose="02060403030505090203" pitchFamily="18" charset="0"/>
              </a:rPr>
              <a:t>child thread 12:9</a:t>
            </a:r>
          </a:p>
          <a:p>
            <a:r>
              <a:rPr lang="en-US" altLang="zh-CN" sz="1200" dirty="0" smtClean="0">
                <a:solidFill>
                  <a:schemeClr val="tx1"/>
                </a:solidFill>
                <a:latin typeface="Chaparral Pro Light" panose="02060403030505090203" pitchFamily="18" charset="0"/>
              </a:rPr>
              <a:t>child thread 11:10</a:t>
            </a:r>
          </a:p>
          <a:p>
            <a:r>
              <a:rPr lang="en-US" altLang="zh-CN" sz="1200" dirty="0" smtClean="0">
                <a:solidFill>
                  <a:schemeClr val="tx1"/>
                </a:solidFill>
                <a:latin typeface="Chaparral Pro Light" panose="02060403030505090203" pitchFamily="18" charset="0"/>
              </a:rPr>
              <a:t>child thread 9:11</a:t>
            </a:r>
          </a:p>
          <a:p>
            <a:r>
              <a:rPr lang="en-US" altLang="zh-CN" sz="1200" dirty="0" smtClean="0">
                <a:solidFill>
                  <a:schemeClr val="tx1"/>
                </a:solidFill>
                <a:latin typeface="Chaparral Pro Light" panose="02060403030505090203" pitchFamily="18" charset="0"/>
              </a:rPr>
              <a:t>child thread 8:12</a:t>
            </a:r>
          </a:p>
          <a:p>
            <a:r>
              <a:rPr lang="en-US" altLang="zh-CN" sz="1200" dirty="0" smtClean="0">
                <a:solidFill>
                  <a:schemeClr val="tx1"/>
                </a:solidFill>
                <a:latin typeface="Chaparral Pro Light" panose="02060403030505090203" pitchFamily="18" charset="0"/>
              </a:rPr>
              <a:t>child thread 7:13</a:t>
            </a:r>
          </a:p>
          <a:p>
            <a:r>
              <a:rPr lang="en-US" altLang="zh-CN" sz="1200" dirty="0" smtClean="0">
                <a:solidFill>
                  <a:schemeClr val="tx1"/>
                </a:solidFill>
                <a:latin typeface="Chaparral Pro Light" panose="02060403030505090203" pitchFamily="18" charset="0"/>
              </a:rPr>
              <a:t>child thread 6:14</a:t>
            </a:r>
          </a:p>
          <a:p>
            <a:r>
              <a:rPr lang="en-US" altLang="zh-CN" sz="1200" dirty="0" smtClean="0">
                <a:solidFill>
                  <a:schemeClr val="tx1"/>
                </a:solidFill>
                <a:latin typeface="Chaparral Pro Light" panose="02060403030505090203" pitchFamily="18" charset="0"/>
              </a:rPr>
              <a:t>child thread 5:15</a:t>
            </a:r>
          </a:p>
          <a:p>
            <a:r>
              <a:rPr lang="en-US" altLang="zh-CN" sz="1200" dirty="0" smtClean="0">
                <a:solidFill>
                  <a:schemeClr val="tx1"/>
                </a:solidFill>
                <a:latin typeface="Chaparral Pro Light" panose="02060403030505090203" pitchFamily="18" charset="0"/>
              </a:rPr>
              <a:t>child thread 4:16</a:t>
            </a:r>
          </a:p>
          <a:p>
            <a:r>
              <a:rPr lang="en-US" altLang="zh-CN" sz="1200" dirty="0" smtClean="0">
                <a:solidFill>
                  <a:schemeClr val="tx1"/>
                </a:solidFill>
                <a:latin typeface="Chaparral Pro Light" panose="02060403030505090203" pitchFamily="18" charset="0"/>
              </a:rPr>
              <a:t>child thread 3:17</a:t>
            </a:r>
          </a:p>
          <a:p>
            <a:r>
              <a:rPr lang="en-US" altLang="zh-CN" sz="1200" dirty="0" smtClean="0">
                <a:solidFill>
                  <a:schemeClr val="tx1"/>
                </a:solidFill>
                <a:latin typeface="Chaparral Pro Light" panose="02060403030505090203" pitchFamily="18" charset="0"/>
              </a:rPr>
              <a:t>child thread 0:18</a:t>
            </a:r>
          </a:p>
          <a:p>
            <a:r>
              <a:rPr lang="en-US" altLang="zh-CN" sz="1200" dirty="0" smtClean="0">
                <a:solidFill>
                  <a:schemeClr val="tx1"/>
                </a:solidFill>
                <a:latin typeface="Chaparral Pro Light" panose="02060403030505090203" pitchFamily="18" charset="0"/>
              </a:rPr>
              <a:t>child thread 2:19</a:t>
            </a:r>
          </a:p>
          <a:p>
            <a:r>
              <a:rPr lang="en-US" altLang="zh-CN" sz="1200" dirty="0" smtClean="0">
                <a:solidFill>
                  <a:schemeClr val="tx1"/>
                </a:solidFill>
                <a:latin typeface="Chaparral Pro Light" panose="02060403030505090203" pitchFamily="18" charset="0"/>
              </a:rPr>
              <a:t>child thread 1:20</a:t>
            </a:r>
          </a:p>
          <a:p>
            <a:r>
              <a:rPr lang="en-US" altLang="zh-CN" sz="1200" dirty="0" smtClean="0">
                <a:solidFill>
                  <a:schemeClr val="tx1"/>
                </a:solidFill>
                <a:latin typeface="Chaparral Pro Light" panose="02060403030505090203" pitchFamily="18" charset="0"/>
              </a:rPr>
              <a:t>main count:20</a:t>
            </a:r>
          </a:p>
          <a:p>
            <a:r>
              <a:rPr lang="en-US" altLang="zh-CN" sz="1200" dirty="0" smtClean="0">
                <a:solidFill>
                  <a:schemeClr val="tx1"/>
                </a:solidFill>
                <a:latin typeface="Chaparral Pro Light" panose="02060403030505090203" pitchFamily="18" charset="0"/>
              </a:rPr>
              <a:t>[Finished in 1.12s]</a:t>
            </a:r>
            <a:endParaRPr lang="zh-CN" altLang="en-US" sz="1200" dirty="0">
              <a:solidFill>
                <a:schemeClr val="tx1"/>
              </a:solidFill>
              <a:latin typeface="Chaparral Pro Light" panose="02060403030505090203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1154485"/>
            <a:ext cx="605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互斥锁的使用实例：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4261" y="1617738"/>
            <a:ext cx="1732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代码：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321041" y="1617738"/>
            <a:ext cx="1732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结果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821227" y="3830855"/>
            <a:ext cx="0" cy="1164657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922294" y="3813018"/>
            <a:ext cx="3922296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Chaparral Pro Light" panose="02060403030505090203" pitchFamily="18" charset="0"/>
              </a:rPr>
              <a:t>with </a:t>
            </a:r>
            <a:r>
              <a:rPr lang="en-US" altLang="zh-CN" dirty="0" err="1" smtClean="0">
                <a:solidFill>
                  <a:srgbClr val="FF0000"/>
                </a:solidFill>
                <a:latin typeface="Chaparral Pro Light" panose="02060403030505090203" pitchFamily="18" charset="0"/>
              </a:rPr>
              <a:t>mutex_lock</a:t>
            </a:r>
            <a:r>
              <a:rPr lang="en-US" altLang="zh-CN" dirty="0" smtClean="0">
                <a:solidFill>
                  <a:srgbClr val="FF0000"/>
                </a:solidFill>
                <a:latin typeface="Chaparral Pro Light" panose="02060403030505090203" pitchFamily="18" charset="0"/>
              </a:rPr>
              <a:t>:</a:t>
            </a:r>
          </a:p>
          <a:p>
            <a:r>
              <a:rPr lang="en-US" altLang="zh-CN" dirty="0">
                <a:latin typeface="Chaparral Pro Light" panose="02060403030505090203" pitchFamily="18" charset="0"/>
              </a:rPr>
              <a:t> </a:t>
            </a:r>
            <a:r>
              <a:rPr lang="en-US" altLang="zh-CN" dirty="0" smtClean="0">
                <a:latin typeface="Chaparral Pro Light" panose="02060403030505090203" pitchFamily="18" charset="0"/>
              </a:rPr>
              <a:t>   global </a:t>
            </a:r>
            <a:r>
              <a:rPr lang="en-US" altLang="zh-CN" dirty="0" err="1" smtClean="0">
                <a:latin typeface="Chaparral Pro Light" panose="02060403030505090203" pitchFamily="18" charset="0"/>
              </a:rPr>
              <a:t>main_i</a:t>
            </a:r>
            <a:endParaRPr lang="en-US" altLang="zh-CN" dirty="0" smtClean="0">
              <a:latin typeface="Chaparral Pro Light" panose="02060403030505090203" pitchFamily="18" charset="0"/>
            </a:endParaRPr>
          </a:p>
          <a:p>
            <a:r>
              <a:rPr lang="en-US" altLang="zh-CN" dirty="0" smtClean="0">
                <a:latin typeface="Chaparral Pro Light" panose="02060403030505090203" pitchFamily="18" charset="0"/>
              </a:rPr>
              <a:t>    </a:t>
            </a:r>
            <a:r>
              <a:rPr lang="en-US" altLang="zh-CN" dirty="0" err="1" smtClean="0">
                <a:latin typeface="Chaparral Pro Light" panose="02060403030505090203" pitchFamily="18" charset="0"/>
              </a:rPr>
              <a:t>main_i</a:t>
            </a:r>
            <a:r>
              <a:rPr lang="en-US" altLang="zh-CN" dirty="0" smtClean="0">
                <a:latin typeface="Chaparral Pro Light" panose="02060403030505090203" pitchFamily="18" charset="0"/>
              </a:rPr>
              <a:t> = </a:t>
            </a:r>
            <a:r>
              <a:rPr lang="en-US" altLang="zh-CN" dirty="0" err="1" smtClean="0">
                <a:latin typeface="Chaparral Pro Light" panose="02060403030505090203" pitchFamily="18" charset="0"/>
              </a:rPr>
              <a:t>main_i</a:t>
            </a:r>
            <a:r>
              <a:rPr lang="en-US" altLang="zh-CN" dirty="0" smtClean="0">
                <a:latin typeface="Chaparral Pro Light" panose="02060403030505090203" pitchFamily="18" charset="0"/>
              </a:rPr>
              <a:t> + 1</a:t>
            </a:r>
          </a:p>
          <a:p>
            <a:r>
              <a:rPr lang="en-US" altLang="zh-CN" dirty="0" smtClean="0">
                <a:latin typeface="Chaparral Pro Light" panose="02060403030505090203" pitchFamily="18" charset="0"/>
              </a:rPr>
              <a:t>    print('child thread %s:' % a + </a:t>
            </a:r>
            <a:r>
              <a:rPr lang="en-US" altLang="zh-CN" dirty="0" err="1" smtClean="0">
                <a:latin typeface="Chaparral Pro Light" panose="02060403030505090203" pitchFamily="18" charset="0"/>
              </a:rPr>
              <a:t>str</a:t>
            </a:r>
            <a:r>
              <a:rPr lang="en-US" altLang="zh-CN" dirty="0" smtClean="0">
                <a:latin typeface="Chaparral Pro Light" panose="02060403030505090203" pitchFamily="18" charset="0"/>
              </a:rPr>
              <a:t>(</a:t>
            </a:r>
            <a:r>
              <a:rPr lang="en-US" altLang="zh-CN" dirty="0" err="1" smtClean="0">
                <a:latin typeface="Chaparral Pro Light" panose="02060403030505090203" pitchFamily="18" charset="0"/>
              </a:rPr>
              <a:t>main_i</a:t>
            </a:r>
            <a:r>
              <a:rPr lang="en-US" altLang="zh-CN" dirty="0" smtClean="0">
                <a:latin typeface="Chaparral Pro Light" panose="02060403030505090203" pitchFamily="18" charset="0"/>
              </a:rPr>
              <a:t>))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3" t="29469" r="14984" b="30959"/>
          <a:stretch/>
        </p:blipFill>
        <p:spPr>
          <a:xfrm>
            <a:off x="10026316" y="0"/>
            <a:ext cx="2165684" cy="113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86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28231"/>
            <a:ext cx="11069053" cy="4766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28000">
                <a:schemeClr val="accent2">
                  <a:lumMod val="60000"/>
                  <a:lumOff val="40000"/>
                </a:schemeClr>
              </a:gs>
              <a:gs pos="64000">
                <a:schemeClr val="accent4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0" y="202131"/>
            <a:ext cx="5014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Chaparral Pro Light" panose="02060403030505090203" pitchFamily="18" charset="0"/>
              </a:rPr>
              <a:t>threading</a:t>
            </a:r>
            <a:r>
              <a:rPr lang="zh-CN" altLang="en-US" sz="3200" dirty="0" smtClean="0">
                <a:latin typeface="Chaparral Pro Light" panose="02060403030505090203" pitchFamily="18" charset="0"/>
              </a:rPr>
              <a:t>模块</a:t>
            </a:r>
            <a:endParaRPr lang="zh-CN" altLang="en-US" sz="3200" dirty="0">
              <a:latin typeface="Chaparral Pro Light" panose="02060403030505090203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-1" y="1383880"/>
            <a:ext cx="12714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Chaparral Pro Light" panose="02060403030505090203" pitchFamily="18" charset="0"/>
                <a:ea typeface="仿宋" panose="02010609060101010101" pitchFamily="49" charset="-122"/>
              </a:rPr>
              <a:t>threading.RLock</a:t>
            </a:r>
            <a:r>
              <a:rPr lang="zh-CN" altLang="en-US" dirty="0" smtClean="0">
                <a:latin typeface="Chaparral Pro Light" panose="02060403030505090203" pitchFamily="18" charset="0"/>
                <a:ea typeface="仿宋" panose="02010609060101010101" pitchFamily="49" charset="-122"/>
              </a:rPr>
              <a:t>对象：与</a:t>
            </a:r>
            <a:r>
              <a:rPr lang="en-US" altLang="zh-CN" dirty="0" err="1" smtClean="0">
                <a:latin typeface="Chaparral Pro Light" panose="02060403030505090203" pitchFamily="18" charset="0"/>
                <a:ea typeface="仿宋" panose="02010609060101010101" pitchFamily="49" charset="-122"/>
              </a:rPr>
              <a:t>threading</a:t>
            </a:r>
            <a:r>
              <a:rPr lang="en-US" altLang="zh-CN" dirty="0" err="1" smtClean="0">
                <a:latin typeface="Chaparral Pro Light" panose="02060403030505090203" pitchFamily="18" charset="0"/>
                <a:ea typeface="仿宋" panose="02010609060101010101" pitchFamily="49" charset="-122"/>
              </a:rPr>
              <a:t>.Lock</a:t>
            </a:r>
            <a:r>
              <a:rPr lang="zh-CN" altLang="en-US" dirty="0" smtClean="0">
                <a:latin typeface="Chaparral Pro Light" panose="02060403030505090203" pitchFamily="18" charset="0"/>
                <a:ea typeface="仿宋" panose="02010609060101010101" pitchFamily="49" charset="-122"/>
              </a:rPr>
              <a:t>锁相似，不同之处在于，同一个线程中可以重复获取锁，不会产生死锁。</a:t>
            </a:r>
            <a:endParaRPr lang="en-US" altLang="zh-CN" dirty="0" smtClean="0">
              <a:latin typeface="Chaparral Pro Light" panose="02060403030505090203" pitchFamily="18" charset="0"/>
              <a:ea typeface="仿宋" panose="02010609060101010101" pitchFamily="49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3" t="29469" r="14984" b="30959"/>
          <a:stretch/>
        </p:blipFill>
        <p:spPr>
          <a:xfrm>
            <a:off x="10026316" y="0"/>
            <a:ext cx="2165684" cy="113852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04261" y="2335819"/>
            <a:ext cx="5139891" cy="1754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Chaparral Pro Light" panose="02060403030505090203" pitchFamily="18" charset="0"/>
              </a:rPr>
              <a:t>import threading   </a:t>
            </a:r>
            <a:br>
              <a:rPr lang="en-US" altLang="zh-CN" dirty="0">
                <a:latin typeface="Chaparral Pro Light" panose="02060403030505090203" pitchFamily="18" charset="0"/>
              </a:rPr>
            </a:br>
            <a:r>
              <a:rPr lang="en-US" altLang="zh-CN" dirty="0">
                <a:latin typeface="Chaparral Pro Light" panose="02060403030505090203" pitchFamily="18" charset="0"/>
              </a:rPr>
              <a:t>lock = </a:t>
            </a:r>
            <a:r>
              <a:rPr lang="en-US" altLang="zh-CN" dirty="0" err="1">
                <a:latin typeface="Chaparral Pro Light" panose="02060403030505090203" pitchFamily="18" charset="0"/>
              </a:rPr>
              <a:t>threading.Lock</a:t>
            </a:r>
            <a:r>
              <a:rPr lang="en-US" altLang="zh-CN" dirty="0">
                <a:latin typeface="Chaparral Pro Light" panose="02060403030505090203" pitchFamily="18" charset="0"/>
              </a:rPr>
              <a:t>() </a:t>
            </a:r>
            <a:r>
              <a:rPr lang="en-US" altLang="zh-CN" dirty="0" smtClean="0">
                <a:latin typeface="Chaparral Pro Light" panose="02060403030505090203" pitchFamily="18" charset="0"/>
              </a:rPr>
              <a:t>  #  Lock</a:t>
            </a:r>
            <a:r>
              <a:rPr lang="zh-CN" altLang="en-US" dirty="0">
                <a:latin typeface="Chaparral Pro Light" panose="02060403030505090203" pitchFamily="18" charset="0"/>
              </a:rPr>
              <a:t>对象   </a:t>
            </a:r>
            <a:br>
              <a:rPr lang="zh-CN" altLang="en-US" dirty="0">
                <a:latin typeface="Chaparral Pro Light" panose="02060403030505090203" pitchFamily="18" charset="0"/>
              </a:rPr>
            </a:br>
            <a:r>
              <a:rPr lang="en-US" altLang="zh-CN" dirty="0" err="1">
                <a:latin typeface="Chaparral Pro Light" panose="02060403030505090203" pitchFamily="18" charset="0"/>
              </a:rPr>
              <a:t>lock.acquire</a:t>
            </a:r>
            <a:r>
              <a:rPr lang="en-US" altLang="zh-CN" dirty="0">
                <a:latin typeface="Chaparral Pro Light" panose="02060403030505090203" pitchFamily="18" charset="0"/>
              </a:rPr>
              <a:t>()   </a:t>
            </a:r>
            <a:br>
              <a:rPr lang="en-US" altLang="zh-CN" dirty="0">
                <a:latin typeface="Chaparral Pro Light" panose="02060403030505090203" pitchFamily="18" charset="0"/>
              </a:rPr>
            </a:br>
            <a:r>
              <a:rPr lang="en-US" altLang="zh-CN" dirty="0" err="1">
                <a:latin typeface="Chaparral Pro Light" panose="02060403030505090203" pitchFamily="18" charset="0"/>
              </a:rPr>
              <a:t>lock.acquire</a:t>
            </a:r>
            <a:r>
              <a:rPr lang="en-US" altLang="zh-CN" dirty="0">
                <a:latin typeface="Chaparral Pro Light" panose="02060403030505090203" pitchFamily="18" charset="0"/>
              </a:rPr>
              <a:t>()  </a:t>
            </a:r>
            <a:r>
              <a:rPr lang="en-US" altLang="zh-CN" dirty="0" smtClean="0">
                <a:latin typeface="Chaparral Pro Light" panose="02060403030505090203" pitchFamily="18" charset="0"/>
              </a:rPr>
              <a:t>  #  </a:t>
            </a:r>
            <a:r>
              <a:rPr lang="zh-CN" altLang="en-US" dirty="0" smtClean="0">
                <a:latin typeface="Chaparral Pro Light" panose="02060403030505090203" pitchFamily="18" charset="0"/>
              </a:rPr>
              <a:t>产生</a:t>
            </a:r>
            <a:r>
              <a:rPr lang="zh-CN" altLang="en-US" dirty="0">
                <a:latin typeface="Chaparral Pro Light" panose="02060403030505090203" pitchFamily="18" charset="0"/>
              </a:rPr>
              <a:t>了死琐。   </a:t>
            </a:r>
            <a:br>
              <a:rPr lang="zh-CN" altLang="en-US" dirty="0">
                <a:latin typeface="Chaparral Pro Light" panose="02060403030505090203" pitchFamily="18" charset="0"/>
              </a:rPr>
            </a:br>
            <a:r>
              <a:rPr lang="en-US" altLang="zh-CN" dirty="0" err="1">
                <a:latin typeface="Chaparral Pro Light" panose="02060403030505090203" pitchFamily="18" charset="0"/>
              </a:rPr>
              <a:t>lock.release</a:t>
            </a:r>
            <a:r>
              <a:rPr lang="en-US" altLang="zh-CN" dirty="0">
                <a:latin typeface="Chaparral Pro Light" panose="02060403030505090203" pitchFamily="18" charset="0"/>
              </a:rPr>
              <a:t>()   </a:t>
            </a:r>
            <a:br>
              <a:rPr lang="en-US" altLang="zh-CN" dirty="0">
                <a:latin typeface="Chaparral Pro Light" panose="02060403030505090203" pitchFamily="18" charset="0"/>
              </a:rPr>
            </a:br>
            <a:r>
              <a:rPr lang="en-US" altLang="zh-CN" dirty="0" err="1">
                <a:latin typeface="Chaparral Pro Light" panose="02060403030505090203" pitchFamily="18" charset="0"/>
              </a:rPr>
              <a:t>lock.release</a:t>
            </a:r>
            <a:r>
              <a:rPr lang="en-US" altLang="zh-CN" dirty="0" smtClean="0">
                <a:latin typeface="Chaparral Pro Light" panose="02060403030505090203" pitchFamily="18" charset="0"/>
              </a:rPr>
              <a:t>()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04261" y="1896871"/>
            <a:ext cx="1732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代码：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015788" y="2335819"/>
            <a:ext cx="5698158" cy="1754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haparral Pro Light" panose="02060403030505090203" pitchFamily="18" charset="0"/>
              </a:rPr>
              <a:t>import </a:t>
            </a:r>
            <a:r>
              <a:rPr lang="en-US" altLang="zh-CN" dirty="0">
                <a:latin typeface="Chaparral Pro Light" panose="02060403030505090203" pitchFamily="18" charset="0"/>
              </a:rPr>
              <a:t>threading   </a:t>
            </a:r>
            <a:br>
              <a:rPr lang="en-US" altLang="zh-CN" dirty="0">
                <a:latin typeface="Chaparral Pro Light" panose="02060403030505090203" pitchFamily="18" charset="0"/>
              </a:rPr>
            </a:br>
            <a:r>
              <a:rPr lang="en-US" altLang="zh-CN" dirty="0" err="1">
                <a:latin typeface="Chaparral Pro Light" panose="02060403030505090203" pitchFamily="18" charset="0"/>
              </a:rPr>
              <a:t>rLock</a:t>
            </a:r>
            <a:r>
              <a:rPr lang="en-US" altLang="zh-CN" dirty="0">
                <a:latin typeface="Chaparral Pro Light" panose="02060403030505090203" pitchFamily="18" charset="0"/>
              </a:rPr>
              <a:t> = </a:t>
            </a:r>
            <a:r>
              <a:rPr lang="en-US" altLang="zh-CN" dirty="0" err="1">
                <a:latin typeface="Chaparral Pro Light" panose="02060403030505090203" pitchFamily="18" charset="0"/>
              </a:rPr>
              <a:t>threading.RLock</a:t>
            </a:r>
            <a:r>
              <a:rPr lang="en-US" altLang="zh-CN" dirty="0">
                <a:latin typeface="Chaparral Pro Light" panose="02060403030505090203" pitchFamily="18" charset="0"/>
              </a:rPr>
              <a:t>() </a:t>
            </a:r>
            <a:r>
              <a:rPr lang="en-US" altLang="zh-CN" dirty="0" smtClean="0">
                <a:latin typeface="Chaparral Pro Light" panose="02060403030505090203" pitchFamily="18" charset="0"/>
              </a:rPr>
              <a:t> </a:t>
            </a:r>
            <a:r>
              <a:rPr lang="en-US" altLang="zh-CN" dirty="0">
                <a:latin typeface="Chaparral Pro Light" panose="02060403030505090203" pitchFamily="18" charset="0"/>
              </a:rPr>
              <a:t> </a:t>
            </a:r>
            <a:r>
              <a:rPr lang="en-US" altLang="zh-CN" dirty="0" smtClean="0">
                <a:latin typeface="Chaparral Pro Light" panose="02060403030505090203" pitchFamily="18" charset="0"/>
              </a:rPr>
              <a:t>#  </a:t>
            </a:r>
            <a:r>
              <a:rPr lang="en-US" altLang="zh-CN" dirty="0" err="1" smtClean="0">
                <a:latin typeface="Chaparral Pro Light" panose="02060403030505090203" pitchFamily="18" charset="0"/>
              </a:rPr>
              <a:t>RLock</a:t>
            </a:r>
            <a:r>
              <a:rPr lang="zh-CN" altLang="en-US" dirty="0">
                <a:latin typeface="Chaparral Pro Light" panose="02060403030505090203" pitchFamily="18" charset="0"/>
              </a:rPr>
              <a:t>对象   </a:t>
            </a:r>
            <a:br>
              <a:rPr lang="zh-CN" altLang="en-US" dirty="0">
                <a:latin typeface="Chaparral Pro Light" panose="02060403030505090203" pitchFamily="18" charset="0"/>
              </a:rPr>
            </a:br>
            <a:r>
              <a:rPr lang="en-US" altLang="zh-CN" dirty="0" err="1">
                <a:latin typeface="Chaparral Pro Light" panose="02060403030505090203" pitchFamily="18" charset="0"/>
              </a:rPr>
              <a:t>rLock.acquire</a:t>
            </a:r>
            <a:r>
              <a:rPr lang="en-US" altLang="zh-CN" dirty="0">
                <a:latin typeface="Chaparral Pro Light" panose="02060403030505090203" pitchFamily="18" charset="0"/>
              </a:rPr>
              <a:t>()   </a:t>
            </a:r>
            <a:br>
              <a:rPr lang="en-US" altLang="zh-CN" dirty="0">
                <a:latin typeface="Chaparral Pro Light" panose="02060403030505090203" pitchFamily="18" charset="0"/>
              </a:rPr>
            </a:br>
            <a:r>
              <a:rPr lang="en-US" altLang="zh-CN" dirty="0" err="1">
                <a:latin typeface="Chaparral Pro Light" panose="02060403030505090203" pitchFamily="18" charset="0"/>
              </a:rPr>
              <a:t>rLock.acquire</a:t>
            </a:r>
            <a:r>
              <a:rPr lang="en-US" altLang="zh-CN" dirty="0">
                <a:latin typeface="Chaparral Pro Light" panose="02060403030505090203" pitchFamily="18" charset="0"/>
              </a:rPr>
              <a:t>() </a:t>
            </a:r>
            <a:r>
              <a:rPr lang="en-US" altLang="zh-CN" dirty="0" smtClean="0">
                <a:latin typeface="Chaparral Pro Light" panose="02060403030505090203" pitchFamily="18" charset="0"/>
              </a:rPr>
              <a:t>  # </a:t>
            </a:r>
            <a:r>
              <a:rPr lang="zh-CN" altLang="en-US" dirty="0" smtClean="0">
                <a:latin typeface="Chaparral Pro Light" panose="02060403030505090203" pitchFamily="18" charset="0"/>
              </a:rPr>
              <a:t>在</a:t>
            </a:r>
            <a:r>
              <a:rPr lang="zh-CN" altLang="en-US" dirty="0">
                <a:latin typeface="Chaparral Pro Light" panose="02060403030505090203" pitchFamily="18" charset="0"/>
              </a:rPr>
              <a:t>同一线程内，程序不会堵塞。   </a:t>
            </a:r>
            <a:br>
              <a:rPr lang="zh-CN" altLang="en-US" dirty="0">
                <a:latin typeface="Chaparral Pro Light" panose="02060403030505090203" pitchFamily="18" charset="0"/>
              </a:rPr>
            </a:br>
            <a:r>
              <a:rPr lang="en-US" altLang="zh-CN" dirty="0" err="1">
                <a:latin typeface="Chaparral Pro Light" panose="02060403030505090203" pitchFamily="18" charset="0"/>
              </a:rPr>
              <a:t>rLock.release</a:t>
            </a:r>
            <a:r>
              <a:rPr lang="en-US" altLang="zh-CN" dirty="0">
                <a:latin typeface="Chaparral Pro Light" panose="02060403030505090203" pitchFamily="18" charset="0"/>
              </a:rPr>
              <a:t>()   </a:t>
            </a:r>
            <a:br>
              <a:rPr lang="en-US" altLang="zh-CN" dirty="0">
                <a:latin typeface="Chaparral Pro Light" panose="02060403030505090203" pitchFamily="18" charset="0"/>
              </a:rPr>
            </a:br>
            <a:r>
              <a:rPr lang="en-US" altLang="zh-CN" dirty="0" err="1">
                <a:latin typeface="Chaparral Pro Light" panose="02060403030505090203" pitchFamily="18" charset="0"/>
              </a:rPr>
              <a:t>rLock.release</a:t>
            </a:r>
            <a:r>
              <a:rPr lang="en-US" altLang="zh-CN" dirty="0">
                <a:latin typeface="Chaparral Pro Light" panose="02060403030505090203" pitchFamily="18" charset="0"/>
              </a:rPr>
              <a:t>()  </a:t>
            </a:r>
          </a:p>
        </p:txBody>
      </p:sp>
    </p:spTree>
    <p:extLst>
      <p:ext uri="{BB962C8B-B14F-4D97-AF65-F5344CB8AC3E}">
        <p14:creationId xmlns:p14="http://schemas.microsoft.com/office/powerpoint/2010/main" val="67447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28231"/>
            <a:ext cx="11069053" cy="4766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28000">
                <a:schemeClr val="accent2">
                  <a:lumMod val="60000"/>
                  <a:lumOff val="40000"/>
                </a:schemeClr>
              </a:gs>
              <a:gs pos="64000">
                <a:schemeClr val="accent4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0" y="202131"/>
            <a:ext cx="5014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Chaparral Pro Light" panose="02060403030505090203" pitchFamily="18" charset="0"/>
              </a:rPr>
              <a:t>threading</a:t>
            </a:r>
            <a:r>
              <a:rPr lang="zh-CN" altLang="en-US" sz="3200" dirty="0" smtClean="0">
                <a:latin typeface="Chaparral Pro Light" panose="02060403030505090203" pitchFamily="18" charset="0"/>
              </a:rPr>
              <a:t>模块</a:t>
            </a:r>
            <a:endParaRPr lang="zh-CN" altLang="en-US" sz="3200" dirty="0">
              <a:latin typeface="Chaparral Pro Light" panose="02060403030505090203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1154485"/>
            <a:ext cx="7603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仿宋" panose="02010609060101010101" pitchFamily="49" charset="-122"/>
                <a:ea typeface="仿宋" panose="02010609060101010101" pitchFamily="49" charset="-122"/>
                <a:sym typeface="Wingdings" panose="05000000000000000000" pitchFamily="2" charset="2"/>
              </a:rPr>
              <a:t>Quene.Quene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  <a:sym typeface="Wingdings" panose="05000000000000000000" pitchFamily="2" charset="2"/>
              </a:rPr>
              <a:t>队列对象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  <a:sym typeface="Wingdings" panose="05000000000000000000" pitchFamily="2" charset="2"/>
              </a:rPr>
              <a:t>:(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  <a:sym typeface="Wingdings" panose="05000000000000000000" pitchFamily="2" charset="2"/>
              </a:rPr>
              <a:t>队列数据结构特点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  <a:sym typeface="Wingdings" panose="05000000000000000000" pitchFamily="2" charset="2"/>
              </a:rPr>
              <a:t>——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  <a:sym typeface="Wingdings" panose="05000000000000000000" pitchFamily="2" charset="2"/>
              </a:rPr>
              <a:t>先进先出的类似列表对象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  <a:sym typeface="Wingdings" panose="05000000000000000000" pitchFamily="2" charset="2"/>
              </a:rPr>
              <a:t>)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4260" y="2329779"/>
            <a:ext cx="113289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Chaparral Pro Light" panose="02060403030505090203" pitchFamily="18" charset="0"/>
                <a:ea typeface="仿宋" panose="02010609060101010101" pitchFamily="49" charset="-122"/>
              </a:rPr>
              <a:t>初始化：</a:t>
            </a:r>
            <a:r>
              <a:rPr lang="en-US" altLang="zh-CN" dirty="0" err="1" smtClean="0">
                <a:latin typeface="Chaparral Pro Light" panose="02060403030505090203"/>
                <a:ea typeface="仿宋" panose="02010609060101010101" pitchFamily="49" charset="-122"/>
              </a:rPr>
              <a:t>Queue.Queue</a:t>
            </a:r>
            <a:r>
              <a:rPr lang="en-US" altLang="zh-CN" dirty="0" smtClean="0">
                <a:latin typeface="Chaparral Pro Light" panose="02060403030505090203"/>
                <a:ea typeface="仿宋" panose="02010609060101010101" pitchFamily="49" charset="-122"/>
              </a:rPr>
              <a:t>(</a:t>
            </a:r>
            <a:r>
              <a:rPr lang="en-US" altLang="zh-CN" dirty="0" err="1" smtClean="0">
                <a:latin typeface="Chaparral Pro Light" panose="02060403030505090203"/>
                <a:ea typeface="仿宋" panose="02010609060101010101" pitchFamily="49" charset="-122"/>
              </a:rPr>
              <a:t>maxsize</a:t>
            </a:r>
            <a:r>
              <a:rPr lang="en-US" altLang="zh-CN" dirty="0" smtClean="0">
                <a:latin typeface="Chaparral Pro Light" panose="02060403030505090203"/>
                <a:ea typeface="仿宋" panose="02010609060101010101" pitchFamily="49" charset="-122"/>
              </a:rPr>
              <a:t>=0</a:t>
            </a:r>
            <a:r>
              <a:rPr lang="en-US" altLang="zh-CN" dirty="0" smtClean="0">
                <a:latin typeface="Chaparral Pro Light" panose="02060403030505090203" pitchFamily="18" charset="0"/>
                <a:ea typeface="仿宋" panose="02010609060101010101" pitchFamily="49" charset="-122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latin typeface="Chaparral Pro Light" panose="02060403030505090203" pitchFamily="18" charset="0"/>
                <a:ea typeface="仿宋" panose="02010609060101010101" pitchFamily="49" charset="-122"/>
              </a:rPr>
              <a:t>maxsize</a:t>
            </a:r>
            <a:r>
              <a:rPr lang="en-US" altLang="zh-CN" dirty="0" smtClean="0">
                <a:latin typeface="Chaparral Pro Light" panose="02060403030505090203" pitchFamily="18" charset="0"/>
                <a:ea typeface="仿宋" panose="02010609060101010101" pitchFamily="49" charset="-122"/>
              </a:rPr>
              <a:t> :</a:t>
            </a:r>
            <a:r>
              <a:rPr lang="zh-CN" altLang="en-US" dirty="0" smtClean="0">
                <a:latin typeface="Chaparral Pro Light" panose="02060403030505090203" pitchFamily="18" charset="0"/>
                <a:ea typeface="仿宋" panose="02010609060101010101" pitchFamily="49" charset="-122"/>
              </a:rPr>
              <a:t>队列的存放对象最大数量设定，</a:t>
            </a:r>
            <a:r>
              <a:rPr lang="en-US" altLang="zh-CN" dirty="0" smtClean="0">
                <a:latin typeface="Chaparral Pro Light" panose="02060403030505090203" pitchFamily="18" charset="0"/>
                <a:ea typeface="仿宋" panose="02010609060101010101" pitchFamily="49" charset="-122"/>
              </a:rPr>
              <a:t>0</a:t>
            </a:r>
            <a:r>
              <a:rPr lang="zh-CN" altLang="en-US" dirty="0" smtClean="0">
                <a:latin typeface="Chaparral Pro Light" panose="02060403030505090203" pitchFamily="18" charset="0"/>
                <a:ea typeface="仿宋" panose="02010609060101010101" pitchFamily="49" charset="-122"/>
              </a:rPr>
              <a:t>代表无限大</a:t>
            </a:r>
            <a:endParaRPr lang="en-US" altLang="zh-CN" dirty="0" smtClean="0">
              <a:latin typeface="Chaparral Pro Light" panose="02060403030505090203" pitchFamily="18" charset="0"/>
              <a:ea typeface="仿宋" panose="02010609060101010101" pitchFamily="49" charset="-122"/>
            </a:endParaRPr>
          </a:p>
          <a:p>
            <a:r>
              <a:rPr lang="zh-CN" altLang="en-US" dirty="0" smtClean="0">
                <a:latin typeface="Chaparral Pro Light" panose="02060403030505090203" pitchFamily="18" charset="0"/>
                <a:ea typeface="仿宋" panose="02010609060101010101" pitchFamily="49" charset="-122"/>
              </a:rPr>
              <a:t>基本方法：</a:t>
            </a:r>
            <a:endParaRPr lang="en-US" altLang="zh-CN" dirty="0" smtClean="0">
              <a:latin typeface="Chaparral Pro Light" panose="02060403030505090203" pitchFamily="18" charset="0"/>
              <a:ea typeface="仿宋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latin typeface="Chaparral Pro Light" panose="02060403030505090203" pitchFamily="18" charset="0"/>
                <a:ea typeface="仿宋" panose="02010609060101010101" pitchFamily="49" charset="-122"/>
              </a:rPr>
              <a:t>qsize</a:t>
            </a:r>
            <a:r>
              <a:rPr lang="en-US" altLang="zh-CN" dirty="0" smtClean="0">
                <a:latin typeface="Chaparral Pro Light" panose="02060403030505090203" pitchFamily="18" charset="0"/>
                <a:ea typeface="仿宋" panose="02010609060101010101" pitchFamily="49" charset="-122"/>
              </a:rPr>
              <a:t>:</a:t>
            </a:r>
            <a:r>
              <a:rPr lang="zh-CN" altLang="en-US" dirty="0" smtClean="0">
                <a:latin typeface="Chaparral Pro Light" panose="02060403030505090203" pitchFamily="18" charset="0"/>
                <a:ea typeface="仿宋" panose="02010609060101010101" pitchFamily="49" charset="-122"/>
              </a:rPr>
              <a:t>当前队列中的对象数</a:t>
            </a:r>
            <a:endParaRPr lang="en-US" altLang="zh-CN" dirty="0" smtClean="0">
              <a:latin typeface="Chaparral Pro Light" panose="02060403030505090203" pitchFamily="18" charset="0"/>
              <a:ea typeface="仿宋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Chaparral Pro Light" panose="02060403030505090203" pitchFamily="18" charset="0"/>
                <a:ea typeface="仿宋" panose="02010609060101010101" pitchFamily="49" charset="-122"/>
              </a:rPr>
              <a:t>empty:</a:t>
            </a:r>
            <a:r>
              <a:rPr lang="zh-CN" altLang="en-US" dirty="0" smtClean="0">
                <a:latin typeface="Chaparral Pro Light" panose="02060403030505090203" pitchFamily="18" charset="0"/>
                <a:ea typeface="仿宋" panose="02010609060101010101" pitchFamily="49" charset="-122"/>
              </a:rPr>
              <a:t>队列是否为空</a:t>
            </a:r>
            <a:endParaRPr lang="en-US" altLang="zh-CN" dirty="0" smtClean="0">
              <a:latin typeface="Chaparral Pro Light" panose="02060403030505090203" pitchFamily="18" charset="0"/>
              <a:ea typeface="仿宋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Chaparral Pro Light" panose="02060403030505090203" pitchFamily="18" charset="0"/>
                <a:ea typeface="仿宋" panose="02010609060101010101" pitchFamily="49" charset="-122"/>
              </a:rPr>
              <a:t>full:</a:t>
            </a:r>
            <a:r>
              <a:rPr lang="zh-CN" altLang="en-US" dirty="0" smtClean="0">
                <a:latin typeface="Chaparral Pro Light" panose="02060403030505090203" pitchFamily="18" charset="0"/>
                <a:ea typeface="仿宋" panose="02010609060101010101" pitchFamily="49" charset="-122"/>
              </a:rPr>
              <a:t>队列是否满，队列满的状态会是</a:t>
            </a:r>
            <a:r>
              <a:rPr lang="en-US" altLang="zh-CN" dirty="0" smtClean="0">
                <a:latin typeface="Chaparral Pro Light" panose="02060403030505090203" pitchFamily="18" charset="0"/>
                <a:ea typeface="仿宋" panose="02010609060101010101" pitchFamily="49" charset="-122"/>
              </a:rPr>
              <a:t>put</a:t>
            </a:r>
            <a:r>
              <a:rPr lang="zh-CN" altLang="en-US" dirty="0" smtClean="0">
                <a:latin typeface="Chaparral Pro Light" panose="02060403030505090203" pitchFamily="18" charset="0"/>
                <a:ea typeface="仿宋" panose="02010609060101010101" pitchFamily="49" charset="-122"/>
              </a:rPr>
              <a:t>报错</a:t>
            </a:r>
            <a:endParaRPr lang="en-US" altLang="zh-CN" dirty="0" smtClean="0">
              <a:latin typeface="Chaparral Pro Light" panose="02060403030505090203" pitchFamily="18" charset="0"/>
              <a:ea typeface="仿宋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Chaparral Pro Light" panose="02060403030505090203" pitchFamily="18" charset="0"/>
                <a:ea typeface="仿宋" panose="02010609060101010101" pitchFamily="49" charset="-122"/>
              </a:rPr>
              <a:t>put:</a:t>
            </a:r>
            <a:r>
              <a:rPr lang="zh-CN" altLang="en-US" dirty="0" smtClean="0">
                <a:latin typeface="Chaparral Pro Light" panose="02060403030505090203" pitchFamily="18" charset="0"/>
                <a:ea typeface="仿宋" panose="02010609060101010101" pitchFamily="49" charset="-122"/>
              </a:rPr>
              <a:t>参数为，对象，</a:t>
            </a:r>
            <a:r>
              <a:rPr lang="en-US" altLang="zh-CN" dirty="0" smtClean="0">
                <a:latin typeface="Chaparral Pro Light" panose="02060403030505090203" pitchFamily="18" charset="0"/>
                <a:ea typeface="仿宋" panose="02010609060101010101" pitchFamily="49" charset="-122"/>
              </a:rPr>
              <a:t>block</a:t>
            </a:r>
            <a:r>
              <a:rPr lang="zh-CN" altLang="en-US" dirty="0" smtClean="0">
                <a:latin typeface="Chaparral Pro Light" panose="02060403030505090203" pitchFamily="18" charset="0"/>
                <a:ea typeface="仿宋" panose="02010609060101010101" pitchFamily="49" charset="-122"/>
              </a:rPr>
              <a:t>布尔值，</a:t>
            </a:r>
            <a:r>
              <a:rPr lang="en-US" altLang="zh-CN" dirty="0" smtClean="0">
                <a:latin typeface="Chaparral Pro Light" panose="02060403030505090203" pitchFamily="18" charset="0"/>
                <a:ea typeface="仿宋" panose="02010609060101010101" pitchFamily="49" charset="-122"/>
              </a:rPr>
              <a:t>timeout</a:t>
            </a:r>
            <a:r>
              <a:rPr lang="zh-CN" altLang="en-US" dirty="0" smtClean="0">
                <a:latin typeface="Chaparral Pro Light" panose="02060403030505090203" pitchFamily="18" charset="0"/>
                <a:ea typeface="仿宋" panose="02010609060101010101" pitchFamily="49" charset="-122"/>
              </a:rPr>
              <a:t>等待时间，</a:t>
            </a:r>
            <a:r>
              <a:rPr lang="en-US" altLang="zh-CN" dirty="0" smtClean="0">
                <a:latin typeface="Chaparral Pro Light" panose="02060403030505090203" pitchFamily="18" charset="0"/>
                <a:ea typeface="仿宋" panose="02010609060101010101" pitchFamily="49" charset="-122"/>
              </a:rPr>
              <a:t>block</a:t>
            </a:r>
            <a:r>
              <a:rPr lang="zh-CN" altLang="en-US" dirty="0" smtClean="0">
                <a:latin typeface="Chaparral Pro Light" panose="02060403030505090203" pitchFamily="18" charset="0"/>
                <a:ea typeface="仿宋" panose="02010609060101010101" pitchFamily="49" charset="-122"/>
              </a:rPr>
              <a:t>为真时，队列为满时，</a:t>
            </a:r>
            <a:r>
              <a:rPr lang="en-US" altLang="zh-CN" dirty="0" smtClean="0">
                <a:latin typeface="Chaparral Pro Light" panose="02060403030505090203" pitchFamily="18" charset="0"/>
                <a:ea typeface="仿宋" panose="02010609060101010101" pitchFamily="49" charset="-122"/>
              </a:rPr>
              <a:t>put</a:t>
            </a:r>
            <a:r>
              <a:rPr lang="zh-CN" altLang="en-US" dirty="0" smtClean="0">
                <a:latin typeface="Chaparral Pro Light" panose="02060403030505090203" pitchFamily="18" charset="0"/>
                <a:ea typeface="仿宋" panose="02010609060101010101" pitchFamily="49" charset="-122"/>
              </a:rPr>
              <a:t>会等待</a:t>
            </a:r>
            <a:endParaRPr lang="en-US" altLang="zh-CN" dirty="0" smtClean="0">
              <a:latin typeface="Chaparral Pro Light" panose="02060403030505090203" pitchFamily="18" charset="0"/>
              <a:ea typeface="仿宋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Chaparral Pro Light" panose="02060403030505090203" pitchFamily="18" charset="0"/>
                <a:ea typeface="仿宋" panose="02010609060101010101" pitchFamily="49" charset="-122"/>
              </a:rPr>
              <a:t>get:</a:t>
            </a:r>
            <a:r>
              <a:rPr lang="zh-CN" altLang="en-US" dirty="0" smtClean="0">
                <a:latin typeface="Chaparral Pro Light" panose="02060403030505090203" pitchFamily="18" charset="0"/>
                <a:ea typeface="仿宋" panose="02010609060101010101" pitchFamily="49" charset="-122"/>
              </a:rPr>
              <a:t>从队列中取出对象，先进先出，队列为空时报</a:t>
            </a:r>
            <a:r>
              <a:rPr lang="zh-CN" altLang="en-US" dirty="0" smtClean="0">
                <a:latin typeface="Chaparral Pro Light" panose="02060403030505090203" pitchFamily="18" charset="0"/>
                <a:ea typeface="仿宋" panose="02010609060101010101" pitchFamily="49" charset="-122"/>
              </a:rPr>
              <a:t>错</a:t>
            </a:r>
            <a:r>
              <a:rPr lang="zh-CN" altLang="en-US" dirty="0">
                <a:latin typeface="Chaparral Pro Light" panose="02060403030505090203" pitchFamily="18" charset="0"/>
                <a:ea typeface="仿宋" panose="02010609060101010101" pitchFamily="49" charset="-122"/>
              </a:rPr>
              <a:t>。</a:t>
            </a:r>
            <a:r>
              <a:rPr lang="en-US" altLang="zh-CN" dirty="0" err="1" smtClean="0">
                <a:latin typeface="Chaparral Pro Light" panose="02060403030505090203" pitchFamily="18" charset="0"/>
                <a:ea typeface="仿宋" panose="02010609060101010101" pitchFamily="49" charset="-122"/>
              </a:rPr>
              <a:t>blaock</a:t>
            </a:r>
            <a:r>
              <a:rPr lang="zh-CN" altLang="en-US" dirty="0" smtClean="0">
                <a:latin typeface="Chaparral Pro Light" panose="02060403030505090203" pitchFamily="18" charset="0"/>
                <a:ea typeface="仿宋" panose="02010609060101010101" pitchFamily="49" charset="-122"/>
              </a:rPr>
              <a:t>参数为真时，当队列为空时等待，</a:t>
            </a:r>
            <a:r>
              <a:rPr lang="en-US" altLang="zh-CN" dirty="0" smtClean="0">
                <a:latin typeface="Chaparral Pro Light" panose="02060403030505090203" pitchFamily="18" charset="0"/>
                <a:ea typeface="仿宋" panose="02010609060101010101" pitchFamily="49" charset="-122"/>
              </a:rPr>
              <a:t>timeout</a:t>
            </a:r>
            <a:r>
              <a:rPr lang="zh-CN" altLang="en-US" dirty="0" smtClean="0">
                <a:latin typeface="Chaparral Pro Light" panose="02060403030505090203" pitchFamily="18" charset="0"/>
                <a:ea typeface="仿宋" panose="02010609060101010101" pitchFamily="49" charset="-122"/>
              </a:rPr>
              <a:t>参数设置等待时间</a:t>
            </a:r>
            <a:endParaRPr lang="en-US" altLang="zh-CN" dirty="0">
              <a:latin typeface="Chaparral Pro Light" panose="02060403030505090203" pitchFamily="18" charset="0"/>
              <a:ea typeface="仿宋" panose="02010609060101010101" pitchFamily="49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118585" y="1748498"/>
            <a:ext cx="4831882" cy="459444"/>
            <a:chOff x="5091764" y="231463"/>
            <a:chExt cx="3159327" cy="304983"/>
          </a:xfrm>
        </p:grpSpPr>
        <p:sp>
          <p:nvSpPr>
            <p:cNvPr id="11" name="矩形 10"/>
            <p:cNvSpPr/>
            <p:nvPr/>
          </p:nvSpPr>
          <p:spPr>
            <a:xfrm>
              <a:off x="5091764" y="231463"/>
              <a:ext cx="452388" cy="30498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543331" y="231463"/>
              <a:ext cx="452388" cy="30498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5994898" y="231463"/>
              <a:ext cx="452388" cy="30498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6445644" y="231463"/>
              <a:ext cx="452388" cy="30498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6897211" y="231463"/>
              <a:ext cx="452388" cy="30498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7347136" y="231463"/>
              <a:ext cx="452388" cy="30498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object</a:t>
              </a:r>
              <a:endParaRPr lang="zh-CN" altLang="en-US" sz="1400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7798703" y="231463"/>
              <a:ext cx="452388" cy="30498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object</a:t>
              </a:r>
              <a:endParaRPr lang="zh-CN" altLang="en-US" sz="1400" dirty="0"/>
            </a:p>
          </p:txBody>
        </p:sp>
      </p:grpSp>
      <p:sp>
        <p:nvSpPr>
          <p:cNvPr id="19" name="右箭头 18"/>
          <p:cNvSpPr/>
          <p:nvPr/>
        </p:nvSpPr>
        <p:spPr>
          <a:xfrm>
            <a:off x="2556703" y="1836325"/>
            <a:ext cx="433136" cy="331016"/>
          </a:xfrm>
          <a:prstGeom prst="rightArrow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>
            <a:off x="8204192" y="1836325"/>
            <a:ext cx="433136" cy="331016"/>
          </a:xfrm>
          <a:prstGeom prst="right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3" t="29469" r="14984" b="30959"/>
          <a:stretch/>
        </p:blipFill>
        <p:spPr>
          <a:xfrm>
            <a:off x="10026316" y="0"/>
            <a:ext cx="2165684" cy="113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48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28231"/>
            <a:ext cx="11069053" cy="4766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28000">
                <a:schemeClr val="accent2">
                  <a:lumMod val="60000"/>
                  <a:lumOff val="40000"/>
                </a:schemeClr>
              </a:gs>
              <a:gs pos="64000">
                <a:schemeClr val="accent4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0" y="202131"/>
            <a:ext cx="5014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Chaparral Pro Light" panose="02060403030505090203" pitchFamily="18" charset="0"/>
              </a:rPr>
              <a:t>threading</a:t>
            </a:r>
            <a:r>
              <a:rPr lang="zh-CN" altLang="en-US" sz="3200" dirty="0" smtClean="0">
                <a:latin typeface="Chaparral Pro Light" panose="02060403030505090203" pitchFamily="18" charset="0"/>
              </a:rPr>
              <a:t>模块</a:t>
            </a:r>
            <a:endParaRPr lang="zh-CN" altLang="en-US" sz="3200" dirty="0">
              <a:latin typeface="Chaparral Pro Light" panose="02060403030505090203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4261" y="2056686"/>
            <a:ext cx="6448926" cy="42473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Chaparral Pro Light" panose="02060403030505090203" pitchFamily="18" charset="0"/>
              </a:rPr>
              <a:t>import time</a:t>
            </a:r>
          </a:p>
          <a:p>
            <a:r>
              <a:rPr lang="en-US" altLang="zh-CN" dirty="0">
                <a:latin typeface="Chaparral Pro Light" panose="02060403030505090203" pitchFamily="18" charset="0"/>
              </a:rPr>
              <a:t>import threading</a:t>
            </a:r>
          </a:p>
          <a:p>
            <a:r>
              <a:rPr lang="en-US" altLang="zh-CN" dirty="0">
                <a:latin typeface="Chaparral Pro Light" panose="02060403030505090203" pitchFamily="18" charset="0"/>
              </a:rPr>
              <a:t>import Queue</a:t>
            </a:r>
          </a:p>
          <a:p>
            <a:endParaRPr lang="en-US" altLang="zh-CN" dirty="0">
              <a:latin typeface="Chaparral Pro Light" panose="02060403030505090203" pitchFamily="18" charset="0"/>
            </a:endParaRPr>
          </a:p>
          <a:p>
            <a:r>
              <a:rPr lang="en-US" altLang="zh-CN" dirty="0" err="1">
                <a:solidFill>
                  <a:srgbClr val="FF0000"/>
                </a:solidFill>
                <a:latin typeface="Chaparral Pro Light" panose="02060403030505090203" pitchFamily="18" charset="0"/>
              </a:rPr>
              <a:t>dataQuene</a:t>
            </a:r>
            <a:r>
              <a:rPr lang="en-US" altLang="zh-CN" dirty="0">
                <a:solidFill>
                  <a:srgbClr val="FF0000"/>
                </a:solidFill>
                <a:latin typeface="Chaparral Pro Light" panose="02060403030505090203" pitchFamily="18" charset="0"/>
              </a:rPr>
              <a:t> = </a:t>
            </a:r>
            <a:r>
              <a:rPr lang="en-US" altLang="zh-CN" dirty="0" err="1">
                <a:solidFill>
                  <a:srgbClr val="FF0000"/>
                </a:solidFill>
                <a:latin typeface="Chaparral Pro Light" panose="02060403030505090203" pitchFamily="18" charset="0"/>
              </a:rPr>
              <a:t>Queue.Queue</a:t>
            </a:r>
            <a:r>
              <a:rPr lang="en-US" altLang="zh-CN" dirty="0">
                <a:solidFill>
                  <a:srgbClr val="FF0000"/>
                </a:solidFill>
                <a:latin typeface="Chaparral Pro Light" panose="02060403030505090203" pitchFamily="18" charset="0"/>
              </a:rPr>
              <a:t>(</a:t>
            </a:r>
            <a:r>
              <a:rPr lang="en-US" altLang="zh-CN" dirty="0" err="1">
                <a:solidFill>
                  <a:srgbClr val="FF0000"/>
                </a:solidFill>
                <a:latin typeface="Chaparral Pro Light" panose="02060403030505090203" pitchFamily="18" charset="0"/>
              </a:rPr>
              <a:t>maxsize</a:t>
            </a:r>
            <a:r>
              <a:rPr lang="en-US" altLang="zh-CN" dirty="0">
                <a:solidFill>
                  <a:srgbClr val="FF0000"/>
                </a:solidFill>
                <a:latin typeface="Chaparral Pro Light" panose="02060403030505090203" pitchFamily="18" charset="0"/>
              </a:rPr>
              <a:t>=0) </a:t>
            </a:r>
            <a:r>
              <a:rPr lang="en-US" altLang="zh-CN" dirty="0">
                <a:latin typeface="Chaparral Pro Light" panose="02060403030505090203" pitchFamily="18" charset="0"/>
              </a:rPr>
              <a:t># python 3.X: </a:t>
            </a:r>
            <a:r>
              <a:rPr lang="en-US" altLang="zh-CN" dirty="0" err="1">
                <a:latin typeface="Chaparral Pro Light" panose="02060403030505090203" pitchFamily="18" charset="0"/>
              </a:rPr>
              <a:t>queue.Queue</a:t>
            </a:r>
            <a:endParaRPr lang="en-US" altLang="zh-CN" dirty="0">
              <a:latin typeface="Chaparral Pro Light" panose="02060403030505090203" pitchFamily="18" charset="0"/>
            </a:endParaRPr>
          </a:p>
          <a:p>
            <a:endParaRPr lang="en-US" altLang="zh-CN" dirty="0">
              <a:latin typeface="Chaparral Pro Light" panose="02060403030505090203" pitchFamily="18" charset="0"/>
            </a:endParaRPr>
          </a:p>
          <a:p>
            <a:r>
              <a:rPr lang="en-US" altLang="zh-CN" dirty="0" err="1">
                <a:latin typeface="Chaparral Pro Light" panose="02060403030505090203" pitchFamily="18" charset="0"/>
              </a:rPr>
              <a:t>def</a:t>
            </a:r>
            <a:r>
              <a:rPr lang="en-US" altLang="zh-CN" dirty="0">
                <a:latin typeface="Chaparral Pro Light" panose="02060403030505090203" pitchFamily="18" charset="0"/>
              </a:rPr>
              <a:t> </a:t>
            </a:r>
            <a:r>
              <a:rPr lang="en-US" altLang="zh-CN" dirty="0" err="1">
                <a:latin typeface="Chaparral Pro Light" panose="02060403030505090203" pitchFamily="18" charset="0"/>
              </a:rPr>
              <a:t>thread_func</a:t>
            </a:r>
            <a:r>
              <a:rPr lang="en-US" altLang="zh-CN" dirty="0">
                <a:latin typeface="Chaparral Pro Light" panose="02060403030505090203" pitchFamily="18" charset="0"/>
              </a:rPr>
              <a:t>():</a:t>
            </a:r>
          </a:p>
          <a:p>
            <a:r>
              <a:rPr lang="en-US" altLang="zh-CN" dirty="0">
                <a:latin typeface="Chaparral Pro Light" panose="02060403030505090203" pitchFamily="18" charset="0"/>
              </a:rPr>
              <a:t>    </a:t>
            </a:r>
            <a:r>
              <a:rPr lang="en-US" altLang="zh-CN" dirty="0">
                <a:solidFill>
                  <a:srgbClr val="FF0000"/>
                </a:solidFill>
                <a:latin typeface="Chaparral Pro Light" panose="02060403030505090203" pitchFamily="18" charset="0"/>
              </a:rPr>
              <a:t>data = </a:t>
            </a:r>
            <a:r>
              <a:rPr lang="en-US" altLang="zh-CN" dirty="0" err="1">
                <a:solidFill>
                  <a:srgbClr val="FF0000"/>
                </a:solidFill>
                <a:latin typeface="Chaparral Pro Light" panose="02060403030505090203" pitchFamily="18" charset="0"/>
              </a:rPr>
              <a:t>dataQuene.get</a:t>
            </a:r>
            <a:r>
              <a:rPr lang="en-US" altLang="zh-CN" dirty="0">
                <a:solidFill>
                  <a:srgbClr val="FF0000"/>
                </a:solidFill>
                <a:latin typeface="Chaparral Pro Light" panose="02060403030505090203" pitchFamily="18" charset="0"/>
              </a:rPr>
              <a:t>(block=True)</a:t>
            </a:r>
          </a:p>
          <a:p>
            <a:r>
              <a:rPr lang="en-US" altLang="zh-CN" dirty="0">
                <a:latin typeface="Chaparral Pro Light" panose="02060403030505090203" pitchFamily="18" charset="0"/>
              </a:rPr>
              <a:t>    print('thread_1:' + data)</a:t>
            </a:r>
          </a:p>
          <a:p>
            <a:r>
              <a:rPr lang="en-US" altLang="zh-CN" dirty="0">
                <a:latin typeface="Chaparral Pro Light" panose="02060403030505090203" pitchFamily="18" charset="0"/>
              </a:rPr>
              <a:t>thread_1 = </a:t>
            </a:r>
            <a:r>
              <a:rPr lang="en-US" altLang="zh-CN" dirty="0" err="1">
                <a:latin typeface="Chaparral Pro Light" panose="02060403030505090203" pitchFamily="18" charset="0"/>
              </a:rPr>
              <a:t>threading.Thread</a:t>
            </a:r>
            <a:r>
              <a:rPr lang="en-US" altLang="zh-CN" dirty="0">
                <a:latin typeface="Chaparral Pro Light" panose="02060403030505090203" pitchFamily="18" charset="0"/>
              </a:rPr>
              <a:t>(target=</a:t>
            </a:r>
            <a:r>
              <a:rPr lang="en-US" altLang="zh-CN" dirty="0" err="1">
                <a:latin typeface="Chaparral Pro Light" panose="02060403030505090203" pitchFamily="18" charset="0"/>
              </a:rPr>
              <a:t>thread_func</a:t>
            </a:r>
            <a:r>
              <a:rPr lang="en-US" altLang="zh-CN" dirty="0">
                <a:latin typeface="Chaparral Pro Light" panose="02060403030505090203" pitchFamily="18" charset="0"/>
              </a:rPr>
              <a:t>)</a:t>
            </a:r>
          </a:p>
          <a:p>
            <a:r>
              <a:rPr lang="en-US" altLang="zh-CN" dirty="0">
                <a:latin typeface="Chaparral Pro Light" panose="02060403030505090203" pitchFamily="18" charset="0"/>
              </a:rPr>
              <a:t>thread_1.start()</a:t>
            </a:r>
          </a:p>
          <a:p>
            <a:endParaRPr lang="en-US" altLang="zh-CN" dirty="0">
              <a:latin typeface="Chaparral Pro Light" panose="02060403030505090203" pitchFamily="18" charset="0"/>
            </a:endParaRPr>
          </a:p>
          <a:p>
            <a:r>
              <a:rPr lang="en-US" altLang="zh-CN" dirty="0" err="1">
                <a:latin typeface="Chaparral Pro Light" panose="02060403030505090203" pitchFamily="18" charset="0"/>
              </a:rPr>
              <a:t>time.sleep</a:t>
            </a:r>
            <a:r>
              <a:rPr lang="en-US" altLang="zh-CN" dirty="0">
                <a:latin typeface="Chaparral Pro Light" panose="02060403030505090203" pitchFamily="18" charset="0"/>
              </a:rPr>
              <a:t>(3)</a:t>
            </a:r>
          </a:p>
          <a:p>
            <a:r>
              <a:rPr lang="en-US" altLang="zh-CN" dirty="0">
                <a:latin typeface="Chaparral Pro Light" panose="02060403030505090203" pitchFamily="18" charset="0"/>
              </a:rPr>
              <a:t>print('main sleep end')</a:t>
            </a:r>
          </a:p>
          <a:p>
            <a:r>
              <a:rPr lang="en-US" altLang="zh-CN" dirty="0" err="1">
                <a:solidFill>
                  <a:srgbClr val="FF0000"/>
                </a:solidFill>
                <a:latin typeface="Chaparral Pro Light" panose="02060403030505090203" pitchFamily="18" charset="0"/>
              </a:rPr>
              <a:t>dataQuene.put</a:t>
            </a:r>
            <a:r>
              <a:rPr lang="en-US" altLang="zh-CN" dirty="0">
                <a:solidFill>
                  <a:srgbClr val="FF0000"/>
                </a:solidFill>
                <a:latin typeface="Chaparral Pro Light" panose="02060403030505090203" pitchFamily="18" charset="0"/>
              </a:rPr>
              <a:t>('put from main')</a:t>
            </a:r>
            <a:endParaRPr lang="zh-CN" altLang="en-US" dirty="0">
              <a:solidFill>
                <a:srgbClr val="FF0000"/>
              </a:solidFill>
              <a:latin typeface="Chaparral Pro Light" panose="02060403030505090203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48851" y="2056686"/>
            <a:ext cx="3609474" cy="8617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/>
                </a:solidFill>
                <a:latin typeface="Chaparral Pro Light" panose="02060403030505090203" pitchFamily="18" charset="0"/>
              </a:rPr>
              <a:t>main sleep </a:t>
            </a:r>
            <a:r>
              <a:rPr lang="en-US" altLang="zh-CN" sz="1600" dirty="0" smtClean="0">
                <a:solidFill>
                  <a:schemeClr val="tx1"/>
                </a:solidFill>
                <a:latin typeface="Chaparral Pro Light" panose="02060403030505090203" pitchFamily="18" charset="0"/>
              </a:rPr>
              <a:t>end</a:t>
            </a:r>
          </a:p>
          <a:p>
            <a:r>
              <a:rPr lang="en-US" altLang="zh-CN" sz="1600" dirty="0" smtClean="0">
                <a:solidFill>
                  <a:schemeClr val="tx1"/>
                </a:solidFill>
                <a:latin typeface="Chaparral Pro Light" panose="02060403030505090203" pitchFamily="18" charset="0"/>
              </a:rPr>
              <a:t>thread_1:put </a:t>
            </a:r>
            <a:r>
              <a:rPr lang="en-US" altLang="zh-CN" sz="1600" dirty="0">
                <a:solidFill>
                  <a:schemeClr val="tx1"/>
                </a:solidFill>
                <a:latin typeface="Chaparral Pro Light" panose="02060403030505090203" pitchFamily="18" charset="0"/>
              </a:rPr>
              <a:t>from </a:t>
            </a:r>
            <a:r>
              <a:rPr lang="en-US" altLang="zh-CN" sz="1600" dirty="0" smtClean="0">
                <a:solidFill>
                  <a:schemeClr val="tx1"/>
                </a:solidFill>
                <a:latin typeface="Chaparral Pro Light" panose="02060403030505090203" pitchFamily="18" charset="0"/>
              </a:rPr>
              <a:t>main</a:t>
            </a:r>
          </a:p>
          <a:p>
            <a:r>
              <a:rPr lang="en-US" altLang="zh-CN" sz="1600" dirty="0" smtClean="0">
                <a:solidFill>
                  <a:schemeClr val="tx1"/>
                </a:solidFill>
                <a:latin typeface="Chaparral Pro Light" panose="02060403030505090203" pitchFamily="18" charset="0"/>
              </a:rPr>
              <a:t>[</a:t>
            </a:r>
            <a:r>
              <a:rPr lang="en-US" altLang="zh-CN" sz="1600" dirty="0">
                <a:solidFill>
                  <a:schemeClr val="tx1"/>
                </a:solidFill>
                <a:latin typeface="Chaparral Pro Light" panose="02060403030505090203" pitchFamily="18" charset="0"/>
              </a:rPr>
              <a:t>Finished in 3.138s]</a:t>
            </a:r>
            <a:endParaRPr lang="zh-CN" altLang="en-US" sz="1600" dirty="0">
              <a:solidFill>
                <a:schemeClr val="tx1"/>
              </a:solidFill>
              <a:latin typeface="Chaparral Pro Light" panose="02060403030505090203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1154485"/>
            <a:ext cx="7603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使用队列同步化线程实例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  <a:sym typeface="Wingdings" panose="05000000000000000000" pitchFamily="2" charset="2"/>
              </a:rPr>
              <a:t>: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4261" y="1617738"/>
            <a:ext cx="1732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代码：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321041" y="1617738"/>
            <a:ext cx="1732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结果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3" t="29469" r="14984" b="30959"/>
          <a:stretch/>
        </p:blipFill>
        <p:spPr>
          <a:xfrm>
            <a:off x="10026316" y="0"/>
            <a:ext cx="2165684" cy="113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83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28231"/>
            <a:ext cx="11069053" cy="4766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28000">
                <a:schemeClr val="accent2">
                  <a:lumMod val="60000"/>
                  <a:lumOff val="40000"/>
                </a:schemeClr>
              </a:gs>
              <a:gs pos="64000">
                <a:schemeClr val="accent4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0" y="202131"/>
            <a:ext cx="5014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Chaparral Pro Light" panose="02060403030505090203" pitchFamily="18" charset="0"/>
              </a:rPr>
              <a:t>threading</a:t>
            </a:r>
            <a:r>
              <a:rPr lang="zh-CN" altLang="en-US" sz="3200" dirty="0" smtClean="0">
                <a:latin typeface="Chaparral Pro Light" panose="02060403030505090203" pitchFamily="18" charset="0"/>
              </a:rPr>
              <a:t>模块</a:t>
            </a:r>
            <a:endParaRPr lang="zh-CN" altLang="en-US" sz="3200" dirty="0">
              <a:latin typeface="Chaparral Pro Light" panose="02060403030505090203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0" y="1154485"/>
            <a:ext cx="605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Chaparral Pro Light" panose="02060403030505090203" pitchFamily="18" charset="0"/>
                <a:ea typeface="仿宋" panose="02010609060101010101" pitchFamily="49" charset="-122"/>
              </a:rPr>
              <a:t>threading.Event</a:t>
            </a:r>
            <a:r>
              <a:rPr lang="zh-CN" altLang="en-US" dirty="0" smtClean="0">
                <a:latin typeface="Chaparral Pro Light" panose="02060403030505090203" pitchFamily="18" charset="0"/>
                <a:ea typeface="仿宋" panose="02010609060101010101" pitchFamily="49" charset="-122"/>
              </a:rPr>
              <a:t>对象</a:t>
            </a:r>
            <a:r>
              <a:rPr lang="en-US" altLang="zh-CN" dirty="0" smtClean="0">
                <a:latin typeface="Chaparral Pro Light" panose="02060403030505090203" pitchFamily="18" charset="0"/>
                <a:ea typeface="仿宋" panose="02010609060101010101" pitchFamily="49" charset="-122"/>
                <a:sym typeface="Wingdings" panose="05000000000000000000" pitchFamily="2" charset="2"/>
              </a:rPr>
              <a:t>:(</a:t>
            </a:r>
            <a:r>
              <a:rPr lang="en-US" altLang="zh-CN" dirty="0" err="1" smtClean="0">
                <a:latin typeface="Chaparral Pro Light" panose="02060403030505090203" pitchFamily="18" charset="0"/>
                <a:ea typeface="仿宋" panose="02010609060101010101" pitchFamily="49" charset="-122"/>
              </a:rPr>
              <a:t>threading.Event</a:t>
            </a:r>
            <a:r>
              <a:rPr lang="zh-CN" altLang="en-US" dirty="0" smtClean="0">
                <a:latin typeface="Chaparral Pro Light" panose="02060403030505090203" pitchFamily="18" charset="0"/>
                <a:ea typeface="仿宋" panose="02010609060101010101" pitchFamily="49" charset="-122"/>
              </a:rPr>
              <a:t>方法返回</a:t>
            </a:r>
            <a:r>
              <a:rPr lang="en-US" altLang="zh-CN" dirty="0" smtClean="0">
                <a:latin typeface="Chaparral Pro Light" panose="02060403030505090203" pitchFamily="18" charset="0"/>
                <a:ea typeface="仿宋" panose="02010609060101010101" pitchFamily="49" charset="-122"/>
              </a:rPr>
              <a:t>)</a:t>
            </a:r>
            <a:endParaRPr lang="zh-CN" altLang="en-US" dirty="0">
              <a:latin typeface="Chaparral Pro Light" panose="02060403030505090203" pitchFamily="18" charset="0"/>
              <a:ea typeface="仿宋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4261" y="2056686"/>
            <a:ext cx="9305796" cy="43396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numCol="2" rtlCol="0">
            <a:spAutoFit/>
          </a:bodyPr>
          <a:lstStyle/>
          <a:p>
            <a:r>
              <a:rPr lang="en-US" altLang="zh-CN" dirty="0">
                <a:latin typeface="Chaparral Pro Light" panose="02060403030505090203" pitchFamily="18" charset="0"/>
              </a:rPr>
              <a:t>import time</a:t>
            </a:r>
          </a:p>
          <a:p>
            <a:r>
              <a:rPr lang="en-US" altLang="zh-CN" dirty="0">
                <a:latin typeface="Chaparral Pro Light" panose="02060403030505090203" pitchFamily="18" charset="0"/>
              </a:rPr>
              <a:t>import threading</a:t>
            </a:r>
          </a:p>
          <a:p>
            <a:r>
              <a:rPr lang="en-US" altLang="zh-CN" dirty="0">
                <a:latin typeface="Chaparral Pro Light" panose="02060403030505090203" pitchFamily="18" charset="0"/>
              </a:rPr>
              <a:t>event = </a:t>
            </a:r>
            <a:r>
              <a:rPr lang="en-US" altLang="zh-CN" dirty="0" err="1">
                <a:latin typeface="Chaparral Pro Light" panose="02060403030505090203" pitchFamily="18" charset="0"/>
              </a:rPr>
              <a:t>threading.Event</a:t>
            </a:r>
            <a:r>
              <a:rPr lang="en-US" altLang="zh-CN" dirty="0">
                <a:latin typeface="Chaparral Pro Light" panose="02060403030505090203" pitchFamily="18" charset="0"/>
              </a:rPr>
              <a:t>()</a:t>
            </a:r>
          </a:p>
          <a:p>
            <a:r>
              <a:rPr lang="en-US" altLang="zh-CN" dirty="0">
                <a:solidFill>
                  <a:srgbClr val="00B0F0"/>
                </a:solidFill>
                <a:latin typeface="Chaparral Pro Light" panose="02060403030505090203" pitchFamily="18" charset="0"/>
              </a:rPr>
              <a:t>print(</a:t>
            </a:r>
            <a:r>
              <a:rPr lang="en-US" altLang="zh-CN" dirty="0" err="1">
                <a:solidFill>
                  <a:srgbClr val="00B0F0"/>
                </a:solidFill>
                <a:latin typeface="Chaparral Pro Light" panose="02060403030505090203" pitchFamily="18" charset="0"/>
              </a:rPr>
              <a:t>event.is_set</a:t>
            </a:r>
            <a:r>
              <a:rPr lang="en-US" altLang="zh-CN" dirty="0">
                <a:solidFill>
                  <a:srgbClr val="00B0F0"/>
                </a:solidFill>
                <a:latin typeface="Chaparral Pro Light" panose="02060403030505090203" pitchFamily="18" charset="0"/>
              </a:rPr>
              <a:t>())</a:t>
            </a:r>
          </a:p>
          <a:p>
            <a:r>
              <a:rPr lang="en-US" altLang="zh-CN" dirty="0" err="1">
                <a:latin typeface="Chaparral Pro Light" panose="02060403030505090203" pitchFamily="18" charset="0"/>
              </a:rPr>
              <a:t>def</a:t>
            </a:r>
            <a:r>
              <a:rPr lang="en-US" altLang="zh-CN" dirty="0">
                <a:latin typeface="Chaparral Pro Light" panose="02060403030505090203" pitchFamily="18" charset="0"/>
              </a:rPr>
              <a:t> </a:t>
            </a:r>
            <a:r>
              <a:rPr lang="en-US" altLang="zh-CN" dirty="0" err="1">
                <a:latin typeface="Chaparral Pro Light" panose="02060403030505090203" pitchFamily="18" charset="0"/>
              </a:rPr>
              <a:t>thread_func</a:t>
            </a:r>
            <a:r>
              <a:rPr lang="en-US" altLang="zh-CN" dirty="0">
                <a:latin typeface="Chaparral Pro Light" panose="02060403030505090203" pitchFamily="18" charset="0"/>
              </a:rPr>
              <a:t>():</a:t>
            </a:r>
          </a:p>
          <a:p>
            <a:r>
              <a:rPr lang="en-US" altLang="zh-CN" dirty="0">
                <a:latin typeface="Chaparral Pro Light" panose="02060403030505090203" pitchFamily="18" charset="0"/>
              </a:rPr>
              <a:t>    print('thread_1 is </a:t>
            </a:r>
            <a:r>
              <a:rPr lang="en-US" altLang="zh-CN" dirty="0" err="1">
                <a:latin typeface="Chaparral Pro Light" panose="02060403030505090203" pitchFamily="18" charset="0"/>
              </a:rPr>
              <a:t>waitting</a:t>
            </a:r>
            <a:r>
              <a:rPr lang="en-US" altLang="zh-CN" dirty="0">
                <a:latin typeface="Chaparral Pro Light" panose="02060403030505090203" pitchFamily="18" charset="0"/>
              </a:rPr>
              <a:t>')</a:t>
            </a:r>
          </a:p>
          <a:p>
            <a:r>
              <a:rPr lang="en-US" altLang="zh-CN" dirty="0">
                <a:latin typeface="Chaparral Pro Light" panose="02060403030505090203" pitchFamily="18" charset="0"/>
              </a:rPr>
              <a:t>    </a:t>
            </a:r>
            <a:r>
              <a:rPr lang="en-US" altLang="zh-CN" dirty="0" err="1">
                <a:solidFill>
                  <a:srgbClr val="FF0000"/>
                </a:solidFill>
                <a:latin typeface="Chaparral Pro Light" panose="02060403030505090203" pitchFamily="18" charset="0"/>
              </a:rPr>
              <a:t>event.wait</a:t>
            </a:r>
            <a:r>
              <a:rPr lang="en-US" altLang="zh-CN" dirty="0">
                <a:solidFill>
                  <a:srgbClr val="FF0000"/>
                </a:solidFill>
                <a:latin typeface="Chaparral Pro Light" panose="02060403030505090203" pitchFamily="18" charset="0"/>
              </a:rPr>
              <a:t>()</a:t>
            </a:r>
          </a:p>
          <a:p>
            <a:r>
              <a:rPr lang="en-US" altLang="zh-CN" dirty="0">
                <a:latin typeface="Chaparral Pro Light" panose="02060403030505090203" pitchFamily="18" charset="0"/>
              </a:rPr>
              <a:t>    print('thread_1 going')</a:t>
            </a:r>
          </a:p>
          <a:p>
            <a:r>
              <a:rPr lang="en-US" altLang="zh-CN" dirty="0">
                <a:latin typeface="Chaparral Pro Light" panose="02060403030505090203" pitchFamily="18" charset="0"/>
              </a:rPr>
              <a:t>    for </a:t>
            </a:r>
            <a:r>
              <a:rPr lang="en-US" altLang="zh-CN" dirty="0" err="1">
                <a:latin typeface="Chaparral Pro Light" panose="02060403030505090203" pitchFamily="18" charset="0"/>
              </a:rPr>
              <a:t>i</a:t>
            </a:r>
            <a:r>
              <a:rPr lang="en-US" altLang="zh-CN" dirty="0">
                <a:latin typeface="Chaparral Pro Light" panose="02060403030505090203" pitchFamily="18" charset="0"/>
              </a:rPr>
              <a:t> in range(4):</a:t>
            </a:r>
          </a:p>
          <a:p>
            <a:r>
              <a:rPr lang="en-US" altLang="zh-CN" dirty="0">
                <a:latin typeface="Chaparral Pro Light" panose="02060403030505090203" pitchFamily="18" charset="0"/>
              </a:rPr>
              <a:t>        </a:t>
            </a:r>
            <a:r>
              <a:rPr lang="en-US" altLang="zh-CN" dirty="0" err="1">
                <a:latin typeface="Chaparral Pro Light" panose="02060403030505090203" pitchFamily="18" charset="0"/>
              </a:rPr>
              <a:t>time.sleep</a:t>
            </a:r>
            <a:r>
              <a:rPr lang="en-US" altLang="zh-CN" dirty="0">
                <a:latin typeface="Chaparral Pro Light" panose="02060403030505090203" pitchFamily="18" charset="0"/>
              </a:rPr>
              <a:t>(0.5)</a:t>
            </a:r>
          </a:p>
          <a:p>
            <a:r>
              <a:rPr lang="en-US" altLang="zh-CN" dirty="0">
                <a:latin typeface="Chaparral Pro Light" panose="02060403030505090203" pitchFamily="18" charset="0"/>
              </a:rPr>
              <a:t>        print('thread_1 is running')</a:t>
            </a:r>
          </a:p>
          <a:p>
            <a:r>
              <a:rPr lang="en-US" altLang="zh-CN" dirty="0">
                <a:latin typeface="Chaparral Pro Light" panose="02060403030505090203" pitchFamily="18" charset="0"/>
              </a:rPr>
              <a:t>    print('thread_1 is </a:t>
            </a:r>
            <a:r>
              <a:rPr lang="en-US" altLang="zh-CN" dirty="0" err="1">
                <a:latin typeface="Chaparral Pro Light" panose="02060403030505090203" pitchFamily="18" charset="0"/>
              </a:rPr>
              <a:t>waitting</a:t>
            </a:r>
            <a:r>
              <a:rPr lang="en-US" altLang="zh-CN" dirty="0">
                <a:latin typeface="Chaparral Pro Light" panose="02060403030505090203" pitchFamily="18" charset="0"/>
              </a:rPr>
              <a:t> again')</a:t>
            </a:r>
          </a:p>
          <a:p>
            <a:r>
              <a:rPr lang="en-US" altLang="zh-CN" dirty="0">
                <a:latin typeface="Chaparral Pro Light" panose="02060403030505090203" pitchFamily="18" charset="0"/>
              </a:rPr>
              <a:t>    </a:t>
            </a:r>
            <a:r>
              <a:rPr lang="en-US" altLang="zh-CN" dirty="0" err="1">
                <a:solidFill>
                  <a:srgbClr val="FF0000"/>
                </a:solidFill>
                <a:latin typeface="Chaparral Pro Light" panose="02060403030505090203" pitchFamily="18" charset="0"/>
              </a:rPr>
              <a:t>event.wait</a:t>
            </a:r>
            <a:r>
              <a:rPr lang="en-US" altLang="zh-CN" dirty="0">
                <a:solidFill>
                  <a:srgbClr val="FF0000"/>
                </a:solidFill>
                <a:latin typeface="Chaparral Pro Light" panose="02060403030505090203" pitchFamily="18" charset="0"/>
              </a:rPr>
              <a:t>()</a:t>
            </a:r>
          </a:p>
          <a:p>
            <a:r>
              <a:rPr lang="en-US" altLang="zh-CN" dirty="0">
                <a:latin typeface="Chaparral Pro Light" panose="02060403030505090203" pitchFamily="18" charset="0"/>
              </a:rPr>
              <a:t>    print('thread_1 end')</a:t>
            </a:r>
          </a:p>
          <a:p>
            <a:r>
              <a:rPr lang="en-US" altLang="zh-CN" dirty="0">
                <a:latin typeface="Chaparral Pro Light" panose="02060403030505090203" pitchFamily="18" charset="0"/>
              </a:rPr>
              <a:t>thread_1 = </a:t>
            </a:r>
            <a:r>
              <a:rPr lang="en-US" altLang="zh-CN" dirty="0" err="1">
                <a:latin typeface="Chaparral Pro Light" panose="02060403030505090203" pitchFamily="18" charset="0"/>
              </a:rPr>
              <a:t>threading.Thread</a:t>
            </a:r>
            <a:r>
              <a:rPr lang="en-US" altLang="zh-CN" dirty="0">
                <a:latin typeface="Chaparral Pro Light" panose="02060403030505090203" pitchFamily="18" charset="0"/>
              </a:rPr>
              <a:t>(target=</a:t>
            </a:r>
            <a:r>
              <a:rPr lang="en-US" altLang="zh-CN" dirty="0" err="1">
                <a:latin typeface="Chaparral Pro Light" panose="02060403030505090203" pitchFamily="18" charset="0"/>
              </a:rPr>
              <a:t>thread_func</a:t>
            </a:r>
            <a:r>
              <a:rPr lang="en-US" altLang="zh-CN" dirty="0">
                <a:latin typeface="Chaparral Pro Light" panose="02060403030505090203" pitchFamily="18" charset="0"/>
              </a:rPr>
              <a:t>)</a:t>
            </a:r>
          </a:p>
          <a:p>
            <a:r>
              <a:rPr lang="en-US" altLang="zh-CN" dirty="0">
                <a:latin typeface="Chaparral Pro Light" panose="02060403030505090203" pitchFamily="18" charset="0"/>
              </a:rPr>
              <a:t>thread_1.start()</a:t>
            </a:r>
          </a:p>
          <a:p>
            <a:r>
              <a:rPr lang="en-US" altLang="zh-CN" dirty="0" err="1">
                <a:latin typeface="Chaparral Pro Light" panose="02060403030505090203" pitchFamily="18" charset="0"/>
              </a:rPr>
              <a:t>time.sleep</a:t>
            </a:r>
            <a:r>
              <a:rPr lang="en-US" altLang="zh-CN" dirty="0">
                <a:latin typeface="Chaparral Pro Light" panose="02060403030505090203" pitchFamily="18" charset="0"/>
              </a:rPr>
              <a:t>(3)</a:t>
            </a:r>
          </a:p>
          <a:p>
            <a:r>
              <a:rPr lang="en-US" altLang="zh-CN" dirty="0">
                <a:latin typeface="Chaparral Pro Light" panose="02060403030505090203" pitchFamily="18" charset="0"/>
              </a:rPr>
              <a:t>print('let thread_1 go')</a:t>
            </a:r>
          </a:p>
          <a:p>
            <a:r>
              <a:rPr lang="en-US" altLang="zh-CN" dirty="0" err="1">
                <a:solidFill>
                  <a:srgbClr val="00B050"/>
                </a:solidFill>
                <a:latin typeface="Chaparral Pro Light" panose="02060403030505090203" pitchFamily="18" charset="0"/>
              </a:rPr>
              <a:t>event.set</a:t>
            </a:r>
            <a:r>
              <a:rPr lang="en-US" altLang="zh-CN" dirty="0">
                <a:solidFill>
                  <a:srgbClr val="00B050"/>
                </a:solidFill>
                <a:latin typeface="Chaparral Pro Light" panose="02060403030505090203" pitchFamily="18" charset="0"/>
              </a:rPr>
              <a:t>()</a:t>
            </a:r>
          </a:p>
          <a:p>
            <a:r>
              <a:rPr lang="en-US" altLang="zh-CN" dirty="0" err="1">
                <a:solidFill>
                  <a:srgbClr val="FFC000"/>
                </a:solidFill>
                <a:latin typeface="Chaparral Pro Light" panose="02060403030505090203" pitchFamily="18" charset="0"/>
              </a:rPr>
              <a:t>event.clear</a:t>
            </a:r>
            <a:r>
              <a:rPr lang="en-US" altLang="zh-CN" dirty="0">
                <a:solidFill>
                  <a:srgbClr val="FFC000"/>
                </a:solidFill>
                <a:latin typeface="Chaparral Pro Light" panose="02060403030505090203" pitchFamily="18" charset="0"/>
              </a:rPr>
              <a:t>()</a:t>
            </a:r>
          </a:p>
          <a:p>
            <a:r>
              <a:rPr lang="en-US" altLang="zh-CN" dirty="0" err="1">
                <a:latin typeface="Chaparral Pro Light" panose="02060403030505090203" pitchFamily="18" charset="0"/>
              </a:rPr>
              <a:t>time.sleep</a:t>
            </a:r>
            <a:r>
              <a:rPr lang="en-US" altLang="zh-CN" dirty="0">
                <a:latin typeface="Chaparral Pro Light" panose="02060403030505090203" pitchFamily="18" charset="0"/>
              </a:rPr>
              <a:t>(3)</a:t>
            </a:r>
          </a:p>
          <a:p>
            <a:r>
              <a:rPr lang="en-US" altLang="zh-CN" dirty="0">
                <a:latin typeface="Chaparral Pro Light" panose="02060403030505090203" pitchFamily="18" charset="0"/>
              </a:rPr>
              <a:t>print('let thread_1 go secondly')</a:t>
            </a:r>
          </a:p>
          <a:p>
            <a:r>
              <a:rPr lang="en-US" altLang="zh-CN" dirty="0" err="1">
                <a:solidFill>
                  <a:srgbClr val="00B050"/>
                </a:solidFill>
                <a:latin typeface="Chaparral Pro Light" panose="02060403030505090203" pitchFamily="18" charset="0"/>
              </a:rPr>
              <a:t>event.set</a:t>
            </a:r>
            <a:r>
              <a:rPr lang="en-US" altLang="zh-CN" dirty="0">
                <a:solidFill>
                  <a:srgbClr val="00B050"/>
                </a:solidFill>
                <a:latin typeface="Chaparral Pro Light" panose="02060403030505090203" pitchFamily="18" charset="0"/>
              </a:rPr>
              <a:t>()</a:t>
            </a:r>
            <a:endParaRPr lang="zh-CN" altLang="en-US" dirty="0">
              <a:solidFill>
                <a:srgbClr val="00B050"/>
              </a:solidFill>
              <a:latin typeface="Chaparral Pro Light" panose="02060403030505090203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582526" y="4052374"/>
            <a:ext cx="3609474" cy="28007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B0F0"/>
                </a:solidFill>
                <a:latin typeface="Chaparral Pro Light" panose="02060403030505090203" pitchFamily="18" charset="0"/>
              </a:rPr>
              <a:t>False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Chaparral Pro Light" panose="02060403030505090203" pitchFamily="18" charset="0"/>
              </a:rPr>
              <a:t>thread_1 is </a:t>
            </a:r>
            <a:r>
              <a:rPr lang="en-US" altLang="zh-CN" sz="1600" dirty="0" err="1">
                <a:solidFill>
                  <a:schemeClr val="tx1"/>
                </a:solidFill>
                <a:latin typeface="Chaparral Pro Light" panose="02060403030505090203" pitchFamily="18" charset="0"/>
              </a:rPr>
              <a:t>waitting</a:t>
            </a:r>
            <a:endParaRPr lang="en-US" altLang="zh-CN" sz="1600" dirty="0">
              <a:solidFill>
                <a:schemeClr val="tx1"/>
              </a:solidFill>
              <a:latin typeface="Chaparral Pro Light" panose="02060403030505090203" pitchFamily="18" charset="0"/>
            </a:endParaRPr>
          </a:p>
          <a:p>
            <a:r>
              <a:rPr lang="en-US" altLang="zh-CN" sz="1600" dirty="0">
                <a:solidFill>
                  <a:srgbClr val="00B0F0"/>
                </a:solidFill>
                <a:latin typeface="Chaparral Pro Light" panose="02060403030505090203" pitchFamily="18" charset="0"/>
              </a:rPr>
              <a:t>let thread_1 go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Chaparral Pro Light" panose="02060403030505090203" pitchFamily="18" charset="0"/>
              </a:rPr>
              <a:t>thread_1 going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Chaparral Pro Light" panose="02060403030505090203" pitchFamily="18" charset="0"/>
              </a:rPr>
              <a:t>thread_1 is running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Chaparral Pro Light" panose="02060403030505090203" pitchFamily="18" charset="0"/>
              </a:rPr>
              <a:t>thread_1 is running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Chaparral Pro Light" panose="02060403030505090203" pitchFamily="18" charset="0"/>
              </a:rPr>
              <a:t>thread_1 is running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Chaparral Pro Light" panose="02060403030505090203" pitchFamily="18" charset="0"/>
              </a:rPr>
              <a:t>thread_1 is running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Chaparral Pro Light" panose="02060403030505090203" pitchFamily="18" charset="0"/>
              </a:rPr>
              <a:t>thread_1 is </a:t>
            </a:r>
            <a:r>
              <a:rPr lang="en-US" altLang="zh-CN" sz="1600" dirty="0" err="1">
                <a:solidFill>
                  <a:schemeClr val="tx1"/>
                </a:solidFill>
                <a:latin typeface="Chaparral Pro Light" panose="02060403030505090203" pitchFamily="18" charset="0"/>
              </a:rPr>
              <a:t>waitting</a:t>
            </a:r>
            <a:r>
              <a:rPr lang="en-US" altLang="zh-CN" sz="1600" dirty="0">
                <a:solidFill>
                  <a:schemeClr val="tx1"/>
                </a:solidFill>
                <a:latin typeface="Chaparral Pro Light" panose="02060403030505090203" pitchFamily="18" charset="0"/>
              </a:rPr>
              <a:t> again</a:t>
            </a:r>
          </a:p>
          <a:p>
            <a:r>
              <a:rPr lang="en-US" altLang="zh-CN" sz="1600" dirty="0">
                <a:solidFill>
                  <a:srgbClr val="00B0F0"/>
                </a:solidFill>
                <a:latin typeface="Chaparral Pro Light" panose="02060403030505090203" pitchFamily="18" charset="0"/>
              </a:rPr>
              <a:t>let thread_1 go </a:t>
            </a:r>
            <a:r>
              <a:rPr lang="en-US" altLang="zh-CN" sz="1600" dirty="0" smtClean="0">
                <a:solidFill>
                  <a:srgbClr val="00B0F0"/>
                </a:solidFill>
                <a:latin typeface="Chaparral Pro Light" panose="02060403030505090203" pitchFamily="18" charset="0"/>
              </a:rPr>
              <a:t>secondly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Chaparral Pro Light" panose="02060403030505090203" pitchFamily="18" charset="0"/>
              </a:rPr>
              <a:t>[Finished in 6.097s]</a:t>
            </a:r>
            <a:endParaRPr lang="zh-CN" altLang="en-US" sz="1600" dirty="0">
              <a:solidFill>
                <a:schemeClr val="tx1"/>
              </a:solidFill>
              <a:latin typeface="Chaparral Pro Light" panose="02060403030505090203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04261" y="1617738"/>
            <a:ext cx="1732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代码：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582526" y="3683042"/>
            <a:ext cx="1732547" cy="369332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结果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817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28231"/>
            <a:ext cx="11069053" cy="4766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28000">
                <a:schemeClr val="accent2">
                  <a:lumMod val="60000"/>
                  <a:lumOff val="40000"/>
                </a:schemeClr>
              </a:gs>
              <a:gs pos="64000">
                <a:schemeClr val="accent4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0" y="202131"/>
            <a:ext cx="5014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Chaparral Pro Light" panose="02060403030505090203" pitchFamily="18" charset="0"/>
              </a:rPr>
              <a:t>threading</a:t>
            </a:r>
            <a:r>
              <a:rPr lang="zh-CN" altLang="en-US" sz="3200" dirty="0" smtClean="0">
                <a:latin typeface="Chaparral Pro Light" panose="02060403030505090203" pitchFamily="18" charset="0"/>
              </a:rPr>
              <a:t>模块</a:t>
            </a:r>
            <a:endParaRPr lang="zh-CN" altLang="en-US" sz="3200" dirty="0">
              <a:latin typeface="Chaparral Pro Light" panose="02060403030505090203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0" y="1154485"/>
            <a:ext cx="605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Chaparral Pro Light" panose="02060403030505090203" pitchFamily="18" charset="0"/>
                <a:ea typeface="仿宋" panose="02010609060101010101" pitchFamily="49" charset="-122"/>
              </a:rPr>
              <a:t>threading.Condition</a:t>
            </a:r>
            <a:r>
              <a:rPr lang="zh-CN" altLang="en-US" dirty="0" smtClean="0">
                <a:latin typeface="Chaparral Pro Light" panose="02060403030505090203" pitchFamily="18" charset="0"/>
                <a:ea typeface="仿宋" panose="02010609060101010101" pitchFamily="49" charset="-122"/>
              </a:rPr>
              <a:t>对象</a:t>
            </a:r>
            <a:r>
              <a:rPr lang="en-US" altLang="zh-CN" dirty="0" smtClean="0">
                <a:latin typeface="Chaparral Pro Light" panose="02060403030505090203" pitchFamily="18" charset="0"/>
                <a:ea typeface="仿宋" panose="02010609060101010101" pitchFamily="49" charset="-122"/>
                <a:sym typeface="Wingdings" panose="05000000000000000000" pitchFamily="2" charset="2"/>
              </a:rPr>
              <a:t>:(</a:t>
            </a:r>
            <a:r>
              <a:rPr lang="en-US" altLang="zh-CN" dirty="0" err="1" smtClean="0">
                <a:latin typeface="Chaparral Pro Light" panose="02060403030505090203" pitchFamily="18" charset="0"/>
                <a:ea typeface="仿宋" panose="02010609060101010101" pitchFamily="49" charset="-122"/>
              </a:rPr>
              <a:t>threading.Condition</a:t>
            </a:r>
            <a:r>
              <a:rPr lang="zh-CN" altLang="en-US" dirty="0" smtClean="0">
                <a:latin typeface="Chaparral Pro Light" panose="02060403030505090203" pitchFamily="18" charset="0"/>
                <a:ea typeface="仿宋" panose="02010609060101010101" pitchFamily="49" charset="-122"/>
              </a:rPr>
              <a:t>方法返回</a:t>
            </a:r>
            <a:r>
              <a:rPr lang="en-US" altLang="zh-CN" dirty="0" smtClean="0">
                <a:latin typeface="Chaparral Pro Light" panose="02060403030505090203" pitchFamily="18" charset="0"/>
                <a:ea typeface="仿宋" panose="02010609060101010101" pitchFamily="49" charset="-122"/>
              </a:rPr>
              <a:t>)</a:t>
            </a:r>
            <a:endParaRPr lang="zh-CN" altLang="en-US" dirty="0">
              <a:latin typeface="Chaparral Pro Light" panose="02060403030505090203" pitchFamily="18" charset="0"/>
              <a:ea typeface="仿宋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4261" y="2056686"/>
            <a:ext cx="9305796" cy="43396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numCol="2" rtlCol="0">
            <a:spAutoFit/>
          </a:bodyPr>
          <a:lstStyle/>
          <a:p>
            <a:r>
              <a:rPr lang="en-US" altLang="zh-CN" dirty="0">
                <a:latin typeface="Chaparral Pro Light" panose="02060403030505090203" pitchFamily="18" charset="0"/>
              </a:rPr>
              <a:t>import time</a:t>
            </a:r>
          </a:p>
          <a:p>
            <a:r>
              <a:rPr lang="en-US" altLang="zh-CN" dirty="0">
                <a:latin typeface="Chaparral Pro Light" panose="02060403030505090203" pitchFamily="18" charset="0"/>
              </a:rPr>
              <a:t>import threading</a:t>
            </a:r>
          </a:p>
          <a:p>
            <a:endParaRPr lang="en-US" altLang="zh-CN" dirty="0">
              <a:latin typeface="Chaparral Pro Light" panose="02060403030505090203" pitchFamily="18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Chaparral Pro Light" panose="02060403030505090203" pitchFamily="18" charset="0"/>
              </a:rPr>
              <a:t>condition = </a:t>
            </a:r>
            <a:r>
              <a:rPr lang="en-US" altLang="zh-CN" dirty="0" err="1">
                <a:solidFill>
                  <a:srgbClr val="FF0000"/>
                </a:solidFill>
                <a:latin typeface="Chaparral Pro Light" panose="02060403030505090203" pitchFamily="18" charset="0"/>
              </a:rPr>
              <a:t>threading.Condition</a:t>
            </a:r>
            <a:r>
              <a:rPr lang="en-US" altLang="zh-CN" dirty="0">
                <a:solidFill>
                  <a:srgbClr val="FF0000"/>
                </a:solidFill>
                <a:latin typeface="Chaparral Pro Light" panose="02060403030505090203" pitchFamily="18" charset="0"/>
              </a:rPr>
              <a:t>()</a:t>
            </a:r>
          </a:p>
          <a:p>
            <a:r>
              <a:rPr lang="en-US" altLang="zh-CN" dirty="0" err="1">
                <a:latin typeface="Chaparral Pro Light" panose="02060403030505090203" pitchFamily="18" charset="0"/>
              </a:rPr>
              <a:t>mutex_lock</a:t>
            </a:r>
            <a:r>
              <a:rPr lang="en-US" altLang="zh-CN" dirty="0">
                <a:latin typeface="Chaparral Pro Light" panose="02060403030505090203" pitchFamily="18" charset="0"/>
              </a:rPr>
              <a:t> = </a:t>
            </a:r>
            <a:r>
              <a:rPr lang="en-US" altLang="zh-CN" dirty="0" err="1">
                <a:latin typeface="Chaparral Pro Light" panose="02060403030505090203" pitchFamily="18" charset="0"/>
              </a:rPr>
              <a:t>threading.Lock</a:t>
            </a:r>
            <a:r>
              <a:rPr lang="en-US" altLang="zh-CN" dirty="0">
                <a:latin typeface="Chaparral Pro Light" panose="02060403030505090203" pitchFamily="18" charset="0"/>
              </a:rPr>
              <a:t>()</a:t>
            </a:r>
          </a:p>
          <a:p>
            <a:r>
              <a:rPr lang="en-US" altLang="zh-CN" dirty="0" err="1">
                <a:latin typeface="Chaparral Pro Light" panose="02060403030505090203" pitchFamily="18" charset="0"/>
              </a:rPr>
              <a:t>def</a:t>
            </a:r>
            <a:r>
              <a:rPr lang="en-US" altLang="zh-CN" dirty="0">
                <a:latin typeface="Chaparral Pro Light" panose="02060403030505090203" pitchFamily="18" charset="0"/>
              </a:rPr>
              <a:t> </a:t>
            </a:r>
            <a:r>
              <a:rPr lang="en-US" altLang="zh-CN" dirty="0" err="1">
                <a:latin typeface="Chaparral Pro Light" panose="02060403030505090203" pitchFamily="18" charset="0"/>
              </a:rPr>
              <a:t>thread_func</a:t>
            </a:r>
            <a:r>
              <a:rPr lang="en-US" altLang="zh-CN" dirty="0">
                <a:latin typeface="Chaparral Pro Light" panose="02060403030505090203" pitchFamily="18" charset="0"/>
              </a:rPr>
              <a:t>():</a:t>
            </a:r>
          </a:p>
          <a:p>
            <a:r>
              <a:rPr lang="en-US" altLang="zh-CN" dirty="0">
                <a:latin typeface="Chaparral Pro Light" panose="02060403030505090203" pitchFamily="18" charset="0"/>
              </a:rPr>
              <a:t>    </a:t>
            </a:r>
            <a:r>
              <a:rPr lang="en-US" altLang="zh-CN" dirty="0" err="1">
                <a:solidFill>
                  <a:srgbClr val="FF0000"/>
                </a:solidFill>
                <a:latin typeface="Chaparral Pro Light" panose="02060403030505090203" pitchFamily="18" charset="0"/>
              </a:rPr>
              <a:t>condition.acquire</a:t>
            </a:r>
            <a:r>
              <a:rPr lang="en-US" altLang="zh-CN" dirty="0">
                <a:solidFill>
                  <a:srgbClr val="FF0000"/>
                </a:solidFill>
                <a:latin typeface="Chaparral Pro Light" panose="02060403030505090203" pitchFamily="18" charset="0"/>
              </a:rPr>
              <a:t>()</a:t>
            </a:r>
          </a:p>
          <a:p>
            <a:r>
              <a:rPr lang="en-US" altLang="zh-CN" dirty="0">
                <a:latin typeface="Chaparral Pro Light" panose="02060403030505090203" pitchFamily="18" charset="0"/>
              </a:rPr>
              <a:t>    print('thread acquire')</a:t>
            </a:r>
          </a:p>
          <a:p>
            <a:r>
              <a:rPr lang="en-US" altLang="zh-CN" dirty="0">
                <a:latin typeface="Chaparral Pro Light" panose="02060403030505090203" pitchFamily="18" charset="0"/>
              </a:rPr>
              <a:t>    </a:t>
            </a:r>
            <a:r>
              <a:rPr lang="en-US" altLang="zh-CN" dirty="0" err="1">
                <a:solidFill>
                  <a:srgbClr val="FF0000"/>
                </a:solidFill>
                <a:latin typeface="Chaparral Pro Light" panose="02060403030505090203" pitchFamily="18" charset="0"/>
              </a:rPr>
              <a:t>condition.wait</a:t>
            </a:r>
            <a:r>
              <a:rPr lang="en-US" altLang="zh-CN" dirty="0">
                <a:solidFill>
                  <a:srgbClr val="FF0000"/>
                </a:solidFill>
                <a:latin typeface="Chaparral Pro Light" panose="02060403030505090203" pitchFamily="18" charset="0"/>
              </a:rPr>
              <a:t>()</a:t>
            </a:r>
          </a:p>
          <a:p>
            <a:r>
              <a:rPr lang="en-US" altLang="zh-CN" dirty="0">
                <a:latin typeface="Chaparral Pro Light" panose="02060403030505090203" pitchFamily="18" charset="0"/>
              </a:rPr>
              <a:t>    </a:t>
            </a:r>
            <a:r>
              <a:rPr lang="en-US" altLang="zh-CN" dirty="0" err="1">
                <a:solidFill>
                  <a:srgbClr val="00B0F0"/>
                </a:solidFill>
                <a:latin typeface="Chaparral Pro Light" panose="02060403030505090203" pitchFamily="18" charset="0"/>
              </a:rPr>
              <a:t>time.sleep</a:t>
            </a:r>
            <a:r>
              <a:rPr lang="en-US" altLang="zh-CN" dirty="0">
                <a:solidFill>
                  <a:srgbClr val="00B0F0"/>
                </a:solidFill>
                <a:latin typeface="Chaparral Pro Light" panose="02060403030505090203" pitchFamily="18" charset="0"/>
              </a:rPr>
              <a:t>(3)</a:t>
            </a:r>
          </a:p>
          <a:p>
            <a:r>
              <a:rPr lang="en-US" altLang="zh-CN" dirty="0">
                <a:latin typeface="Chaparral Pro Light" panose="02060403030505090203" pitchFamily="18" charset="0"/>
              </a:rPr>
              <a:t>    </a:t>
            </a:r>
            <a:r>
              <a:rPr lang="en-US" altLang="zh-CN" dirty="0" err="1">
                <a:solidFill>
                  <a:srgbClr val="00B050"/>
                </a:solidFill>
                <a:latin typeface="Chaparral Pro Light" panose="02060403030505090203" pitchFamily="18" charset="0"/>
              </a:rPr>
              <a:t>condition.release</a:t>
            </a:r>
            <a:r>
              <a:rPr lang="en-US" altLang="zh-CN" dirty="0">
                <a:solidFill>
                  <a:srgbClr val="00B050"/>
                </a:solidFill>
                <a:latin typeface="Chaparral Pro Light" panose="02060403030505090203" pitchFamily="18" charset="0"/>
              </a:rPr>
              <a:t>()</a:t>
            </a:r>
          </a:p>
          <a:p>
            <a:r>
              <a:rPr lang="en-US" altLang="zh-CN" dirty="0">
                <a:latin typeface="Chaparral Pro Light" panose="02060403030505090203" pitchFamily="18" charset="0"/>
              </a:rPr>
              <a:t>    with </a:t>
            </a:r>
            <a:r>
              <a:rPr lang="en-US" altLang="zh-CN" dirty="0" err="1">
                <a:latin typeface="Chaparral Pro Light" panose="02060403030505090203" pitchFamily="18" charset="0"/>
              </a:rPr>
              <a:t>mutex_lock</a:t>
            </a:r>
            <a:r>
              <a:rPr lang="en-US" altLang="zh-CN" dirty="0">
                <a:latin typeface="Chaparral Pro Light" panose="02060403030505090203" pitchFamily="18" charset="0"/>
              </a:rPr>
              <a:t>:</a:t>
            </a:r>
          </a:p>
          <a:p>
            <a:r>
              <a:rPr lang="en-US" altLang="zh-CN" dirty="0">
                <a:latin typeface="Chaparral Pro Light" panose="02060403030505090203" pitchFamily="18" charset="0"/>
              </a:rPr>
              <a:t>        print('thread end')</a:t>
            </a:r>
          </a:p>
          <a:p>
            <a:r>
              <a:rPr lang="en-US" altLang="zh-CN" dirty="0">
                <a:latin typeface="Chaparral Pro Light" panose="02060403030505090203" pitchFamily="18" charset="0"/>
              </a:rPr>
              <a:t>thread_1 = </a:t>
            </a:r>
            <a:r>
              <a:rPr lang="en-US" altLang="zh-CN" dirty="0" err="1">
                <a:latin typeface="Chaparral Pro Light" panose="02060403030505090203" pitchFamily="18" charset="0"/>
              </a:rPr>
              <a:t>threading.Thread</a:t>
            </a:r>
            <a:r>
              <a:rPr lang="en-US" altLang="zh-CN" dirty="0">
                <a:latin typeface="Chaparral Pro Light" panose="02060403030505090203" pitchFamily="18" charset="0"/>
              </a:rPr>
              <a:t>(target=</a:t>
            </a:r>
            <a:r>
              <a:rPr lang="en-US" altLang="zh-CN" dirty="0" err="1">
                <a:latin typeface="Chaparral Pro Light" panose="02060403030505090203" pitchFamily="18" charset="0"/>
              </a:rPr>
              <a:t>thread_func</a:t>
            </a:r>
            <a:r>
              <a:rPr lang="en-US" altLang="zh-CN" dirty="0">
                <a:latin typeface="Chaparral Pro Light" panose="02060403030505090203" pitchFamily="18" charset="0"/>
              </a:rPr>
              <a:t>)</a:t>
            </a:r>
          </a:p>
          <a:p>
            <a:r>
              <a:rPr lang="en-US" altLang="zh-CN" dirty="0">
                <a:latin typeface="Chaparral Pro Light" panose="02060403030505090203" pitchFamily="18" charset="0"/>
              </a:rPr>
              <a:t>thread_2 = </a:t>
            </a:r>
            <a:r>
              <a:rPr lang="en-US" altLang="zh-CN" dirty="0" err="1">
                <a:latin typeface="Chaparral Pro Light" panose="02060403030505090203" pitchFamily="18" charset="0"/>
              </a:rPr>
              <a:t>threading.Thread</a:t>
            </a:r>
            <a:r>
              <a:rPr lang="en-US" altLang="zh-CN" dirty="0">
                <a:latin typeface="Chaparral Pro Light" panose="02060403030505090203" pitchFamily="18" charset="0"/>
              </a:rPr>
              <a:t>(target=</a:t>
            </a:r>
            <a:r>
              <a:rPr lang="en-US" altLang="zh-CN" dirty="0" err="1">
                <a:latin typeface="Chaparral Pro Light" panose="02060403030505090203" pitchFamily="18" charset="0"/>
              </a:rPr>
              <a:t>thread_func</a:t>
            </a:r>
            <a:r>
              <a:rPr lang="en-US" altLang="zh-CN" dirty="0">
                <a:latin typeface="Chaparral Pro Light" panose="02060403030505090203" pitchFamily="18" charset="0"/>
              </a:rPr>
              <a:t>)</a:t>
            </a:r>
          </a:p>
          <a:p>
            <a:r>
              <a:rPr lang="en-US" altLang="zh-CN" dirty="0">
                <a:latin typeface="Chaparral Pro Light" panose="02060403030505090203" pitchFamily="18" charset="0"/>
              </a:rPr>
              <a:t>thread_1.start()</a:t>
            </a:r>
          </a:p>
          <a:p>
            <a:r>
              <a:rPr lang="en-US" altLang="zh-CN" dirty="0">
                <a:latin typeface="Chaparral Pro Light" panose="02060403030505090203" pitchFamily="18" charset="0"/>
              </a:rPr>
              <a:t>thread_2.start()</a:t>
            </a:r>
          </a:p>
          <a:p>
            <a:endParaRPr lang="en-US" altLang="zh-CN" dirty="0">
              <a:latin typeface="Chaparral Pro Light" panose="02060403030505090203" pitchFamily="18" charset="0"/>
            </a:endParaRPr>
          </a:p>
          <a:p>
            <a:r>
              <a:rPr lang="en-US" altLang="zh-CN" dirty="0" err="1">
                <a:solidFill>
                  <a:srgbClr val="FF0000"/>
                </a:solidFill>
                <a:latin typeface="Chaparral Pro Light" panose="02060403030505090203" pitchFamily="18" charset="0"/>
              </a:rPr>
              <a:t>condition.acquire</a:t>
            </a:r>
            <a:r>
              <a:rPr lang="en-US" altLang="zh-CN" dirty="0">
                <a:solidFill>
                  <a:srgbClr val="FF0000"/>
                </a:solidFill>
                <a:latin typeface="Chaparral Pro Light" panose="02060403030505090203" pitchFamily="18" charset="0"/>
              </a:rPr>
              <a:t>()</a:t>
            </a:r>
          </a:p>
          <a:p>
            <a:r>
              <a:rPr lang="en-US" altLang="zh-CN" dirty="0">
                <a:latin typeface="Chaparral Pro Light" panose="02060403030505090203" pitchFamily="18" charset="0"/>
              </a:rPr>
              <a:t>print('let other threads wait')</a:t>
            </a:r>
          </a:p>
          <a:p>
            <a:r>
              <a:rPr lang="en-US" altLang="zh-CN" dirty="0" err="1">
                <a:latin typeface="Chaparral Pro Light" panose="02060403030505090203" pitchFamily="18" charset="0"/>
              </a:rPr>
              <a:t>time.sleep</a:t>
            </a:r>
            <a:r>
              <a:rPr lang="en-US" altLang="zh-CN" dirty="0">
                <a:latin typeface="Chaparral Pro Light" panose="02060403030505090203" pitchFamily="18" charset="0"/>
              </a:rPr>
              <a:t>(2)</a:t>
            </a:r>
          </a:p>
          <a:p>
            <a:r>
              <a:rPr lang="en-US" altLang="zh-CN" dirty="0">
                <a:latin typeface="Chaparral Pro Light" panose="02060403030505090203" pitchFamily="18" charset="0"/>
              </a:rPr>
              <a:t># </a:t>
            </a:r>
            <a:r>
              <a:rPr lang="en-US" altLang="zh-CN" dirty="0" err="1">
                <a:latin typeface="Chaparral Pro Light" panose="02060403030505090203" pitchFamily="18" charset="0"/>
              </a:rPr>
              <a:t>condition.notify</a:t>
            </a:r>
            <a:r>
              <a:rPr lang="en-US" altLang="zh-CN" dirty="0">
                <a:latin typeface="Chaparral Pro Light" panose="02060403030505090203" pitchFamily="18" charset="0"/>
              </a:rPr>
              <a:t>(1)</a:t>
            </a:r>
          </a:p>
          <a:p>
            <a:r>
              <a:rPr lang="en-US" altLang="zh-CN" dirty="0" err="1">
                <a:solidFill>
                  <a:srgbClr val="00B050"/>
                </a:solidFill>
                <a:latin typeface="Chaparral Pro Light" panose="02060403030505090203" pitchFamily="18" charset="0"/>
              </a:rPr>
              <a:t>condition.notifyAll</a:t>
            </a:r>
            <a:r>
              <a:rPr lang="en-US" altLang="zh-CN" dirty="0">
                <a:solidFill>
                  <a:srgbClr val="00B050"/>
                </a:solidFill>
                <a:latin typeface="Chaparral Pro Light" panose="02060403030505090203" pitchFamily="18" charset="0"/>
              </a:rPr>
              <a:t>()</a:t>
            </a:r>
          </a:p>
          <a:p>
            <a:r>
              <a:rPr lang="en-US" altLang="zh-CN" dirty="0" err="1">
                <a:solidFill>
                  <a:srgbClr val="00B050"/>
                </a:solidFill>
                <a:latin typeface="Chaparral Pro Light" panose="02060403030505090203" pitchFamily="18" charset="0"/>
              </a:rPr>
              <a:t>condition.release</a:t>
            </a:r>
            <a:r>
              <a:rPr lang="en-US" altLang="zh-CN" dirty="0" smtClean="0">
                <a:solidFill>
                  <a:srgbClr val="00B050"/>
                </a:solidFill>
                <a:latin typeface="Chaparral Pro Light" panose="02060403030505090203" pitchFamily="18" charset="0"/>
              </a:rPr>
              <a:t>()</a:t>
            </a:r>
            <a:endParaRPr lang="zh-CN" altLang="en-US" dirty="0">
              <a:solidFill>
                <a:srgbClr val="00B050"/>
              </a:solidFill>
              <a:latin typeface="Chaparral Pro Light" panose="02060403030505090203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582526" y="4052374"/>
            <a:ext cx="3609474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/>
                </a:solidFill>
                <a:latin typeface="Chaparral Pro Light" panose="02060403030505090203" pitchFamily="18" charset="0"/>
                <a:ea typeface="仿宋" panose="02010609060101010101" pitchFamily="49" charset="-122"/>
              </a:rPr>
              <a:t>thread acquire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Chaparral Pro Light" panose="02060403030505090203" pitchFamily="18" charset="0"/>
                <a:ea typeface="仿宋" panose="02010609060101010101" pitchFamily="49" charset="-122"/>
              </a:rPr>
              <a:t>thread acquire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Chaparral Pro Light" panose="02060403030505090203" pitchFamily="18" charset="0"/>
                <a:ea typeface="仿宋" panose="02010609060101010101" pitchFamily="49" charset="-122"/>
              </a:rPr>
              <a:t>let other threads wait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Chaparral Pro Light" panose="02060403030505090203" pitchFamily="18" charset="0"/>
                <a:ea typeface="仿宋" panose="02010609060101010101" pitchFamily="49" charset="-122"/>
              </a:rPr>
              <a:t>thread </a:t>
            </a:r>
            <a:r>
              <a:rPr lang="en-US" altLang="zh-CN" sz="1600" dirty="0" smtClean="0">
                <a:solidFill>
                  <a:schemeClr val="tx1"/>
                </a:solidFill>
                <a:latin typeface="Chaparral Pro Light" panose="02060403030505090203" pitchFamily="18" charset="0"/>
                <a:ea typeface="仿宋" panose="02010609060101010101" pitchFamily="49" charset="-122"/>
              </a:rPr>
              <a:t>end    </a:t>
            </a:r>
            <a:r>
              <a:rPr lang="en-US" altLang="zh-CN" sz="1600" dirty="0" smtClean="0">
                <a:solidFill>
                  <a:srgbClr val="00B0F0"/>
                </a:solidFill>
                <a:latin typeface="Chaparral Pro Light" panose="02060403030505090203" pitchFamily="18" charset="0"/>
                <a:ea typeface="仿宋" panose="02010609060101010101" pitchFamily="49" charset="-122"/>
              </a:rPr>
              <a:t>#  </a:t>
            </a:r>
            <a:r>
              <a:rPr lang="zh-CN" altLang="en-US" sz="1600" dirty="0" smtClean="0">
                <a:solidFill>
                  <a:srgbClr val="00B0F0"/>
                </a:solidFill>
                <a:latin typeface="Chaparral Pro Light" panose="02060403030505090203" pitchFamily="18" charset="0"/>
                <a:ea typeface="仿宋" panose="02010609060101010101" pitchFamily="49" charset="-122"/>
              </a:rPr>
              <a:t>等待</a:t>
            </a:r>
            <a:r>
              <a:rPr lang="en-US" altLang="zh-CN" sz="1600" dirty="0" smtClean="0">
                <a:solidFill>
                  <a:srgbClr val="00B0F0"/>
                </a:solidFill>
                <a:latin typeface="Chaparral Pro Light" panose="02060403030505090203" pitchFamily="18" charset="0"/>
                <a:ea typeface="仿宋" panose="02010609060101010101" pitchFamily="49" charset="-122"/>
              </a:rPr>
              <a:t>3</a:t>
            </a:r>
            <a:r>
              <a:rPr lang="zh-CN" altLang="en-US" sz="1600" dirty="0" smtClean="0">
                <a:solidFill>
                  <a:srgbClr val="00B0F0"/>
                </a:solidFill>
                <a:latin typeface="Chaparral Pro Light" panose="02060403030505090203" pitchFamily="18" charset="0"/>
                <a:ea typeface="仿宋" panose="02010609060101010101" pitchFamily="49" charset="-122"/>
              </a:rPr>
              <a:t>秒</a:t>
            </a:r>
            <a:endParaRPr lang="en-US" altLang="zh-CN" sz="1600" dirty="0">
              <a:solidFill>
                <a:srgbClr val="00B0F0"/>
              </a:solidFill>
              <a:latin typeface="Chaparral Pro Light" panose="02060403030505090203" pitchFamily="18" charset="0"/>
              <a:ea typeface="仿宋" panose="02010609060101010101" pitchFamily="49" charset="-122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haparral Pro Light" panose="02060403030505090203" pitchFamily="18" charset="0"/>
                <a:ea typeface="仿宋" panose="02010609060101010101" pitchFamily="49" charset="-122"/>
              </a:rPr>
              <a:t>thread </a:t>
            </a:r>
            <a:r>
              <a:rPr lang="en-US" altLang="zh-CN" sz="1600" dirty="0" smtClean="0">
                <a:solidFill>
                  <a:schemeClr val="tx1"/>
                </a:solidFill>
                <a:latin typeface="Chaparral Pro Light" panose="02060403030505090203" pitchFamily="18" charset="0"/>
                <a:ea typeface="仿宋" panose="02010609060101010101" pitchFamily="49" charset="-122"/>
              </a:rPr>
              <a:t>end    </a:t>
            </a:r>
            <a:r>
              <a:rPr lang="en-US" altLang="zh-CN" sz="1600" dirty="0" smtClean="0">
                <a:solidFill>
                  <a:srgbClr val="00B0F0"/>
                </a:solidFill>
                <a:latin typeface="Chaparral Pro Light" panose="02060403030505090203" pitchFamily="18" charset="0"/>
                <a:ea typeface="仿宋" panose="02010609060101010101" pitchFamily="49" charset="-122"/>
              </a:rPr>
              <a:t>#  </a:t>
            </a:r>
            <a:r>
              <a:rPr lang="zh-CN" altLang="en-US" sz="1600" dirty="0" smtClean="0">
                <a:solidFill>
                  <a:srgbClr val="00B0F0"/>
                </a:solidFill>
                <a:latin typeface="Chaparral Pro Light" panose="02060403030505090203" pitchFamily="18" charset="0"/>
                <a:ea typeface="仿宋" panose="02010609060101010101" pitchFamily="49" charset="-122"/>
              </a:rPr>
              <a:t>等待</a:t>
            </a:r>
            <a:r>
              <a:rPr lang="en-US" altLang="zh-CN" sz="1600" dirty="0" smtClean="0">
                <a:solidFill>
                  <a:srgbClr val="00B0F0"/>
                </a:solidFill>
                <a:latin typeface="Chaparral Pro Light" panose="02060403030505090203" pitchFamily="18" charset="0"/>
                <a:ea typeface="仿宋" panose="02010609060101010101" pitchFamily="49" charset="-122"/>
              </a:rPr>
              <a:t>3</a:t>
            </a:r>
            <a:r>
              <a:rPr lang="zh-CN" altLang="en-US" sz="1600" dirty="0" smtClean="0">
                <a:solidFill>
                  <a:srgbClr val="00B0F0"/>
                </a:solidFill>
                <a:latin typeface="Chaparral Pro Light" panose="02060403030505090203" pitchFamily="18" charset="0"/>
                <a:ea typeface="仿宋" panose="02010609060101010101" pitchFamily="49" charset="-122"/>
              </a:rPr>
              <a:t>秒</a:t>
            </a:r>
            <a:endParaRPr lang="en-US" altLang="zh-CN" sz="1600" dirty="0">
              <a:solidFill>
                <a:srgbClr val="00B0F0"/>
              </a:solidFill>
              <a:latin typeface="Chaparral Pro Light" panose="02060403030505090203" pitchFamily="18" charset="0"/>
              <a:ea typeface="仿宋" panose="02010609060101010101" pitchFamily="49" charset="-122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haparral Pro Light" panose="02060403030505090203" pitchFamily="18" charset="0"/>
                <a:ea typeface="仿宋" panose="02010609060101010101" pitchFamily="49" charset="-122"/>
              </a:rPr>
              <a:t>[Finished in 8.151s]</a:t>
            </a:r>
            <a:endParaRPr lang="zh-CN" altLang="en-US" sz="1600" dirty="0">
              <a:solidFill>
                <a:schemeClr val="tx1"/>
              </a:solidFill>
              <a:latin typeface="Chaparral Pro Light" panose="02060403030505090203" pitchFamily="18" charset="0"/>
              <a:ea typeface="仿宋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04261" y="1617738"/>
            <a:ext cx="1732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代码：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582526" y="3683042"/>
            <a:ext cx="1732547" cy="369332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结果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864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60054" y="252583"/>
            <a:ext cx="7467224" cy="1325563"/>
          </a:xfrm>
        </p:spPr>
        <p:txBody>
          <a:bodyPr/>
          <a:lstStyle/>
          <a:p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计算机与工厂的类比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229" y="1"/>
            <a:ext cx="2390770" cy="21804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925327" y="1690688"/>
          <a:ext cx="8128000" cy="469392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计算机</a:t>
                      </a:r>
                      <a:r>
                        <a:rPr lang="en-US" altLang="zh-CN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(</a:t>
                      </a:r>
                      <a:r>
                        <a:rPr lang="zh-CN" altLang="en-US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单核</a:t>
                      </a:r>
                      <a:r>
                        <a:rPr lang="en-US" altLang="zh-CN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)</a:t>
                      </a:r>
                      <a:endParaRPr lang="zh-CN" altLang="en-US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工厂</a:t>
                      </a:r>
                      <a:endParaRPr lang="zh-CN" altLang="en-US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一个</a:t>
                      </a:r>
                      <a:r>
                        <a:rPr lang="en-US" altLang="zh-CN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CPU</a:t>
                      </a:r>
                      <a:endParaRPr lang="zh-CN" altLang="en-US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一个供电系统</a:t>
                      </a:r>
                      <a:endParaRPr lang="zh-CN" altLang="en-US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多个进程</a:t>
                      </a:r>
                      <a:endParaRPr lang="zh-CN" altLang="en-US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多个车间</a:t>
                      </a:r>
                      <a:endParaRPr lang="zh-CN" altLang="en-US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一个</a:t>
                      </a:r>
                      <a:r>
                        <a:rPr lang="en-US" altLang="zh-CN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CPU</a:t>
                      </a:r>
                      <a:r>
                        <a:rPr lang="zh-CN" altLang="en-US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同一时刻仅能有一个进程在运行</a:t>
                      </a:r>
                      <a:endParaRPr lang="zh-CN" altLang="en-US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假设 供电系统仅能供一个车间生产</a:t>
                      </a:r>
                      <a:endParaRPr lang="zh-CN" altLang="en-US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一个进程有很多线程</a:t>
                      </a:r>
                      <a:endParaRPr lang="zh-CN" altLang="en-US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一个车间有很多工人完成同一个任务</a:t>
                      </a:r>
                      <a:endParaRPr lang="zh-CN" altLang="en-US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一个进程的多个线程是共享内存的</a:t>
                      </a:r>
                      <a:endParaRPr lang="zh-CN" altLang="en-US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车间的东西工人们都是共享的</a:t>
                      </a:r>
                      <a:endParaRPr lang="zh-CN" altLang="en-US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线程的防止多个线程同时修改一个共享内存</a:t>
                      </a:r>
                      <a:r>
                        <a:rPr lang="en-US" altLang="zh-CN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,</a:t>
                      </a:r>
                      <a:r>
                        <a:rPr lang="zh-CN" altLang="en-US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需要加锁</a:t>
                      </a:r>
                      <a:r>
                        <a:rPr lang="en-US" altLang="zh-CN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,</a:t>
                      </a:r>
                      <a:r>
                        <a:rPr lang="zh-CN" altLang="en-US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锁上时其他线程等待</a:t>
                      </a:r>
                      <a:endParaRPr lang="zh-CN" altLang="en-US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车间有些房间很小</a:t>
                      </a:r>
                      <a:r>
                        <a:rPr lang="en-US" altLang="zh-CN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,</a:t>
                      </a:r>
                      <a:r>
                        <a:rPr lang="zh-CN" altLang="en-US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有的只能一个人使用</a:t>
                      </a:r>
                      <a:r>
                        <a:rPr lang="en-US" altLang="zh-CN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,</a:t>
                      </a:r>
                      <a:r>
                        <a:rPr lang="zh-CN" altLang="en-US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进去的人会上锁，出来再开锁</a:t>
                      </a:r>
                      <a:endParaRPr lang="zh-CN" altLang="en-US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某些内存区域可以共多个线程使用</a:t>
                      </a:r>
                      <a:r>
                        <a:rPr lang="en-US" altLang="zh-CN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,</a:t>
                      </a:r>
                      <a:r>
                        <a:rPr lang="zh-CN" altLang="en-US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可以有多个线程就需要上多少把锁，超过就等待</a:t>
                      </a:r>
                      <a:endParaRPr lang="zh-CN" altLang="en-US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有些房间虽然小，但是可以容纳多个人</a:t>
                      </a:r>
                      <a:r>
                        <a:rPr lang="en-US" altLang="zh-CN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,</a:t>
                      </a:r>
                      <a:r>
                        <a:rPr lang="zh-CN" altLang="en-US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为了人数不超，需要挂多个锁表明人数</a:t>
                      </a:r>
                      <a:endParaRPr lang="zh-CN" altLang="en-US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 descr="http://image.beekka.com/blog/201304/bg201304240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9" t="15022" r="239" b="145"/>
          <a:stretch/>
        </p:blipFill>
        <p:spPr bwMode="auto">
          <a:xfrm>
            <a:off x="9801229" y="2180494"/>
            <a:ext cx="2390770" cy="20820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mage.beekka.com/blog/201304/bg201304240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1229" y="4262512"/>
            <a:ext cx="2390771" cy="25954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3" t="29469" r="14984" b="30959"/>
          <a:stretch/>
        </p:blipFill>
        <p:spPr>
          <a:xfrm>
            <a:off x="0" y="0"/>
            <a:ext cx="2165684" cy="113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99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28231"/>
            <a:ext cx="11069053" cy="4766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28000">
                <a:schemeClr val="accent2">
                  <a:lumMod val="60000"/>
                  <a:lumOff val="40000"/>
                </a:schemeClr>
              </a:gs>
              <a:gs pos="64000">
                <a:schemeClr val="accent4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-1" y="202131"/>
            <a:ext cx="66874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Chaparral Pro Light" panose="02060403030505090203" pitchFamily="18" charset="0"/>
              </a:rPr>
              <a:t>进程是资源分配的最小单位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59809" y="2491937"/>
            <a:ext cx="102092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具有一定独立功能的程序关于某个数据集合上的一次运行活动；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系统进行资源分配和调度的一个独立单位；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进程本身不会运行，是线程的容器；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因创建而产生，因调度而运行，因等待资源或事件而被等待，因完成任务被撤消；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3" t="29469" r="14984" b="30959"/>
          <a:stretch/>
        </p:blipFill>
        <p:spPr>
          <a:xfrm>
            <a:off x="10026316" y="0"/>
            <a:ext cx="2165684" cy="113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9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28231"/>
            <a:ext cx="11069053" cy="4766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28000">
                <a:schemeClr val="accent2">
                  <a:lumMod val="60000"/>
                  <a:lumOff val="40000"/>
                </a:schemeClr>
              </a:gs>
              <a:gs pos="64000">
                <a:schemeClr val="accent4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-1" y="202131"/>
            <a:ext cx="66874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Chaparral Pro Light" panose="02060403030505090203" pitchFamily="18" charset="0"/>
              </a:rPr>
              <a:t>线程是</a:t>
            </a:r>
            <a:r>
              <a:rPr lang="en-US" altLang="zh-CN" sz="3200" dirty="0">
                <a:latin typeface="Chaparral Pro Light" panose="02060403030505090203" pitchFamily="18" charset="0"/>
              </a:rPr>
              <a:t>CPU</a:t>
            </a:r>
            <a:r>
              <a:rPr lang="zh-CN" altLang="en-US" sz="3200" dirty="0">
                <a:latin typeface="Chaparral Pro Light" panose="02060403030505090203" pitchFamily="18" charset="0"/>
              </a:rPr>
              <a:t>调度的最小单位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59809" y="2491937"/>
            <a:ext cx="102092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操作系统能够进行运算调度的最小单位；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一条线程指的是进程中一个单一顺序的控制流；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一个进程中可以并发多个线程，每条线程并行执行不同的任务；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同一进程中的多条线程将共享该进程中的全部系统资源，如虚拟地址空间，文件描述符和信号处理等等；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3" t="29469" r="14984" b="30959"/>
          <a:stretch/>
        </p:blipFill>
        <p:spPr>
          <a:xfrm>
            <a:off x="10026316" y="0"/>
            <a:ext cx="2165684" cy="113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31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28231"/>
            <a:ext cx="11069053" cy="4766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28000">
                <a:schemeClr val="accent2">
                  <a:lumMod val="60000"/>
                  <a:lumOff val="40000"/>
                </a:schemeClr>
              </a:gs>
              <a:gs pos="64000">
                <a:schemeClr val="accent4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0" y="202131"/>
            <a:ext cx="5014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haparral Pro Light" panose="02060403030505090203" pitchFamily="18" charset="0"/>
              </a:rPr>
              <a:t>P</a:t>
            </a:r>
            <a:r>
              <a:rPr lang="en-US" altLang="zh-CN" sz="3200" dirty="0" smtClean="0">
                <a:latin typeface="Chaparral Pro Light" panose="02060403030505090203" pitchFamily="18" charset="0"/>
              </a:rPr>
              <a:t>ython</a:t>
            </a:r>
            <a:r>
              <a:rPr lang="zh-CN" altLang="en-US" sz="3200" dirty="0" smtClean="0">
                <a:latin typeface="Chaparral Pro Light" panose="02060403030505090203" pitchFamily="18" charset="0"/>
              </a:rPr>
              <a:t>线程</a:t>
            </a:r>
            <a:endParaRPr lang="zh-CN" altLang="en-US" sz="3200" dirty="0">
              <a:latin typeface="Chaparral Pro Light" panose="02060403030505090203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1263" y="1809549"/>
            <a:ext cx="110498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Chaparral Pro Light" panose="02060403030505090203" pitchFamily="18" charset="0"/>
              </a:rPr>
              <a:t>优点</a:t>
            </a:r>
            <a:endParaRPr lang="en-US" altLang="zh-CN" dirty="0" smtClean="0">
              <a:latin typeface="Chaparral Pro Light" panose="020604030305050902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Chaparral Pro Light" panose="02060403030505090203" pitchFamily="18" charset="0"/>
              </a:rPr>
              <a:t>性能改善：不用复制和启动进程，减少性能开销。</a:t>
            </a:r>
            <a:endParaRPr lang="en-US" altLang="zh-CN" dirty="0" smtClean="0">
              <a:latin typeface="Chaparral Pro Light" panose="020604030305050902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Chaparral Pro Light" panose="02060403030505090203" pitchFamily="18" charset="0"/>
              </a:rPr>
              <a:t>简单易用：比进程需要考虑的方面少。</a:t>
            </a:r>
            <a:endParaRPr lang="en-US" altLang="zh-CN" dirty="0" smtClean="0">
              <a:latin typeface="Chaparral Pro Light" panose="020604030305050902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Chaparral Pro Light" panose="02060403030505090203" pitchFamily="18" charset="0"/>
              </a:rPr>
              <a:t>共享全局内存：线程均在同一个进程中运行，进程全局内存空间供所有线程使用。</a:t>
            </a:r>
            <a:endParaRPr lang="en-US" altLang="zh-CN" dirty="0" smtClean="0">
              <a:latin typeface="Chaparral Pro Light" panose="020604030305050902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Chaparral Pro Light" panose="02060403030505090203" pitchFamily="18" charset="0"/>
              </a:rPr>
              <a:t>可移植性：在不同平台上线程比进程更具可移植性。</a:t>
            </a:r>
            <a:endParaRPr lang="en-US" altLang="zh-CN" dirty="0" smtClean="0">
              <a:latin typeface="Chaparral Pro Light" panose="02060403030505090203" pitchFamily="18" charset="0"/>
            </a:endParaRPr>
          </a:p>
          <a:p>
            <a:endParaRPr lang="en-US" altLang="zh-CN" dirty="0" smtClean="0">
              <a:latin typeface="Chaparral Pro Light" panose="02060403030505090203" pitchFamily="18" charset="0"/>
            </a:endParaRPr>
          </a:p>
          <a:p>
            <a:r>
              <a:rPr lang="zh-CN" altLang="en-US" dirty="0" smtClean="0">
                <a:latin typeface="Chaparral Pro Light" panose="02060403030505090203" pitchFamily="18" charset="0"/>
              </a:rPr>
              <a:t>缺陷</a:t>
            </a:r>
            <a:endParaRPr lang="en-US" altLang="zh-CN" dirty="0" smtClean="0">
              <a:latin typeface="Chaparral Pro Light" panose="020604030305050902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Chaparral Pro Light" panose="02060403030505090203" pitchFamily="18" charset="0"/>
              </a:rPr>
              <a:t>函数调用：线程只能是函数调用，不是启动新的程序，当然也可以在线程中使用</a:t>
            </a:r>
            <a:r>
              <a:rPr lang="en-US" altLang="zh-CN" dirty="0" err="1">
                <a:latin typeface="Chaparral Pro Light" panose="02060403030505090203" pitchFamily="18" charset="0"/>
              </a:rPr>
              <a:t>os</a:t>
            </a:r>
            <a:r>
              <a:rPr lang="en-US" altLang="zh-CN" dirty="0" err="1" smtClean="0">
                <a:latin typeface="Chaparral Pro Light" panose="02060403030505090203" pitchFamily="18" charset="0"/>
              </a:rPr>
              <a:t>.system</a:t>
            </a:r>
            <a:r>
              <a:rPr lang="zh-CN" altLang="en-US" dirty="0" smtClean="0">
                <a:latin typeface="Chaparral Pro Light" panose="02060403030505090203" pitchFamily="18" charset="0"/>
              </a:rPr>
              <a:t>或者</a:t>
            </a:r>
            <a:r>
              <a:rPr lang="en-US" altLang="zh-CN" dirty="0" err="1" smtClean="0">
                <a:latin typeface="Chaparral Pro Light" panose="02060403030505090203" pitchFamily="18" charset="0"/>
              </a:rPr>
              <a:t>subprocess</a:t>
            </a:r>
            <a:r>
              <a:rPr lang="zh-CN" altLang="en-US" dirty="0" smtClean="0">
                <a:latin typeface="Chaparral Pro Light" panose="02060403030505090203" pitchFamily="18" charset="0"/>
              </a:rPr>
              <a:t>启动新程序。</a:t>
            </a:r>
            <a:endParaRPr lang="en-US" altLang="zh-CN" dirty="0" smtClean="0">
              <a:latin typeface="Chaparral Pro Light" panose="020604030305050902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Chaparral Pro Light" panose="02060403030505090203" pitchFamily="18" charset="0"/>
              </a:rPr>
              <a:t>线程同步和队列：共享的内存使用会造成使用冲突。</a:t>
            </a:r>
            <a:endParaRPr lang="en-US" altLang="zh-CN" dirty="0" smtClean="0">
              <a:latin typeface="Chaparral Pro Light" panose="020604030305050902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Chaparral Pro Light" panose="02060403030505090203" pitchFamily="18" charset="0"/>
              </a:rPr>
              <a:t>全局</a:t>
            </a:r>
            <a:r>
              <a:rPr lang="zh-CN" altLang="en-US" dirty="0" smtClean="0">
                <a:latin typeface="Chaparral Pro Light" panose="02060403030505090203" pitchFamily="18" charset="0"/>
              </a:rPr>
              <a:t>解释器锁</a:t>
            </a:r>
            <a:r>
              <a:rPr lang="en-US" altLang="zh-CN" dirty="0" smtClean="0">
                <a:latin typeface="Chaparral Pro Light" panose="02060403030505090203" pitchFamily="18" charset="0"/>
              </a:rPr>
              <a:t>(GIL)</a:t>
            </a:r>
            <a:r>
              <a:rPr lang="zh-CN" altLang="en-US" dirty="0" smtClean="0">
                <a:latin typeface="Chaparral Pro Light" panose="02060403030505090203" pitchFamily="18" charset="0"/>
              </a:rPr>
              <a:t>：</a:t>
            </a:r>
            <a:r>
              <a:rPr lang="en-US" altLang="zh-CN" dirty="0" smtClean="0">
                <a:latin typeface="Chaparral Pro Light" panose="02060403030505090203" pitchFamily="18" charset="0"/>
              </a:rPr>
              <a:t>python2.7</a:t>
            </a:r>
            <a:r>
              <a:rPr lang="zh-CN" altLang="en-US" dirty="0" smtClean="0">
                <a:latin typeface="Chaparral Pro Light" panose="02060403030505090203" pitchFamily="18" charset="0"/>
              </a:rPr>
              <a:t>中进程中的线程必须获取一个全局解释器锁才能运行，而锁只有一把。所有线程并不能真正在多核</a:t>
            </a:r>
            <a:r>
              <a:rPr lang="en-US" altLang="zh-CN" dirty="0" smtClean="0">
                <a:latin typeface="Chaparral Pro Light" panose="02060403030505090203" pitchFamily="18" charset="0"/>
              </a:rPr>
              <a:t>CPU</a:t>
            </a:r>
            <a:r>
              <a:rPr lang="zh-CN" altLang="en-US" dirty="0" smtClean="0">
                <a:latin typeface="Chaparral Pro Light" panose="02060403030505090203" pitchFamily="18" charset="0"/>
              </a:rPr>
              <a:t>上进行，在单个</a:t>
            </a:r>
            <a:r>
              <a:rPr lang="en-US" altLang="zh-CN" dirty="0" smtClean="0">
                <a:latin typeface="Chaparral Pro Light" panose="02060403030505090203" pitchFamily="18" charset="0"/>
              </a:rPr>
              <a:t>CPU</a:t>
            </a:r>
            <a:r>
              <a:rPr lang="zh-CN" altLang="en-US" dirty="0" smtClean="0">
                <a:latin typeface="Chaparral Pro Light" panose="02060403030505090203" pitchFamily="18" charset="0"/>
              </a:rPr>
              <a:t>性能不足的情况下，多线程并不会改善，反而会更慢。</a:t>
            </a:r>
            <a:endParaRPr lang="zh-CN" altLang="en-US" dirty="0">
              <a:latin typeface="Chaparral Pro Light" panose="02060403030505090203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3" t="29469" r="14984" b="30959"/>
          <a:stretch/>
        </p:blipFill>
        <p:spPr>
          <a:xfrm>
            <a:off x="10026316" y="0"/>
            <a:ext cx="2165684" cy="113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41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28231"/>
            <a:ext cx="11069053" cy="4766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28000">
                <a:schemeClr val="accent2">
                  <a:lumMod val="60000"/>
                  <a:lumOff val="40000"/>
                </a:schemeClr>
              </a:gs>
              <a:gs pos="64000">
                <a:schemeClr val="accent4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0" y="202131"/>
            <a:ext cx="5014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Chaparral Pro Light" panose="02060403030505090203" pitchFamily="18" charset="0"/>
              </a:rPr>
              <a:t>threading</a:t>
            </a:r>
            <a:r>
              <a:rPr lang="zh-CN" altLang="en-US" sz="3200" dirty="0" smtClean="0">
                <a:latin typeface="Chaparral Pro Light" panose="02060403030505090203" pitchFamily="18" charset="0"/>
              </a:rPr>
              <a:t>模块</a:t>
            </a:r>
            <a:endParaRPr lang="zh-CN" altLang="en-US" sz="3200" dirty="0">
              <a:latin typeface="Chaparral Pro Light" panose="02060403030505090203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1154485"/>
            <a:ext cx="7603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haparral Pro Light" panose="02060403030505090203" pitchFamily="18" charset="0"/>
                <a:ea typeface="仿宋" panose="02010609060101010101" pitchFamily="49" charset="-122"/>
                <a:sym typeface="Wingdings" panose="05000000000000000000" pitchFamily="2" charset="2"/>
              </a:rPr>
              <a:t>threading</a:t>
            </a:r>
            <a:r>
              <a:rPr lang="zh-CN" altLang="en-US" dirty="0" smtClean="0">
                <a:latin typeface="Chaparral Pro Light" panose="02060403030505090203" pitchFamily="18" charset="0"/>
                <a:ea typeface="仿宋" panose="02010609060101010101" pitchFamily="49" charset="-122"/>
                <a:sym typeface="Wingdings" panose="05000000000000000000" pitchFamily="2" charset="2"/>
              </a:rPr>
              <a:t>的基础方法：</a:t>
            </a:r>
            <a:endParaRPr lang="zh-CN" altLang="en-US" dirty="0">
              <a:latin typeface="Chaparral Pro Light" panose="02060403030505090203" pitchFamily="18" charset="0"/>
              <a:ea typeface="仿宋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61906" y="2460408"/>
            <a:ext cx="11328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latin typeface="Chaparral Pro Light" panose="02060403030505090203" pitchFamily="18" charset="0"/>
                <a:ea typeface="仿宋" panose="02010609060101010101" pitchFamily="49" charset="-122"/>
              </a:rPr>
              <a:t>activeCount</a:t>
            </a:r>
            <a:r>
              <a:rPr lang="en-US" altLang="zh-CN" dirty="0" smtClean="0">
                <a:latin typeface="Chaparral Pro Light" panose="02060403030505090203" pitchFamily="18" charset="0"/>
                <a:ea typeface="仿宋" panose="02010609060101010101" pitchFamily="49" charset="-122"/>
              </a:rPr>
              <a:t>:</a:t>
            </a:r>
            <a:r>
              <a:rPr lang="zh-CN" altLang="en-US" dirty="0" smtClean="0">
                <a:latin typeface="Chaparral Pro Light" panose="02060403030505090203" pitchFamily="18" charset="0"/>
                <a:ea typeface="仿宋" panose="02010609060101010101" pitchFamily="49" charset="-122"/>
              </a:rPr>
              <a:t>正在运行的线程数量，记得主线程的存在，子线程</a:t>
            </a:r>
            <a:r>
              <a:rPr lang="en-US" altLang="zh-CN" dirty="0" smtClean="0">
                <a:latin typeface="Chaparral Pro Light" panose="02060403030505090203" pitchFamily="18" charset="0"/>
                <a:ea typeface="仿宋" panose="02010609060101010101" pitchFamily="49" charset="-122"/>
              </a:rPr>
              <a:t>start</a:t>
            </a:r>
            <a:r>
              <a:rPr lang="zh-CN" altLang="en-US" dirty="0" smtClean="0">
                <a:latin typeface="Chaparral Pro Light" panose="02060403030505090203" pitchFamily="18" charset="0"/>
                <a:ea typeface="仿宋" panose="02010609060101010101" pitchFamily="49" charset="-122"/>
              </a:rPr>
              <a:t>后才会存在</a:t>
            </a:r>
            <a:endParaRPr lang="en-US" altLang="zh-CN" dirty="0" smtClean="0">
              <a:latin typeface="Chaparral Pro Light" panose="02060403030505090203" pitchFamily="18" charset="0"/>
              <a:ea typeface="仿宋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latin typeface="Chaparral Pro Light" panose="02060403030505090203" pitchFamily="18" charset="0"/>
                <a:ea typeface="仿宋" panose="02010609060101010101" pitchFamily="49" charset="-122"/>
              </a:rPr>
              <a:t>currentThread</a:t>
            </a:r>
            <a:r>
              <a:rPr lang="en-US" altLang="zh-CN" dirty="0" smtClean="0">
                <a:latin typeface="Chaparral Pro Light" panose="02060403030505090203" pitchFamily="18" charset="0"/>
                <a:ea typeface="仿宋" panose="02010609060101010101" pitchFamily="49" charset="-122"/>
              </a:rPr>
              <a:t>:</a:t>
            </a:r>
            <a:r>
              <a:rPr lang="zh-CN" altLang="en-US" dirty="0" smtClean="0">
                <a:latin typeface="Chaparral Pro Light" panose="02060403030505090203" pitchFamily="18" charset="0"/>
                <a:ea typeface="仿宋" panose="02010609060101010101" pitchFamily="49" charset="-122"/>
              </a:rPr>
              <a:t>返回当前线程对象</a:t>
            </a:r>
            <a:endParaRPr lang="en-US" altLang="zh-CN" dirty="0" smtClean="0">
              <a:latin typeface="Chaparral Pro Light" panose="02060403030505090203" pitchFamily="18" charset="0"/>
              <a:ea typeface="仿宋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Chaparral Pro Light" panose="02060403030505090203" pitchFamily="18" charset="0"/>
                <a:ea typeface="仿宋" panose="02010609060101010101" pitchFamily="49" charset="-122"/>
              </a:rPr>
              <a:t>enumerate:</a:t>
            </a:r>
            <a:r>
              <a:rPr lang="zh-CN" altLang="en-US" dirty="0" smtClean="0">
                <a:latin typeface="Chaparral Pro Light" panose="02060403030505090203" pitchFamily="18" charset="0"/>
                <a:ea typeface="仿宋" panose="02010609060101010101" pitchFamily="49" charset="-122"/>
              </a:rPr>
              <a:t>返回当前正在运行的线程对象列表</a:t>
            </a:r>
            <a:endParaRPr lang="en-US" altLang="zh-CN" dirty="0" smtClean="0">
              <a:latin typeface="Chaparral Pro Light" panose="02060403030505090203" pitchFamily="18" charset="0"/>
              <a:ea typeface="仿宋" panose="02010609060101010101" pitchFamily="49" charset="-122"/>
            </a:endParaRPr>
          </a:p>
          <a:p>
            <a:endParaRPr lang="en-US" altLang="zh-CN" dirty="0" smtClean="0">
              <a:latin typeface="Chaparral Pro Light" panose="02060403030505090203" pitchFamily="18" charset="0"/>
              <a:ea typeface="仿宋" panose="02010609060101010101" pitchFamily="49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3" t="29469" r="14984" b="30959"/>
          <a:stretch/>
        </p:blipFill>
        <p:spPr>
          <a:xfrm>
            <a:off x="10026316" y="0"/>
            <a:ext cx="2165684" cy="113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0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28231"/>
            <a:ext cx="11069053" cy="4766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28000">
                <a:schemeClr val="accent2">
                  <a:lumMod val="60000"/>
                  <a:lumOff val="40000"/>
                </a:schemeClr>
              </a:gs>
              <a:gs pos="64000">
                <a:schemeClr val="accent4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0" y="202131"/>
            <a:ext cx="5014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Chaparral Pro Light" panose="02060403030505090203" pitchFamily="18" charset="0"/>
              </a:rPr>
              <a:t>threading</a:t>
            </a:r>
            <a:r>
              <a:rPr lang="zh-CN" altLang="en-US" sz="3200" dirty="0" smtClean="0">
                <a:latin typeface="Chaparral Pro Light" panose="02060403030505090203" pitchFamily="18" charset="0"/>
              </a:rPr>
              <a:t>模块</a:t>
            </a:r>
            <a:endParaRPr lang="zh-CN" altLang="en-US" sz="3200" dirty="0">
              <a:latin typeface="Chaparral Pro Light" panose="02060403030505090203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4261" y="2333685"/>
            <a:ext cx="6448926" cy="45243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haparral Pro Light" panose="02060403030505090203" pitchFamily="18" charset="0"/>
              </a:rPr>
              <a:t>import time</a:t>
            </a:r>
          </a:p>
          <a:p>
            <a:r>
              <a:rPr lang="en-US" altLang="zh-CN" dirty="0" smtClean="0">
                <a:latin typeface="Chaparral Pro Light" panose="02060403030505090203" pitchFamily="18" charset="0"/>
              </a:rPr>
              <a:t>import threading</a:t>
            </a:r>
          </a:p>
          <a:p>
            <a:endParaRPr lang="en-US" altLang="zh-CN" dirty="0" smtClean="0">
              <a:latin typeface="Chaparral Pro Light" panose="02060403030505090203" pitchFamily="18" charset="0"/>
            </a:endParaRPr>
          </a:p>
          <a:p>
            <a:r>
              <a:rPr lang="en-US" altLang="zh-CN" dirty="0" err="1" smtClean="0">
                <a:latin typeface="Chaparral Pro Light" panose="02060403030505090203" pitchFamily="18" charset="0"/>
              </a:rPr>
              <a:t>def</a:t>
            </a:r>
            <a:r>
              <a:rPr lang="en-US" altLang="zh-CN" dirty="0" smtClean="0">
                <a:latin typeface="Chaparral Pro Light" panose="02060403030505090203" pitchFamily="18" charset="0"/>
              </a:rPr>
              <a:t> </a:t>
            </a:r>
            <a:r>
              <a:rPr lang="en-US" altLang="zh-CN" dirty="0" err="1" smtClean="0">
                <a:latin typeface="Chaparral Pro Light" panose="02060403030505090203" pitchFamily="18" charset="0"/>
              </a:rPr>
              <a:t>thread_func</a:t>
            </a:r>
            <a:r>
              <a:rPr lang="en-US" altLang="zh-CN" dirty="0" smtClean="0">
                <a:latin typeface="Chaparral Pro Light" panose="02060403030505090203" pitchFamily="18" charset="0"/>
              </a:rPr>
              <a:t>():</a:t>
            </a:r>
          </a:p>
          <a:p>
            <a:r>
              <a:rPr lang="en-US" altLang="zh-CN" dirty="0" smtClean="0">
                <a:latin typeface="Chaparral Pro Light" panose="02060403030505090203" pitchFamily="18" charset="0"/>
              </a:rPr>
              <a:t>    for </a:t>
            </a:r>
            <a:r>
              <a:rPr lang="en-US" altLang="zh-CN" dirty="0" err="1" smtClean="0">
                <a:latin typeface="Chaparral Pro Light" panose="02060403030505090203" pitchFamily="18" charset="0"/>
              </a:rPr>
              <a:t>i</a:t>
            </a:r>
            <a:r>
              <a:rPr lang="en-US" altLang="zh-CN" dirty="0" smtClean="0">
                <a:latin typeface="Chaparral Pro Light" panose="02060403030505090203" pitchFamily="18" charset="0"/>
              </a:rPr>
              <a:t> in range(4):</a:t>
            </a:r>
          </a:p>
          <a:p>
            <a:r>
              <a:rPr lang="en-US" altLang="zh-CN" dirty="0" smtClean="0">
                <a:latin typeface="Chaparral Pro Light" panose="02060403030505090203" pitchFamily="18" charset="0"/>
              </a:rPr>
              <a:t>        </a:t>
            </a:r>
            <a:r>
              <a:rPr lang="en-US" altLang="zh-CN" dirty="0" err="1" smtClean="0">
                <a:latin typeface="Chaparral Pro Light" panose="02060403030505090203" pitchFamily="18" charset="0"/>
              </a:rPr>
              <a:t>time.sleep</a:t>
            </a:r>
            <a:r>
              <a:rPr lang="en-US" altLang="zh-CN" dirty="0" smtClean="0">
                <a:latin typeface="Chaparral Pro Light" panose="02060403030505090203" pitchFamily="18" charset="0"/>
              </a:rPr>
              <a:t>(0.2)</a:t>
            </a:r>
          </a:p>
          <a:p>
            <a:r>
              <a:rPr lang="en-US" altLang="zh-CN" dirty="0" smtClean="0">
                <a:latin typeface="Chaparral Pro Light" panose="02060403030505090203" pitchFamily="18" charset="0"/>
              </a:rPr>
              <a:t>        print('child thread:' + </a:t>
            </a:r>
            <a:r>
              <a:rPr lang="en-US" altLang="zh-CN" dirty="0" err="1" smtClean="0">
                <a:latin typeface="Chaparral Pro Light" panose="02060403030505090203" pitchFamily="18" charset="0"/>
              </a:rPr>
              <a:t>str</a:t>
            </a:r>
            <a:r>
              <a:rPr lang="en-US" altLang="zh-CN" dirty="0" smtClean="0">
                <a:latin typeface="Chaparral Pro Light" panose="02060403030505090203" pitchFamily="18" charset="0"/>
              </a:rPr>
              <a:t>(</a:t>
            </a:r>
            <a:r>
              <a:rPr lang="en-US" altLang="zh-CN" dirty="0" err="1" smtClean="0">
                <a:latin typeface="Chaparral Pro Light" panose="02060403030505090203" pitchFamily="18" charset="0"/>
              </a:rPr>
              <a:t>i</a:t>
            </a:r>
            <a:r>
              <a:rPr lang="en-US" altLang="zh-CN" dirty="0" smtClean="0">
                <a:latin typeface="Chaparral Pro Light" panose="02060403030505090203" pitchFamily="18" charset="0"/>
              </a:rPr>
              <a:t>))</a:t>
            </a:r>
          </a:p>
          <a:p>
            <a:endParaRPr lang="en-US" altLang="zh-CN" dirty="0" smtClean="0">
              <a:latin typeface="Chaparral Pro Light" panose="02060403030505090203" pitchFamily="18" charset="0"/>
            </a:endParaRPr>
          </a:p>
          <a:p>
            <a:r>
              <a:rPr lang="en-US" altLang="zh-CN" dirty="0" smtClean="0">
                <a:latin typeface="Chaparral Pro Light" panose="02060403030505090203" pitchFamily="18" charset="0"/>
              </a:rPr>
              <a:t>thread_1 = </a:t>
            </a:r>
            <a:r>
              <a:rPr lang="en-US" altLang="zh-CN" dirty="0" err="1" smtClean="0">
                <a:latin typeface="Chaparral Pro Light" panose="02060403030505090203" pitchFamily="18" charset="0"/>
              </a:rPr>
              <a:t>threading.Thread</a:t>
            </a:r>
            <a:r>
              <a:rPr lang="en-US" altLang="zh-CN" dirty="0" smtClean="0">
                <a:latin typeface="Chaparral Pro Light" panose="02060403030505090203" pitchFamily="18" charset="0"/>
              </a:rPr>
              <a:t>(target=</a:t>
            </a:r>
            <a:r>
              <a:rPr lang="en-US" altLang="zh-CN" dirty="0" err="1" smtClean="0">
                <a:latin typeface="Chaparral Pro Light" panose="02060403030505090203" pitchFamily="18" charset="0"/>
              </a:rPr>
              <a:t>thread_func</a:t>
            </a:r>
            <a:r>
              <a:rPr lang="en-US" altLang="zh-CN" dirty="0" smtClean="0">
                <a:latin typeface="Chaparral Pro Light" panose="02060403030505090203" pitchFamily="18" charset="0"/>
              </a:rPr>
              <a:t>, name='my_thread_1')</a:t>
            </a:r>
          </a:p>
          <a:p>
            <a:r>
              <a:rPr lang="en-US" altLang="zh-CN" dirty="0" smtClean="0">
                <a:latin typeface="Chaparral Pro Light" panose="02060403030505090203" pitchFamily="18" charset="0"/>
              </a:rPr>
              <a:t>thread_1.start()</a:t>
            </a:r>
          </a:p>
          <a:p>
            <a:endParaRPr lang="en-US" altLang="zh-CN" dirty="0" smtClean="0">
              <a:latin typeface="Chaparral Pro Light" panose="02060403030505090203" pitchFamily="18" charset="0"/>
            </a:endParaRPr>
          </a:p>
          <a:p>
            <a:r>
              <a:rPr lang="en-US" altLang="zh-CN" dirty="0" smtClean="0">
                <a:latin typeface="Chaparral Pro Light" panose="02060403030505090203" pitchFamily="18" charset="0"/>
              </a:rPr>
              <a:t>for </a:t>
            </a:r>
            <a:r>
              <a:rPr lang="en-US" altLang="zh-CN" dirty="0" err="1" smtClean="0">
                <a:latin typeface="Chaparral Pro Light" panose="02060403030505090203" pitchFamily="18" charset="0"/>
              </a:rPr>
              <a:t>i</a:t>
            </a:r>
            <a:r>
              <a:rPr lang="en-US" altLang="zh-CN" dirty="0" smtClean="0">
                <a:latin typeface="Chaparral Pro Light" panose="02060403030505090203" pitchFamily="18" charset="0"/>
              </a:rPr>
              <a:t> in range(4):</a:t>
            </a:r>
          </a:p>
          <a:p>
            <a:r>
              <a:rPr lang="en-US" altLang="zh-CN" dirty="0" smtClean="0">
                <a:latin typeface="Chaparral Pro Light" panose="02060403030505090203" pitchFamily="18" charset="0"/>
              </a:rPr>
              <a:t>    </a:t>
            </a:r>
            <a:r>
              <a:rPr lang="en-US" altLang="zh-CN" dirty="0" err="1" smtClean="0">
                <a:latin typeface="Chaparral Pro Light" panose="02060403030505090203" pitchFamily="18" charset="0"/>
              </a:rPr>
              <a:t>time.sleep</a:t>
            </a:r>
            <a:r>
              <a:rPr lang="en-US" altLang="zh-CN" dirty="0" smtClean="0">
                <a:latin typeface="Chaparral Pro Light" panose="02060403030505090203" pitchFamily="18" charset="0"/>
              </a:rPr>
              <a:t>(0.3)</a:t>
            </a:r>
          </a:p>
          <a:p>
            <a:r>
              <a:rPr lang="en-US" altLang="zh-CN" dirty="0" smtClean="0">
                <a:latin typeface="Chaparral Pro Light" panose="02060403030505090203" pitchFamily="18" charset="0"/>
              </a:rPr>
              <a:t>    print('main  thread:' + </a:t>
            </a:r>
            <a:r>
              <a:rPr lang="en-US" altLang="zh-CN" dirty="0" err="1" smtClean="0">
                <a:latin typeface="Chaparral Pro Light" panose="02060403030505090203" pitchFamily="18" charset="0"/>
              </a:rPr>
              <a:t>str</a:t>
            </a:r>
            <a:r>
              <a:rPr lang="en-US" altLang="zh-CN" dirty="0" smtClean="0">
                <a:latin typeface="Chaparral Pro Light" panose="02060403030505090203" pitchFamily="18" charset="0"/>
              </a:rPr>
              <a:t>(</a:t>
            </a:r>
            <a:r>
              <a:rPr lang="en-US" altLang="zh-CN" dirty="0" err="1" smtClean="0">
                <a:latin typeface="Chaparral Pro Light" panose="02060403030505090203" pitchFamily="18" charset="0"/>
              </a:rPr>
              <a:t>i</a:t>
            </a:r>
            <a:r>
              <a:rPr lang="en-US" altLang="zh-CN" dirty="0" smtClean="0">
                <a:latin typeface="Chaparral Pro Light" panose="02060403030505090203" pitchFamily="18" charset="0"/>
              </a:rPr>
              <a:t>))</a:t>
            </a:r>
          </a:p>
          <a:p>
            <a:endParaRPr lang="en-US" altLang="zh-CN" dirty="0" smtClean="0">
              <a:latin typeface="Chaparral Pro Light" panose="02060403030505090203" pitchFamily="18" charset="0"/>
            </a:endParaRPr>
          </a:p>
          <a:p>
            <a:r>
              <a:rPr lang="en-US" altLang="zh-CN" dirty="0" smtClean="0">
                <a:latin typeface="Chaparral Pro Light" panose="02060403030505090203" pitchFamily="18" charset="0"/>
              </a:rPr>
              <a:t>print('main   end!!!')</a:t>
            </a:r>
            <a:endParaRPr lang="zh-CN" altLang="en-US" dirty="0">
              <a:latin typeface="Chaparral Pro Light" panose="02060403030505090203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48851" y="2333685"/>
            <a:ext cx="3609474" cy="2554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Chaparral Pro Light" panose="02060403030505090203" pitchFamily="18" charset="0"/>
              </a:rPr>
              <a:t>child thread:0</a:t>
            </a:r>
          </a:p>
          <a:p>
            <a:r>
              <a:rPr lang="en-US" altLang="zh-CN" sz="1600" dirty="0" smtClean="0">
                <a:latin typeface="Chaparral Pro Light" panose="02060403030505090203" pitchFamily="18" charset="0"/>
              </a:rPr>
              <a:t>main  thread:0</a:t>
            </a:r>
          </a:p>
          <a:p>
            <a:r>
              <a:rPr lang="en-US" altLang="zh-CN" sz="1600" dirty="0" smtClean="0">
                <a:latin typeface="Chaparral Pro Light" panose="02060403030505090203" pitchFamily="18" charset="0"/>
              </a:rPr>
              <a:t>child thread:1</a:t>
            </a:r>
          </a:p>
          <a:p>
            <a:r>
              <a:rPr lang="en-US" altLang="zh-CN" sz="1600" dirty="0" smtClean="0">
                <a:latin typeface="Chaparral Pro Light" panose="02060403030505090203" pitchFamily="18" charset="0"/>
              </a:rPr>
              <a:t>child thread:2</a:t>
            </a:r>
          </a:p>
          <a:p>
            <a:r>
              <a:rPr lang="en-US" altLang="zh-CN" sz="1600" dirty="0" smtClean="0">
                <a:latin typeface="Chaparral Pro Light" panose="02060403030505090203" pitchFamily="18" charset="0"/>
              </a:rPr>
              <a:t>main  thread:1</a:t>
            </a:r>
          </a:p>
          <a:p>
            <a:r>
              <a:rPr lang="en-US" altLang="zh-CN" sz="1600" dirty="0" smtClean="0">
                <a:latin typeface="Chaparral Pro Light" panose="02060403030505090203" pitchFamily="18" charset="0"/>
              </a:rPr>
              <a:t>child thread:3</a:t>
            </a:r>
          </a:p>
          <a:p>
            <a:r>
              <a:rPr lang="en-US" altLang="zh-CN" sz="1600" dirty="0" smtClean="0">
                <a:latin typeface="Chaparral Pro Light" panose="02060403030505090203" pitchFamily="18" charset="0"/>
              </a:rPr>
              <a:t>main  thread:2</a:t>
            </a:r>
          </a:p>
          <a:p>
            <a:r>
              <a:rPr lang="en-US" altLang="zh-CN" sz="1600" dirty="0" smtClean="0">
                <a:latin typeface="Chaparral Pro Light" panose="02060403030505090203" pitchFamily="18" charset="0"/>
              </a:rPr>
              <a:t>main  thread:3</a:t>
            </a:r>
          </a:p>
          <a:p>
            <a:r>
              <a:rPr lang="en-US" altLang="zh-CN" sz="1600" dirty="0" smtClean="0">
                <a:latin typeface="Chaparral Pro Light" panose="02060403030505090203" pitchFamily="18" charset="0"/>
              </a:rPr>
              <a:t>main   end!!!</a:t>
            </a:r>
          </a:p>
          <a:p>
            <a:r>
              <a:rPr lang="en-US" altLang="zh-CN" sz="1600" dirty="0" smtClean="0">
                <a:latin typeface="Chaparral Pro Light" panose="02060403030505090203" pitchFamily="18" charset="0"/>
              </a:rPr>
              <a:t>[Finished in 1.332s]</a:t>
            </a:r>
            <a:endParaRPr lang="zh-CN" altLang="en-US" sz="1600" dirty="0">
              <a:latin typeface="Chaparral Pro Light" panose="02060403030505090203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1154485"/>
            <a:ext cx="605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简单实例：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4261" y="1910174"/>
            <a:ext cx="1732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代码：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248851" y="1910174"/>
            <a:ext cx="1732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结果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3" t="29469" r="14984" b="30959"/>
          <a:stretch/>
        </p:blipFill>
        <p:spPr>
          <a:xfrm>
            <a:off x="10026316" y="0"/>
            <a:ext cx="2165684" cy="113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69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28231"/>
            <a:ext cx="11069053" cy="4766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28000">
                <a:schemeClr val="accent2">
                  <a:lumMod val="60000"/>
                  <a:lumOff val="40000"/>
                </a:schemeClr>
              </a:gs>
              <a:gs pos="64000">
                <a:schemeClr val="accent4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0" y="202131"/>
            <a:ext cx="5014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Chaparral Pro Light" panose="02060403030505090203" pitchFamily="18" charset="0"/>
              </a:rPr>
              <a:t>threading</a:t>
            </a:r>
            <a:r>
              <a:rPr lang="zh-CN" altLang="en-US" sz="3200" dirty="0" smtClean="0">
                <a:latin typeface="Chaparral Pro Light" panose="02060403030505090203" pitchFamily="18" charset="0"/>
              </a:rPr>
              <a:t>模块</a:t>
            </a:r>
            <a:endParaRPr lang="zh-CN" altLang="en-US" sz="3200" dirty="0">
              <a:latin typeface="Chaparral Pro Light" panose="02060403030505090203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4260" y="1910174"/>
            <a:ext cx="113289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Chaparral Pro Light" panose="02060403030505090203" pitchFamily="18" charset="0"/>
                <a:ea typeface="仿宋" panose="02010609060101010101" pitchFamily="49" charset="-122"/>
              </a:rPr>
              <a:t>初始化：</a:t>
            </a:r>
            <a:r>
              <a:rPr lang="en-US" altLang="zh-CN" dirty="0" err="1" smtClean="0">
                <a:latin typeface="Chaparral Pro Light" panose="02060403030505090203" pitchFamily="18" charset="0"/>
                <a:ea typeface="仿宋" panose="02010609060101010101" pitchFamily="49" charset="-122"/>
              </a:rPr>
              <a:t>threading.Thread</a:t>
            </a:r>
            <a:r>
              <a:rPr lang="en-US" altLang="zh-CN" dirty="0" smtClean="0">
                <a:latin typeface="Chaparral Pro Light" panose="02060403030505090203" pitchFamily="18" charset="0"/>
                <a:ea typeface="仿宋" panose="02010609060101010101" pitchFamily="49" charset="-122"/>
              </a:rPr>
              <a:t>(group=None, target=None, name=None, </a:t>
            </a:r>
            <a:r>
              <a:rPr lang="en-US" altLang="zh-CN" dirty="0" err="1" smtClean="0">
                <a:latin typeface="Chaparral Pro Light" panose="02060403030505090203" pitchFamily="18" charset="0"/>
                <a:ea typeface="仿宋" panose="02010609060101010101" pitchFamily="49" charset="-122"/>
              </a:rPr>
              <a:t>args</a:t>
            </a:r>
            <a:r>
              <a:rPr lang="en-US" altLang="zh-CN" dirty="0" smtClean="0">
                <a:latin typeface="Chaparral Pro Light" panose="02060403030505090203" pitchFamily="18" charset="0"/>
                <a:ea typeface="仿宋" panose="02010609060101010101" pitchFamily="49" charset="-122"/>
              </a:rPr>
              <a:t>=(), </a:t>
            </a:r>
            <a:r>
              <a:rPr lang="en-US" altLang="zh-CN" dirty="0" err="1" smtClean="0">
                <a:latin typeface="Chaparral Pro Light" panose="02060403030505090203" pitchFamily="18" charset="0"/>
                <a:ea typeface="仿宋" panose="02010609060101010101" pitchFamily="49" charset="-122"/>
              </a:rPr>
              <a:t>kwargs</a:t>
            </a:r>
            <a:r>
              <a:rPr lang="en-US" altLang="zh-CN" dirty="0" smtClean="0">
                <a:latin typeface="Chaparral Pro Light" panose="02060403030505090203" pitchFamily="18" charset="0"/>
                <a:ea typeface="仿宋" panose="02010609060101010101" pitchFamily="49" charset="-122"/>
              </a:rPr>
              <a:t>={})</a:t>
            </a:r>
          </a:p>
          <a:p>
            <a:endParaRPr lang="en-US" altLang="zh-CN" dirty="0" smtClean="0">
              <a:latin typeface="Chaparral Pro Light" panose="02060403030505090203" pitchFamily="18" charset="0"/>
              <a:ea typeface="仿宋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Chaparral Pro Light" panose="02060403030505090203" pitchFamily="18" charset="0"/>
                <a:ea typeface="仿宋" panose="02010609060101010101" pitchFamily="49" charset="-122"/>
              </a:rPr>
              <a:t>group:</a:t>
            </a:r>
            <a:r>
              <a:rPr lang="zh-CN" altLang="en-US" dirty="0" smtClean="0">
                <a:latin typeface="Chaparral Pro Light" panose="02060403030505090203" pitchFamily="18" charset="0"/>
                <a:ea typeface="仿宋" panose="02010609060101010101" pitchFamily="49" charset="-122"/>
              </a:rPr>
              <a:t>扩展保留，未使用</a:t>
            </a:r>
            <a:endParaRPr lang="en-US" altLang="zh-CN" dirty="0" smtClean="0">
              <a:latin typeface="Chaparral Pro Light" panose="02060403030505090203" pitchFamily="18" charset="0"/>
              <a:ea typeface="仿宋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Chaparral Pro Light" panose="02060403030505090203" pitchFamily="18" charset="0"/>
                <a:ea typeface="仿宋" panose="02010609060101010101" pitchFamily="49" charset="-122"/>
              </a:rPr>
              <a:t>target:</a:t>
            </a:r>
            <a:r>
              <a:rPr lang="zh-CN" altLang="en-US" dirty="0" smtClean="0">
                <a:latin typeface="Chaparral Pro Light" panose="02060403030505090203" pitchFamily="18" charset="0"/>
                <a:ea typeface="仿宋" panose="02010609060101010101" pitchFamily="49" charset="-122"/>
              </a:rPr>
              <a:t>可调用目标对象，一般为函数</a:t>
            </a:r>
            <a:endParaRPr lang="en-US" altLang="zh-CN" dirty="0" smtClean="0">
              <a:latin typeface="Chaparral Pro Light" panose="02060403030505090203" pitchFamily="18" charset="0"/>
              <a:ea typeface="仿宋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Chaparral Pro Light" panose="02060403030505090203" pitchFamily="18" charset="0"/>
                <a:ea typeface="仿宋" panose="02010609060101010101" pitchFamily="49" charset="-122"/>
              </a:rPr>
              <a:t>name:</a:t>
            </a:r>
            <a:r>
              <a:rPr lang="zh-CN" altLang="en-US" dirty="0" smtClean="0">
                <a:latin typeface="Chaparral Pro Light" panose="02060403030505090203" pitchFamily="18" charset="0"/>
                <a:ea typeface="仿宋" panose="02010609060101010101" pitchFamily="49" charset="-122"/>
              </a:rPr>
              <a:t>没有实际意义的线程名称，用于识别线程，但是多个线程可以取相同的名称，不提供默认为</a:t>
            </a:r>
            <a:r>
              <a:rPr lang="en-US" altLang="zh-CN" dirty="0" smtClean="0">
                <a:latin typeface="Chaparral Pro Light" panose="02060403030505090203" pitchFamily="18" charset="0"/>
                <a:ea typeface="仿宋" panose="02010609060101010101" pitchFamily="49" charset="-122"/>
              </a:rPr>
              <a:t>Thread-N(N</a:t>
            </a:r>
            <a:r>
              <a:rPr lang="zh-CN" altLang="en-US" dirty="0" smtClean="0">
                <a:latin typeface="Chaparral Pro Light" panose="02060403030505090203" pitchFamily="18" charset="0"/>
                <a:ea typeface="仿宋" panose="02010609060101010101" pitchFamily="49" charset="-122"/>
              </a:rPr>
              <a:t>为十进制数字</a:t>
            </a:r>
            <a:r>
              <a:rPr lang="en-US" altLang="zh-CN" dirty="0" smtClean="0">
                <a:latin typeface="Chaparral Pro Light" panose="02060403030505090203" pitchFamily="18" charset="0"/>
                <a:ea typeface="仿宋" panose="02010609060101010101" pitchFamily="49" charset="-122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latin typeface="Chaparral Pro Light" panose="02060403030505090203" pitchFamily="18" charset="0"/>
                <a:ea typeface="仿宋" panose="02010609060101010101" pitchFamily="49" charset="-122"/>
              </a:rPr>
              <a:t>args:target</a:t>
            </a:r>
            <a:r>
              <a:rPr lang="zh-CN" altLang="en-US" dirty="0" smtClean="0">
                <a:latin typeface="Chaparral Pro Light" panose="02060403030505090203" pitchFamily="18" charset="0"/>
                <a:ea typeface="仿宋" panose="02010609060101010101" pitchFamily="49" charset="-122"/>
              </a:rPr>
              <a:t>对象的元组参数，如果只有一个参数用</a:t>
            </a:r>
            <a:r>
              <a:rPr lang="en-US" altLang="zh-CN" dirty="0" smtClean="0">
                <a:solidFill>
                  <a:srgbClr val="FF0000"/>
                </a:solidFill>
                <a:latin typeface="Chaparral Pro Light" panose="02060403030505090203" pitchFamily="18" charset="0"/>
                <a:ea typeface="仿宋" panose="02010609060101010101" pitchFamily="49" charset="-122"/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  <a:latin typeface="Chaparral Pro Light" panose="02060403030505090203" pitchFamily="18" charset="0"/>
                <a:ea typeface="仿宋" panose="02010609060101010101" pitchFamily="49" charset="-122"/>
              </a:rPr>
              <a:t>参数</a:t>
            </a:r>
            <a:r>
              <a:rPr lang="en-US" altLang="zh-CN" dirty="0" smtClean="0">
                <a:solidFill>
                  <a:srgbClr val="FF0000"/>
                </a:solidFill>
                <a:latin typeface="Chaparral Pro Light" panose="02060403030505090203" pitchFamily="18" charset="0"/>
                <a:ea typeface="仿宋" panose="02010609060101010101" pitchFamily="49" charset="-122"/>
              </a:rPr>
              <a:t>,)</a:t>
            </a:r>
            <a:r>
              <a:rPr lang="zh-CN" altLang="en-US" dirty="0" smtClean="0">
                <a:latin typeface="Chaparral Pro Light" panose="02060403030505090203" pitchFamily="18" charset="0"/>
                <a:ea typeface="仿宋" panose="02010609060101010101" pitchFamily="49" charset="-122"/>
              </a:rPr>
              <a:t>，需要逗号，否则为字符串。</a:t>
            </a:r>
            <a:endParaRPr lang="en-US" altLang="zh-CN" dirty="0">
              <a:latin typeface="Chaparral Pro Light" panose="02060403030505090203" pitchFamily="18" charset="0"/>
              <a:ea typeface="仿宋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latin typeface="Chaparral Pro Light" panose="02060403030505090203" pitchFamily="18" charset="0"/>
                <a:ea typeface="仿宋" panose="02010609060101010101" pitchFamily="49" charset="-122"/>
              </a:rPr>
              <a:t>kwargs</a:t>
            </a:r>
            <a:r>
              <a:rPr lang="en-US" altLang="zh-CN" dirty="0" smtClean="0">
                <a:latin typeface="Chaparral Pro Light" panose="02060403030505090203" pitchFamily="18" charset="0"/>
                <a:ea typeface="仿宋" panose="02010609060101010101" pitchFamily="49" charset="-122"/>
              </a:rPr>
              <a:t>:</a:t>
            </a:r>
            <a:r>
              <a:rPr lang="zh-CN" altLang="en-US" dirty="0" smtClean="0">
                <a:latin typeface="Chaparral Pro Light" panose="02060403030505090203" pitchFamily="18" charset="0"/>
                <a:ea typeface="仿宋" panose="02010609060101010101" pitchFamily="49" charset="-122"/>
              </a:rPr>
              <a:t>对象的字典参数，默认为空</a:t>
            </a:r>
            <a:r>
              <a:rPr lang="en-US" altLang="zh-CN" dirty="0" smtClean="0">
                <a:latin typeface="Chaparral Pro Light" panose="02060403030505090203" pitchFamily="18" charset="0"/>
                <a:ea typeface="仿宋" panose="02010609060101010101" pitchFamily="49" charset="-122"/>
              </a:rPr>
              <a:t>{}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Chaparral Pro Light" panose="02060403030505090203" pitchFamily="18" charset="0"/>
              <a:ea typeface="仿宋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0" y="1154485"/>
            <a:ext cx="605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Chaparral Pro Light" panose="02060403030505090203" pitchFamily="18" charset="0"/>
                <a:ea typeface="仿宋" panose="02010609060101010101" pitchFamily="49" charset="-122"/>
              </a:rPr>
              <a:t>threading.Thread</a:t>
            </a:r>
            <a:r>
              <a:rPr lang="zh-CN" altLang="en-US" dirty="0" smtClean="0">
                <a:latin typeface="Chaparral Pro Light" panose="02060403030505090203" pitchFamily="18" charset="0"/>
                <a:ea typeface="仿宋" panose="02010609060101010101" pitchFamily="49" charset="-122"/>
              </a:rPr>
              <a:t>对象</a:t>
            </a:r>
            <a:endParaRPr lang="zh-CN" altLang="en-US" dirty="0">
              <a:latin typeface="Chaparral Pro Light" panose="02060403030505090203" pitchFamily="18" charset="0"/>
              <a:ea typeface="仿宋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-1" y="4495497"/>
            <a:ext cx="8543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haparral Pro Light" panose="02060403030505090203" pitchFamily="18" charset="0"/>
                <a:ea typeface="仿宋" panose="02010609060101010101" pitchFamily="49" charset="-122"/>
              </a:rPr>
              <a:t>threading.Timer</a:t>
            </a:r>
            <a:r>
              <a:rPr lang="zh-CN" altLang="en-US" dirty="0" smtClean="0">
                <a:latin typeface="Chaparral Pro Light" panose="02060403030505090203" pitchFamily="18" charset="0"/>
                <a:ea typeface="仿宋" panose="02010609060101010101" pitchFamily="49" charset="-122"/>
              </a:rPr>
              <a:t>对象：</a:t>
            </a:r>
            <a:r>
              <a:rPr lang="en-US" altLang="zh-CN" dirty="0" smtClean="0">
                <a:latin typeface="Chaparral Pro Light" panose="02060403030505090203" pitchFamily="18" charset="0"/>
                <a:ea typeface="仿宋" panose="02010609060101010101" pitchFamily="49" charset="-122"/>
              </a:rPr>
              <a:t>threading.Thread</a:t>
            </a:r>
            <a:r>
              <a:rPr lang="zh-CN" altLang="en-US" dirty="0" smtClean="0">
                <a:latin typeface="Chaparral Pro Light" panose="02060403030505090203" pitchFamily="18" charset="0"/>
                <a:ea typeface="仿宋" panose="02010609060101010101" pitchFamily="49" charset="-122"/>
              </a:rPr>
              <a:t>的子类，设定固定时间后运行</a:t>
            </a:r>
            <a:endParaRPr lang="zh-CN" altLang="en-US" dirty="0">
              <a:latin typeface="Chaparral Pro Light" panose="02060403030505090203" pitchFamily="18" charset="0"/>
              <a:ea typeface="仿宋" panose="02010609060101010101" pitchFamily="49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3" t="29469" r="14984" b="30959"/>
          <a:stretch/>
        </p:blipFill>
        <p:spPr>
          <a:xfrm>
            <a:off x="10026316" y="0"/>
            <a:ext cx="2165684" cy="113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17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28231"/>
            <a:ext cx="11069053" cy="4766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28000">
                <a:schemeClr val="accent2">
                  <a:lumMod val="60000"/>
                  <a:lumOff val="40000"/>
                </a:schemeClr>
              </a:gs>
              <a:gs pos="64000">
                <a:schemeClr val="accent4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0" y="202131"/>
            <a:ext cx="5014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Chaparral Pro Light" panose="02060403030505090203" pitchFamily="18" charset="0"/>
              </a:rPr>
              <a:t>threading</a:t>
            </a:r>
            <a:r>
              <a:rPr lang="zh-CN" altLang="en-US" sz="3200" dirty="0" smtClean="0">
                <a:latin typeface="Chaparral Pro Light" panose="02060403030505090203" pitchFamily="18" charset="0"/>
              </a:rPr>
              <a:t>模块</a:t>
            </a:r>
            <a:endParaRPr lang="zh-CN" altLang="en-US" sz="3200" dirty="0">
              <a:latin typeface="Chaparral Pro Light" panose="02060403030505090203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4260" y="1910174"/>
            <a:ext cx="1132893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Chaparral Pro Light" panose="02060403030505090203" pitchFamily="18" charset="0"/>
                <a:ea typeface="仿宋" panose="02010609060101010101" pitchFamily="49" charset="-122"/>
              </a:rPr>
              <a:t>基本属性：</a:t>
            </a:r>
            <a:endParaRPr lang="en-US" altLang="zh-CN" dirty="0" smtClean="0">
              <a:latin typeface="Chaparral Pro Light" panose="02060403030505090203" pitchFamily="18" charset="0"/>
              <a:ea typeface="仿宋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Chaparral Pro Light" panose="02060403030505090203" pitchFamily="18" charset="0"/>
                <a:ea typeface="仿宋" panose="02010609060101010101" pitchFamily="49" charset="-122"/>
              </a:rPr>
              <a:t>daemon:</a:t>
            </a:r>
            <a:r>
              <a:rPr lang="zh-CN" altLang="en-US" dirty="0" smtClean="0">
                <a:latin typeface="Chaparral Pro Light" panose="02060403030505090203" pitchFamily="18" charset="0"/>
                <a:ea typeface="仿宋" panose="02010609060101010101" pitchFamily="49" charset="-122"/>
              </a:rPr>
              <a:t>是否是守护线程</a:t>
            </a:r>
            <a:r>
              <a:rPr lang="en-US" altLang="zh-CN" dirty="0" smtClean="0">
                <a:latin typeface="Chaparral Pro Light" panose="02060403030505090203" pitchFamily="18" charset="0"/>
                <a:ea typeface="仿宋" panose="02010609060101010101" pitchFamily="49" charset="-122"/>
              </a:rPr>
              <a:t>(</a:t>
            </a:r>
            <a:r>
              <a:rPr lang="zh-CN" altLang="en-US" dirty="0" smtClean="0">
                <a:latin typeface="Chaparral Pro Light" panose="02060403030505090203" pitchFamily="18" charset="0"/>
                <a:ea typeface="仿宋" panose="02010609060101010101" pitchFamily="49" charset="-122"/>
              </a:rPr>
              <a:t>守护线程从逻辑上依赖主线程的存在，如果是，主线程退出时会</a:t>
            </a:r>
            <a:r>
              <a:rPr lang="en-US" altLang="zh-CN" dirty="0" smtClean="0">
                <a:latin typeface="Chaparral Pro Light" panose="02060403030505090203" pitchFamily="18" charset="0"/>
                <a:ea typeface="仿宋" panose="02010609060101010101" pitchFamily="49" charset="-122"/>
              </a:rPr>
              <a:t>Kill</a:t>
            </a:r>
            <a:r>
              <a:rPr lang="zh-CN" altLang="en-US" dirty="0" smtClean="0">
                <a:latin typeface="Chaparral Pro Light" panose="02060403030505090203" pitchFamily="18" charset="0"/>
                <a:ea typeface="仿宋" panose="02010609060101010101" pitchFamily="49" charset="-122"/>
              </a:rPr>
              <a:t>它的守护线程</a:t>
            </a:r>
            <a:r>
              <a:rPr lang="en-US" altLang="zh-CN" dirty="0" smtClean="0">
                <a:latin typeface="Chaparral Pro Light" panose="02060403030505090203" pitchFamily="18" charset="0"/>
                <a:ea typeface="仿宋" panose="02010609060101010101" pitchFamily="49" charset="-122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latin typeface="Chaparral Pro Light" panose="02060403030505090203" pitchFamily="18" charset="0"/>
                <a:ea typeface="仿宋" panose="02010609060101010101" pitchFamily="49" charset="-122"/>
              </a:rPr>
              <a:t>ident</a:t>
            </a:r>
            <a:r>
              <a:rPr lang="en-US" altLang="zh-CN" dirty="0" smtClean="0">
                <a:latin typeface="Chaparral Pro Light" panose="02060403030505090203" pitchFamily="18" charset="0"/>
                <a:ea typeface="仿宋" panose="02010609060101010101" pitchFamily="49" charset="-122"/>
              </a:rPr>
              <a:t>:</a:t>
            </a:r>
            <a:r>
              <a:rPr lang="zh-CN" altLang="en-US" dirty="0" smtClean="0">
                <a:latin typeface="Chaparral Pro Light" panose="02060403030505090203" pitchFamily="18" charset="0"/>
                <a:ea typeface="仿宋" panose="02010609060101010101" pitchFamily="49" charset="-122"/>
              </a:rPr>
              <a:t>线程标识符，没有</a:t>
            </a:r>
            <a:r>
              <a:rPr lang="en-US" altLang="zh-CN" dirty="0" smtClean="0">
                <a:latin typeface="Chaparral Pro Light" panose="02060403030505090203" pitchFamily="18" charset="0"/>
                <a:ea typeface="仿宋" panose="02010609060101010101" pitchFamily="49" charset="-122"/>
              </a:rPr>
              <a:t>start</a:t>
            </a:r>
            <a:r>
              <a:rPr lang="zh-CN" altLang="en-US" dirty="0" smtClean="0">
                <a:latin typeface="Chaparral Pro Light" panose="02060403030505090203" pitchFamily="18" charset="0"/>
                <a:ea typeface="仿宋" panose="02010609060101010101" pitchFamily="49" charset="-122"/>
              </a:rPr>
              <a:t>前为</a:t>
            </a:r>
            <a:r>
              <a:rPr lang="en-US" altLang="zh-CN" dirty="0" smtClean="0">
                <a:latin typeface="Chaparral Pro Light" panose="02060403030505090203" pitchFamily="18" charset="0"/>
                <a:ea typeface="仿宋" panose="02010609060101010101" pitchFamily="49" charset="-122"/>
              </a:rPr>
              <a:t>None</a:t>
            </a:r>
            <a:r>
              <a:rPr lang="zh-CN" altLang="en-US" dirty="0" smtClean="0">
                <a:latin typeface="Chaparral Pro Light" panose="02060403030505090203" pitchFamily="18" charset="0"/>
                <a:ea typeface="仿宋" panose="02010609060101010101" pitchFamily="49" charset="-122"/>
              </a:rPr>
              <a:t>，启动后为唯一标识符，在一个线程结束后，标识符可重用</a:t>
            </a:r>
            <a:endParaRPr lang="en-US" altLang="zh-CN" dirty="0" smtClean="0">
              <a:latin typeface="Chaparral Pro Light" panose="02060403030505090203" pitchFamily="18" charset="0"/>
              <a:ea typeface="仿宋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Chaparral Pro Light" panose="02060403030505090203" pitchFamily="18" charset="0"/>
                <a:ea typeface="仿宋" panose="02010609060101010101" pitchFamily="49" charset="-122"/>
              </a:rPr>
              <a:t>name:</a:t>
            </a:r>
            <a:r>
              <a:rPr lang="zh-CN" altLang="en-US" dirty="0" smtClean="0">
                <a:latin typeface="Chaparral Pro Light" panose="02060403030505090203" pitchFamily="18" charset="0"/>
                <a:ea typeface="仿宋" panose="02010609060101010101" pitchFamily="49" charset="-122"/>
              </a:rPr>
              <a:t>线程无实际意义名称</a:t>
            </a:r>
            <a:endParaRPr lang="en-US" altLang="zh-CN" dirty="0" smtClean="0">
              <a:latin typeface="Chaparral Pro Light" panose="02060403030505090203" pitchFamily="18" charset="0"/>
              <a:ea typeface="仿宋" panose="02010609060101010101" pitchFamily="49" charset="-122"/>
            </a:endParaRPr>
          </a:p>
          <a:p>
            <a:endParaRPr lang="en-US" altLang="zh-CN" dirty="0" smtClean="0">
              <a:latin typeface="Chaparral Pro Light" panose="02060403030505090203" pitchFamily="18" charset="0"/>
              <a:ea typeface="仿宋" panose="02010609060101010101" pitchFamily="49" charset="-122"/>
            </a:endParaRPr>
          </a:p>
          <a:p>
            <a:r>
              <a:rPr lang="zh-CN" altLang="en-US" dirty="0" smtClean="0">
                <a:latin typeface="Chaparral Pro Light" panose="02060403030505090203" pitchFamily="18" charset="0"/>
                <a:ea typeface="仿宋" panose="02010609060101010101" pitchFamily="49" charset="-122"/>
              </a:rPr>
              <a:t>基本方法：</a:t>
            </a:r>
            <a:endParaRPr lang="en-US" altLang="zh-CN" dirty="0" smtClean="0">
              <a:latin typeface="Chaparral Pro Light" panose="02060403030505090203" pitchFamily="18" charset="0"/>
              <a:ea typeface="仿宋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latin typeface="Chaparral Pro Light" panose="02060403030505090203" pitchFamily="18" charset="0"/>
                <a:ea typeface="仿宋" panose="02010609060101010101" pitchFamily="49" charset="-122"/>
              </a:rPr>
              <a:t>isAlive:bool</a:t>
            </a:r>
            <a:r>
              <a:rPr lang="zh-CN" altLang="en-US" dirty="0" smtClean="0">
                <a:latin typeface="Chaparral Pro Light" panose="02060403030505090203" pitchFamily="18" charset="0"/>
                <a:ea typeface="仿宋" panose="02010609060101010101" pitchFamily="49" charset="-122"/>
              </a:rPr>
              <a:t>返回，线程是否存在，</a:t>
            </a:r>
            <a:r>
              <a:rPr lang="en-US" altLang="zh-CN" dirty="0" smtClean="0">
                <a:latin typeface="Chaparral Pro Light" panose="02060403030505090203" pitchFamily="18" charset="0"/>
                <a:ea typeface="仿宋" panose="02010609060101010101" pitchFamily="49" charset="-122"/>
              </a:rPr>
              <a:t>start</a:t>
            </a:r>
            <a:r>
              <a:rPr lang="zh-CN" altLang="en-US" dirty="0" smtClean="0">
                <a:latin typeface="Chaparral Pro Light" panose="02060403030505090203" pitchFamily="18" charset="0"/>
                <a:ea typeface="仿宋" panose="02010609060101010101" pitchFamily="49" charset="-122"/>
              </a:rPr>
              <a:t>后为</a:t>
            </a:r>
            <a:r>
              <a:rPr lang="en-US" altLang="zh-CN" dirty="0" smtClean="0">
                <a:latin typeface="Chaparral Pro Light" panose="02060403030505090203" pitchFamily="18" charset="0"/>
                <a:ea typeface="仿宋" panose="02010609060101010101" pitchFamily="49" charset="-122"/>
              </a:rPr>
              <a:t>True</a:t>
            </a:r>
            <a:r>
              <a:rPr lang="zh-CN" altLang="en-US" dirty="0" smtClean="0">
                <a:latin typeface="Chaparral Pro Light" panose="02060403030505090203" pitchFamily="18" charset="0"/>
                <a:ea typeface="仿宋" panose="02010609060101010101" pitchFamily="49" charset="-122"/>
              </a:rPr>
              <a:t>，结束后为</a:t>
            </a:r>
            <a:r>
              <a:rPr lang="en-US" altLang="zh-CN" dirty="0" smtClean="0">
                <a:latin typeface="Chaparral Pro Light" panose="02060403030505090203" pitchFamily="18" charset="0"/>
                <a:ea typeface="仿宋" panose="02010609060101010101" pitchFamily="49" charset="-122"/>
              </a:rPr>
              <a:t>False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latin typeface="Chaparral Pro Light" panose="02060403030505090203" pitchFamily="18" charset="0"/>
                <a:ea typeface="仿宋" panose="02010609060101010101" pitchFamily="49" charset="-122"/>
              </a:rPr>
              <a:t>isDaemon:bool</a:t>
            </a:r>
            <a:r>
              <a:rPr lang="zh-CN" altLang="en-US" dirty="0" smtClean="0">
                <a:latin typeface="Chaparral Pro Light" panose="02060403030505090203" pitchFamily="18" charset="0"/>
                <a:ea typeface="仿宋" panose="02010609060101010101" pitchFamily="49" charset="-122"/>
              </a:rPr>
              <a:t>返回，是否是守护线程</a:t>
            </a:r>
            <a:endParaRPr lang="en-US" altLang="zh-CN" dirty="0" smtClean="0">
              <a:latin typeface="Chaparral Pro Light" panose="02060403030505090203" pitchFamily="18" charset="0"/>
              <a:ea typeface="仿宋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Chaparral Pro Light" panose="02060403030505090203" pitchFamily="18" charset="0"/>
                <a:ea typeface="仿宋" panose="02010609060101010101" pitchFamily="49" charset="-122"/>
              </a:rPr>
              <a:t>join:</a:t>
            </a:r>
            <a:r>
              <a:rPr lang="zh-CN" altLang="en-US" dirty="0" smtClean="0">
                <a:latin typeface="Chaparral Pro Light" panose="02060403030505090203" pitchFamily="18" charset="0"/>
                <a:ea typeface="仿宋" panose="02010609060101010101" pitchFamily="49" charset="-122"/>
              </a:rPr>
              <a:t>等待，直至此线程终止，有参数为时间，即等待多久，时间到了，不管线程是否结束，都继续</a:t>
            </a:r>
            <a:endParaRPr lang="en-US" altLang="zh-CN" dirty="0" smtClean="0">
              <a:latin typeface="Chaparral Pro Light" panose="02060403030505090203" pitchFamily="18" charset="0"/>
              <a:ea typeface="仿宋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Chaparral Pro Light" panose="02060403030505090203" pitchFamily="18" charset="0"/>
                <a:ea typeface="仿宋" panose="02010609060101010101" pitchFamily="49" charset="-122"/>
              </a:rPr>
              <a:t>start:</a:t>
            </a:r>
            <a:r>
              <a:rPr lang="zh-CN" altLang="en-US" dirty="0" smtClean="0">
                <a:latin typeface="Chaparral Pro Light" panose="02060403030505090203" pitchFamily="18" charset="0"/>
                <a:ea typeface="仿宋" panose="02010609060101010101" pitchFamily="49" charset="-122"/>
              </a:rPr>
              <a:t>安排一个新线程运行</a:t>
            </a:r>
            <a:r>
              <a:rPr lang="en-US" altLang="zh-CN" dirty="0" smtClean="0">
                <a:latin typeface="Chaparral Pro Light" panose="02060403030505090203" pitchFamily="18" charset="0"/>
                <a:ea typeface="仿宋" panose="02010609060101010101" pitchFamily="49" charset="-122"/>
              </a:rPr>
              <a:t>run</a:t>
            </a:r>
            <a:r>
              <a:rPr lang="zh-CN" altLang="en-US" dirty="0" smtClean="0">
                <a:latin typeface="Chaparral Pro Light" panose="02060403030505090203" pitchFamily="18" charset="0"/>
                <a:ea typeface="仿宋" panose="02010609060101010101" pitchFamily="49" charset="-122"/>
              </a:rPr>
              <a:t>函数</a:t>
            </a:r>
            <a:endParaRPr lang="en-US" altLang="zh-CN" dirty="0" smtClean="0">
              <a:latin typeface="Chaparral Pro Light" panose="02060403030505090203" pitchFamily="18" charset="0"/>
              <a:ea typeface="仿宋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Chaparral Pro Light" panose="02060403030505090203" pitchFamily="18" charset="0"/>
                <a:ea typeface="仿宋" panose="02010609060101010101" pitchFamily="49" charset="-122"/>
              </a:rPr>
              <a:t>run:</a:t>
            </a:r>
            <a:r>
              <a:rPr lang="zh-CN" altLang="en-US" dirty="0" smtClean="0">
                <a:latin typeface="Chaparral Pro Light" panose="02060403030505090203" pitchFamily="18" charset="0"/>
                <a:ea typeface="仿宋" panose="02010609060101010101" pitchFamily="49" charset="-122"/>
              </a:rPr>
              <a:t>在新线程中运行的代码段，标准</a:t>
            </a:r>
            <a:r>
              <a:rPr lang="en-US" altLang="zh-CN" dirty="0" smtClean="0">
                <a:latin typeface="Chaparral Pro Light" panose="02060403030505090203" pitchFamily="18" charset="0"/>
                <a:ea typeface="仿宋" panose="02010609060101010101" pitchFamily="49" charset="-122"/>
              </a:rPr>
              <a:t>run</a:t>
            </a:r>
            <a:r>
              <a:rPr lang="zh-CN" altLang="en-US" dirty="0" smtClean="0">
                <a:latin typeface="Chaparral Pro Light" panose="02060403030505090203" pitchFamily="18" charset="0"/>
                <a:ea typeface="仿宋" panose="02010609060101010101" pitchFamily="49" charset="-122"/>
              </a:rPr>
              <a:t>调用</a:t>
            </a:r>
            <a:r>
              <a:rPr lang="en-US" altLang="zh-CN" dirty="0" smtClean="0">
                <a:latin typeface="Chaparral Pro Light" panose="02060403030505090203" pitchFamily="18" charset="0"/>
                <a:ea typeface="仿宋" panose="02010609060101010101" pitchFamily="49" charset="-122"/>
              </a:rPr>
              <a:t>target</a:t>
            </a:r>
            <a:r>
              <a:rPr lang="zh-CN" altLang="en-US" dirty="0" smtClean="0">
                <a:latin typeface="Chaparral Pro Light" panose="02060403030505090203" pitchFamily="18" charset="0"/>
                <a:ea typeface="仿宋" panose="02010609060101010101" pitchFamily="49" charset="-122"/>
              </a:rPr>
              <a:t>参数对象并运行，可重写</a:t>
            </a:r>
            <a:endParaRPr lang="en-US" altLang="zh-CN" dirty="0" smtClean="0">
              <a:latin typeface="Chaparral Pro Light" panose="02060403030505090203" pitchFamily="18" charset="0"/>
              <a:ea typeface="仿宋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latin typeface="Chaparral Pro Light" panose="02060403030505090203" pitchFamily="18" charset="0"/>
                <a:ea typeface="仿宋" panose="02010609060101010101" pitchFamily="49" charset="-122"/>
              </a:rPr>
              <a:t>setDaemon</a:t>
            </a:r>
            <a:r>
              <a:rPr lang="en-US" altLang="zh-CN" dirty="0" smtClean="0">
                <a:latin typeface="Chaparral Pro Light" panose="02060403030505090203" pitchFamily="18" charset="0"/>
                <a:ea typeface="仿宋" panose="02010609060101010101" pitchFamily="49" charset="-122"/>
              </a:rPr>
              <a:t>:</a:t>
            </a:r>
            <a:r>
              <a:rPr lang="zh-CN" altLang="en-US" dirty="0" smtClean="0">
                <a:latin typeface="Chaparral Pro Light" panose="02060403030505090203" pitchFamily="18" charset="0"/>
                <a:ea typeface="仿宋" panose="02010609060101010101" pitchFamily="49" charset="-122"/>
              </a:rPr>
              <a:t>参数为</a:t>
            </a:r>
            <a:r>
              <a:rPr lang="en-US" altLang="zh-CN" dirty="0" err="1" smtClean="0">
                <a:latin typeface="Chaparral Pro Light" panose="02060403030505090203" pitchFamily="18" charset="0"/>
                <a:ea typeface="仿宋" panose="02010609060101010101" pitchFamily="49" charset="-122"/>
              </a:rPr>
              <a:t>bool</a:t>
            </a:r>
            <a:r>
              <a:rPr lang="zh-CN" altLang="en-US" dirty="0" smtClean="0">
                <a:latin typeface="Chaparral Pro Light" panose="02060403030505090203" pitchFamily="18" charset="0"/>
                <a:ea typeface="仿宋" panose="02010609060101010101" pitchFamily="49" charset="-122"/>
              </a:rPr>
              <a:t>，</a:t>
            </a:r>
            <a:r>
              <a:rPr lang="en-US" altLang="zh-CN" dirty="0" smtClean="0">
                <a:latin typeface="Chaparral Pro Light" panose="02060403030505090203" pitchFamily="18" charset="0"/>
                <a:ea typeface="仿宋" panose="02010609060101010101" pitchFamily="49" charset="-122"/>
              </a:rPr>
              <a:t>True</a:t>
            </a:r>
            <a:r>
              <a:rPr lang="zh-CN" altLang="en-US" dirty="0" smtClean="0">
                <a:latin typeface="Chaparral Pro Light" panose="02060403030505090203" pitchFamily="18" charset="0"/>
                <a:ea typeface="仿宋" panose="02010609060101010101" pitchFamily="49" charset="-122"/>
              </a:rPr>
              <a:t>即设置线程为守护线程，设置守护线程必须在</a:t>
            </a:r>
            <a:r>
              <a:rPr lang="en-US" altLang="zh-CN" dirty="0" smtClean="0">
                <a:latin typeface="Chaparral Pro Light" panose="02060403030505090203" pitchFamily="18" charset="0"/>
                <a:ea typeface="仿宋" panose="02010609060101010101" pitchFamily="49" charset="-122"/>
              </a:rPr>
              <a:t>start</a:t>
            </a:r>
            <a:r>
              <a:rPr lang="zh-CN" altLang="en-US" dirty="0" smtClean="0">
                <a:latin typeface="Chaparral Pro Light" panose="02060403030505090203" pitchFamily="18" charset="0"/>
                <a:ea typeface="仿宋" panose="02010609060101010101" pitchFamily="49" charset="-122"/>
              </a:rPr>
              <a:t>之前</a:t>
            </a:r>
            <a:endParaRPr lang="en-US" altLang="zh-CN" dirty="0" smtClean="0">
              <a:latin typeface="Chaparral Pro Light" panose="02060403030505090203" pitchFamily="18" charset="0"/>
              <a:ea typeface="仿宋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Chaparral Pro Light" panose="02060403030505090203" pitchFamily="18" charset="0"/>
              <a:ea typeface="仿宋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0" y="1154485"/>
            <a:ext cx="605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Chaparral Pro Light" panose="02060403030505090203" pitchFamily="18" charset="0"/>
                <a:ea typeface="仿宋" panose="02010609060101010101" pitchFamily="49" charset="-122"/>
              </a:rPr>
              <a:t>threading.Thread</a:t>
            </a:r>
            <a:r>
              <a:rPr lang="zh-CN" altLang="en-US" dirty="0" smtClean="0">
                <a:latin typeface="Chaparral Pro Light" panose="02060403030505090203" pitchFamily="18" charset="0"/>
                <a:ea typeface="仿宋" panose="02010609060101010101" pitchFamily="49" charset="-122"/>
              </a:rPr>
              <a:t>对象</a:t>
            </a:r>
            <a:endParaRPr lang="zh-CN" altLang="en-US" dirty="0">
              <a:latin typeface="Chaparral Pro Light" panose="02060403030505090203" pitchFamily="18" charset="0"/>
              <a:ea typeface="仿宋" panose="020106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3" t="29469" r="14984" b="30959"/>
          <a:stretch/>
        </p:blipFill>
        <p:spPr>
          <a:xfrm>
            <a:off x="10026316" y="0"/>
            <a:ext cx="2165684" cy="113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98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2010</Words>
  <Application>Microsoft Office PowerPoint</Application>
  <PresentationFormat>宽屏</PresentationFormat>
  <Paragraphs>392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仿宋</vt:lpstr>
      <vt:lpstr>宋体</vt:lpstr>
      <vt:lpstr>Arial</vt:lpstr>
      <vt:lpstr>Calibri</vt:lpstr>
      <vt:lpstr>Calibri Light</vt:lpstr>
      <vt:lpstr>Chaparral Pro Light</vt:lpstr>
      <vt:lpstr>Wingdings</vt:lpstr>
      <vt:lpstr>Office 主题</vt:lpstr>
      <vt:lpstr>python多线程与多进程</vt:lpstr>
      <vt:lpstr>计算机与工厂的类比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sheng he</dc:creator>
  <cp:lastModifiedBy>sheng he</cp:lastModifiedBy>
  <cp:revision>33</cp:revision>
  <dcterms:created xsi:type="dcterms:W3CDTF">2016-04-13T03:10:31Z</dcterms:created>
  <dcterms:modified xsi:type="dcterms:W3CDTF">2016-04-15T05:00:41Z</dcterms:modified>
</cp:coreProperties>
</file>