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8"/>
  </p:notesMasterIdLst>
  <p:sldIdLst>
    <p:sldId id="257" r:id="rId3"/>
    <p:sldId id="271" r:id="rId4"/>
    <p:sldId id="272" r:id="rId5"/>
    <p:sldId id="259" r:id="rId6"/>
    <p:sldId id="270" r:id="rId7"/>
    <p:sldId id="265" r:id="rId8"/>
    <p:sldId id="266" r:id="rId9"/>
    <p:sldId id="26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67" autoAdjust="0"/>
  </p:normalViewPr>
  <p:slideViewPr>
    <p:cSldViewPr snapToGrid="0">
      <p:cViewPr varScale="1">
        <p:scale>
          <a:sx n="105" d="100"/>
          <a:sy n="105" d="100"/>
        </p:scale>
        <p:origin x="732" y="90"/>
      </p:cViewPr>
      <p:guideLst>
        <p:guide orient="horz" pos="21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BC15A-8B13-45C8-834D-6699F81525A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F2C9-56B8-4176-83FA-0C2184D1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1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t>2016/4/29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1</a:t>
            </a:r>
            <a:endParaRPr lang="zh-CN" altLang="en-US" sz="15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2EDB3-9F83-40D8-96B3-4C2DF110C910}" type="slidenum">
              <a:rPr lang="zh-CN" altLang="en-US"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t>2016/4/29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1</a:t>
            </a:r>
            <a:endParaRPr lang="zh-CN" altLang="en-US" sz="15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B2B8-1006-4791-8CEB-8D5CB158F4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092"/>
            <a:ext cx="10972800" cy="114395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09600" y="1600773"/>
            <a:ext cx="10972800" cy="452631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BB962C8B-B14F-4D97-AF65-F5344CB8AC3E}" type="datetimeFigureOut">
              <a:rPr lang="zh-CN" altLang="en-US"/>
              <a:t>2016/4/29</a:t>
            </a:fld>
            <a:endParaRPr lang="zh-CN" altLang="en-US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403"/>
            <a:ext cx="3860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 algn="ctr"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/>
              <a:t>1</a:t>
            </a:r>
            <a:endParaRPr lang="zh-CN" altLang="en-US" sz="1500">
              <a:ea typeface="华文新魏" pitchFamily="2" charset="-122"/>
            </a:endParaRPr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/>
          <a:lstStyle>
            <a:lvl1pPr algn="r">
              <a:defRPr sz="13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C1927084-675A-4A78-B936-36EB569B845C}" type="slidenum">
              <a:rPr lang="zh-CN" altLang="en-US" smtClean="0"/>
              <a:t>‹#›</a:t>
            </a:fld>
            <a:endParaRPr lang="zh-CN" altLang="en-US" smtClean="0">
              <a:latin typeface="Arial" pitchFamily="34" charset="0"/>
            </a:endParaRPr>
          </a:p>
        </p:txBody>
      </p:sp>
      <p:pic>
        <p:nvPicPr>
          <p:cNvPr id="1031" name="Picture 6" descr="B-1-06  PPT版式规范-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-1904"/>
            <a:ext cx="12196235" cy="68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75995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2pPr>
      <a:lvl3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3pPr>
      <a:lvl4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4pPr>
      <a:lvl5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5pPr>
      <a:lvl6pPr marL="58610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6pPr>
      <a:lvl7pPr marL="117157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7pPr>
      <a:lvl8pPr marL="1757680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8pPr>
      <a:lvl9pPr marL="234378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9pPr>
    </p:titleStyle>
    <p:bodyStyle>
      <a:lvl1pPr marL="366395" indent="-36385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3115" lvl="1" indent="-30289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0470" lvl="2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690" lvl="3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005" lvl="4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590" lvl="5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6905" lvl="6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65855" lvl="7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54170" lvl="8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77265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8315" lvl="1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265" lvl="2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65580" lvl="3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54530" lvl="4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42845" lvl="5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32430" lvl="6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2015" lvl="7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9695" lvl="8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609600" y="274092"/>
            <a:ext cx="10972800" cy="114395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609600" y="1600773"/>
            <a:ext cx="10972800" cy="452631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BB962C8B-B14F-4D97-AF65-F5344CB8AC3E}" type="datetimeFigureOut">
              <a:rPr lang="zh-CN" altLang="en-US"/>
              <a:t>2016/4/29</a:t>
            </a:fld>
            <a:endParaRPr lang="zh-CN" altLang="en-US"/>
          </a:p>
        </p:txBody>
      </p:sp>
      <p:sp>
        <p:nvSpPr>
          <p:cNvPr id="410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403"/>
            <a:ext cx="3860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 algn="ctr"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/>
              <a:t>1</a:t>
            </a:r>
            <a:endParaRPr lang="zh-CN" altLang="en-US" sz="1500">
              <a:ea typeface="华文新魏" pitchFamily="2" charset="-122"/>
            </a:endParaRPr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/>
          <a:lstStyle>
            <a:lvl1pPr algn="r">
              <a:defRPr sz="13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AB4FDD90-D3ED-43FD-BBB6-E0486B730FA7}" type="slidenum">
              <a:rPr lang="zh-CN" altLang="en-US" smtClean="0"/>
              <a:t>‹#›</a:t>
            </a:fld>
            <a:endParaRPr lang="zh-CN" altLang="en-US" smtClean="0"/>
          </a:p>
        </p:txBody>
      </p:sp>
      <p:pic>
        <p:nvPicPr>
          <p:cNvPr id="2055" name="Picture 5" descr="0-0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-1904"/>
            <a:ext cx="12196235" cy="68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75995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58610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17157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757680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43785" algn="ctr" defTabSz="97599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66395" indent="-36385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3115" lvl="1" indent="-30289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0470" lvl="2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690" lvl="3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005" lvl="4" indent="-241935" algn="l" defTabSz="975995" rtl="0" eaLnBrk="0" fontAlgn="base" hangingPunct="0">
        <a:spcBef>
          <a:spcPts val="95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590" lvl="5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6905" lvl="6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65855" lvl="7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54170" lvl="8" indent="-242570" algn="l" defTabSz="977265" eaLnBrk="0" fontAlgn="base" latinLnBrk="0" hangingPunct="0">
        <a:spcBef>
          <a:spcPts val="105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77265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8315" lvl="1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265" lvl="2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65580" lvl="3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54530" lvl="4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42845" lvl="5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32430" lvl="6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2015" lvl="7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9695" lvl="8" indent="0" algn="l" defTabSz="97726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 txBox="1"/>
          <p:nvPr/>
        </p:nvSpPr>
        <p:spPr>
          <a:xfrm>
            <a:off x="3367617" y="3921035"/>
            <a:ext cx="3970867" cy="132096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68" tIns="58584" rIns="117168" bIns="58584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00" noProof="1" smtClean="0">
                <a:solidFill>
                  <a:srgbClr val="5F5F5F"/>
                </a:solidFill>
                <a:latin typeface="华文新魏" charset="0"/>
                <a:cs typeface="+mn-ea"/>
              </a:rPr>
              <a:t>主讲人：许挺</a:t>
            </a:r>
            <a:endParaRPr lang="zh-CN" altLang="en-US" sz="2600" noProof="1">
              <a:solidFill>
                <a:srgbClr val="5F5F5F"/>
              </a:solidFill>
              <a:latin typeface="华文新魏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00" noProof="1">
                <a:solidFill>
                  <a:srgbClr val="5F5F5F"/>
                </a:solidFill>
                <a:latin typeface="华文新魏" charset="0"/>
                <a:cs typeface="+mn-ea"/>
              </a:rPr>
              <a:t>时间：</a:t>
            </a:r>
            <a:r>
              <a:rPr lang="en-US" altLang="zh-CN" sz="2600" noProof="1" smtClean="0">
                <a:solidFill>
                  <a:srgbClr val="5F5F5F"/>
                </a:solidFill>
                <a:latin typeface="华文新魏" charset="0"/>
                <a:cs typeface="+mn-ea"/>
              </a:rPr>
              <a:t>2016</a:t>
            </a:r>
            <a:r>
              <a:rPr lang="en-US" altLang="zh-CN" sz="2600" noProof="1">
                <a:solidFill>
                  <a:srgbClr val="5F5F5F"/>
                </a:solidFill>
                <a:latin typeface="华文新魏" charset="0"/>
                <a:cs typeface="+mn-ea"/>
              </a:rPr>
              <a:t>.</a:t>
            </a:r>
            <a:r>
              <a:rPr lang="en-US" altLang="zh-CN" sz="2600" noProof="1" smtClean="0">
                <a:solidFill>
                  <a:srgbClr val="5F5F5F"/>
                </a:solidFill>
                <a:latin typeface="华文新魏" charset="0"/>
                <a:cs typeface="+mn-ea"/>
              </a:rPr>
              <a:t>04</a:t>
            </a:r>
            <a:endParaRPr lang="en-US" altLang="zh-CN" sz="2600" noProof="1">
              <a:solidFill>
                <a:srgbClr val="5F5F5F"/>
              </a:solidFill>
              <a:latin typeface="华文新魏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 sz="1900" noProof="1">
                <a:solidFill>
                  <a:srgbClr val="5F5F5F"/>
                </a:solidFill>
                <a:latin typeface="华文新魏" charset="0"/>
                <a:ea typeface="华文新魏" charset="0"/>
              </a:rPr>
              <a:t> </a:t>
            </a:r>
            <a:endParaRPr lang="zh-CN" altLang="en-US" sz="1900" noProof="1">
              <a:solidFill>
                <a:srgbClr val="5F5F5F"/>
              </a:solidFill>
              <a:latin typeface="华文新魏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4419" y="2636385"/>
            <a:ext cx="336105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+mj-lt"/>
              </a:rPr>
              <a:t>JavaScript</a:t>
            </a:r>
            <a:r>
              <a:rPr lang="zh-CN" altLang="en-US" sz="4000" dirty="0" smtClean="0">
                <a:latin typeface="+mj-lt"/>
              </a:rPr>
              <a:t>简介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3383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Object</a:t>
            </a:r>
            <a:r>
              <a:rPr lang="zh-CN" altLang="en-US" sz="2400" b="1" dirty="0" smtClean="0"/>
              <a:t>类型</a:t>
            </a:r>
          </a:p>
        </p:txBody>
      </p:sp>
      <p:pic>
        <p:nvPicPr>
          <p:cNvPr id="2" name="图片 1" descr="Im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042035"/>
            <a:ext cx="4819015" cy="1924050"/>
          </a:xfrm>
          <a:prstGeom prst="rect">
            <a:avLst/>
          </a:prstGeom>
        </p:spPr>
      </p:pic>
      <p:pic>
        <p:nvPicPr>
          <p:cNvPr id="3" name="图片 2" descr="Image 34"/>
          <p:cNvPicPr>
            <a:picLocks noChangeAspect="1"/>
          </p:cNvPicPr>
          <p:nvPr/>
        </p:nvPicPr>
        <p:blipFill>
          <a:blip r:embed="rId3"/>
          <a:srcRect l="-110" t="691" r="9228" b="-691"/>
          <a:stretch>
            <a:fillRect/>
          </a:stretch>
        </p:blipFill>
        <p:spPr>
          <a:xfrm>
            <a:off x="4824095" y="1060450"/>
            <a:ext cx="7317105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函数</a:t>
            </a:r>
            <a:endParaRPr lang="en-US" sz="2400" b="1" dirty="0" smtClean="0"/>
          </a:p>
        </p:txBody>
      </p:sp>
      <p:pic>
        <p:nvPicPr>
          <p:cNvPr id="2" name="图片 1" descr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" y="996950"/>
            <a:ext cx="7809230" cy="3666490"/>
          </a:xfrm>
          <a:prstGeom prst="rect">
            <a:avLst/>
          </a:prstGeom>
        </p:spPr>
      </p:pic>
      <p:pic>
        <p:nvPicPr>
          <p:cNvPr id="3" name="图片 2" descr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" y="4928870"/>
            <a:ext cx="50285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函数</a:t>
            </a:r>
            <a:endParaRPr lang="en-US" sz="2400" b="1" dirty="0" smtClean="0"/>
          </a:p>
        </p:txBody>
      </p:sp>
      <p:pic>
        <p:nvPicPr>
          <p:cNvPr id="2" name="图片 1" descr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984250"/>
            <a:ext cx="6952615" cy="3923665"/>
          </a:xfrm>
          <a:prstGeom prst="rect">
            <a:avLst/>
          </a:prstGeom>
        </p:spPr>
      </p:pic>
      <p:pic>
        <p:nvPicPr>
          <p:cNvPr id="3" name="图片 2" descr="Imag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" y="5027930"/>
            <a:ext cx="490474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945" y="1198880"/>
            <a:ext cx="9382760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当网页被加载时，浏览器会创建页面的文档对象模型（Document Object Model）。</a:t>
            </a:r>
          </a:p>
          <a:p>
            <a:endParaRPr lang="zh-CN" altLang="en-US"/>
          </a:p>
          <a:p>
            <a:r>
              <a:rPr lang="zh-CN" altLang="en-US"/>
              <a:t>HTML DOM 模型被构造为对象的树。</a:t>
            </a:r>
          </a:p>
          <a:p>
            <a:endParaRPr lang="zh-CN" altLang="en-US"/>
          </a:p>
          <a:p>
            <a:r>
              <a:rPr lang="zh-CN" altLang="en-US"/>
              <a:t>JavaScript 能够改变页面中的所有 HTML 元素</a:t>
            </a:r>
          </a:p>
          <a:p>
            <a:endParaRPr lang="zh-CN" altLang="en-US"/>
          </a:p>
          <a:p>
            <a:r>
              <a:rPr lang="zh-CN" altLang="en-US"/>
              <a:t>JavaScript 能够改变页面中的所有 HTML 属性</a:t>
            </a:r>
          </a:p>
          <a:p>
            <a:endParaRPr lang="zh-CN" altLang="en-US"/>
          </a:p>
          <a:p>
            <a:r>
              <a:rPr lang="zh-CN" altLang="en-US"/>
              <a:t>JavaScript 能够改变页面中的所有 CSS 样式</a:t>
            </a:r>
          </a:p>
          <a:p>
            <a:endParaRPr lang="zh-CN" altLang="en-US"/>
          </a:p>
          <a:p>
            <a:r>
              <a:rPr lang="zh-CN" altLang="en-US"/>
              <a:t>JavaScript 能够对页面中的所有事件做出反应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0" y="1370330"/>
            <a:ext cx="4771390" cy="2571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pic>
        <p:nvPicPr>
          <p:cNvPr id="3" name="图片 2" descr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1532890"/>
            <a:ext cx="554291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pic>
        <p:nvPicPr>
          <p:cNvPr id="2" name="图片 1" descr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12190"/>
            <a:ext cx="9895205" cy="3094990"/>
          </a:xfrm>
          <a:prstGeom prst="rect">
            <a:avLst/>
          </a:prstGeom>
        </p:spPr>
      </p:pic>
      <p:pic>
        <p:nvPicPr>
          <p:cNvPr id="3" name="图片 2" descr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" y="4324985"/>
            <a:ext cx="5419090" cy="1200150"/>
          </a:xfrm>
          <a:prstGeom prst="rect">
            <a:avLst/>
          </a:prstGeom>
        </p:spPr>
      </p:pic>
      <p:pic>
        <p:nvPicPr>
          <p:cNvPr id="4" name="图片 3" descr="Imag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5" y="4224655"/>
            <a:ext cx="577151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pic>
        <p:nvPicPr>
          <p:cNvPr id="2" name="图片 1" descr="Imag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1181735"/>
            <a:ext cx="7076440" cy="1133475"/>
          </a:xfrm>
          <a:prstGeom prst="rect">
            <a:avLst/>
          </a:prstGeom>
        </p:spPr>
      </p:pic>
      <p:pic>
        <p:nvPicPr>
          <p:cNvPr id="3" name="图片 2" descr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" y="2605405"/>
            <a:ext cx="471424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pic>
        <p:nvPicPr>
          <p:cNvPr id="2" name="图片 1" descr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989965"/>
            <a:ext cx="9780905" cy="3295015"/>
          </a:xfrm>
          <a:prstGeom prst="rect">
            <a:avLst/>
          </a:prstGeom>
        </p:spPr>
      </p:pic>
      <p:pic>
        <p:nvPicPr>
          <p:cNvPr id="9" name="图片 8" descr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" y="4352925"/>
            <a:ext cx="2447925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4900295"/>
            <a:ext cx="6638290" cy="1400175"/>
          </a:xfrm>
          <a:prstGeom prst="rect">
            <a:avLst/>
          </a:prstGeom>
        </p:spPr>
      </p:pic>
      <p:pic>
        <p:nvPicPr>
          <p:cNvPr id="8" name="图片 7" descr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55" y="4272280"/>
            <a:ext cx="4380865" cy="2599690"/>
          </a:xfrm>
          <a:prstGeom prst="rect">
            <a:avLst/>
          </a:prstGeom>
        </p:spPr>
      </p:pic>
      <p:pic>
        <p:nvPicPr>
          <p:cNvPr id="2" name="图片 1" descr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8" y="1116713"/>
            <a:ext cx="9780905" cy="3295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6" y="990563"/>
            <a:ext cx="69342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27" y="1376924"/>
            <a:ext cx="3714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440" y="1405890"/>
            <a:ext cx="95554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JavaScript </a:t>
            </a:r>
            <a:r>
              <a:rPr lang="zh-CN" altLang="en-US" dirty="0"/>
              <a:t>基于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web</a:t>
            </a:r>
            <a:r>
              <a:rPr lang="zh-CN" altLang="en-US" dirty="0"/>
              <a:t>， 是一门网络编程语言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 err="1"/>
              <a:t>JavaScrit</a:t>
            </a:r>
            <a:r>
              <a:rPr lang="en-US" altLang="zh-CN" dirty="0"/>
              <a:t> </a:t>
            </a:r>
            <a:r>
              <a:rPr lang="zh-CN" altLang="en-US" dirty="0"/>
              <a:t>基于</a:t>
            </a:r>
            <a:r>
              <a:rPr lang="en-US" altLang="zh-CN" dirty="0"/>
              <a:t>EMCA-262</a:t>
            </a:r>
            <a:r>
              <a:rPr lang="zh-CN" altLang="en-US" dirty="0"/>
              <a:t>协议， 是</a:t>
            </a:r>
            <a:r>
              <a:rPr lang="en-US" altLang="zh-CN" dirty="0">
                <a:sym typeface="+mn-ea"/>
              </a:rPr>
              <a:t>EMCA-262</a:t>
            </a:r>
            <a:r>
              <a:rPr lang="zh-CN" altLang="en-US" dirty="0">
                <a:sym typeface="+mn-ea"/>
              </a:rPr>
              <a:t>协议实现方式的一个统称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 smtClean="0"/>
              <a:t>每个留览</a:t>
            </a:r>
            <a:r>
              <a:rPr lang="zh-CN" altLang="en-US" dirty="0"/>
              <a:t>器都具有自己的</a:t>
            </a:r>
            <a:r>
              <a:rPr lang="en-US" altLang="zh-CN" dirty="0"/>
              <a:t>JavaScript</a:t>
            </a:r>
            <a:r>
              <a:rPr lang="zh-CN" altLang="en-US" dirty="0"/>
              <a:t>引擎，因此同一段</a:t>
            </a:r>
            <a:r>
              <a:rPr lang="en-US" altLang="zh-CN" dirty="0" err="1"/>
              <a:t>js</a:t>
            </a:r>
            <a:r>
              <a:rPr lang="zh-CN" altLang="en-US" dirty="0"/>
              <a:t>代码在不同的浏览器上表现会不一样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 err="1"/>
              <a:t>JavaScrit</a:t>
            </a:r>
            <a:r>
              <a:rPr lang="zh-CN" altLang="en-US" dirty="0"/>
              <a:t>易于入门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5440" y="4436198"/>
            <a:ext cx="3608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的基本语法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/>
              <a:t>BOM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DOM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4560078"/>
            <a:ext cx="6391275" cy="1743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48" y="4405441"/>
            <a:ext cx="3105150" cy="2162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1082152"/>
            <a:ext cx="6934200" cy="331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4089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 </a:t>
            </a:r>
            <a:r>
              <a:rPr lang="zh-CN" altLang="en-US" sz="2400" b="1" dirty="0" smtClean="0"/>
              <a:t>事件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1028700"/>
            <a:ext cx="6791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9" y="1143141"/>
            <a:ext cx="7239000" cy="328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76" y="1210524"/>
            <a:ext cx="2609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DOM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1081087"/>
            <a:ext cx="5857875" cy="2867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0" y="1676212"/>
            <a:ext cx="3400425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4139759"/>
            <a:ext cx="1600200" cy="231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72" y="4139759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558" y="161471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http://172.16.6.57/starlab/</a:t>
            </a:r>
          </a:p>
        </p:txBody>
      </p:sp>
    </p:spTree>
    <p:extLst>
      <p:ext uri="{BB962C8B-B14F-4D97-AF65-F5344CB8AC3E}">
        <p14:creationId xmlns:p14="http://schemas.microsoft.com/office/powerpoint/2010/main" val="3899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 txBox="1"/>
          <p:nvPr/>
        </p:nvSpPr>
        <p:spPr>
          <a:xfrm>
            <a:off x="4927600" y="3077823"/>
            <a:ext cx="5691717" cy="84130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68" tIns="58584" rIns="117168" bIns="58584" anchor="ctr"/>
          <a:lstStyle/>
          <a:p>
            <a:pPr defTabSz="11715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地址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/Add: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上海市浦东新区国际医学园区康新公路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3399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号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3</a:t>
            </a:r>
            <a:r>
              <a:rPr lang="zh-CN" altLang="en-US" sz="1000" dirty="0">
                <a:solidFill>
                  <a:srgbClr val="5F5F5F"/>
                </a:solidFill>
                <a:latin typeface="宋体" charset="-122"/>
              </a:rPr>
              <a:t>号楼       </a:t>
            </a:r>
            <a:br>
              <a:rPr lang="zh-CN" altLang="en-US" sz="1000" dirty="0">
                <a:solidFill>
                  <a:srgbClr val="5F5F5F"/>
                </a:solidFill>
                <a:latin typeface="宋体" charset="-122"/>
              </a:rPr>
            </a:br>
            <a:r>
              <a:rPr lang="zh-CN" altLang="en-US" sz="1000" dirty="0">
                <a:solidFill>
                  <a:srgbClr val="5F5F5F"/>
                </a:solidFill>
                <a:latin typeface="宋体" charset="-122"/>
              </a:rPr>
              <a:t>电话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/Tel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：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021-51875086              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服务热线：</a:t>
            </a:r>
            <a:r>
              <a:rPr lang="en-US" altLang="x-none" sz="1000" dirty="0">
                <a:solidFill>
                  <a:srgbClr val="5F5F5F"/>
                </a:solidFill>
                <a:latin typeface="宋体" charset="-122"/>
              </a:rPr>
              <a:t>400 660 1216</a:t>
            </a:r>
            <a:br>
              <a:rPr lang="en-US" altLang="x-none" sz="1000" dirty="0">
                <a:solidFill>
                  <a:srgbClr val="5F5F5F"/>
                </a:solidFill>
                <a:latin typeface="宋体" charset="-122"/>
              </a:rPr>
            </a:br>
            <a:r>
              <a:rPr lang="en-US" altLang="x-none" sz="1000" noProof="1">
                <a:solidFill>
                  <a:srgbClr val="5F5F5F"/>
                </a:solidFill>
                <a:cs typeface="+mn-ea"/>
              </a:rPr>
              <a:t>网址/Web：www.majorbio.com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        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传真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/Fax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：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021-51875086-8002</a:t>
            </a:r>
            <a:endParaRPr lang="zh-CN" altLang="en-US" sz="1000" noProof="1">
              <a:solidFill>
                <a:srgbClr val="5F5F5F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3840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如何将</a:t>
            </a:r>
            <a:r>
              <a:rPr lang="en-US" sz="2400" b="1" dirty="0" smtClean="0"/>
              <a:t>JavaScript</a:t>
            </a:r>
            <a:r>
              <a:rPr lang="zh-CN" altLang="en-US" sz="2400" b="1" dirty="0" smtClean="0"/>
              <a:t>插入网页</a:t>
            </a:r>
          </a:p>
        </p:txBody>
      </p:sp>
      <p:pic>
        <p:nvPicPr>
          <p:cNvPr id="5" name="图片 4" descr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1236980"/>
            <a:ext cx="5904865" cy="1533525"/>
          </a:xfrm>
          <a:prstGeom prst="rect">
            <a:avLst/>
          </a:prstGeom>
        </p:spPr>
      </p:pic>
      <p:pic>
        <p:nvPicPr>
          <p:cNvPr id="6" name="图片 5" descr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210945"/>
            <a:ext cx="5876290" cy="1552575"/>
          </a:xfrm>
          <a:prstGeom prst="rect">
            <a:avLst/>
          </a:prstGeom>
        </p:spPr>
      </p:pic>
      <p:pic>
        <p:nvPicPr>
          <p:cNvPr id="9" name="图片 8" descr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3431540"/>
            <a:ext cx="5638165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作用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815" y="1170940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Arial" charset="0"/>
              <a:buNone/>
            </a:pPr>
            <a:r>
              <a:rPr lang="zh-CN" altLang="en-US"/>
              <a:t>用于客户端浏览器的验证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388745" y="3325495"/>
            <a:ext cx="2359025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420000">
            <a:off x="1621790" y="30873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填表并发送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388745" y="3589020"/>
            <a:ext cx="2317750" cy="67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0580000">
            <a:off x="1584325" y="371602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验证出错并返回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97300" y="2707640"/>
            <a:ext cx="1038225" cy="2487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08430" y="4309110"/>
            <a:ext cx="2359025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420000">
            <a:off x="1790065" y="4408805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重新填写并发送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13995" y="2707640"/>
            <a:ext cx="1137285" cy="24879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002655" y="2703830"/>
            <a:ext cx="1506855" cy="25539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188710" y="3720465"/>
            <a:ext cx="1129030" cy="321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4805" y="293814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35610" y="4190365"/>
            <a:ext cx="6400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用户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22365" y="4737735"/>
            <a:ext cx="111823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用户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12280" y="4075430"/>
            <a:ext cx="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78855" y="423989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填表并验证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097905" y="285877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9155430" y="2735580"/>
            <a:ext cx="1038225" cy="2487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35" name="直接箭头连接符 34"/>
          <p:cNvCxnSpPr>
            <a:stCxn id="25" idx="3"/>
            <a:endCxn id="34" idx="1"/>
          </p:cNvCxnSpPr>
          <p:nvPr/>
        </p:nvCxnSpPr>
        <p:spPr>
          <a:xfrm flipV="1">
            <a:off x="7509510" y="3979545"/>
            <a:ext cx="16459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31480" y="364680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作用</a:t>
            </a:r>
          </a:p>
        </p:txBody>
      </p:sp>
      <p:pic>
        <p:nvPicPr>
          <p:cNvPr id="3" name="图片 2" descr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" y="2336165"/>
            <a:ext cx="4857115" cy="1181100"/>
          </a:xfrm>
          <a:prstGeom prst="rect">
            <a:avLst/>
          </a:prstGeom>
        </p:spPr>
      </p:pic>
      <p:pic>
        <p:nvPicPr>
          <p:cNvPr id="4" name="图片 3" descr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0" y="2331720"/>
            <a:ext cx="4657090" cy="1552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1200150"/>
            <a:ext cx="246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改变页面的内容和样式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28" y="461726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80" y="11506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基础语法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730" y="303212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alert</a:t>
            </a:r>
            <a:r>
              <a:rPr lang="zh-CN" altLang="en-US"/>
              <a:t>和</a:t>
            </a:r>
            <a:r>
              <a:rPr lang="en-US" altLang="zh-CN"/>
              <a:t>console.log</a:t>
            </a:r>
          </a:p>
        </p:txBody>
      </p:sp>
      <p:pic>
        <p:nvPicPr>
          <p:cNvPr id="7" name="图片 6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" y="1469390"/>
            <a:ext cx="6104890" cy="1381125"/>
          </a:xfrm>
          <a:prstGeom prst="rect">
            <a:avLst/>
          </a:prstGeom>
        </p:spPr>
      </p:pic>
      <p:pic>
        <p:nvPicPr>
          <p:cNvPr id="8" name="图片 7" descr="Image 5"/>
          <p:cNvPicPr>
            <a:picLocks noChangeAspect="1"/>
          </p:cNvPicPr>
          <p:nvPr/>
        </p:nvPicPr>
        <p:blipFill>
          <a:blip r:embed="rId3"/>
          <a:srcRect l="27157" t="22068" r="37720" b="29041"/>
          <a:stretch>
            <a:fillRect/>
          </a:stretch>
        </p:blipFill>
        <p:spPr>
          <a:xfrm>
            <a:off x="-10795" y="3636645"/>
            <a:ext cx="2799715" cy="2644775"/>
          </a:xfrm>
          <a:prstGeom prst="rect">
            <a:avLst/>
          </a:prstGeom>
        </p:spPr>
      </p:pic>
      <p:pic>
        <p:nvPicPr>
          <p:cNvPr id="9" name="图片 8" descr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845" y="3608070"/>
            <a:ext cx="5723890" cy="685800"/>
          </a:xfrm>
          <a:prstGeom prst="rect">
            <a:avLst/>
          </a:prstGeom>
        </p:spPr>
      </p:pic>
      <p:pic>
        <p:nvPicPr>
          <p:cNvPr id="10" name="图片 9" descr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560" y="4290695"/>
            <a:ext cx="4685665" cy="2524125"/>
          </a:xfrm>
          <a:prstGeom prst="rect">
            <a:avLst/>
          </a:prstGeom>
        </p:spPr>
      </p:pic>
      <p:pic>
        <p:nvPicPr>
          <p:cNvPr id="11" name="图片 10" descr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40" y="4297680"/>
            <a:ext cx="580009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28" y="461726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数字和字符串</a:t>
            </a:r>
            <a:endParaRPr lang="en-US" sz="2400" b="1" dirty="0" smtClean="0"/>
          </a:p>
        </p:txBody>
      </p:sp>
      <p:pic>
        <p:nvPicPr>
          <p:cNvPr id="2" name="图片 1" descr="Image 12"/>
          <p:cNvPicPr>
            <a:picLocks noChangeAspect="1"/>
          </p:cNvPicPr>
          <p:nvPr/>
        </p:nvPicPr>
        <p:blipFill>
          <a:blip r:embed="rId2"/>
          <a:srcRect r="44413"/>
          <a:stretch>
            <a:fillRect/>
          </a:stretch>
        </p:blipFill>
        <p:spPr>
          <a:xfrm>
            <a:off x="97790" y="1029970"/>
            <a:ext cx="3938905" cy="2524125"/>
          </a:xfrm>
          <a:prstGeom prst="rect">
            <a:avLst/>
          </a:prstGeom>
        </p:spPr>
      </p:pic>
      <p:pic>
        <p:nvPicPr>
          <p:cNvPr id="3" name="图片 2" descr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45" y="1020445"/>
            <a:ext cx="5232400" cy="260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1183005"/>
            <a:ext cx="5257165" cy="2847340"/>
          </a:xfrm>
          <a:prstGeom prst="rect">
            <a:avLst/>
          </a:prstGeom>
        </p:spPr>
      </p:pic>
      <p:pic>
        <p:nvPicPr>
          <p:cNvPr id="3" name="图片 2" descr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70" y="1125220"/>
            <a:ext cx="6387465" cy="2159635"/>
          </a:xfrm>
          <a:prstGeom prst="rect">
            <a:avLst/>
          </a:prstGeom>
        </p:spPr>
      </p:pic>
      <p:pic>
        <p:nvPicPr>
          <p:cNvPr id="4" name="图片 3" descr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4051935"/>
            <a:ext cx="4866640" cy="2847340"/>
          </a:xfrm>
          <a:prstGeom prst="rect">
            <a:avLst/>
          </a:prstGeom>
        </p:spPr>
      </p:pic>
      <p:pic>
        <p:nvPicPr>
          <p:cNvPr id="5" name="图片 4" descr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315" y="4352290"/>
            <a:ext cx="4352290" cy="1162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28" y="461726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数字和字符串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428" y="461726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zh-CN" altLang="en-US" sz="2400" b="1" dirty="0" smtClean="0"/>
              <a:t> 数字和字符串</a:t>
            </a:r>
            <a:endParaRPr lang="en-US" sz="2400" b="1" dirty="0" smtClean="0"/>
          </a:p>
        </p:txBody>
      </p:sp>
      <p:pic>
        <p:nvPicPr>
          <p:cNvPr id="2" name="图片 1" descr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35" y="1280160"/>
            <a:ext cx="7314565" cy="1314450"/>
          </a:xfrm>
          <a:prstGeom prst="rect">
            <a:avLst/>
          </a:prstGeom>
        </p:spPr>
      </p:pic>
      <p:pic>
        <p:nvPicPr>
          <p:cNvPr id="3" name="图片 2" descr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1257935"/>
            <a:ext cx="3523615" cy="847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自定义 1">
      <a:majorFont>
        <a:latin typeface="Constantia"/>
        <a:ea typeface="华文新魏"/>
        <a:cs typeface=""/>
      </a:majorFont>
      <a:minorFont>
        <a:latin typeface="宋体"/>
        <a:ea typeface="华文新魏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258</Words>
  <Application>Microsoft Office PowerPoint</Application>
  <PresentationFormat>宽屏</PresentationFormat>
  <Paragraphs>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华文新魏</vt:lpstr>
      <vt:lpstr>宋体</vt:lpstr>
      <vt:lpstr>Arial</vt:lpstr>
      <vt:lpstr>Calibri</vt:lpstr>
      <vt:lpstr>Constantia</vt:lpstr>
      <vt:lpstr>自定义设计方案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许挺</cp:lastModifiedBy>
  <cp:revision>184</cp:revision>
  <dcterms:created xsi:type="dcterms:W3CDTF">2015-05-05T08:02:00Z</dcterms:created>
  <dcterms:modified xsi:type="dcterms:W3CDTF">2016-04-29T06:56:05Z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2052-10.1.0.5591</vt:lpwstr>
  </property>
</Properties>
</file>