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84"/>
  </p:notesMasterIdLst>
  <p:sldIdLst>
    <p:sldId id="257" r:id="rId3"/>
    <p:sldId id="259" r:id="rId4"/>
    <p:sldId id="260" r:id="rId5"/>
    <p:sldId id="261" r:id="rId6"/>
    <p:sldId id="262" r:id="rId7"/>
    <p:sldId id="263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2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10" r:id="rId52"/>
    <p:sldId id="307" r:id="rId53"/>
    <p:sldId id="308" r:id="rId54"/>
    <p:sldId id="309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31" r:id="rId73"/>
    <p:sldId id="332" r:id="rId74"/>
    <p:sldId id="333" r:id="rId75"/>
    <p:sldId id="334" r:id="rId76"/>
    <p:sldId id="336" r:id="rId77"/>
    <p:sldId id="335" r:id="rId78"/>
    <p:sldId id="328" r:id="rId79"/>
    <p:sldId id="329" r:id="rId80"/>
    <p:sldId id="330" r:id="rId81"/>
    <p:sldId id="337" r:id="rId82"/>
    <p:sldId id="258" r:id="rId83"/>
  </p:sldIdLst>
  <p:sldSz cx="12192000" cy="6858000"/>
  <p:notesSz cx="6858000" cy="9144000"/>
  <p:defaultTextStyle>
    <a:defPPr>
      <a:defRPr lang="zh-CN"/>
    </a:defPPr>
    <a:lvl1pPr marL="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8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1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38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4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1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67" autoAdjust="0"/>
  </p:normalViewPr>
  <p:slideViewPr>
    <p:cSldViewPr snapToGrid="0">
      <p:cViewPr varScale="1">
        <p:scale>
          <a:sx n="103" d="100"/>
          <a:sy n="103" d="100"/>
        </p:scale>
        <p:origin x="-804" y="-10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BC15A-8B13-45C8-834D-6699F81525A2}" type="datetimeFigureOut">
              <a:rPr lang="zh-CN" altLang="en-US" smtClean="0"/>
              <a:t>2016/2/16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F2C9-56B8-4176-83FA-0C2184D177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51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F2C9-56B8-4176-83FA-0C2184D1779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8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8F2C9-56B8-4176-83FA-0C2184D17798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3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2016/2/16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1</a:t>
            </a:r>
            <a:endParaRPr lang="zh-CN" altLang="en-US" sz="150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2EDB3-9F83-40D8-96B3-4C2DF110C910}" type="slidenum">
              <a:rPr lang="zh-CN" altLang="en-US"/>
              <a:pPr/>
              <a:t>‹#›</a:t>
            </a:fld>
            <a:endParaRPr lang="zh-CN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5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FigureOut">
              <a:rPr lang="zh-CN" altLang="en-US"/>
              <a:pPr/>
              <a:t>2016/2/16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/>
              <a:t>1</a:t>
            </a:r>
            <a:endParaRPr lang="zh-CN" altLang="en-US" sz="150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FB2B8-1006-4791-8CEB-8D5CB158F42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4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092"/>
            <a:ext cx="10972800" cy="114395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609600" y="1600773"/>
            <a:ext cx="10972800" cy="452631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076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403"/>
            <a:ext cx="2844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>
            <a:lvl1pPr>
              <a:defRPr sz="13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BB962C8B-B14F-4D97-AF65-F5344CB8AC3E}" type="datetimeFigureOut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2016/2/16</a:t>
            </a:fld>
            <a:endParaRPr lang="zh-CN" altLang="en-US"/>
          </a:p>
        </p:txBody>
      </p:sp>
      <p:sp>
        <p:nvSpPr>
          <p:cNvPr id="307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403"/>
            <a:ext cx="3860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>
            <a:lvl1pPr algn="ctr">
              <a:defRPr sz="13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x-none"/>
              <a:t>1</a:t>
            </a:r>
            <a:endParaRPr lang="zh-CN" altLang="en-US" sz="1500">
              <a:ea typeface="华文新魏" pitchFamily="2" charset="-122"/>
            </a:endParaRPr>
          </a:p>
        </p:txBody>
      </p:sp>
      <p:sp>
        <p:nvSpPr>
          <p:cNvPr id="307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7403"/>
            <a:ext cx="2844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17179" tIns="58590" rIns="117179" bIns="5859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C1927084-675A-4A78-B936-36EB569B845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mtClean="0">
              <a:latin typeface="Arial" pitchFamily="34" charset="0"/>
            </a:endParaRPr>
          </a:p>
        </p:txBody>
      </p:sp>
      <p:pic>
        <p:nvPicPr>
          <p:cNvPr id="1031" name="Picture 6" descr="B-1-06  PPT版式规范-0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8" y="-1904"/>
            <a:ext cx="12196235" cy="686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76486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2pPr>
      <a:lvl3pPr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3pPr>
      <a:lvl4pPr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4pPr>
      <a:lvl5pPr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5pPr>
      <a:lvl6pPr marL="585892"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6pPr>
      <a:lvl7pPr marL="1171782"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7pPr>
      <a:lvl8pPr marL="1757675"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8pPr>
      <a:lvl9pPr marL="2343566"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nstantia" pitchFamily="18" charset="0"/>
          <a:ea typeface="华文新魏" pitchFamily="2" charset="-122"/>
        </a:defRPr>
      </a:lvl9pPr>
    </p:titleStyle>
    <p:bodyStyle>
      <a:lvl1pPr marL="366183" indent="-364149" algn="l" defTabSz="976486" rtl="0" eaLnBrk="0" fontAlgn="base" hangingPunct="0">
        <a:spcBef>
          <a:spcPts val="96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93395" lvl="1" indent="-303118" algn="l" defTabSz="976486" rtl="0" eaLnBrk="0" fontAlgn="base" hangingPunct="0">
        <a:spcBef>
          <a:spcPts val="96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20607" lvl="2" indent="-242088" algn="l" defTabSz="976486" rtl="0" eaLnBrk="0" fontAlgn="base" hangingPunct="0">
        <a:spcBef>
          <a:spcPts val="96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0885" lvl="3" indent="-242088" algn="l" defTabSz="976486" rtl="0" eaLnBrk="0" fontAlgn="base" hangingPunct="0">
        <a:spcBef>
          <a:spcPts val="96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9128" lvl="4" indent="-242088" algn="l" defTabSz="976486" rtl="0" eaLnBrk="0" fontAlgn="base" hangingPunct="0">
        <a:spcBef>
          <a:spcPts val="96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8590" lvl="5" indent="-242494" algn="l" defTabSz="977299" eaLnBrk="0" fontAlgn="base" latinLnBrk="0" hangingPunct="0">
        <a:spcBef>
          <a:spcPts val="103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76834" lvl="6" indent="-242494" algn="l" defTabSz="977299" eaLnBrk="0" fontAlgn="base" latinLnBrk="0" hangingPunct="0">
        <a:spcBef>
          <a:spcPts val="103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65890" lvl="7" indent="-242494" algn="l" defTabSz="977299" eaLnBrk="0" fontAlgn="base" latinLnBrk="0" hangingPunct="0">
        <a:spcBef>
          <a:spcPts val="103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54133" lvl="8" indent="-242494" algn="l" defTabSz="977299" eaLnBrk="0" fontAlgn="base" latinLnBrk="0" hangingPunct="0">
        <a:spcBef>
          <a:spcPts val="103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77299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8243" lvl="1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7299" lvl="2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65543" lvl="3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54599" lvl="4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42842" lvl="5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32712" lvl="6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1768" lvl="7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0012" lvl="8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609600" y="274092"/>
            <a:ext cx="10972800" cy="114395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609600" y="1600773"/>
            <a:ext cx="10972800" cy="452631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403"/>
            <a:ext cx="2844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>
            <a:lvl1pPr>
              <a:defRPr sz="13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BB962C8B-B14F-4D97-AF65-F5344CB8AC3E}" type="datetimeFigureOut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2016/2/16</a:t>
            </a:fld>
            <a:endParaRPr lang="zh-CN" altLang="en-US"/>
          </a:p>
        </p:txBody>
      </p:sp>
      <p:sp>
        <p:nvSpPr>
          <p:cNvPr id="410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403"/>
            <a:ext cx="3860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79" tIns="58590" rIns="117179" bIns="58590" anchor="ctr"/>
          <a:lstStyle>
            <a:lvl1pPr algn="ctr">
              <a:defRPr sz="1300" noProof="1" dirty="0">
                <a:solidFill>
                  <a:srgbClr val="898989"/>
                </a:solidFill>
                <a:latin typeface="Calibri" pitchFamily="2" charset="0"/>
                <a:ea typeface="宋体" charset="-122"/>
                <a:cs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x-none"/>
              <a:t>1</a:t>
            </a:r>
            <a:endParaRPr lang="zh-CN" altLang="en-US" sz="1500">
              <a:ea typeface="华文新魏" pitchFamily="2" charset="-122"/>
            </a:endParaRPr>
          </a:p>
        </p:txBody>
      </p:sp>
      <p:sp>
        <p:nvSpPr>
          <p:cNvPr id="410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7403"/>
            <a:ext cx="2844800" cy="3654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17179" tIns="58590" rIns="117179" bIns="5859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AB4FDD90-D3ED-43FD-BBB6-E0486B730FA7}" type="slidenum">
              <a:rPr lang="zh-CN" altLang="en-US" smtClean="0"/>
              <a:pPr defTabSz="91440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en-US" smtClean="0"/>
          </a:p>
        </p:txBody>
      </p:sp>
      <p:pic>
        <p:nvPicPr>
          <p:cNvPr id="2055" name="Picture 5" descr="0-0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8" y="-1904"/>
            <a:ext cx="12196235" cy="686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65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76486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585892"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1171782"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757675"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2343566" algn="ctr" defTabSz="976486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66183" indent="-364149" algn="l" defTabSz="976486" rtl="0" eaLnBrk="0" fontAlgn="base" hangingPunct="0">
        <a:spcBef>
          <a:spcPts val="96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93395" lvl="1" indent="-303118" algn="l" defTabSz="976486" rtl="0" eaLnBrk="0" fontAlgn="base" hangingPunct="0">
        <a:spcBef>
          <a:spcPts val="96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220607" lvl="2" indent="-242088" algn="l" defTabSz="976486" rtl="0" eaLnBrk="0" fontAlgn="base" hangingPunct="0">
        <a:spcBef>
          <a:spcPts val="96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0885" lvl="3" indent="-242088" algn="l" defTabSz="976486" rtl="0" eaLnBrk="0" fontAlgn="base" hangingPunct="0">
        <a:spcBef>
          <a:spcPts val="96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9128" lvl="4" indent="-242088" algn="l" defTabSz="976486" rtl="0" eaLnBrk="0" fontAlgn="base" hangingPunct="0">
        <a:spcBef>
          <a:spcPts val="96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8590" lvl="5" indent="-242494" algn="l" defTabSz="977299" eaLnBrk="0" fontAlgn="base" latinLnBrk="0" hangingPunct="0">
        <a:spcBef>
          <a:spcPts val="103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176834" lvl="6" indent="-242494" algn="l" defTabSz="977299" eaLnBrk="0" fontAlgn="base" latinLnBrk="0" hangingPunct="0">
        <a:spcBef>
          <a:spcPts val="103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65890" lvl="7" indent="-242494" algn="l" defTabSz="977299" eaLnBrk="0" fontAlgn="base" latinLnBrk="0" hangingPunct="0">
        <a:spcBef>
          <a:spcPts val="103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54133" lvl="8" indent="-242494" algn="l" defTabSz="977299" eaLnBrk="0" fontAlgn="base" latinLnBrk="0" hangingPunct="0">
        <a:spcBef>
          <a:spcPts val="103"/>
        </a:spcBef>
        <a:spcAft>
          <a:spcPct val="0"/>
        </a:spcAft>
        <a:buFont typeface="Arial" charset="0"/>
        <a:buChar char="»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77299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88243" lvl="1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77299" lvl="2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65543" lvl="3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954599" lvl="4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42842" lvl="5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32712" lvl="6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1768" lvl="7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0012" lvl="8" indent="0" algn="l" defTabSz="977299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 txBox="1"/>
          <p:nvPr/>
        </p:nvSpPr>
        <p:spPr>
          <a:xfrm>
            <a:off x="3367617" y="3921035"/>
            <a:ext cx="3970867" cy="132096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68" tIns="58584" rIns="117168" bIns="58584"/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600" noProof="1" smtClean="0">
                <a:solidFill>
                  <a:srgbClr val="5F5F5F"/>
                </a:solidFill>
                <a:latin typeface="华文新魏" charset="0"/>
                <a:cs typeface="+mn-ea"/>
              </a:rPr>
              <a:t>主讲人：许挺</a:t>
            </a:r>
            <a:endParaRPr lang="zh-CN" altLang="en-US" sz="2600" noProof="1">
              <a:solidFill>
                <a:srgbClr val="5F5F5F"/>
              </a:solidFill>
              <a:latin typeface="华文新魏" charset="0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600" noProof="1">
                <a:solidFill>
                  <a:srgbClr val="5F5F5F"/>
                </a:solidFill>
                <a:latin typeface="华文新魏" charset="0"/>
                <a:cs typeface="+mn-ea"/>
              </a:rPr>
              <a:t>时间：</a:t>
            </a:r>
            <a:r>
              <a:rPr lang="en-US" altLang="zh-CN" sz="2600" noProof="1">
                <a:solidFill>
                  <a:srgbClr val="5F5F5F"/>
                </a:solidFill>
                <a:latin typeface="华文新魏" charset="0"/>
                <a:cs typeface="+mn-ea"/>
              </a:rPr>
              <a:t>2015.12</a:t>
            </a:r>
            <a:endParaRPr lang="en-US" altLang="zh-CN" sz="2600" noProof="1">
              <a:solidFill>
                <a:srgbClr val="5F5F5F"/>
              </a:solidFill>
              <a:latin typeface="华文新魏" charset="0"/>
            </a:endParaRPr>
          </a:p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x-none" sz="1900" noProof="1">
                <a:solidFill>
                  <a:srgbClr val="5F5F5F"/>
                </a:solidFill>
                <a:latin typeface="华文新魏" charset="0"/>
                <a:ea typeface="华文新魏" charset="0"/>
              </a:rPr>
              <a:t> </a:t>
            </a:r>
            <a:endParaRPr lang="zh-CN" altLang="en-US" sz="1900" noProof="1">
              <a:solidFill>
                <a:srgbClr val="5F5F5F"/>
              </a:solidFill>
              <a:latin typeface="华文新魏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8784" y="2491530"/>
            <a:ext cx="38197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j-lt"/>
              </a:rPr>
              <a:t>python</a:t>
            </a:r>
            <a:r>
              <a:rPr lang="zh-CN" altLang="en-US" sz="4000" dirty="0" smtClean="0">
                <a:latin typeface="+mj-lt"/>
              </a:rPr>
              <a:t>简明教程</a:t>
            </a:r>
            <a:endParaRPr lang="zh-CN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21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925" y="1317071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input()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的版本及区别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48" y="191269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Python2  input() 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77"/>
          <a:stretch/>
        </p:blipFill>
        <p:spPr>
          <a:xfrm>
            <a:off x="237719" y="2271551"/>
            <a:ext cx="5584241" cy="23148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52" y="2282022"/>
            <a:ext cx="5811061" cy="2772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52" y="2303010"/>
            <a:ext cx="558242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的版本及区别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19" y="137579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latin typeface="宋体" pitchFamily="2" charset="-122"/>
                <a:ea typeface="宋体" pitchFamily="2" charset="-122"/>
              </a:rPr>
              <a:t>raw_input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()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4" y="2693276"/>
            <a:ext cx="6468378" cy="2276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554" y="220630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ython2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6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的版本及区别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925" y="1317071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input()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554" y="19041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Python3  input()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2" y="2357415"/>
            <a:ext cx="6049219" cy="1238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926" y="1547903"/>
            <a:ext cx="4525006" cy="4915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3552" y="4483726"/>
            <a:ext cx="6359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Python3 </a:t>
            </a:r>
            <a:r>
              <a:rPr lang="zh-CN" altLang="en-US" dirty="0" smtClean="0"/>
              <a:t>删除了</a:t>
            </a:r>
            <a:r>
              <a:rPr lang="en-US" altLang="zh-CN" dirty="0" smtClean="0"/>
              <a:t>Python2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input()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Python3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Python2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函数重命名成了</a:t>
            </a:r>
            <a:r>
              <a:rPr lang="en-US" altLang="zh-CN" dirty="0" smtClean="0"/>
              <a:t>input()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61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的版本及区别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925" y="1317071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exception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61"/>
          <a:stretch/>
        </p:blipFill>
        <p:spPr>
          <a:xfrm>
            <a:off x="338387" y="3217010"/>
            <a:ext cx="4636285" cy="1162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386" y="244958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ython2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8559" y="244958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06"/>
          <a:stretch/>
        </p:blipFill>
        <p:spPr>
          <a:xfrm>
            <a:off x="6388559" y="3217010"/>
            <a:ext cx="502046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的变量：整型和浮点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006" y="1384183"/>
            <a:ext cx="1170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ea typeface="宋体" pitchFamily="2" charset="-122"/>
              </a:rPr>
              <a:t>整型</a:t>
            </a:r>
            <a:endParaRPr lang="en-US" altLang="zh-CN" b="1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b="1" dirty="0" smtClean="0">
                <a:ea typeface="宋体" pitchFamily="2" charset="-122"/>
              </a:rPr>
              <a:t>浮点</a:t>
            </a:r>
            <a:endParaRPr lang="en-US" altLang="zh-CN" b="1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长整型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2941038"/>
            <a:ext cx="2476846" cy="25530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94" y="3385654"/>
            <a:ext cx="4058216" cy="1524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8494" y="267608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Python3</a:t>
            </a:r>
            <a:r>
              <a:rPr lang="zh-CN" altLang="en-US" dirty="0" smtClean="0">
                <a:ea typeface="宋体" pitchFamily="2" charset="-122"/>
              </a:rPr>
              <a:t>不具有长整型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的变量：整型和浮点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925" y="131707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数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值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的比较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5" y="2030058"/>
            <a:ext cx="5249008" cy="3620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07" y="2030058"/>
            <a:ext cx="4391638" cy="762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04107" y="2256639"/>
            <a:ext cx="439163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60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的变量：整型和浮点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925" y="120801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数值的计算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719" y="1727916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from __future__ import division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7719" y="2256639"/>
            <a:ext cx="18582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单</a:t>
            </a:r>
            <a:r>
              <a:rPr lang="zh-CN" altLang="en-US" b="1" dirty="0">
                <a:ea typeface="宋体" pitchFamily="2" charset="-122"/>
              </a:rPr>
              <a:t>目</a:t>
            </a:r>
            <a:r>
              <a:rPr lang="zh-CN" altLang="en-US" b="1" dirty="0" smtClean="0">
                <a:ea typeface="宋体" pitchFamily="2" charset="-122"/>
              </a:rPr>
              <a:t>操作符</a:t>
            </a:r>
            <a:endParaRPr lang="en-US" altLang="zh-CN" b="1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正号：</a:t>
            </a:r>
            <a:r>
              <a:rPr lang="en-US" altLang="zh-CN" dirty="0" smtClean="0">
                <a:ea typeface="宋体" pitchFamily="2" charset="-122"/>
              </a:rPr>
              <a:t>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负号：</a:t>
            </a:r>
            <a:r>
              <a:rPr lang="en-US" altLang="zh-CN" dirty="0" smtClean="0">
                <a:ea typeface="宋体" pitchFamily="2" charset="-122"/>
              </a:rPr>
              <a:t>-</a:t>
            </a:r>
          </a:p>
          <a:p>
            <a:r>
              <a:rPr lang="zh-CN" altLang="en-US" b="1" dirty="0">
                <a:ea typeface="宋体" pitchFamily="2" charset="-122"/>
              </a:rPr>
              <a:t>双目</a:t>
            </a:r>
            <a:r>
              <a:rPr lang="zh-CN" altLang="en-US" b="1" dirty="0" smtClean="0">
                <a:ea typeface="宋体" pitchFamily="2" charset="-122"/>
              </a:rPr>
              <a:t>操作符</a:t>
            </a:r>
            <a:endParaRPr lang="en-US" altLang="zh-CN" b="1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加：</a:t>
            </a:r>
            <a:r>
              <a:rPr lang="en-US" altLang="zh-CN" dirty="0" smtClean="0">
                <a:ea typeface="宋体" pitchFamily="2" charset="-122"/>
              </a:rPr>
              <a:t>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减：</a:t>
            </a:r>
            <a:r>
              <a:rPr lang="en-US" altLang="zh-CN" dirty="0" smtClean="0">
                <a:ea typeface="宋体" pitchFamily="2" charset="-122"/>
              </a:rPr>
              <a:t>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乘：*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除：</a:t>
            </a:r>
            <a:r>
              <a:rPr lang="en-US" altLang="zh-CN" dirty="0" smtClean="0">
                <a:ea typeface="宋体" pitchFamily="2" charset="-122"/>
              </a:rPr>
              <a:t>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取</a:t>
            </a:r>
            <a:r>
              <a:rPr lang="zh-CN" altLang="en-US" dirty="0" smtClean="0">
                <a:ea typeface="宋体" pitchFamily="2" charset="-122"/>
              </a:rPr>
              <a:t>余：</a:t>
            </a:r>
            <a:r>
              <a:rPr lang="en-US" altLang="zh-CN" dirty="0" smtClean="0">
                <a:ea typeface="宋体" pitchFamily="2" charset="-122"/>
              </a:rPr>
              <a:t>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取整：</a:t>
            </a:r>
            <a:r>
              <a:rPr lang="en-US" altLang="zh-CN" dirty="0" smtClean="0">
                <a:ea typeface="宋体" pitchFamily="2" charset="-122"/>
              </a:rPr>
              <a:t>//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幂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平方</a:t>
            </a:r>
            <a:r>
              <a:rPr lang="en-US" altLang="zh-CN" dirty="0" smtClean="0">
                <a:ea typeface="宋体" pitchFamily="2" charset="-122"/>
              </a:rPr>
              <a:t>)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**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开方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2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的变量：整型和浮点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925" y="120801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数值的计算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7719" y="2095043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单目操作符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71" y="2701382"/>
            <a:ext cx="2705478" cy="256258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986943" y="212639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加减乘除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43" y="2701382"/>
            <a:ext cx="3581900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的变量：整型和浮点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440" y="123936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取余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0" y="1977858"/>
            <a:ext cx="2676899" cy="1543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94715" y="123936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整除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22"/>
          <a:stretch/>
        </p:blipFill>
        <p:spPr>
          <a:xfrm>
            <a:off x="3594715" y="1977858"/>
            <a:ext cx="2210467" cy="28388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26986" y="1261522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幂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86" y="1977858"/>
            <a:ext cx="2476846" cy="18100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75945" y="127765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开方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82"/>
          <a:stretch/>
        </p:blipFill>
        <p:spPr>
          <a:xfrm>
            <a:off x="9375945" y="1977858"/>
            <a:ext cx="233672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的变量：整型和浮点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449" y="14345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混合运算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2" y="1993363"/>
            <a:ext cx="2267266" cy="22672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90" y="1993363"/>
            <a:ext cx="2791215" cy="2572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8873" y="218552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适当使用括号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提高代码的可维护性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812" y="2185522"/>
            <a:ext cx="475321" cy="249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811" y="2706923"/>
            <a:ext cx="475321" cy="249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3810" y="3279417"/>
            <a:ext cx="475321" cy="249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3809" y="3740189"/>
            <a:ext cx="475321" cy="249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3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10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的解释器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552" y="195463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高级语言（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代码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）：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php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java python C  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#  etc.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074" y="3422708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高级语言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926" y="131707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什么是解释器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552" y="2528316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机器语言（指令集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）：计算机能直接识别和执行的一种机器指令的集合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8510" y="3422708"/>
            <a:ext cx="8771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解释器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01156" y="3422708"/>
            <a:ext cx="110799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机器语言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860646" y="3607374"/>
            <a:ext cx="15771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63237" y="3607374"/>
            <a:ext cx="1543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50627" y="4471332"/>
            <a:ext cx="164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简单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可读性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强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易于维护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5654" y="4590176"/>
            <a:ext cx="398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高效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复杂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，多达多至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100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000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种指令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62697" y="3422708"/>
            <a:ext cx="64633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硬件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959442" y="3607374"/>
            <a:ext cx="14764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40843" y="319187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lang="zh-CN" altLang="en-US" sz="4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8942" y="6371519"/>
            <a:ext cx="3339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?</a:t>
            </a:r>
            <a:r>
              <a:rPr lang="en-US" altLang="zh-CN" sz="1200" dirty="0" smtClean="0"/>
              <a:t>: </a:t>
            </a:r>
            <a:r>
              <a:rPr lang="en-US" altLang="zh-CN" sz="1200" dirty="0"/>
              <a:t>http://www.zhihu.com/question/20492284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41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3" grpId="0"/>
      <p:bldP spid="15" grpId="0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的变量：整型和浮点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449" y="143451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常用函数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554" y="1803849"/>
            <a:ext cx="1281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/>
              <a:t>abs()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/>
              <a:t>round</a:t>
            </a:r>
            <a:r>
              <a:rPr lang="en-US" altLang="zh-CN" b="1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/>
              <a:t>floor()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/>
              <a:t>ceil()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95" y="259842"/>
            <a:ext cx="6839905" cy="6363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728" y="4186106"/>
            <a:ext cx="4859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abs() </a:t>
            </a:r>
            <a:r>
              <a:rPr lang="zh-CN" altLang="en-US" dirty="0" smtClean="0">
                <a:ea typeface="宋体" pitchFamily="2" charset="-122"/>
              </a:rPr>
              <a:t>取绝对值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() </a:t>
            </a:r>
            <a:r>
              <a:rPr lang="zh-CN" altLang="en-US" dirty="0" smtClean="0">
                <a:ea typeface="宋体" pitchFamily="2" charset="-122"/>
              </a:rPr>
              <a:t>取整数部分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round() </a:t>
            </a:r>
            <a:r>
              <a:rPr lang="zh-CN" altLang="en-US" dirty="0" smtClean="0">
                <a:ea typeface="宋体" pitchFamily="2" charset="-122"/>
              </a:rPr>
              <a:t>四舍五入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floor() </a:t>
            </a:r>
            <a:r>
              <a:rPr lang="zh-CN" altLang="en-US" dirty="0">
                <a:ea typeface="宋体" pitchFamily="2" charset="-122"/>
              </a:rPr>
              <a:t>取</a:t>
            </a:r>
            <a:r>
              <a:rPr lang="zh-CN" altLang="en-US" dirty="0" smtClean="0">
                <a:ea typeface="宋体" pitchFamily="2" charset="-122"/>
              </a:rPr>
              <a:t>最接近的整数，且值要小于该数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ceil</a:t>
            </a:r>
            <a:r>
              <a:rPr lang="en-US" altLang="zh-CN" dirty="0" smtClean="0">
                <a:ea typeface="宋体" pitchFamily="2" charset="-122"/>
              </a:rPr>
              <a:t>()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取最接近的整数，且值要大于该数</a:t>
            </a: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50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字符串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什么是字符串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9" y="1939694"/>
            <a:ext cx="437258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字符串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字符串的常见操作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06" y="1963024"/>
            <a:ext cx="24352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+: </a:t>
            </a:r>
            <a:r>
              <a:rPr lang="zh-CN" altLang="en-US" dirty="0" smtClean="0">
                <a:ea typeface="宋体" pitchFamily="2" charset="-122"/>
              </a:rPr>
              <a:t>字符串的连接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[:]: </a:t>
            </a:r>
            <a:r>
              <a:rPr lang="zh-CN" altLang="en-US" dirty="0" smtClean="0">
                <a:ea typeface="宋体" pitchFamily="2" charset="-122"/>
              </a:rPr>
              <a:t>字符串的切片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6" y="3137483"/>
            <a:ext cx="5544324" cy="2819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338" y="1870482"/>
            <a:ext cx="4686954" cy="40867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89338" y="2060591"/>
            <a:ext cx="4686954" cy="38966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559" y="124985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字符串的</a:t>
            </a:r>
            <a:r>
              <a:rPr lang="zh-CN" altLang="en-US" b="1" dirty="0">
                <a:ea typeface="宋体" pitchFamily="2" charset="-122"/>
              </a:rPr>
              <a:t>切片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719" y="259842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字符串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1" y="1715731"/>
            <a:ext cx="6916115" cy="523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44" y="1501366"/>
            <a:ext cx="4686954" cy="4086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801" y="2358137"/>
            <a:ext cx="70391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1600" dirty="0">
                <a:ea typeface="宋体" pitchFamily="2" charset="-122"/>
              </a:rPr>
              <a:t>在同一</a:t>
            </a:r>
            <a:r>
              <a:rPr lang="zh-CN" altLang="en-US" sz="1600" dirty="0" smtClean="0">
                <a:ea typeface="宋体" pitchFamily="2" charset="-122"/>
              </a:rPr>
              <a:t>列的</a:t>
            </a:r>
            <a:r>
              <a:rPr lang="zh-CN" altLang="en-US" sz="1600" dirty="0">
                <a:ea typeface="宋体" pitchFamily="2" charset="-122"/>
              </a:rPr>
              <a:t>索引</a:t>
            </a:r>
            <a:r>
              <a:rPr lang="zh-CN" altLang="en-US" sz="1600" dirty="0" smtClean="0">
                <a:ea typeface="宋体" pitchFamily="2" charset="-122"/>
              </a:rPr>
              <a:t>值是等价的，也就是索引</a:t>
            </a:r>
            <a:r>
              <a:rPr lang="en-US" altLang="zh-CN" sz="1600" dirty="0" smtClean="0">
                <a:ea typeface="宋体" pitchFamily="2" charset="-122"/>
              </a:rPr>
              <a:t>1</a:t>
            </a:r>
            <a:r>
              <a:rPr lang="zh-CN" altLang="en-US" sz="1600" dirty="0" smtClean="0">
                <a:ea typeface="宋体" pitchFamily="2" charset="-122"/>
              </a:rPr>
              <a:t>里的</a:t>
            </a:r>
            <a:r>
              <a:rPr lang="en-US" altLang="zh-CN" sz="1600" dirty="0">
                <a:ea typeface="宋体" pitchFamily="2" charset="-122"/>
              </a:rPr>
              <a:t>4</a:t>
            </a:r>
            <a:r>
              <a:rPr lang="zh-CN" altLang="en-US" sz="1600" dirty="0" smtClean="0">
                <a:ea typeface="宋体" pitchFamily="2" charset="-122"/>
              </a:rPr>
              <a:t>等于索引</a:t>
            </a:r>
            <a:r>
              <a:rPr lang="en-US" altLang="zh-CN" sz="1600" dirty="0" smtClean="0">
                <a:ea typeface="宋体" pitchFamily="2" charset="-122"/>
              </a:rPr>
              <a:t>2</a:t>
            </a:r>
            <a:r>
              <a:rPr lang="zh-CN" altLang="en-US" sz="1600" dirty="0" smtClean="0">
                <a:ea typeface="宋体" pitchFamily="2" charset="-122"/>
              </a:rPr>
              <a:t>里的</a:t>
            </a:r>
            <a:r>
              <a:rPr lang="en-US" altLang="zh-CN" sz="1600" dirty="0" smtClean="0">
                <a:ea typeface="宋体" pitchFamily="2" charset="-122"/>
              </a:rPr>
              <a:t>-6</a:t>
            </a:r>
            <a:r>
              <a:rPr lang="zh-CN" altLang="en-US" sz="1600" dirty="0" smtClean="0">
                <a:ea typeface="宋体" pitchFamily="2" charset="-122"/>
              </a:rPr>
              <a:t>，</a:t>
            </a:r>
            <a:endParaRPr lang="en-US" altLang="zh-CN" sz="1600" dirty="0" smtClean="0">
              <a:ea typeface="宋体" pitchFamily="2" charset="-122"/>
            </a:endParaRPr>
          </a:p>
          <a:p>
            <a:r>
              <a:rPr lang="zh-CN" altLang="en-US" sz="1600" dirty="0" smtClean="0">
                <a:ea typeface="宋体" pitchFamily="2" charset="-122"/>
              </a:rPr>
              <a:t>以具体的例子来说 </a:t>
            </a:r>
            <a:r>
              <a:rPr lang="en-US" altLang="zh-CN" sz="1600" dirty="0" err="1" smtClean="0">
                <a:ea typeface="宋体" pitchFamily="2" charset="-122"/>
              </a:rPr>
              <a:t>my_string</a:t>
            </a:r>
            <a:r>
              <a:rPr lang="en-US" altLang="zh-CN" sz="1600" dirty="0" smtClean="0">
                <a:ea typeface="宋体" pitchFamily="2" charset="-122"/>
              </a:rPr>
              <a:t>[4:]</a:t>
            </a:r>
            <a:r>
              <a:rPr lang="zh-CN" altLang="en-US" sz="1600" dirty="0" smtClean="0">
                <a:ea typeface="宋体" pitchFamily="2" charset="-122"/>
              </a:rPr>
              <a:t>与</a:t>
            </a:r>
            <a:r>
              <a:rPr lang="en-US" altLang="zh-CN" sz="1600" dirty="0" err="1" smtClean="0">
                <a:ea typeface="宋体" pitchFamily="2" charset="-122"/>
              </a:rPr>
              <a:t>my_string</a:t>
            </a:r>
            <a:r>
              <a:rPr lang="en-US" altLang="zh-CN" sz="1600" dirty="0" smtClean="0">
                <a:ea typeface="宋体" pitchFamily="2" charset="-122"/>
              </a:rPr>
              <a:t>[-6:]</a:t>
            </a:r>
            <a:r>
              <a:rPr lang="zh-CN" altLang="en-US" sz="1600" dirty="0" smtClean="0">
                <a:ea typeface="宋体" pitchFamily="2" charset="-122"/>
              </a:rPr>
              <a:t>渠道的字符串</a:t>
            </a:r>
            <a:endParaRPr lang="en-US" altLang="zh-CN" sz="1600" dirty="0" smtClean="0">
              <a:ea typeface="宋体" pitchFamily="2" charset="-122"/>
            </a:endParaRPr>
          </a:p>
          <a:p>
            <a:r>
              <a:rPr lang="zh-CN" altLang="en-US" sz="1600" dirty="0" smtClean="0">
                <a:ea typeface="宋体" pitchFamily="2" charset="-122"/>
              </a:rPr>
              <a:t>是相等的</a:t>
            </a:r>
            <a:endParaRPr lang="en-US" altLang="zh-CN" sz="1600" dirty="0" smtClean="0">
              <a:ea typeface="宋体" pitchFamily="2" charset="-122"/>
            </a:endParaRPr>
          </a:p>
          <a:p>
            <a:endParaRPr lang="en-US" altLang="zh-CN" sz="1600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>
                <a:ea typeface="宋体" pitchFamily="2" charset="-122"/>
              </a:rPr>
              <a:t>[1:4:1] </a:t>
            </a:r>
            <a:r>
              <a:rPr lang="zh-CN" altLang="en-US" sz="1600" dirty="0" smtClean="0">
                <a:ea typeface="宋体" pitchFamily="2" charset="-122"/>
              </a:rPr>
              <a:t>与</a:t>
            </a:r>
            <a:r>
              <a:rPr lang="en-US" altLang="zh-CN" sz="1600" dirty="0" smtClean="0">
                <a:ea typeface="宋体" pitchFamily="2" charset="-122"/>
              </a:rPr>
              <a:t>[1:4]</a:t>
            </a:r>
            <a:r>
              <a:rPr lang="zh-CN" altLang="en-US" sz="1600" dirty="0" smtClean="0">
                <a:ea typeface="宋体" pitchFamily="2" charset="-122"/>
              </a:rPr>
              <a:t>是等价的</a:t>
            </a:r>
            <a:endParaRPr lang="en-US" altLang="zh-CN" sz="1600" dirty="0">
              <a:ea typeface="宋体" pitchFamily="2" charset="-122"/>
            </a:endParaRPr>
          </a:p>
          <a:p>
            <a:endParaRPr lang="en-US" altLang="zh-CN" sz="1600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>
                <a:ea typeface="宋体" pitchFamily="2" charset="-122"/>
              </a:rPr>
              <a:t>[</a:t>
            </a:r>
            <a:r>
              <a:rPr lang="zh-CN" altLang="en-US" sz="1600" dirty="0" smtClean="0">
                <a:ea typeface="宋体" pitchFamily="2" charset="-122"/>
              </a:rPr>
              <a:t>数字①</a:t>
            </a:r>
            <a:r>
              <a:rPr lang="en-US" altLang="zh-CN" sz="1600" dirty="0" smtClean="0">
                <a:ea typeface="宋体" pitchFamily="2" charset="-122"/>
              </a:rPr>
              <a:t>:</a:t>
            </a:r>
            <a:r>
              <a:rPr lang="zh-CN" altLang="en-US" sz="1600" dirty="0" smtClean="0">
                <a:ea typeface="宋体" pitchFamily="2" charset="-122"/>
              </a:rPr>
              <a:t>数字②</a:t>
            </a:r>
            <a:r>
              <a:rPr lang="en-US" altLang="zh-CN" sz="1600" dirty="0" smtClean="0">
                <a:ea typeface="宋体" pitchFamily="2" charset="-122"/>
              </a:rPr>
              <a:t>:</a:t>
            </a:r>
            <a:r>
              <a:rPr lang="zh-CN" altLang="en-US" sz="1600" dirty="0" smtClean="0">
                <a:ea typeface="宋体" pitchFamily="2" charset="-122"/>
              </a:rPr>
              <a:t>数字③</a:t>
            </a:r>
            <a:r>
              <a:rPr lang="en-US" altLang="zh-CN" sz="1600" dirty="0" smtClean="0">
                <a:ea typeface="宋体" pitchFamily="2" charset="-122"/>
              </a:rPr>
              <a:t>]</a:t>
            </a:r>
            <a:r>
              <a:rPr lang="zh-CN" altLang="en-US" sz="1600" dirty="0" smtClean="0">
                <a:ea typeface="宋体" pitchFamily="2" charset="-122"/>
              </a:rPr>
              <a:t>：</a:t>
            </a:r>
            <a:r>
              <a:rPr lang="en-US" altLang="zh-CN" sz="1600" dirty="0" smtClean="0">
                <a:ea typeface="宋体" pitchFamily="2" charset="-122"/>
              </a:rPr>
              <a:t>Python</a:t>
            </a:r>
            <a:r>
              <a:rPr lang="zh-CN" altLang="en-US" sz="1600" dirty="0" smtClean="0">
                <a:ea typeface="宋体" pitchFamily="2" charset="-122"/>
              </a:rPr>
              <a:t>会从数字①开始，按照数字③的方式，</a:t>
            </a:r>
            <a:endParaRPr lang="en-US" altLang="zh-CN" sz="1600" dirty="0" smtClean="0">
              <a:ea typeface="宋体" pitchFamily="2" charset="-122"/>
            </a:endParaRPr>
          </a:p>
          <a:p>
            <a:r>
              <a:rPr lang="zh-CN" altLang="en-US" sz="1600" dirty="0" smtClean="0">
                <a:ea typeface="宋体" pitchFamily="2" charset="-122"/>
              </a:rPr>
              <a:t>进行截取字符串，直到碰见数字②</a:t>
            </a:r>
            <a:endParaRPr lang="en-US" altLang="zh-CN" sz="1600" dirty="0" smtClean="0"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1" y="4464054"/>
            <a:ext cx="423921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字符串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字符串的常见操作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7719" y="19976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startswith</a:t>
            </a:r>
            <a:r>
              <a:rPr lang="en-US" altLang="zh-CN" dirty="0">
                <a:ea typeface="宋体" pitchFamily="2" charset="-122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endswith</a:t>
            </a:r>
            <a:r>
              <a:rPr lang="en-US" altLang="zh-CN" dirty="0" smtClean="0">
                <a:ea typeface="宋体" pitchFamily="2" charset="-122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isalpha</a:t>
            </a:r>
            <a:r>
              <a:rPr lang="en-US" altLang="zh-CN" dirty="0" smtClean="0">
                <a:ea typeface="宋体" pitchFamily="2" charset="-122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isdigit</a:t>
            </a:r>
            <a:r>
              <a:rPr lang="en-US" altLang="zh-CN" dirty="0" smtClean="0">
                <a:ea typeface="宋体" pitchFamily="2" charset="-122"/>
              </a:rPr>
              <a:t>()</a:t>
            </a:r>
            <a:endParaRPr lang="en-US" altLang="zh-CN" dirty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isalnum</a:t>
            </a:r>
            <a:r>
              <a:rPr lang="en-US" altLang="zh-CN" dirty="0" smtClean="0">
                <a:ea typeface="宋体" pitchFamily="2" charset="-122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in</a:t>
            </a:r>
            <a:endParaRPr lang="en-US" altLang="zh-CN" dirty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find()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19" y="1141010"/>
            <a:ext cx="4744112" cy="23339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70" y="1057120"/>
            <a:ext cx="3972479" cy="27721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19" y="3913172"/>
            <a:ext cx="3429479" cy="1609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94" y="3151839"/>
            <a:ext cx="395342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719" y="1983995"/>
            <a:ext cx="26480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lower()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upper()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capitalize()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swapcase</a:t>
            </a:r>
            <a:r>
              <a:rPr lang="en-US" altLang="zh-CN" dirty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>
                <a:ea typeface="宋体" pitchFamily="2" charset="-122"/>
              </a:rPr>
              <a:t>islower</a:t>
            </a:r>
            <a:r>
              <a:rPr lang="en-US" altLang="zh-CN" dirty="0">
                <a:ea typeface="宋体" pitchFamily="2" charset="-122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>
                <a:ea typeface="宋体" pitchFamily="2" charset="-122"/>
              </a:rPr>
              <a:t>isupper</a:t>
            </a:r>
            <a:r>
              <a:rPr lang="en-US" altLang="zh-CN" dirty="0">
                <a:ea typeface="宋体" pitchFamily="2" charset="-122"/>
              </a:rPr>
              <a:t>()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19" y="259842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字符串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719" y="124985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字符串的常见操作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84" y="1673491"/>
            <a:ext cx="576342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4334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字符串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19" y="124985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字符串的常见操作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7719" y="1983995"/>
            <a:ext cx="26480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center()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ljust</a:t>
            </a:r>
            <a:r>
              <a:rPr lang="en-US" altLang="zh-CN" dirty="0" smtClean="0">
                <a:ea typeface="宋体" pitchFamily="2" charset="-122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rjust</a:t>
            </a:r>
            <a:r>
              <a:rPr lang="en-US" altLang="zh-CN" dirty="0" smtClean="0">
                <a:ea typeface="宋体" pitchFamily="2" charset="-122"/>
              </a:rPr>
              <a:t>()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8" y="3486816"/>
            <a:ext cx="10058400" cy="20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8803" y="134294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元祖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2028629"/>
            <a:ext cx="4610743" cy="28007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61892"/>
            <a:ext cx="505848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559" y="124985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列表与元祖的区别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32" y="1848240"/>
            <a:ext cx="7794453" cy="3867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82281" y="2572556"/>
            <a:ext cx="49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列表中的元素是可变的，而元祖中的元素是不可变的</a:t>
            </a:r>
            <a:endParaRPr lang="zh-CN" altLang="en-US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75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559" y="124985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列表与元祖的区别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9" y="2519709"/>
            <a:ext cx="4629796" cy="180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75" y="2738814"/>
            <a:ext cx="4086795" cy="1581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559" y="1966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23375" y="2064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元祖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3840" y="5270977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宋体" pitchFamily="2" charset="-122"/>
              </a:rPr>
              <a:t>当元</a:t>
            </a:r>
            <a:r>
              <a:rPr lang="zh-CN" altLang="en-US" b="1" dirty="0" smtClean="0">
                <a:ea typeface="宋体" pitchFamily="2" charset="-122"/>
              </a:rPr>
              <a:t>祖中的元素为列表，字典和对象的时候，元祖是可变的</a:t>
            </a:r>
            <a:endParaRPr lang="zh-CN" altLang="en-US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02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10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的解释器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19" y="1241571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Python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解释器的种类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3543" y="1895912"/>
            <a:ext cx="11049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Cpython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最为常见的解释器版本，正在使用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PyPy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 实时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编译，占用内存少，运行速度快，模块支持差，不支持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numpy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Jython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  能够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的对象，与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Java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的兼容性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较好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etc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853" y="6291743"/>
            <a:ext cx="803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宋体" pitchFamily="2" charset="-122"/>
                <a:ea typeface="宋体" pitchFamily="2" charset="-122"/>
              </a:rPr>
              <a:t>R</a:t>
            </a:r>
            <a:r>
              <a:rPr lang="en-US" altLang="zh-CN" sz="1200" b="1" dirty="0" smtClean="0">
                <a:latin typeface="宋体" pitchFamily="2" charset="-122"/>
                <a:ea typeface="宋体" pitchFamily="2" charset="-122"/>
              </a:rPr>
              <a:t>ef</a:t>
            </a:r>
            <a:r>
              <a:rPr lang="zh-CN" altLang="en-US" sz="1200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https</a:t>
            </a:r>
            <a:r>
              <a:rPr lang="en-US" altLang="zh-CN" sz="1200" dirty="0">
                <a:latin typeface="宋体" pitchFamily="2" charset="-122"/>
                <a:ea typeface="宋体" pitchFamily="2" charset="-122"/>
              </a:rPr>
              <a:t>://www.reddit.com/r/learnpython/comments/388vmn/what_is_the_difference_between_cpython_pypy</a:t>
            </a:r>
            <a:r>
              <a:rPr lang="en-US" altLang="zh-CN" sz="1200" dirty="0" smtClean="0">
                <a:latin typeface="宋体" pitchFamily="2" charset="-122"/>
                <a:ea typeface="宋体" pitchFamily="2" charset="-122"/>
              </a:rPr>
              <a:t>/</a:t>
            </a:r>
            <a:endParaRPr lang="zh-CN" altLang="zh-CN" sz="12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0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列表的复制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9" y="1693178"/>
            <a:ext cx="6582694" cy="28197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7719" y="4237022"/>
            <a:ext cx="2795192" cy="275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5011637"/>
            <a:ext cx="3057952" cy="981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72" y="1536151"/>
            <a:ext cx="4267796" cy="28388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696" y="4765643"/>
            <a:ext cx="2343477" cy="9812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51465" y="2955574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字典，对象的复制也存在着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相似的问题，在操作的时候需要注意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0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列表的复制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15" y="1249851"/>
            <a:ext cx="5296639" cy="5372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83124" y="4590107"/>
            <a:ext cx="5006563" cy="2032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96680" y="1447639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不要再遍历一个列表的时候，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对这个列表的元素进行操作，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比如执行</a:t>
            </a:r>
            <a:r>
              <a:rPr lang="en-US" altLang="zh-CN" dirty="0" smtClean="0">
                <a:ea typeface="宋体" pitchFamily="2" charset="-122"/>
              </a:rPr>
              <a:t>pop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append</a:t>
            </a:r>
            <a:r>
              <a:rPr lang="zh-CN" altLang="en-US" dirty="0" smtClean="0">
                <a:ea typeface="宋体" pitchFamily="2" charset="-122"/>
              </a:rPr>
              <a:t>等。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26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模块</a:t>
            </a:r>
            <a:r>
              <a:rPr lang="en-US" altLang="zh-CN" b="1" dirty="0" smtClean="0">
                <a:ea typeface="宋体" pitchFamily="2" charset="-122"/>
              </a:rPr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ea typeface="宋体" pitchFamily="2" charset="-122"/>
              </a:rPr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err="1" smtClean="0">
                <a:ea typeface="宋体" pitchFamily="2" charset="-122"/>
              </a:rPr>
              <a:t>deepcopy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5" y="2313784"/>
            <a:ext cx="4763165" cy="38962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07" y="2313784"/>
            <a:ext cx="6296904" cy="33056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2737" y="602538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copy</a:t>
            </a:r>
            <a:r>
              <a:rPr lang="zh-CN" altLang="en-US" dirty="0" smtClean="0">
                <a:ea typeface="宋体" pitchFamily="2" charset="-122"/>
              </a:rPr>
              <a:t>模块对</a:t>
            </a:r>
            <a:r>
              <a:rPr lang="en-US" altLang="zh-CN" dirty="0" smtClean="0">
                <a:ea typeface="宋体" pitchFamily="2" charset="-122"/>
              </a:rPr>
              <a:t>list</a:t>
            </a:r>
            <a:r>
              <a:rPr lang="zh-CN" altLang="en-US" dirty="0" smtClean="0">
                <a:ea typeface="宋体" pitchFamily="2" charset="-122"/>
              </a:rPr>
              <a:t>， </a:t>
            </a:r>
            <a:r>
              <a:rPr lang="en-US" altLang="zh-CN" dirty="0" err="1" smtClean="0">
                <a:ea typeface="宋体" pitchFamily="2" charset="-122"/>
              </a:rPr>
              <a:t>dict</a:t>
            </a:r>
            <a:r>
              <a:rPr lang="zh-CN" altLang="en-US" dirty="0" smtClean="0">
                <a:ea typeface="宋体" pitchFamily="2" charset="-122"/>
              </a:rPr>
              <a:t>以及</a:t>
            </a:r>
            <a:r>
              <a:rPr lang="en-US" altLang="zh-CN" dirty="0" smtClean="0">
                <a:ea typeface="宋体" pitchFamily="2" charset="-122"/>
              </a:rPr>
              <a:t>object</a:t>
            </a:r>
            <a:r>
              <a:rPr lang="zh-CN" altLang="en-US" dirty="0" smtClean="0">
                <a:ea typeface="宋体" pitchFamily="2" charset="-122"/>
              </a:rPr>
              <a:t>同样适用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列表的常用函数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940" y="1946495"/>
            <a:ext cx="1627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not 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extend()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9" y="3419823"/>
            <a:ext cx="4429743" cy="3057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9" y="2198605"/>
            <a:ext cx="4010585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列表的常用函数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940" y="1678549"/>
            <a:ext cx="278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pop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append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append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extend</a:t>
            </a:r>
            <a:r>
              <a:rPr lang="zh-CN" altLang="en-US" dirty="0" smtClean="0">
                <a:ea typeface="宋体" pitchFamily="2" charset="-122"/>
              </a:rPr>
              <a:t>的区别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9" y="3176424"/>
            <a:ext cx="3353268" cy="2333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22" y="1040770"/>
            <a:ext cx="3191320" cy="18290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22" y="3257901"/>
            <a:ext cx="533474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8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列表的常用函数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939" y="1678549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max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min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2782397"/>
            <a:ext cx="4991797" cy="25244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5873101"/>
            <a:ext cx="5144218" cy="7430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04088" y="3825881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用</a:t>
            </a:r>
            <a:r>
              <a:rPr lang="en-US" altLang="zh-CN" dirty="0" smtClean="0">
                <a:ea typeface="宋体" pitchFamily="2" charset="-122"/>
              </a:rPr>
              <a:t>max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min</a:t>
            </a:r>
            <a:r>
              <a:rPr lang="zh-CN" altLang="en-US" dirty="0" smtClean="0">
                <a:ea typeface="宋体" pitchFamily="2" charset="-122"/>
              </a:rPr>
              <a:t>进行统计的时候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列表应该是一个简单列表，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当列表的数据结构比较复杂的时候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会发生不可预知的后果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7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列表的常用函数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3" y="2750133"/>
            <a:ext cx="8125959" cy="3620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45" y="2750133"/>
            <a:ext cx="3648584" cy="76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939" y="18450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sum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0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列表的常用函数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7939" y="1678549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sorted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reversed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tuple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9" y="3159470"/>
            <a:ext cx="6239746" cy="33818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24" y="1434517"/>
            <a:ext cx="4553585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2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559" y="124985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列表的常用函数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939" y="167854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join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2" y="2410724"/>
            <a:ext cx="7382905" cy="2543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32" y="5209860"/>
            <a:ext cx="562053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5155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的变量：列表和元祖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列表的常用函数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559" y="1940635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使用</a:t>
            </a:r>
            <a:r>
              <a:rPr lang="en-US" altLang="zh-CN" dirty="0">
                <a:ea typeface="宋体" pitchFamily="2" charset="-122"/>
              </a:rPr>
              <a:t>set()</a:t>
            </a:r>
            <a:r>
              <a:rPr lang="zh-CN" altLang="en-US" dirty="0">
                <a:ea typeface="宋体" pitchFamily="2" charset="-122"/>
              </a:rPr>
              <a:t>进行去重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5" y="2535346"/>
            <a:ext cx="5601482" cy="1352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559" y="4409037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set() </a:t>
            </a:r>
            <a:r>
              <a:rPr lang="zh-CN" altLang="en-US" dirty="0" smtClean="0">
                <a:ea typeface="宋体" pitchFamily="2" charset="-122"/>
              </a:rPr>
              <a:t>与 </a:t>
            </a:r>
            <a:r>
              <a:rPr lang="en-US" altLang="zh-CN" dirty="0" smtClean="0">
                <a:ea typeface="宋体" pitchFamily="2" charset="-122"/>
              </a:rPr>
              <a:t>list() </a:t>
            </a:r>
            <a:r>
              <a:rPr lang="zh-CN" altLang="en-US" dirty="0" smtClean="0">
                <a:ea typeface="宋体" pitchFamily="2" charset="-122"/>
              </a:rPr>
              <a:t>的区别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set() </a:t>
            </a:r>
            <a:r>
              <a:rPr lang="zh-CN" altLang="en-US" dirty="0" smtClean="0">
                <a:ea typeface="宋体" pitchFamily="2" charset="-122"/>
              </a:rPr>
              <a:t>不包含重复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set() </a:t>
            </a:r>
            <a:r>
              <a:rPr lang="zh-CN" altLang="en-US" dirty="0" smtClean="0">
                <a:ea typeface="宋体" pitchFamily="2" charset="-122"/>
              </a:rPr>
              <a:t>是无序的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set() </a:t>
            </a:r>
            <a:r>
              <a:rPr lang="zh-CN" altLang="en-US" dirty="0" smtClean="0">
                <a:ea typeface="宋体" pitchFamily="2" charset="-122"/>
              </a:rPr>
              <a:t>里的元素都是可哈希的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0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的版本及区别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821" y="2105637"/>
            <a:ext cx="9525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Python2</a:t>
            </a: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Python 2.7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过度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版本也是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ython2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的最终版，兼容以前的版本，并有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P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ython3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的一些特点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兼容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性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好，兼容现有的绝大多数模块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Python3</a:t>
            </a:r>
          </a:p>
          <a:p>
            <a:r>
              <a:rPr lang="en-US" altLang="zh-CN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  Python 3.5,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对是对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python2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的一次重大升级，对初学者更为友好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926" y="1317072"/>
            <a:ext cx="2664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现有的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Python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版本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1821" y="6178384"/>
            <a:ext cx="603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Ref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https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://wiki.python.org/moin/Python2orPython3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6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字典的声明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9" y="1791382"/>
            <a:ext cx="561100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559" y="124985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字典的复制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09" y="63375"/>
            <a:ext cx="7163800" cy="6697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114054"/>
            <a:ext cx="322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注意直接赋值，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deepcopy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82" y="108689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字典的</a:t>
            </a:r>
            <a:r>
              <a:rPr lang="en-US" altLang="zh-CN" b="1" dirty="0" smtClean="0">
                <a:ea typeface="宋体" pitchFamily="2" charset="-122"/>
              </a:rPr>
              <a:t>key</a:t>
            </a:r>
            <a:r>
              <a:rPr lang="zh-CN" altLang="en-US" b="1" dirty="0" smtClean="0">
                <a:ea typeface="宋体" pitchFamily="2" charset="-122"/>
              </a:rPr>
              <a:t>值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082" y="1475163"/>
            <a:ext cx="3531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个字典的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值必须是可哈希的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数字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简单的元祖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9" y="2684545"/>
            <a:ext cx="5620534" cy="40963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83" y="1390364"/>
            <a:ext cx="517279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2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82" y="108689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字典的访问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1465282"/>
            <a:ext cx="6887536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82" y="106879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字典的访问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1438123"/>
            <a:ext cx="6668431" cy="18195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2" y="3275758"/>
            <a:ext cx="695422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82" y="1068791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字典的</a:t>
            </a:r>
            <a:r>
              <a:rPr lang="en-US" altLang="zh-CN" b="1" dirty="0" smtClean="0">
                <a:ea typeface="宋体" pitchFamily="2" charset="-122"/>
              </a:rPr>
              <a:t>keys()</a:t>
            </a:r>
            <a:r>
              <a:rPr lang="zh-CN" altLang="en-US" b="1" dirty="0" smtClean="0">
                <a:ea typeface="宋体" pitchFamily="2" charset="-122"/>
              </a:rPr>
              <a:t>和</a:t>
            </a:r>
            <a:r>
              <a:rPr lang="en-US" altLang="zh-CN" b="1" dirty="0" err="1" smtClean="0">
                <a:ea typeface="宋体" pitchFamily="2" charset="-122"/>
              </a:rPr>
              <a:t>iterkeys</a:t>
            </a:r>
            <a:r>
              <a:rPr lang="zh-CN" altLang="en-US" b="1" dirty="0" smtClean="0">
                <a:ea typeface="宋体" pitchFamily="2" charset="-122"/>
              </a:rPr>
              <a:t>的区别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1569429"/>
            <a:ext cx="4344006" cy="10574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88" y="799254"/>
            <a:ext cx="7421011" cy="60587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79" y="5617985"/>
            <a:ext cx="2762636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82" y="106879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a typeface="宋体" pitchFamily="2" charset="-122"/>
              </a:rPr>
              <a:t>字典的一些</a:t>
            </a:r>
            <a:r>
              <a:rPr lang="zh-CN" altLang="en-US" b="1" dirty="0">
                <a:ea typeface="宋体" pitchFamily="2" charset="-122"/>
              </a:rPr>
              <a:t>常</a:t>
            </a:r>
            <a:r>
              <a:rPr lang="zh-CN" altLang="en-US" b="1" dirty="0" smtClean="0">
                <a:ea typeface="宋体" pitchFamily="2" charset="-122"/>
              </a:rPr>
              <a:t>用方法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460" y="1611517"/>
            <a:ext cx="1165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clear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update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get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0" y="2809187"/>
            <a:ext cx="6706536" cy="3086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86" y="1253457"/>
            <a:ext cx="549669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1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的变量：</a:t>
            </a:r>
            <a:r>
              <a:rPr lang="zh-CN" altLang="en-US" sz="3200" dirty="0">
                <a:latin typeface="+mj-lt"/>
              </a:rPr>
              <a:t>字典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82" y="1068791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ea typeface="宋体" pitchFamily="2" charset="-122"/>
              </a:rPr>
              <a:t>default_dict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2" y="1914993"/>
            <a:ext cx="542048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3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的格式化</a:t>
            </a:r>
            <a:r>
              <a:rPr lang="zh-CN" altLang="en-US" sz="3200" dirty="0">
                <a:latin typeface="+mj-lt"/>
              </a:rPr>
              <a:t>输出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5" y="1550283"/>
            <a:ext cx="7287642" cy="31055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719" y="106927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ea typeface="宋体" pitchFamily="2" charset="-122"/>
              </a:rPr>
              <a:t>str</a:t>
            </a:r>
            <a:r>
              <a:rPr lang="zh-CN" altLang="en-US" b="1" dirty="0" smtClean="0">
                <a:ea typeface="宋体" pitchFamily="2" charset="-122"/>
              </a:rPr>
              <a:t>和</a:t>
            </a:r>
            <a:r>
              <a:rPr lang="en-US" altLang="zh-CN" b="1" dirty="0" err="1" smtClean="0">
                <a:ea typeface="宋体" pitchFamily="2" charset="-122"/>
              </a:rPr>
              <a:t>repr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5175072"/>
            <a:ext cx="333421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84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的格式化</a:t>
            </a:r>
            <a:r>
              <a:rPr lang="zh-CN" altLang="en-US" sz="3200" dirty="0">
                <a:latin typeface="+mj-lt"/>
              </a:rPr>
              <a:t>输出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19" y="1069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%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1738075"/>
            <a:ext cx="4467849" cy="33818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01" y="1738075"/>
            <a:ext cx="4534533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3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的版本及区别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926" y="1317072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Python2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Python3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在代码层面的区别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5134" y="224983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Unicode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支持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不等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运算符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整数除法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xrange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exception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：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raise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；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except 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next()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latin typeface="宋体" pitchFamily="2" charset="-122"/>
                <a:ea typeface="宋体" pitchFamily="2" charset="-122"/>
              </a:rPr>
              <a:t>input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repr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表达式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``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latin typeface="宋体" pitchFamily="2" charset="-122"/>
                <a:ea typeface="宋体" pitchFamily="2" charset="-122"/>
              </a:rPr>
              <a:t>etc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134" y="5886867"/>
            <a:ext cx="13524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Ref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http://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www.runoob.com/python/python-2x-3x.html</a:t>
            </a:r>
          </a:p>
          <a:p>
            <a:r>
              <a:rPr lang="en-US" altLang="zh-CN" b="1" dirty="0">
                <a:latin typeface="宋体" pitchFamily="2" charset="-122"/>
                <a:ea typeface="宋体" pitchFamily="2" charset="-122"/>
              </a:rPr>
              <a:t>Ref: 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http://spartanideas.msu.edu/2014/06/01/the-key-differences-between-python-2-7-x-and-python-3-x-with-examples/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3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的格式化</a:t>
            </a:r>
            <a:r>
              <a:rPr lang="zh-CN" altLang="en-US" sz="3200" dirty="0">
                <a:latin typeface="+mj-lt"/>
              </a:rPr>
              <a:t>输出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19" y="1069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%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" y="2342917"/>
            <a:ext cx="827838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06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的格式化</a:t>
            </a:r>
            <a:r>
              <a:rPr lang="zh-CN" altLang="en-US" sz="3200" dirty="0">
                <a:latin typeface="+mj-lt"/>
              </a:rPr>
              <a:t>输出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" y="1189233"/>
            <a:ext cx="7059010" cy="3867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719" y="106927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{}.format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88340" y="638700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Ref</a:t>
            </a:r>
            <a:r>
              <a:rPr lang="zh-CN" altLang="en-US" dirty="0" smtClean="0">
                <a:ea typeface="宋体" pitchFamily="2" charset="-122"/>
              </a:rPr>
              <a:t>：</a:t>
            </a:r>
            <a:r>
              <a:rPr lang="en-US" altLang="zh-CN" dirty="0" smtClean="0">
                <a:ea typeface="宋体" pitchFamily="2" charset="-122"/>
              </a:rPr>
              <a:t>https</a:t>
            </a:r>
            <a:r>
              <a:rPr lang="en-US" altLang="zh-CN" dirty="0">
                <a:ea typeface="宋体" pitchFamily="2" charset="-122"/>
              </a:rPr>
              <a:t>://pyformat.info/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8" y="5056923"/>
            <a:ext cx="703995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85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的格式化</a:t>
            </a:r>
            <a:r>
              <a:rPr lang="zh-CN" altLang="en-US" sz="3200" dirty="0">
                <a:latin typeface="+mj-lt"/>
              </a:rPr>
              <a:t>输出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923"/>
            <a:ext cx="7192379" cy="4286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719" y="106927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{}.format</a:t>
            </a:r>
            <a:endParaRPr lang="zh-CN" altLang="en-US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7062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0" y="1826794"/>
            <a:ext cx="7001852" cy="39248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的格式化</a:t>
            </a:r>
            <a:r>
              <a:rPr lang="zh-CN" altLang="en-US" sz="3200" dirty="0">
                <a:latin typeface="+mj-lt"/>
              </a:rPr>
              <a:t>输出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719" y="106927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{}.format</a:t>
            </a:r>
            <a:endParaRPr lang="zh-CN" altLang="en-US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729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的格式化</a:t>
            </a:r>
            <a:r>
              <a:rPr lang="zh-CN" altLang="en-US" sz="3200" dirty="0">
                <a:latin typeface="+mj-lt"/>
              </a:rPr>
              <a:t>输出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19" y="106927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</a:t>
            </a:r>
            <a:r>
              <a:rPr lang="zh-CN" altLang="en-US" b="1" dirty="0" smtClean="0">
                <a:ea typeface="宋体" pitchFamily="2" charset="-122"/>
              </a:rPr>
              <a:t>的模板</a:t>
            </a:r>
            <a:r>
              <a:rPr lang="en-US" altLang="zh-CN" b="1" dirty="0" err="1" smtClean="0">
                <a:ea typeface="宋体" pitchFamily="2" charset="-122"/>
              </a:rPr>
              <a:t>mako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7" y="1554304"/>
            <a:ext cx="3724795" cy="21053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4" y="1554304"/>
            <a:ext cx="6535062" cy="8478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4" y="4123587"/>
            <a:ext cx="703043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7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的格式化</a:t>
            </a:r>
            <a:r>
              <a:rPr lang="zh-CN" altLang="en-US" sz="3200" dirty="0">
                <a:latin typeface="+mj-lt"/>
              </a:rPr>
              <a:t>输出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19" y="106927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</a:t>
            </a:r>
            <a:r>
              <a:rPr lang="zh-CN" altLang="en-US" b="1" dirty="0" smtClean="0">
                <a:ea typeface="宋体" pitchFamily="2" charset="-122"/>
              </a:rPr>
              <a:t>的模板</a:t>
            </a:r>
            <a:r>
              <a:rPr lang="en-US" altLang="zh-CN" b="1" dirty="0" err="1" smtClean="0">
                <a:ea typeface="宋体" pitchFamily="2" charset="-122"/>
              </a:rPr>
              <a:t>mako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1438605"/>
            <a:ext cx="3781953" cy="33437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10" y="1557684"/>
            <a:ext cx="7382905" cy="15527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35" y="3199889"/>
            <a:ext cx="639216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6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的格式化</a:t>
            </a:r>
            <a:r>
              <a:rPr lang="zh-CN" altLang="en-US" sz="3200" dirty="0">
                <a:latin typeface="+mj-lt"/>
              </a:rPr>
              <a:t>输出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719" y="106927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</a:t>
            </a:r>
            <a:r>
              <a:rPr lang="zh-CN" altLang="en-US" b="1" dirty="0" smtClean="0">
                <a:ea typeface="宋体" pitchFamily="2" charset="-122"/>
              </a:rPr>
              <a:t>的模板</a:t>
            </a:r>
            <a:r>
              <a:rPr lang="en-US" altLang="zh-CN" b="1" dirty="0" err="1" smtClean="0">
                <a:ea typeface="宋体" pitchFamily="2" charset="-122"/>
              </a:rPr>
              <a:t>mako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604"/>
            <a:ext cx="5401429" cy="3334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43" y="921389"/>
            <a:ext cx="6496957" cy="2324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516" y="3298851"/>
            <a:ext cx="6868484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的逻辑与结构控制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19" y="106927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</a:t>
            </a:r>
            <a:r>
              <a:rPr lang="zh-CN" altLang="en-US" b="1" dirty="0" smtClean="0">
                <a:ea typeface="宋体" pitchFamily="2" charset="-122"/>
              </a:rPr>
              <a:t>的 </a:t>
            </a:r>
            <a:r>
              <a:rPr lang="en-US" altLang="zh-CN" b="1" dirty="0" smtClean="0">
                <a:ea typeface="宋体" pitchFamily="2" charset="-122"/>
              </a:rPr>
              <a:t>is </a:t>
            </a:r>
            <a:r>
              <a:rPr lang="zh-CN" altLang="en-US" b="1" dirty="0" smtClean="0">
                <a:ea typeface="宋体" pitchFamily="2" charset="-122"/>
              </a:rPr>
              <a:t>和 </a:t>
            </a:r>
            <a:r>
              <a:rPr lang="en-US" altLang="zh-CN" b="1" dirty="0" smtClean="0">
                <a:ea typeface="宋体" pitchFamily="2" charset="-122"/>
              </a:rPr>
              <a:t>==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1728303"/>
            <a:ext cx="2343477" cy="2810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14465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当两个变量指向同一个对象的时候， </a:t>
            </a:r>
            <a:r>
              <a:rPr lang="en-US" altLang="zh-CN" dirty="0" smtClean="0">
                <a:ea typeface="宋体" pitchFamily="2" charset="-122"/>
              </a:rPr>
              <a:t>is </a:t>
            </a:r>
            <a:r>
              <a:rPr lang="zh-CN" altLang="en-US" dirty="0" smtClean="0">
                <a:ea typeface="宋体" pitchFamily="2" charset="-122"/>
              </a:rPr>
              <a:t>返回</a:t>
            </a:r>
            <a:r>
              <a:rPr lang="en-US" altLang="zh-CN" dirty="0" smtClean="0">
                <a:ea typeface="宋体" pitchFamily="2" charset="-122"/>
              </a:rPr>
              <a:t>True</a:t>
            </a:r>
          </a:p>
          <a:p>
            <a:r>
              <a:rPr lang="zh-CN" altLang="en-US" dirty="0" smtClean="0">
                <a:ea typeface="宋体" pitchFamily="2" charset="-122"/>
              </a:rPr>
              <a:t>当两个变量的值是一样的时候， </a:t>
            </a:r>
            <a:r>
              <a:rPr lang="en-US" altLang="zh-CN" dirty="0" smtClean="0">
                <a:ea typeface="宋体" pitchFamily="2" charset="-122"/>
              </a:rPr>
              <a:t>== </a:t>
            </a:r>
            <a:r>
              <a:rPr lang="zh-CN" altLang="en-US" dirty="0" smtClean="0">
                <a:ea typeface="宋体" pitchFamily="2" charset="-122"/>
              </a:rPr>
              <a:t>返回</a:t>
            </a:r>
            <a:r>
              <a:rPr lang="en-US" altLang="zh-CN" dirty="0" smtClean="0">
                <a:ea typeface="宋体" pitchFamily="2" charset="-122"/>
              </a:rPr>
              <a:t>True</a:t>
            </a:r>
            <a:endParaRPr lang="zh-CN" altLang="en-US" dirty="0"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24" y="1728303"/>
            <a:ext cx="1695687" cy="25340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55" y="1728303"/>
            <a:ext cx="2210108" cy="2553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4764" y="5144655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python</a:t>
            </a:r>
            <a:r>
              <a:rPr lang="zh-CN" altLang="en-US" dirty="0" smtClean="0">
                <a:ea typeface="宋体" pitchFamily="2" charset="-122"/>
              </a:rPr>
              <a:t>会缓存一些较小的字符串和数字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当使用</a:t>
            </a:r>
            <a:r>
              <a:rPr lang="en-US" altLang="zh-CN" dirty="0" smtClean="0">
                <a:ea typeface="宋体" pitchFamily="2" charset="-122"/>
              </a:rPr>
              <a:t>is</a:t>
            </a:r>
            <a:r>
              <a:rPr lang="zh-CN" altLang="en-US" dirty="0" smtClean="0">
                <a:ea typeface="宋体" pitchFamily="2" charset="-122"/>
              </a:rPr>
              <a:t>进行较小的字符串和数字之间的比较时，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会</a:t>
            </a:r>
            <a:r>
              <a:rPr lang="zh-CN" altLang="en-US" dirty="0" smtClean="0">
                <a:ea typeface="宋体" pitchFamily="2" charset="-122"/>
              </a:rPr>
              <a:t>返回</a:t>
            </a:r>
            <a:r>
              <a:rPr lang="en-US" altLang="zh-CN" dirty="0" smtClean="0">
                <a:ea typeface="宋体" pitchFamily="2" charset="-122"/>
              </a:rPr>
              <a:t>True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04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的逻辑与结构控制</a:t>
            </a:r>
            <a:endParaRPr lang="zh-CN" altLang="en-US" sz="32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8" y="2002183"/>
            <a:ext cx="2962688" cy="20386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8" y="4397015"/>
            <a:ext cx="3343742" cy="17814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37" y="2002183"/>
            <a:ext cx="3724795" cy="1247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719" y="1069273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</a:t>
            </a:r>
            <a:r>
              <a:rPr lang="zh-CN" altLang="en-US" b="1" dirty="0" smtClean="0">
                <a:ea typeface="宋体" pitchFamily="2" charset="-122"/>
              </a:rPr>
              <a:t>的 </a:t>
            </a:r>
            <a:r>
              <a:rPr lang="en-US" altLang="zh-CN" b="1" dirty="0" smtClean="0">
                <a:ea typeface="宋体" pitchFamily="2" charset="-122"/>
              </a:rPr>
              <a:t>for range</a:t>
            </a:r>
            <a:endParaRPr lang="zh-CN" altLang="en-US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15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的逻辑与结构控制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19" y="106927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range </a:t>
            </a:r>
            <a:r>
              <a:rPr lang="zh-CN" altLang="en-US" b="1" dirty="0" smtClean="0">
                <a:ea typeface="宋体" pitchFamily="2" charset="-122"/>
              </a:rPr>
              <a:t>和 </a:t>
            </a:r>
            <a:r>
              <a:rPr lang="en-US" altLang="zh-CN" b="1" dirty="0" err="1" smtClean="0">
                <a:ea typeface="宋体" pitchFamily="2" charset="-122"/>
              </a:rPr>
              <a:t>xrange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1438605"/>
            <a:ext cx="3677163" cy="51632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579" y="1438605"/>
            <a:ext cx="732574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的版本及区别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925" y="1317071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Print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19" y="177873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Python2:  </a:t>
            </a:r>
            <a:r>
              <a:rPr lang="en-US" altLang="zh-CN" dirty="0" smtClean="0"/>
              <a:t>print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2444" y="1778736"/>
            <a:ext cx="41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Python3 </a:t>
            </a:r>
            <a:r>
              <a:rPr lang="en-US" altLang="zh-CN" dirty="0" smtClean="0"/>
              <a:t>print()   function() 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03"/>
          <a:stretch/>
        </p:blipFill>
        <p:spPr>
          <a:xfrm>
            <a:off x="95107" y="2369866"/>
            <a:ext cx="4745342" cy="34343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87" y="2289089"/>
            <a:ext cx="5527892" cy="34784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87" y="5826308"/>
            <a:ext cx="4038024" cy="9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1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4745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的逻辑与结构控制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719" y="1069273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</a:t>
            </a:r>
            <a:r>
              <a:rPr lang="zh-CN" altLang="en-US" b="1" dirty="0" smtClean="0">
                <a:ea typeface="宋体" pitchFamily="2" charset="-122"/>
              </a:rPr>
              <a:t>的 </a:t>
            </a:r>
            <a:r>
              <a:rPr lang="en-US" altLang="zh-CN" b="1" dirty="0" smtClean="0">
                <a:ea typeface="宋体" pitchFamily="2" charset="-122"/>
              </a:rPr>
              <a:t>break</a:t>
            </a:r>
            <a:r>
              <a:rPr lang="zh-CN" altLang="en-US" b="1" dirty="0" smtClean="0">
                <a:ea typeface="宋体" pitchFamily="2" charset="-122"/>
              </a:rPr>
              <a:t>，</a:t>
            </a:r>
            <a:r>
              <a:rPr lang="en-US" altLang="zh-CN" b="1" dirty="0" smtClean="0">
                <a:ea typeface="宋体" pitchFamily="2" charset="-122"/>
              </a:rPr>
              <a:t>continue</a:t>
            </a:r>
            <a:r>
              <a:rPr lang="zh-CN" altLang="en-US" b="1" dirty="0" smtClean="0">
                <a:ea typeface="宋体" pitchFamily="2" charset="-122"/>
              </a:rPr>
              <a:t>和</a:t>
            </a:r>
            <a:r>
              <a:rPr lang="en-US" altLang="zh-CN" b="1" dirty="0" smtClean="0">
                <a:ea typeface="宋体" pitchFamily="2" charset="-122"/>
              </a:rPr>
              <a:t>return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6" y="1438605"/>
            <a:ext cx="4210638" cy="51632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45" y="1591026"/>
            <a:ext cx="420111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614218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r</a:t>
            </a:r>
            <a:r>
              <a:rPr lang="zh-CN" altLang="en-US" b="1" dirty="0" smtClean="0">
                <a:ea typeface="宋体" pitchFamily="2" charset="-122"/>
              </a:rPr>
              <a:t>与</a:t>
            </a:r>
            <a:r>
              <a:rPr lang="en-US" altLang="zh-CN" b="1" dirty="0" smtClean="0">
                <a:ea typeface="宋体" pitchFamily="2" charset="-122"/>
              </a:rPr>
              <a:t>rb</a:t>
            </a:r>
            <a:r>
              <a:rPr lang="zh-CN" altLang="en-US" b="1" dirty="0" smtClean="0">
                <a:ea typeface="宋体" pitchFamily="2" charset="-122"/>
              </a:rPr>
              <a:t>，</a:t>
            </a:r>
            <a:r>
              <a:rPr lang="en-US" altLang="zh-CN" b="1" dirty="0" smtClean="0">
                <a:ea typeface="宋体" pitchFamily="2" charset="-122"/>
              </a:rPr>
              <a:t>w</a:t>
            </a:r>
            <a:r>
              <a:rPr lang="zh-CN" altLang="en-US" b="1" dirty="0" smtClean="0">
                <a:ea typeface="宋体" pitchFamily="2" charset="-122"/>
              </a:rPr>
              <a:t>与</a:t>
            </a:r>
            <a:r>
              <a:rPr lang="en-US" altLang="zh-CN" b="1" dirty="0" err="1" smtClean="0">
                <a:ea typeface="宋体" pitchFamily="2" charset="-122"/>
              </a:rPr>
              <a:t>wb</a:t>
            </a:r>
            <a:r>
              <a:rPr lang="zh-CN" altLang="en-US" b="1" dirty="0" smtClean="0">
                <a:ea typeface="宋体" pitchFamily="2" charset="-122"/>
              </a:rPr>
              <a:t>， </a:t>
            </a:r>
            <a:r>
              <a:rPr lang="en-US" altLang="zh-CN" b="1" dirty="0" smtClean="0">
                <a:ea typeface="宋体" pitchFamily="2" charset="-122"/>
              </a:rPr>
              <a:t>a</a:t>
            </a:r>
            <a:r>
              <a:rPr lang="zh-CN" altLang="en-US" b="1" dirty="0" smtClean="0">
                <a:ea typeface="宋体" pitchFamily="2" charset="-122"/>
              </a:rPr>
              <a:t>与</a:t>
            </a:r>
            <a:r>
              <a:rPr lang="en-US" altLang="zh-CN" b="1" dirty="0" smtClean="0">
                <a:ea typeface="宋体" pitchFamily="2" charset="-122"/>
              </a:rPr>
              <a:t>ab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719" y="2438400"/>
            <a:ext cx="5073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b</a:t>
            </a:r>
            <a:r>
              <a:rPr lang="zh-CN" altLang="en-US" dirty="0" smtClean="0">
                <a:ea typeface="宋体" pitchFamily="2" charset="-122"/>
              </a:rPr>
              <a:t>表示</a:t>
            </a:r>
            <a:r>
              <a:rPr lang="zh-CN" altLang="en-US" dirty="0">
                <a:ea typeface="宋体" pitchFamily="2" charset="-122"/>
              </a:rPr>
              <a:t>以</a:t>
            </a:r>
            <a:r>
              <a:rPr lang="zh-CN" altLang="en-US" dirty="0" smtClean="0">
                <a:ea typeface="宋体" pitchFamily="2" charset="-122"/>
              </a:rPr>
              <a:t>二进制形式打开文件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Unix</a:t>
            </a:r>
            <a:r>
              <a:rPr lang="zh-CN" altLang="en-US" dirty="0" smtClean="0">
                <a:ea typeface="宋体" pitchFamily="2" charset="-122"/>
              </a:rPr>
              <a:t>系统下两者没有区别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在</a:t>
            </a:r>
            <a:r>
              <a:rPr lang="en-US" altLang="zh-CN" dirty="0" smtClean="0">
                <a:ea typeface="宋体" pitchFamily="2" charset="-122"/>
              </a:rPr>
              <a:t>window</a:t>
            </a:r>
            <a:r>
              <a:rPr lang="zh-CN" altLang="en-US" dirty="0" smtClean="0">
                <a:ea typeface="宋体" pitchFamily="2" charset="-122"/>
              </a:rPr>
              <a:t>系统下，回车符和换行符会与</a:t>
            </a:r>
            <a:r>
              <a:rPr lang="en-US" altLang="zh-CN" dirty="0" smtClean="0">
                <a:ea typeface="宋体" pitchFamily="2" charset="-122"/>
              </a:rPr>
              <a:t>Unix</a:t>
            </a:r>
            <a:r>
              <a:rPr lang="zh-CN" altLang="en-US" dirty="0" smtClean="0">
                <a:ea typeface="宋体" pitchFamily="2" charset="-122"/>
              </a:rPr>
              <a:t>系统下的有所差异。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建议使用</a:t>
            </a:r>
            <a:r>
              <a:rPr lang="en-US" altLang="zh-CN" dirty="0" smtClean="0">
                <a:ea typeface="宋体" pitchFamily="2" charset="-122"/>
              </a:rPr>
              <a:t>rb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err="1" smtClean="0">
                <a:ea typeface="宋体" pitchFamily="2" charset="-122"/>
              </a:rPr>
              <a:t>wb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ab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6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0948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rb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与 </a:t>
            </a:r>
            <a:r>
              <a:rPr lang="en-US" altLang="zh-CN" b="1" dirty="0" err="1" smtClean="0">
                <a:ea typeface="宋体" pitchFamily="2" charset="-122"/>
              </a:rPr>
              <a:t>rb</a:t>
            </a:r>
            <a:r>
              <a:rPr lang="en-US" altLang="zh-CN" b="1" dirty="0" smtClean="0">
                <a:ea typeface="宋体" pitchFamily="2" charset="-122"/>
              </a:rPr>
              <a:t>+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21"/>
          <a:stretch/>
        </p:blipFill>
        <p:spPr>
          <a:xfrm>
            <a:off x="173064" y="1464168"/>
            <a:ext cx="2136027" cy="15718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4" y="4672097"/>
            <a:ext cx="1829055" cy="857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509" y="844617"/>
            <a:ext cx="6239746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38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0948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rb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与 </a:t>
            </a:r>
            <a:r>
              <a:rPr lang="en-US" altLang="zh-CN" b="1" dirty="0" err="1" smtClean="0">
                <a:ea typeface="宋体" pitchFamily="2" charset="-122"/>
              </a:rPr>
              <a:t>rb</a:t>
            </a:r>
            <a:r>
              <a:rPr lang="en-US" altLang="zh-CN" b="1" dirty="0" smtClean="0">
                <a:ea typeface="宋体" pitchFamily="2" charset="-122"/>
              </a:rPr>
              <a:t>+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9" y="1622148"/>
            <a:ext cx="8783276" cy="18957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691" y="4119418"/>
            <a:ext cx="1140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rb</a:t>
            </a:r>
            <a:r>
              <a:rPr lang="zh-CN" altLang="en-US" dirty="0" smtClean="0">
                <a:ea typeface="宋体" pitchFamily="2" charset="-122"/>
              </a:rPr>
              <a:t>仅能对文件进行读取，无法写入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err="1">
                <a:ea typeface="宋体" pitchFamily="2" charset="-122"/>
              </a:rPr>
              <a:t>rb</a:t>
            </a:r>
            <a:r>
              <a:rPr lang="en-US" altLang="zh-CN" dirty="0" smtClean="0">
                <a:ea typeface="宋体" pitchFamily="2" charset="-122"/>
              </a:rPr>
              <a:t>+</a:t>
            </a:r>
            <a:r>
              <a:rPr lang="zh-CN" altLang="en-US" dirty="0" smtClean="0">
                <a:ea typeface="宋体" pitchFamily="2" charset="-122"/>
              </a:rPr>
              <a:t>可以进行文件的读取和写入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当</a:t>
            </a:r>
            <a:r>
              <a:rPr lang="en-US" altLang="zh-CN" dirty="0" smtClean="0">
                <a:ea typeface="宋体" pitchFamily="2" charset="-122"/>
              </a:rPr>
              <a:t>rb+</a:t>
            </a:r>
            <a:r>
              <a:rPr lang="zh-CN" altLang="en-US" dirty="0" smtClean="0">
                <a:ea typeface="宋体" pitchFamily="2" charset="-122"/>
              </a:rPr>
              <a:t>进行没有进行文件读取，就执行文件写入的话，会清空原有的文件，写入新行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当</a:t>
            </a:r>
            <a:r>
              <a:rPr lang="en-US" altLang="zh-CN" dirty="0" smtClean="0">
                <a:ea typeface="宋体" pitchFamily="2" charset="-122"/>
              </a:rPr>
              <a:t>rb+</a:t>
            </a:r>
            <a:r>
              <a:rPr lang="zh-CN" altLang="en-US" dirty="0" smtClean="0">
                <a:ea typeface="宋体" pitchFamily="2" charset="-122"/>
              </a:rPr>
              <a:t>进行过文件</a:t>
            </a:r>
            <a:r>
              <a:rPr lang="zh-CN" altLang="en-US" dirty="0">
                <a:ea typeface="宋体" pitchFamily="2" charset="-122"/>
              </a:rPr>
              <a:t>读取</a:t>
            </a:r>
            <a:r>
              <a:rPr lang="zh-CN" altLang="en-US" dirty="0" smtClean="0">
                <a:ea typeface="宋体" pitchFamily="2" charset="-122"/>
              </a:rPr>
              <a:t>之后</a:t>
            </a:r>
            <a:r>
              <a:rPr lang="zh-CN" altLang="en-US" dirty="0">
                <a:ea typeface="宋体" pitchFamily="2" charset="-122"/>
              </a:rPr>
              <a:t>再</a:t>
            </a:r>
            <a:r>
              <a:rPr lang="zh-CN" altLang="en-US" dirty="0" smtClean="0">
                <a:ea typeface="宋体" pitchFamily="2" charset="-122"/>
              </a:rPr>
              <a:t>执行文件写入，会在原文件的最后追加一个新行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7953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0948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a typeface="宋体" pitchFamily="2" charset="-122"/>
              </a:rPr>
              <a:t>a</a:t>
            </a:r>
            <a:r>
              <a:rPr lang="en-US" altLang="zh-CN" b="1" dirty="0" smtClean="0">
                <a:ea typeface="宋体" pitchFamily="2" charset="-122"/>
              </a:rPr>
              <a:t>b </a:t>
            </a:r>
            <a:r>
              <a:rPr lang="zh-CN" altLang="en-US" b="1" dirty="0" smtClean="0">
                <a:ea typeface="宋体" pitchFamily="2" charset="-122"/>
              </a:rPr>
              <a:t>与 </a:t>
            </a:r>
            <a:r>
              <a:rPr lang="en-US" altLang="zh-CN" b="1" dirty="0" err="1">
                <a:ea typeface="宋体" pitchFamily="2" charset="-122"/>
              </a:rPr>
              <a:t>a</a:t>
            </a:r>
            <a:r>
              <a:rPr lang="en-US" altLang="zh-CN" b="1" dirty="0" err="1" smtClean="0">
                <a:ea typeface="宋体" pitchFamily="2" charset="-122"/>
              </a:rPr>
              <a:t>b</a:t>
            </a:r>
            <a:r>
              <a:rPr lang="en-US" altLang="zh-CN" b="1" dirty="0" smtClean="0">
                <a:ea typeface="宋体" pitchFamily="2" charset="-122"/>
              </a:rPr>
              <a:t>+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79" y="259842"/>
            <a:ext cx="6525536" cy="644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3" y="5767331"/>
            <a:ext cx="192431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41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9" y="1464168"/>
            <a:ext cx="8087854" cy="1838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278" y="10948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a typeface="宋体" pitchFamily="2" charset="-122"/>
              </a:rPr>
              <a:t>a</a:t>
            </a:r>
            <a:r>
              <a:rPr lang="en-US" altLang="zh-CN" b="1" dirty="0" smtClean="0">
                <a:ea typeface="宋体" pitchFamily="2" charset="-122"/>
              </a:rPr>
              <a:t>b </a:t>
            </a:r>
            <a:r>
              <a:rPr lang="zh-CN" altLang="en-US" b="1" dirty="0" smtClean="0">
                <a:ea typeface="宋体" pitchFamily="2" charset="-122"/>
              </a:rPr>
              <a:t>与 </a:t>
            </a:r>
            <a:r>
              <a:rPr lang="en-US" altLang="zh-CN" b="1" dirty="0" err="1">
                <a:ea typeface="宋体" pitchFamily="2" charset="-122"/>
              </a:rPr>
              <a:t>a</a:t>
            </a:r>
            <a:r>
              <a:rPr lang="en-US" altLang="zh-CN" b="1" dirty="0" err="1" smtClean="0">
                <a:ea typeface="宋体" pitchFamily="2" charset="-122"/>
              </a:rPr>
              <a:t>b</a:t>
            </a:r>
            <a:r>
              <a:rPr lang="en-US" altLang="zh-CN" b="1" dirty="0" smtClean="0">
                <a:ea typeface="宋体" pitchFamily="2" charset="-122"/>
              </a:rPr>
              <a:t>+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0665" y="3602182"/>
            <a:ext cx="80329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ab</a:t>
            </a:r>
            <a:r>
              <a:rPr lang="zh-CN" altLang="en-US" dirty="0" smtClean="0">
                <a:ea typeface="宋体" pitchFamily="2" charset="-122"/>
              </a:rPr>
              <a:t>只能进行追加，而不能进行读取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ab</a:t>
            </a:r>
            <a:r>
              <a:rPr lang="en-US" altLang="zh-CN" dirty="0" smtClean="0">
                <a:ea typeface="宋体" pitchFamily="2" charset="-122"/>
              </a:rPr>
              <a:t>+ </a:t>
            </a:r>
            <a:r>
              <a:rPr lang="zh-CN" altLang="en-US" dirty="0" smtClean="0">
                <a:ea typeface="宋体" pitchFamily="2" charset="-122"/>
              </a:rPr>
              <a:t>可以进行追加和读取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ab+</a:t>
            </a:r>
            <a:r>
              <a:rPr lang="zh-CN" altLang="en-US" dirty="0" smtClean="0">
                <a:ea typeface="宋体" pitchFamily="2" charset="-122"/>
              </a:rPr>
              <a:t>模式中，无论是否已经进过读取，进行写入的时候都会在最后进行追加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ab+</a:t>
            </a:r>
            <a:r>
              <a:rPr lang="zh-CN" altLang="en-US" dirty="0">
                <a:ea typeface="宋体" pitchFamily="2" charset="-122"/>
              </a:rPr>
              <a:t>模式中</a:t>
            </a:r>
            <a:r>
              <a:rPr lang="zh-CN" altLang="en-US" dirty="0" smtClean="0">
                <a:ea typeface="宋体" pitchFamily="2" charset="-122"/>
              </a:rPr>
              <a:t>，无论是否进行过写入，对读取不产生影响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推荐使用</a:t>
            </a:r>
            <a:r>
              <a:rPr lang="en-US" altLang="zh-CN" dirty="0" smtClean="0">
                <a:ea typeface="宋体" pitchFamily="2" charset="-122"/>
              </a:rPr>
              <a:t>rb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err="1" smtClean="0">
                <a:ea typeface="宋体" pitchFamily="2" charset="-122"/>
              </a:rPr>
              <a:t>wb</a:t>
            </a:r>
            <a:r>
              <a:rPr lang="zh-CN" altLang="en-US" dirty="0" smtClean="0">
                <a:ea typeface="宋体" pitchFamily="2" charset="-122"/>
              </a:rPr>
              <a:t>，和</a:t>
            </a:r>
            <a:r>
              <a:rPr lang="en-US" altLang="zh-CN" dirty="0" smtClean="0">
                <a:ea typeface="宋体" pitchFamily="2" charset="-122"/>
              </a:rPr>
              <a:t>ab</a:t>
            </a:r>
            <a:r>
              <a:rPr lang="zh-CN" altLang="en-US" dirty="0" smtClean="0">
                <a:ea typeface="宋体" pitchFamily="2" charset="-122"/>
              </a:rPr>
              <a:t>，如果并非必要，不要对同一个文件进行读取和写入。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8265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打开文件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8" y="1707842"/>
            <a:ext cx="5306165" cy="233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291" y="4673600"/>
            <a:ext cx="4916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与</a:t>
            </a:r>
            <a:r>
              <a:rPr lang="zh-CN" altLang="en-US" dirty="0" smtClean="0">
                <a:ea typeface="宋体" pitchFamily="2" charset="-122"/>
              </a:rPr>
              <a:t>直接打开相比，通常使用</a:t>
            </a:r>
            <a:r>
              <a:rPr lang="en-US" altLang="zh-CN" dirty="0" smtClean="0">
                <a:ea typeface="宋体" pitchFamily="2" charset="-122"/>
              </a:rPr>
              <a:t>with as</a:t>
            </a:r>
            <a:r>
              <a:rPr lang="zh-CN" altLang="en-US" dirty="0" smtClean="0">
                <a:ea typeface="宋体" pitchFamily="2" charset="-122"/>
              </a:rPr>
              <a:t>来打开文件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使用</a:t>
            </a:r>
            <a:r>
              <a:rPr lang="en-US" altLang="zh-CN" dirty="0" smtClean="0">
                <a:ea typeface="宋体" pitchFamily="2" charset="-122"/>
              </a:rPr>
              <a:t>with</a:t>
            </a:r>
            <a:r>
              <a:rPr lang="zh-CN" altLang="en-US" dirty="0" smtClean="0">
                <a:ea typeface="宋体" pitchFamily="2" charset="-122"/>
              </a:rPr>
              <a:t>对异常的处理更友好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with</a:t>
            </a:r>
            <a:r>
              <a:rPr lang="zh-CN" altLang="en-US" dirty="0" smtClean="0">
                <a:ea typeface="宋体" pitchFamily="2" charset="-122"/>
              </a:rPr>
              <a:t>会自动关闭文件，节约内存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692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遍历文件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1861319"/>
            <a:ext cx="5420481" cy="2867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09" y="1861319"/>
            <a:ext cx="623974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读取一行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8" y="1771089"/>
            <a:ext cx="4810796" cy="18195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44" y="1771089"/>
            <a:ext cx="252447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60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gzip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7" y="1722847"/>
            <a:ext cx="1362265" cy="1838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3886217"/>
            <a:ext cx="878327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的版本及区别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925" y="1317071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Print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719" y="177873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Python2:  </a:t>
            </a:r>
            <a:r>
              <a:rPr lang="en-US" altLang="zh-CN" dirty="0" smtClean="0"/>
              <a:t>print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03"/>
          <a:stretch/>
        </p:blipFill>
        <p:spPr>
          <a:xfrm>
            <a:off x="95107" y="2369866"/>
            <a:ext cx="4745342" cy="34343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806" y="2369866"/>
            <a:ext cx="615400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193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os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 smtClean="0">
                <a:ea typeface="宋体" pitchFamily="2" charset="-122"/>
              </a:rPr>
              <a:t>os.path.join</a:t>
            </a:r>
            <a:endParaRPr lang="zh-CN" altLang="en-US" sz="1400" dirty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0" y="1871610"/>
            <a:ext cx="3801005" cy="28007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727" y="1862083"/>
            <a:ext cx="661127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485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os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 smtClean="0">
                <a:ea typeface="宋体" pitchFamily="2" charset="-122"/>
              </a:rPr>
              <a:t>os.rename</a:t>
            </a:r>
            <a:r>
              <a:rPr lang="en-US" altLang="zh-CN" sz="1400" dirty="0" smtClean="0">
                <a:ea typeface="宋体" pitchFamily="2" charset="-122"/>
              </a:rPr>
              <a:t>  </a:t>
            </a:r>
            <a:r>
              <a:rPr lang="zh-CN" altLang="en-US" sz="1400" dirty="0" smtClean="0">
                <a:ea typeface="宋体" pitchFamily="2" charset="-122"/>
              </a:rPr>
              <a:t>移动文件</a:t>
            </a:r>
            <a:endParaRPr lang="zh-CN" altLang="en-US" sz="1400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8" y="1828799"/>
            <a:ext cx="8610600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8" y="2676524"/>
            <a:ext cx="8801100" cy="752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7278" y="37817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sour:</a:t>
            </a:r>
            <a:r>
              <a:rPr lang="zh-CN" altLang="en-US" b="1" dirty="0" smtClean="0">
                <a:ea typeface="宋体" pitchFamily="2" charset="-122"/>
              </a:rPr>
              <a:t>源文件路径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dest</a:t>
            </a:r>
            <a:r>
              <a:rPr lang="zh-CN" altLang="en-US" b="1" dirty="0" smtClean="0">
                <a:ea typeface="宋体" pitchFamily="2" charset="-122"/>
              </a:rPr>
              <a:t>：目标文件路径</a:t>
            </a: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08220" y="3804308"/>
            <a:ext cx="6834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os.rename</a:t>
            </a:r>
            <a:r>
              <a:rPr lang="zh-CN" altLang="en-US" dirty="0" smtClean="0">
                <a:ea typeface="宋体" pitchFamily="2" charset="-122"/>
              </a:rPr>
              <a:t>类似于</a:t>
            </a:r>
            <a:r>
              <a:rPr lang="en-US" altLang="zh-CN" dirty="0" err="1" smtClean="0">
                <a:ea typeface="宋体" pitchFamily="2" charset="-122"/>
              </a:rPr>
              <a:t>linux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en-US" altLang="zh-CN" dirty="0" smtClean="0">
                <a:ea typeface="宋体" pitchFamily="2" charset="-122"/>
              </a:rPr>
              <a:t>mv</a:t>
            </a:r>
            <a:r>
              <a:rPr lang="zh-CN" altLang="en-US" dirty="0" smtClean="0">
                <a:ea typeface="宋体" pitchFamily="2" charset="-122"/>
              </a:rPr>
              <a:t>，可以将一个文件重命名，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也可以将一个文件从一个地方移动到另一个地方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当目标文件存在同名文件的时候，会覆盖掉目标文件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2784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217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os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dirty="0" err="1" smtClean="0">
                <a:ea typeface="宋体" pitchFamily="2" charset="-122"/>
              </a:rPr>
              <a:t>os.rename</a:t>
            </a:r>
            <a:r>
              <a:rPr lang="en-US" altLang="zh-CN" sz="1400" dirty="0" smtClean="0">
                <a:ea typeface="宋体" pitchFamily="2" charset="-122"/>
              </a:rPr>
              <a:t>  </a:t>
            </a:r>
            <a:r>
              <a:rPr lang="zh-CN" altLang="en-US" sz="1400" dirty="0" smtClean="0">
                <a:ea typeface="宋体" pitchFamily="2" charset="-122"/>
              </a:rPr>
              <a:t>移动文件</a:t>
            </a:r>
            <a:endParaRPr lang="zh-CN" altLang="en-US" sz="1400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1753502"/>
            <a:ext cx="8877300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9" y="3521652"/>
            <a:ext cx="8972550" cy="1809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278" y="569360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sour:</a:t>
            </a:r>
            <a:r>
              <a:rPr lang="zh-CN" altLang="en-US" b="1" dirty="0" smtClean="0">
                <a:ea typeface="宋体" pitchFamily="2" charset="-122"/>
              </a:rPr>
              <a:t>源文件路径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dest</a:t>
            </a:r>
            <a:r>
              <a:rPr lang="zh-CN" altLang="en-US" b="1" dirty="0" smtClean="0">
                <a:ea typeface="宋体" pitchFamily="2" charset="-122"/>
              </a:rPr>
              <a:t>：目标文件路径</a:t>
            </a: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08220" y="5716160"/>
            <a:ext cx="683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当目标文件路径是文件夹和目标路径文件夹不存在的时候都会报错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923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os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err="1" smtClean="0">
                <a:ea typeface="宋体" pitchFamily="2" charset="-122"/>
              </a:rPr>
              <a:t>os.rename</a:t>
            </a:r>
            <a:r>
              <a:rPr lang="en-US" altLang="zh-CN" b="1" dirty="0" smtClean="0">
                <a:ea typeface="宋体" pitchFamily="2" charset="-122"/>
              </a:rPr>
              <a:t>  </a:t>
            </a:r>
            <a:r>
              <a:rPr lang="zh-CN" altLang="en-US" b="1" dirty="0" smtClean="0">
                <a:ea typeface="宋体" pitchFamily="2" charset="-122"/>
              </a:rPr>
              <a:t>移动文件</a:t>
            </a:r>
            <a:endParaRPr lang="zh-CN" altLang="en-US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19" y="1892300"/>
            <a:ext cx="8982075" cy="83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319" y="345840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sour:</a:t>
            </a:r>
            <a:r>
              <a:rPr lang="zh-CN" altLang="en-US" b="1" dirty="0" smtClean="0">
                <a:ea typeface="宋体" pitchFamily="2" charset="-122"/>
              </a:rPr>
              <a:t>源文件路径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dest</a:t>
            </a:r>
            <a:r>
              <a:rPr lang="zh-CN" altLang="en-US" b="1" dirty="0" smtClean="0">
                <a:ea typeface="宋体" pitchFamily="2" charset="-122"/>
              </a:rPr>
              <a:t>：目标文件路径</a:t>
            </a: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6261" y="3480960"/>
            <a:ext cx="683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注意最后的斜杠， 上面会把</a:t>
            </a:r>
            <a:r>
              <a:rPr lang="en-US" altLang="zh-CN" dirty="0" err="1" smtClean="0">
                <a:ea typeface="宋体" pitchFamily="2" charset="-122"/>
              </a:rPr>
              <a:t>not_exists_dir</a:t>
            </a:r>
            <a:r>
              <a:rPr lang="zh-CN" altLang="en-US" dirty="0" smtClean="0">
                <a:ea typeface="宋体" pitchFamily="2" charset="-122"/>
              </a:rPr>
              <a:t>当成一个文件名，并成功的进行移动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234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278" y="1168727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shutil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shutil.move</a:t>
            </a:r>
            <a:r>
              <a:rPr lang="zh-CN" altLang="en-US" b="1" dirty="0" smtClean="0">
                <a:ea typeface="宋体" pitchFamily="2" charset="-122"/>
              </a:rPr>
              <a:t>： 复制文件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3" y="1815058"/>
            <a:ext cx="8810625" cy="781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2" y="2686050"/>
            <a:ext cx="8743950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23" y="3519632"/>
            <a:ext cx="8791575" cy="72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458" y="459452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sour:</a:t>
            </a:r>
            <a:r>
              <a:rPr lang="zh-CN" altLang="en-US" b="1" dirty="0" smtClean="0">
                <a:ea typeface="宋体" pitchFamily="2" charset="-122"/>
              </a:rPr>
              <a:t>源文件路径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dest</a:t>
            </a:r>
            <a:r>
              <a:rPr lang="zh-CN" altLang="en-US" b="1" dirty="0" smtClean="0">
                <a:ea typeface="宋体" pitchFamily="2" charset="-122"/>
              </a:rPr>
              <a:t>：目标文件路径</a:t>
            </a: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54400" y="4617076"/>
            <a:ext cx="8137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>
                <a:ea typeface="宋体" pitchFamily="2" charset="-122"/>
              </a:rPr>
              <a:t>s</a:t>
            </a:r>
            <a:r>
              <a:rPr lang="en-US" altLang="zh-CN" dirty="0" err="1" smtClean="0">
                <a:ea typeface="宋体" pitchFamily="2" charset="-122"/>
              </a:rPr>
              <a:t>hutil.move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的作用于</a:t>
            </a:r>
            <a:r>
              <a:rPr lang="en-US" altLang="zh-CN" dirty="0" err="1" smtClean="0">
                <a:ea typeface="宋体" pitchFamily="2" charset="-122"/>
              </a:rPr>
              <a:t>os</a:t>
            </a:r>
            <a:r>
              <a:rPr lang="en-US" altLang="zh-CN" dirty="0" err="1" smtClean="0">
                <a:ea typeface="宋体" pitchFamily="2" charset="-122"/>
              </a:rPr>
              <a:t>.rename</a:t>
            </a:r>
            <a:r>
              <a:rPr lang="zh-CN" altLang="en-US" dirty="0" smtClean="0">
                <a:ea typeface="宋体" pitchFamily="2" charset="-122"/>
              </a:rPr>
              <a:t>类似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可以</a:t>
            </a:r>
            <a:r>
              <a:rPr lang="zh-CN" altLang="en-US" dirty="0" smtClean="0">
                <a:ea typeface="宋体" pitchFamily="2" charset="-122"/>
              </a:rPr>
              <a:t>将一个文件重命名，也可以将一个文件从一个地方移动到另一个地方</a:t>
            </a:r>
            <a:endParaRPr lang="en-US" altLang="zh-CN" dirty="0" smtClean="0">
              <a:ea typeface="宋体" pitchFamily="2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与</a:t>
            </a:r>
            <a:r>
              <a:rPr lang="en-US" altLang="zh-CN" dirty="0" err="1" smtClean="0">
                <a:ea typeface="宋体" pitchFamily="2" charset="-122"/>
              </a:rPr>
              <a:t>os.rename</a:t>
            </a:r>
            <a:r>
              <a:rPr lang="zh-CN" altLang="en-US" dirty="0" smtClean="0">
                <a:ea typeface="宋体" pitchFamily="2" charset="-122"/>
              </a:rPr>
              <a:t>不同，当目标是文件夹时，也可以正确的移动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030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8" y="1912367"/>
            <a:ext cx="8953500" cy="2600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278" y="1145963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shutil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shutil.move</a:t>
            </a:r>
            <a:r>
              <a:rPr lang="zh-CN" altLang="en-US" b="1" dirty="0" smtClean="0">
                <a:ea typeface="宋体" pitchFamily="2" charset="-122"/>
              </a:rPr>
              <a:t>： 复制文件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458" y="459452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sour:</a:t>
            </a:r>
            <a:r>
              <a:rPr lang="zh-CN" altLang="en-US" b="1" dirty="0" smtClean="0">
                <a:ea typeface="宋体" pitchFamily="2" charset="-122"/>
              </a:rPr>
              <a:t>源文件路径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dest</a:t>
            </a:r>
            <a:r>
              <a:rPr lang="zh-CN" altLang="en-US" b="1" dirty="0" smtClean="0">
                <a:ea typeface="宋体" pitchFamily="2" charset="-122"/>
              </a:rPr>
              <a:t>：目标文件路径</a:t>
            </a: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4400" y="4617076"/>
            <a:ext cx="813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当目标是文件夹， 且目标文件已经存在的时候，会报错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8201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2751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shutil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shutil.move</a:t>
            </a:r>
            <a:r>
              <a:rPr lang="zh-CN" altLang="en-US" b="1" dirty="0" smtClean="0">
                <a:ea typeface="宋体" pitchFamily="2" charset="-122"/>
              </a:rPr>
              <a:t>： 复制文件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4" y="1815058"/>
            <a:ext cx="8972550" cy="3562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458" y="566594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sour:</a:t>
            </a:r>
            <a:r>
              <a:rPr lang="zh-CN" altLang="en-US" b="1" dirty="0" smtClean="0">
                <a:ea typeface="宋体" pitchFamily="2" charset="-122"/>
              </a:rPr>
              <a:t>源文件路径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dest</a:t>
            </a:r>
            <a:r>
              <a:rPr lang="zh-CN" altLang="en-US" b="1" dirty="0" smtClean="0">
                <a:ea typeface="宋体" pitchFamily="2" charset="-122"/>
              </a:rPr>
              <a:t>：目标文件路径</a:t>
            </a: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4400" y="5665940"/>
            <a:ext cx="813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ea typeface="宋体" pitchFamily="2" charset="-122"/>
              </a:rPr>
              <a:t>当目标是一个不存在的文件夹的时候，会报错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9020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32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shutil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shutil.copyfile</a:t>
            </a:r>
            <a:r>
              <a:rPr lang="zh-CN" altLang="en-US" b="1" dirty="0" smtClean="0">
                <a:ea typeface="宋体" pitchFamily="2" charset="-122"/>
              </a:rPr>
              <a:t>： 复制文件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8" y="1815058"/>
            <a:ext cx="8802328" cy="3620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719" y="571215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sour:</a:t>
            </a:r>
            <a:r>
              <a:rPr lang="zh-CN" altLang="en-US" b="1" dirty="0" smtClean="0">
                <a:ea typeface="宋体" pitchFamily="2" charset="-122"/>
              </a:rPr>
              <a:t>源文件路径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dest</a:t>
            </a:r>
            <a:r>
              <a:rPr lang="zh-CN" altLang="en-US" b="1" dirty="0" smtClean="0">
                <a:ea typeface="宋体" pitchFamily="2" charset="-122"/>
              </a:rPr>
              <a:t>：目标文件路径</a:t>
            </a: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1782" y="5712154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当目标文件路径存在</a:t>
            </a:r>
            <a:r>
              <a:rPr lang="en-US" altLang="zh-CN" dirty="0" smtClean="0">
                <a:ea typeface="宋体" pitchFamily="2" charset="-122"/>
              </a:rPr>
              <a:t>a.txt</a:t>
            </a:r>
            <a:r>
              <a:rPr lang="zh-CN" altLang="en-US" dirty="0" smtClean="0">
                <a:ea typeface="宋体" pitchFamily="2" charset="-122"/>
              </a:rPr>
              <a:t>的时候，执行后</a:t>
            </a:r>
            <a:r>
              <a:rPr lang="en-US" altLang="zh-CN" dirty="0" smtClean="0">
                <a:ea typeface="宋体" pitchFamily="2" charset="-122"/>
              </a:rPr>
              <a:t>a.txt</a:t>
            </a:r>
            <a:r>
              <a:rPr lang="zh-CN" altLang="en-US" dirty="0" smtClean="0">
                <a:ea typeface="宋体" pitchFamily="2" charset="-122"/>
              </a:rPr>
              <a:t>会被覆盖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当目标文件名为</a:t>
            </a:r>
            <a:r>
              <a:rPr lang="en-US" altLang="zh-CN" dirty="0" smtClean="0">
                <a:ea typeface="宋体" pitchFamily="2" charset="-122"/>
              </a:rPr>
              <a:t>b.txt</a:t>
            </a:r>
            <a:r>
              <a:rPr lang="zh-CN" altLang="en-US" dirty="0" smtClean="0">
                <a:ea typeface="宋体" pitchFamily="2" charset="-122"/>
              </a:rPr>
              <a:t>的时候，会复制并重命名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当</a:t>
            </a:r>
            <a:r>
              <a:rPr lang="zh-CN" altLang="en-US" dirty="0">
                <a:ea typeface="宋体" pitchFamily="2" charset="-122"/>
              </a:rPr>
              <a:t>目标</a:t>
            </a:r>
            <a:r>
              <a:rPr lang="zh-CN" altLang="en-US" dirty="0" smtClean="0">
                <a:ea typeface="宋体" pitchFamily="2" charset="-122"/>
              </a:rPr>
              <a:t>文件名</a:t>
            </a:r>
            <a:r>
              <a:rPr lang="zh-CN" altLang="en-US" dirty="0" smtClean="0">
                <a:ea typeface="宋体" pitchFamily="2" charset="-122"/>
              </a:rPr>
              <a:t>为文件夹的时候，会报错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3826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shutil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smtClean="0">
                <a:ea typeface="宋体" pitchFamily="2" charset="-122"/>
              </a:rPr>
              <a:t>copy copy2</a:t>
            </a:r>
            <a:r>
              <a:rPr lang="zh-CN" altLang="en-US" b="1" dirty="0" smtClean="0">
                <a:ea typeface="宋体" pitchFamily="2" charset="-122"/>
              </a:rPr>
              <a:t>：复制文件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8" y="1894847"/>
            <a:ext cx="8840434" cy="2791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1823" y="5296655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</a:rPr>
              <a:t>当目标文件路径存在</a:t>
            </a:r>
            <a:r>
              <a:rPr lang="en-US" altLang="zh-CN" dirty="0" smtClean="0">
                <a:ea typeface="宋体" pitchFamily="2" charset="-122"/>
              </a:rPr>
              <a:t>a.txt</a:t>
            </a:r>
            <a:r>
              <a:rPr lang="zh-CN" altLang="en-US" dirty="0" smtClean="0">
                <a:ea typeface="宋体" pitchFamily="2" charset="-122"/>
              </a:rPr>
              <a:t>的时候，执行后</a:t>
            </a:r>
            <a:r>
              <a:rPr lang="en-US" altLang="zh-CN" dirty="0" smtClean="0">
                <a:ea typeface="宋体" pitchFamily="2" charset="-122"/>
              </a:rPr>
              <a:t>a.txt</a:t>
            </a:r>
            <a:r>
              <a:rPr lang="zh-CN" altLang="en-US" dirty="0" smtClean="0">
                <a:ea typeface="宋体" pitchFamily="2" charset="-122"/>
              </a:rPr>
              <a:t>会被覆盖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当目标文件名为</a:t>
            </a:r>
            <a:r>
              <a:rPr lang="en-US" altLang="zh-CN" dirty="0" smtClean="0">
                <a:ea typeface="宋体" pitchFamily="2" charset="-122"/>
              </a:rPr>
              <a:t>b.txt</a:t>
            </a:r>
            <a:r>
              <a:rPr lang="zh-CN" altLang="en-US" dirty="0" smtClean="0">
                <a:ea typeface="宋体" pitchFamily="2" charset="-122"/>
              </a:rPr>
              <a:t>的时候，会复制并重命名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当</a:t>
            </a:r>
            <a:r>
              <a:rPr lang="zh-CN" altLang="en-US" dirty="0" smtClean="0">
                <a:ea typeface="宋体" pitchFamily="2" charset="-122"/>
              </a:rPr>
              <a:t>目</a:t>
            </a:r>
            <a:r>
              <a:rPr lang="zh-CN" altLang="en-US" dirty="0">
                <a:ea typeface="宋体" pitchFamily="2" charset="-122"/>
              </a:rPr>
              <a:t>标</a:t>
            </a:r>
            <a:r>
              <a:rPr lang="zh-CN" altLang="en-US" dirty="0" smtClean="0">
                <a:ea typeface="宋体" pitchFamily="2" charset="-122"/>
              </a:rPr>
              <a:t>文件名</a:t>
            </a:r>
            <a:r>
              <a:rPr lang="zh-CN" altLang="en-US" dirty="0" smtClean="0">
                <a:ea typeface="宋体" pitchFamily="2" charset="-122"/>
              </a:rPr>
              <a:t>为文件夹的时候，</a:t>
            </a:r>
            <a:r>
              <a:rPr lang="zh-CN" altLang="en-US" dirty="0">
                <a:ea typeface="宋体" pitchFamily="2" charset="-122"/>
              </a:rPr>
              <a:t>会</a:t>
            </a:r>
            <a:r>
              <a:rPr lang="zh-CN" altLang="en-US" dirty="0" smtClean="0">
                <a:ea typeface="宋体" pitchFamily="2" charset="-122"/>
              </a:rPr>
              <a:t>把文件复制到这个文件夹下面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copy2</a:t>
            </a:r>
            <a:r>
              <a:rPr lang="zh-CN" altLang="en-US" dirty="0" smtClean="0">
                <a:ea typeface="宋体" pitchFamily="2" charset="-122"/>
              </a:rPr>
              <a:t>与</a:t>
            </a:r>
            <a:r>
              <a:rPr lang="en-US" altLang="zh-CN" dirty="0" smtClean="0">
                <a:ea typeface="宋体" pitchFamily="2" charset="-122"/>
              </a:rPr>
              <a:t>copy</a:t>
            </a:r>
            <a:r>
              <a:rPr lang="zh-CN" altLang="en-US" dirty="0" smtClean="0">
                <a:ea typeface="宋体" pitchFamily="2" charset="-122"/>
              </a:rPr>
              <a:t>的用法完全一样，但是</a:t>
            </a:r>
            <a:r>
              <a:rPr lang="en-US" altLang="zh-CN" dirty="0" smtClean="0">
                <a:ea typeface="宋体" pitchFamily="2" charset="-122"/>
              </a:rPr>
              <a:t>copy2</a:t>
            </a:r>
            <a:r>
              <a:rPr lang="zh-CN" altLang="en-US" dirty="0" smtClean="0">
                <a:ea typeface="宋体" pitchFamily="2" charset="-122"/>
              </a:rPr>
              <a:t>会将文件信息也复制过去，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一般建议使用</a:t>
            </a:r>
            <a:r>
              <a:rPr lang="en-US" altLang="zh-CN" dirty="0" smtClean="0">
                <a:ea typeface="宋体" pitchFamily="2" charset="-122"/>
              </a:rPr>
              <a:t>copy2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19" y="560131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sour:</a:t>
            </a:r>
            <a:r>
              <a:rPr lang="zh-CN" altLang="en-US" b="1" dirty="0" smtClean="0">
                <a:ea typeface="宋体" pitchFamily="2" charset="-122"/>
              </a:rPr>
              <a:t>源文件路径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dest</a:t>
            </a:r>
            <a:r>
              <a:rPr lang="zh-CN" altLang="en-US" b="1" dirty="0" smtClean="0">
                <a:ea typeface="宋体" pitchFamily="2" charset="-122"/>
              </a:rPr>
              <a:t>：目标文件路径</a:t>
            </a:r>
            <a:endParaRPr lang="en-US" altLang="zh-CN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8709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dirty="0" err="1" smtClean="0">
                <a:ea typeface="宋体" pitchFamily="2" charset="-122"/>
              </a:rPr>
              <a:t>shutil</a:t>
            </a:r>
            <a:r>
              <a:rPr lang="zh-CN" altLang="en-US" b="1" dirty="0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copytree</a:t>
            </a:r>
            <a:r>
              <a:rPr lang="en-US" altLang="zh-CN" b="1" dirty="0" smtClean="0">
                <a:ea typeface="宋体" pitchFamily="2" charset="-122"/>
              </a:rPr>
              <a:t>: </a:t>
            </a:r>
            <a:r>
              <a:rPr lang="zh-CN" altLang="en-US" b="1" dirty="0" smtClean="0">
                <a:ea typeface="宋体" pitchFamily="2" charset="-122"/>
              </a:rPr>
              <a:t>复制文件夹</a:t>
            </a:r>
            <a:endParaRPr lang="en-US" altLang="zh-CN" b="1" dirty="0" smtClean="0"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84" y="1815058"/>
            <a:ext cx="885948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1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的版本及区别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924" y="131707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不等运算符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" y="2892074"/>
            <a:ext cx="3953427" cy="10193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846" y="2892074"/>
            <a:ext cx="4486901" cy="2210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924" y="216436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Python2  &lt;&gt;  !=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0846" y="223287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Python3  </a:t>
            </a:r>
            <a:r>
              <a:rPr lang="en-US" altLang="zh-CN" dirty="0" smtClean="0">
                <a:solidFill>
                  <a:srgbClr val="FF0000"/>
                </a:solidFill>
              </a:rPr>
              <a:t>&lt;&gt;</a:t>
            </a:r>
            <a:r>
              <a:rPr lang="en-US" altLang="zh-CN" dirty="0" smtClean="0"/>
              <a:t>  !=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924" y="6140741"/>
            <a:ext cx="472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rPr>
              <a:t>！</a:t>
            </a:r>
            <a:r>
              <a:rPr lang="zh-CN" altLang="en-US" b="1" dirty="0" smtClean="0">
                <a:latin typeface="Adobe 仿宋 Std R" pitchFamily="18" charset="-122"/>
                <a:ea typeface="Adobe 仿宋 Std R" pitchFamily="18" charset="-122"/>
              </a:rPr>
              <a:t>： </a:t>
            </a:r>
            <a:r>
              <a:rPr lang="zh-CN" altLang="en-US" b="1" dirty="0" smtClean="0">
                <a:ea typeface="Adobe 仿宋 Std R" pitchFamily="18" charset="-122"/>
              </a:rPr>
              <a:t>注意</a:t>
            </a:r>
            <a:r>
              <a:rPr lang="en-US" altLang="zh-CN" dirty="0" smtClean="0"/>
              <a:t>is 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==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3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514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的文件操作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278" y="1168727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ea typeface="宋体" pitchFamily="2" charset="-122"/>
              </a:rPr>
              <a:t>python </a:t>
            </a:r>
            <a:r>
              <a:rPr lang="zh-CN" altLang="en-US" b="1" dirty="0" smtClean="0">
                <a:ea typeface="宋体" pitchFamily="2" charset="-122"/>
              </a:rPr>
              <a:t>的</a:t>
            </a:r>
            <a:r>
              <a:rPr lang="en-US" altLang="zh-CN" b="1" smtClean="0">
                <a:ea typeface="宋体" pitchFamily="2" charset="-122"/>
              </a:rPr>
              <a:t>os</a:t>
            </a:r>
            <a:r>
              <a:rPr lang="zh-CN" altLang="en-US" b="1" smtClean="0">
                <a:ea typeface="宋体" pitchFamily="2" charset="-122"/>
              </a:rPr>
              <a:t>模块</a:t>
            </a:r>
            <a:endParaRPr lang="en-US" altLang="zh-CN" b="1" dirty="0" smtClean="0">
              <a:ea typeface="宋体" pitchFamily="2" charset="-122"/>
            </a:endParaRPr>
          </a:p>
          <a:p>
            <a:r>
              <a:rPr lang="en-US" altLang="zh-CN" b="1" dirty="0" err="1" smtClean="0">
                <a:ea typeface="宋体" pitchFamily="2" charset="-122"/>
              </a:rPr>
              <a:t>copytree</a:t>
            </a:r>
            <a:r>
              <a:rPr lang="en-US" altLang="zh-CN" b="1" dirty="0" smtClean="0">
                <a:ea typeface="宋体" pitchFamily="2" charset="-122"/>
              </a:rPr>
              <a:t>: </a:t>
            </a:r>
            <a:r>
              <a:rPr lang="zh-CN" altLang="en-US" b="1" dirty="0" smtClean="0">
                <a:ea typeface="宋体" pitchFamily="2" charset="-122"/>
              </a:rPr>
              <a:t>复制文件夹</a:t>
            </a:r>
            <a:endParaRPr lang="en-US" altLang="zh-CN" b="1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2217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 txBox="1"/>
          <p:nvPr/>
        </p:nvSpPr>
        <p:spPr>
          <a:xfrm>
            <a:off x="4927600" y="3077823"/>
            <a:ext cx="5691717" cy="84130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17168" tIns="58584" rIns="117168" bIns="58584" anchor="ctr"/>
          <a:lstStyle/>
          <a:p>
            <a:pPr defTabSz="117189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地址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/Add: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上海市浦东新区国际医学园区康新公路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3399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号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3</a:t>
            </a:r>
            <a:r>
              <a:rPr lang="zh-CN" altLang="en-US" sz="1000" dirty="0">
                <a:solidFill>
                  <a:srgbClr val="5F5F5F"/>
                </a:solidFill>
                <a:latin typeface="宋体" charset="-122"/>
              </a:rPr>
              <a:t>号楼       </a:t>
            </a:r>
            <a:br>
              <a:rPr lang="zh-CN" altLang="en-US" sz="1000" dirty="0">
                <a:solidFill>
                  <a:srgbClr val="5F5F5F"/>
                </a:solidFill>
                <a:latin typeface="宋体" charset="-122"/>
              </a:rPr>
            </a:br>
            <a:r>
              <a:rPr lang="zh-CN" altLang="en-US" sz="1000" dirty="0">
                <a:solidFill>
                  <a:srgbClr val="5F5F5F"/>
                </a:solidFill>
                <a:latin typeface="宋体" charset="-122"/>
              </a:rPr>
              <a:t>电话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/Tel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：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021-51875086              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服务热线：</a:t>
            </a:r>
            <a:r>
              <a:rPr lang="en-US" altLang="x-none" sz="1000" dirty="0">
                <a:solidFill>
                  <a:srgbClr val="5F5F5F"/>
                </a:solidFill>
                <a:latin typeface="宋体" charset="-122"/>
              </a:rPr>
              <a:t>400 660 1216</a:t>
            </a:r>
            <a:br>
              <a:rPr lang="en-US" altLang="x-none" sz="1000" dirty="0">
                <a:solidFill>
                  <a:srgbClr val="5F5F5F"/>
                </a:solidFill>
                <a:latin typeface="宋体" charset="-122"/>
              </a:rPr>
            </a:br>
            <a:r>
              <a:rPr lang="en-US" altLang="x-none" sz="1000" noProof="1">
                <a:solidFill>
                  <a:srgbClr val="5F5F5F"/>
                </a:solidFill>
                <a:cs typeface="+mn-ea"/>
              </a:rPr>
              <a:t>网址/Web：www.majorbio.com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        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传真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/Fax</a:t>
            </a:r>
            <a:r>
              <a:rPr lang="zh-CN" altLang="en-US" sz="1000" noProof="1">
                <a:solidFill>
                  <a:srgbClr val="5F5F5F"/>
                </a:solidFill>
                <a:latin typeface="宋体" charset="-122"/>
                <a:cs typeface="+mn-ea"/>
              </a:rPr>
              <a:t>：</a:t>
            </a:r>
            <a:r>
              <a:rPr lang="en-US" altLang="x-none" sz="1000" noProof="1">
                <a:solidFill>
                  <a:srgbClr val="5F5F5F"/>
                </a:solidFill>
                <a:latin typeface="宋体" charset="-122"/>
                <a:cs typeface="+mn-ea"/>
              </a:rPr>
              <a:t>021-51875086-8002</a:t>
            </a:r>
            <a:endParaRPr lang="zh-CN" altLang="en-US" sz="1000" noProof="1">
              <a:solidFill>
                <a:srgbClr val="5F5F5F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73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19" y="259842"/>
            <a:ext cx="3924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+mj-lt"/>
              </a:rPr>
              <a:t>Python</a:t>
            </a:r>
            <a:r>
              <a:rPr lang="zh-CN" altLang="en-US" sz="3200" dirty="0" smtClean="0">
                <a:latin typeface="+mj-lt"/>
              </a:rPr>
              <a:t>的版本及区别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925" y="131707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整数运算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1" y="2672015"/>
            <a:ext cx="5372850" cy="20005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49"/>
          <a:stretch/>
        </p:blipFill>
        <p:spPr>
          <a:xfrm>
            <a:off x="7082538" y="2672015"/>
            <a:ext cx="4609929" cy="1267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924" y="21643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135" y="21643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Python3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47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自定义 1">
      <a:majorFont>
        <a:latin typeface="Constantia"/>
        <a:ea typeface="华文新魏"/>
        <a:cs typeface=""/>
      </a:majorFont>
      <a:minorFont>
        <a:latin typeface="宋体"/>
        <a:ea typeface="华文新魏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2071</Words>
  <Application>Microsoft Office PowerPoint</Application>
  <PresentationFormat>自定义</PresentationFormat>
  <Paragraphs>390</Paragraphs>
  <Slides>81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83" baseType="lpstr">
      <vt:lpstr>自定义设计方案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arashi.xu</cp:lastModifiedBy>
  <cp:revision>152</cp:revision>
  <dcterms:created xsi:type="dcterms:W3CDTF">2015-05-05T08:02:14Z</dcterms:created>
  <dcterms:modified xsi:type="dcterms:W3CDTF">2016-02-16T09:44:38Z</dcterms:modified>
</cp:coreProperties>
</file>