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48" r:id="rId3"/>
  </p:sldMasterIdLst>
  <p:notesMasterIdLst>
    <p:notesMasterId r:id="rId33"/>
  </p:notesMasterIdLst>
  <p:sldIdLst>
    <p:sldId id="256" r:id="rId4"/>
    <p:sldId id="257" r:id="rId5"/>
    <p:sldId id="258" r:id="rId6"/>
    <p:sldId id="259" r:id="rId7"/>
    <p:sldId id="260" r:id="rId8"/>
    <p:sldId id="261" r:id="rId9"/>
    <p:sldId id="263" r:id="rId10"/>
    <p:sldId id="266" r:id="rId11"/>
    <p:sldId id="264" r:id="rId12"/>
    <p:sldId id="265" r:id="rId13"/>
    <p:sldId id="262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148AD-A49F-478D-8490-DAC5B83E9683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D8E3A-C566-43AE-A4D0-6AA9B3DFF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520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D8E3A-C566-43AE-A4D0-6AA9B3DFF49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64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71A500-8955-45A6-928B-5B5CF4A4CCB7}" type="datetimeFigureOut">
              <a:rPr lang="zh-CN" altLang="en-US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1</a:t>
            </a:r>
            <a:endParaRPr lang="zh-CN" altLang="en-US" sz="15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DC2CDB-F1AD-4095-969F-C1156884A4B1}" type="slidenum">
              <a:rPr lang="zh-CN" altLang="en-US"/>
              <a:t>‹#›</a:t>
            </a:fld>
            <a:endParaRPr lang="zh-CN" altLang="en-US">
              <a:latin typeface="Aria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275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6071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E385C-BA61-454E-BAA2-D2EAF673CA50}" type="datetimeFigureOut">
              <a:rPr lang="zh-CN" altLang="en-US"/>
              <a:t>2016/7/19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1</a:t>
            </a:r>
            <a:endParaRPr lang="zh-CN" altLang="en-US" sz="120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E9166-728F-4FF5-B0CF-2C5741881EFB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737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7179" tIns="58590" rIns="117179" bIns="58590" numCol="1" anchor="ctr" anchorCtr="0" compatLnSpc="1"/>
          <a:lstStyle/>
          <a:p>
            <a:pPr lvl="0"/>
            <a:r>
              <a:rPr lang="zh-CN" altLang="en-US" noProof="1" smtClean="0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/>
          </p:nvPr>
        </p:nvSpPr>
        <p:spPr bwMode="auto">
          <a:xfrm>
            <a:off x="609600" y="1600200"/>
            <a:ext cx="109728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7179" tIns="58590" rIns="117179" bIns="58590" numCol="1" anchor="t" anchorCtr="0" compatLnSpc="1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</a:p>
        </p:txBody>
      </p:sp>
      <p:sp>
        <p:nvSpPr>
          <p:cNvPr id="3076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7938"/>
            <a:ext cx="284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17179" tIns="58590" rIns="117179" bIns="58590" anchor="ctr"/>
          <a:lstStyle>
            <a:lvl1pPr eaLnBrk="1" hangingPunct="1">
              <a:buFont typeface="Arial" pitchFamily="34" charset="0"/>
              <a:buNone/>
              <a:defRPr sz="975" noProof="1">
                <a:solidFill>
                  <a:srgbClr val="898989"/>
                </a:solidFill>
                <a:latin typeface="Calibri" pitchFamily="2" charset="0"/>
                <a:ea typeface="宋体" charset="-122"/>
                <a:cs typeface="+mn-ea"/>
              </a:defRPr>
            </a:lvl1pPr>
          </a:lstStyle>
          <a:p>
            <a:pPr>
              <a:defRPr/>
            </a:pPr>
            <a:fld id="{6B71A500-8955-45A6-928B-5B5CF4A4CCB7}" type="datetimeFigureOut">
              <a:rPr lang="zh-CN" altLang="en-US"/>
              <a:t>2016/7/19</a:t>
            </a:fld>
            <a:endParaRPr lang="zh-CN" altLang="en-US"/>
          </a:p>
        </p:txBody>
      </p:sp>
      <p:sp>
        <p:nvSpPr>
          <p:cNvPr id="307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7938"/>
            <a:ext cx="3860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17179" tIns="58590" rIns="117179" bIns="58590" numCol="1" anchor="ctr" anchorCtr="0" compatLnSpc="1"/>
          <a:lstStyle>
            <a:lvl1pPr algn="ctr" eaLnBrk="1" hangingPunct="1">
              <a:buFont typeface="Arial" pitchFamily="34" charset="0"/>
              <a:buNone/>
              <a:defRPr sz="900" noProof="1" smtClean="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华文新魏" pitchFamily="2" charset="-122"/>
              </a:defRPr>
            </a:lvl1pPr>
          </a:lstStyle>
          <a:p>
            <a:pPr>
              <a:defRPr/>
            </a:pPr>
            <a:r>
              <a:rPr lang="zh-CN"/>
              <a:t>1</a:t>
            </a:r>
            <a:endParaRPr lang="zh-CN" altLang="en-US" sz="1500"/>
          </a:p>
        </p:txBody>
      </p:sp>
      <p:sp>
        <p:nvSpPr>
          <p:cNvPr id="307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7938"/>
            <a:ext cx="284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17179" tIns="58590" rIns="117179" bIns="58590" numCol="1" anchor="ctr" anchorCtr="0" compatLnSpc="1"/>
          <a:lstStyle>
            <a:lvl1pPr algn="r" eaLnBrk="1" hangingPunct="1">
              <a:buFont typeface="Arial" pitchFamily="34" charset="0"/>
              <a:buNone/>
              <a:defRPr sz="975" noProof="1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ea"/>
              </a:defRPr>
            </a:lvl1pPr>
          </a:lstStyle>
          <a:p>
            <a:pPr>
              <a:defRPr/>
            </a:pPr>
            <a:fld id="{87DC2CDB-F1AD-4095-969F-C1156884A4B1}" type="slidenum">
              <a:rPr lang="zh-CN" altLang="en-US"/>
              <a:t>‹#›</a:t>
            </a:fld>
            <a:endParaRPr lang="zh-CN" altLang="en-US">
              <a:latin typeface="Arial" pitchFamily="34" charset="0"/>
              <a:cs typeface="+mn-cs"/>
            </a:endParaRPr>
          </a:p>
        </p:txBody>
      </p:sp>
      <p:pic>
        <p:nvPicPr>
          <p:cNvPr id="3079" name="Picture 6" descr="B-1-06  PPT版式规范-0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7" y="-1588"/>
            <a:ext cx="1219623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36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731520" rtl="0" eaLnBrk="0" fontAlgn="base" hangingPunct="0">
        <a:spcBef>
          <a:spcPct val="0"/>
        </a:spcBef>
        <a:spcAft>
          <a:spcPct val="0"/>
        </a:spcAft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73152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onstantia" pitchFamily="18" charset="0"/>
          <a:ea typeface="华文新魏" pitchFamily="2" charset="-122"/>
        </a:defRPr>
      </a:lvl2pPr>
      <a:lvl3pPr algn="ctr" defTabSz="73152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onstantia" pitchFamily="18" charset="0"/>
          <a:ea typeface="华文新魏" pitchFamily="2" charset="-122"/>
        </a:defRPr>
      </a:lvl3pPr>
      <a:lvl4pPr algn="ctr" defTabSz="73152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onstantia" pitchFamily="18" charset="0"/>
          <a:ea typeface="华文新魏" pitchFamily="2" charset="-122"/>
        </a:defRPr>
      </a:lvl4pPr>
      <a:lvl5pPr algn="ctr" defTabSz="73152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onstantia" pitchFamily="18" charset="0"/>
          <a:ea typeface="华文新魏" pitchFamily="2" charset="-122"/>
        </a:defRPr>
      </a:lvl5pPr>
      <a:lvl6pPr marL="586105" algn="ctr" defTabSz="975995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onstantia" pitchFamily="18" charset="0"/>
          <a:ea typeface="华文新魏" pitchFamily="2" charset="-122"/>
        </a:defRPr>
      </a:lvl6pPr>
      <a:lvl7pPr marL="1171575" algn="ctr" defTabSz="975995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onstantia" pitchFamily="18" charset="0"/>
          <a:ea typeface="华文新魏" pitchFamily="2" charset="-122"/>
        </a:defRPr>
      </a:lvl7pPr>
      <a:lvl8pPr marL="1757680" algn="ctr" defTabSz="975995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onstantia" pitchFamily="18" charset="0"/>
          <a:ea typeface="华文新魏" pitchFamily="2" charset="-122"/>
        </a:defRPr>
      </a:lvl8pPr>
      <a:lvl9pPr marL="2343785" algn="ctr" defTabSz="975995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onstantia" pitchFamily="18" charset="0"/>
          <a:ea typeface="华文新魏" pitchFamily="2" charset="-122"/>
        </a:defRPr>
      </a:lvl9pPr>
    </p:titleStyle>
    <p:bodyStyle>
      <a:lvl1pPr marL="274955" indent="-271780" algn="l" defTabSz="731520" rtl="0" eaLnBrk="0" fontAlgn="base" hangingPunct="0">
        <a:spcBef>
          <a:spcPts val="75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5630" lvl="1" indent="-227330" algn="l" defTabSz="731520" rtl="0" eaLnBrk="0" fontAlgn="base" hangingPunct="0">
        <a:spcBef>
          <a:spcPts val="75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6305" lvl="2" indent="-180975" algn="l" defTabSz="731520" rtl="0" eaLnBrk="0" fontAlgn="base" hangingPunct="0">
        <a:spcBef>
          <a:spcPts val="75"/>
        </a:spcBef>
        <a:spcAft>
          <a:spcPct val="0"/>
        </a:spcAft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82700" lvl="3" indent="-180975" algn="l" defTabSz="731520" rtl="0" eaLnBrk="0" fontAlgn="base" hangingPunct="0">
        <a:spcBef>
          <a:spcPts val="75"/>
        </a:spcBef>
        <a:spcAft>
          <a:spcPct val="0"/>
        </a:spcAft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649730" lvl="4" indent="-180975" algn="l" defTabSz="731520" rtl="0" eaLnBrk="0" fontAlgn="base" hangingPunct="0">
        <a:spcBef>
          <a:spcPts val="75"/>
        </a:spcBef>
        <a:spcAft>
          <a:spcPct val="0"/>
        </a:spcAft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760" lvl="5" indent="-181610" algn="l" defTabSz="732790" eaLnBrk="0" fontAlgn="base" latinLnBrk="0" hangingPunct="0">
        <a:spcBef>
          <a:spcPct val="16000"/>
        </a:spcBef>
        <a:spcAft>
          <a:spcPct val="0"/>
        </a:spcAft>
        <a:buFont typeface="Arial" charset="0"/>
        <a:buChar char="»"/>
        <a:defRPr sz="157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82520" lvl="6" indent="-181610" algn="l" defTabSz="732790" eaLnBrk="0" fontAlgn="base" latinLnBrk="0" hangingPunct="0">
        <a:spcBef>
          <a:spcPct val="16000"/>
        </a:spcBef>
        <a:spcAft>
          <a:spcPct val="0"/>
        </a:spcAft>
        <a:buFont typeface="Arial" charset="0"/>
        <a:buChar char="»"/>
        <a:defRPr sz="157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749550" lvl="7" indent="-181610" algn="l" defTabSz="732790" eaLnBrk="0" fontAlgn="base" latinLnBrk="0" hangingPunct="0">
        <a:spcBef>
          <a:spcPct val="16000"/>
        </a:spcBef>
        <a:spcAft>
          <a:spcPct val="0"/>
        </a:spcAft>
        <a:buFont typeface="Arial" charset="0"/>
        <a:buChar char="»"/>
        <a:defRPr sz="157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15945" lvl="8" indent="-181610" algn="l" defTabSz="732790" eaLnBrk="0" fontAlgn="base" latinLnBrk="0" hangingPunct="0">
        <a:spcBef>
          <a:spcPct val="16000"/>
        </a:spcBef>
        <a:spcAft>
          <a:spcPct val="0"/>
        </a:spcAft>
        <a:buFont typeface="Arial" charset="0"/>
        <a:buChar char="»"/>
        <a:defRPr sz="157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73279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42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66395" lvl="1" indent="0" algn="l" defTabSz="73279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42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732790" lvl="2" indent="0" algn="l" defTabSz="73279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42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99185" lvl="3" indent="0" algn="l" defTabSz="73279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42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466215" lvl="4" indent="0" algn="l" defTabSz="73279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42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31975" lvl="5" indent="0" algn="l" defTabSz="73279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42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199640" lvl="6" indent="0" algn="l" defTabSz="73279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42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66670" lvl="7" indent="0" algn="l" defTabSz="73279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42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32430" lvl="8" indent="0" algn="l" defTabSz="73279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42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1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</a:p>
        </p:txBody>
      </p:sp>
      <p:sp>
        <p:nvSpPr>
          <p:cNvPr id="4100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eaLnBrk="1" hangingPunct="1">
              <a:buFont typeface="Arial" pitchFamily="34" charset="0"/>
              <a:buNone/>
              <a:defRPr sz="1000" noProof="1">
                <a:solidFill>
                  <a:srgbClr val="898989"/>
                </a:solidFill>
                <a:latin typeface="Calibri" pitchFamily="2" charset="0"/>
                <a:ea typeface="宋体" charset="-122"/>
                <a:cs typeface="+mn-ea"/>
              </a:defRPr>
            </a:lvl1pPr>
          </a:lstStyle>
          <a:p>
            <a:pPr>
              <a:defRPr/>
            </a:pPr>
            <a:fld id="{6D21361C-6329-4A6B-9D45-F4975BAA9D1E}" type="datetimeFigureOut">
              <a:rPr lang="zh-CN" altLang="en-US"/>
              <a:t>2016/7/19</a:t>
            </a:fld>
            <a:endParaRPr lang="zh-CN" altLang="en-US"/>
          </a:p>
        </p:txBody>
      </p:sp>
      <p:sp>
        <p:nvSpPr>
          <p:cNvPr id="410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 eaLnBrk="1" hangingPunct="1">
              <a:buFont typeface="Arial" pitchFamily="34" charset="0"/>
              <a:buNone/>
              <a:defRPr sz="1000" noProof="1">
                <a:solidFill>
                  <a:srgbClr val="898989"/>
                </a:solidFill>
                <a:latin typeface="Calibri" pitchFamily="2" charset="0"/>
                <a:ea typeface="宋体" charset="-122"/>
                <a:cs typeface="+mn-ea"/>
              </a:defRPr>
            </a:lvl1pPr>
          </a:lstStyle>
          <a:p>
            <a:pPr>
              <a:defRPr/>
            </a:pPr>
            <a:r>
              <a:rPr lang="en-US" altLang="x-none"/>
              <a:t>1</a:t>
            </a:r>
            <a:endParaRPr lang="zh-CN" altLang="en-US" sz="1200">
              <a:ea typeface="华文新魏" pitchFamily="2" charset="-122"/>
              <a:cs typeface="+mn-cs"/>
            </a:endParaRPr>
          </a:p>
        </p:txBody>
      </p:sp>
      <p:sp>
        <p:nvSpPr>
          <p:cNvPr id="410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 eaLnBrk="1" hangingPunct="1">
              <a:buFont typeface="Arial" pitchFamily="34" charset="0"/>
              <a:buNone/>
              <a:defRPr sz="1000" noProof="1">
                <a:solidFill>
                  <a:srgbClr val="898989"/>
                </a:solidFill>
                <a:latin typeface="Calibri" pitchFamily="2" charset="0"/>
                <a:ea typeface="宋体" charset="-122"/>
                <a:cs typeface="+mn-ea"/>
              </a:defRPr>
            </a:lvl1pPr>
          </a:lstStyle>
          <a:p>
            <a:pPr>
              <a:defRPr/>
            </a:pPr>
            <a:fld id="{B764AEB7-221F-420D-9BD9-F47FC07DAF24}" type="slidenum">
              <a:rPr lang="zh-CN" altLang="en-US"/>
              <a:t>‹#›</a:t>
            </a:fld>
            <a:endParaRPr lang="zh-CN" altLang="en-US">
              <a:ea typeface="华文新魏" pitchFamily="2" charset="-122"/>
              <a:cs typeface="+mn-cs"/>
            </a:endParaRPr>
          </a:p>
        </p:txBody>
      </p:sp>
      <p:pic>
        <p:nvPicPr>
          <p:cNvPr id="2055" name="Picture 5" descr="0-0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7" y="-1588"/>
            <a:ext cx="1219623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02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iming>
    <p:tnLst>
      <p:par>
        <p:cTn id="1" dur="indefinite" restart="never" nodeType="tmRoot"/>
      </p:par>
    </p:tnLst>
  </p:timing>
  <p:txStyles>
    <p:titleStyle>
      <a:lvl1pPr algn="ctr" defTabSz="7620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7620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ctr" defTabSz="7620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ctr" defTabSz="7620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ctr" defTabSz="7620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ctr" defTabSz="7620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ctr" defTabSz="7620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ctr" defTabSz="7620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ctr" defTabSz="7620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285750" indent="-284480" algn="l" defTabSz="762000" rtl="0" eaLnBrk="0" fontAlgn="base" hangingPunct="0">
        <a:spcBef>
          <a:spcPts val="75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19125" lvl="1" indent="-236855" algn="l" defTabSz="762000" rtl="0" eaLnBrk="0" fontAlgn="base" hangingPunct="0">
        <a:spcBef>
          <a:spcPts val="75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52500" lvl="2" indent="-189230" algn="l" defTabSz="762000" rtl="0" eaLnBrk="0" fontAlgn="base" hangingPunct="0">
        <a:spcBef>
          <a:spcPts val="75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5405" lvl="3" indent="-189230" algn="l" defTabSz="762000" rtl="0" eaLnBrk="0" fontAlgn="base" hangingPunct="0">
        <a:spcBef>
          <a:spcPts val="75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16405" lvl="4" indent="-189230" algn="l" defTabSz="762000" rtl="0" eaLnBrk="0" fontAlgn="base" hangingPunct="0">
        <a:spcBef>
          <a:spcPts val="75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98040" lvl="5" indent="-189230" algn="l" defTabSz="762635" eaLnBrk="0" fontAlgn="base" latinLnBrk="0" hangingPunct="0">
        <a:spcBef>
          <a:spcPts val="80"/>
        </a:spcBef>
        <a:spcAft>
          <a:spcPct val="0"/>
        </a:spcAft>
        <a:buFont typeface="Arial" charset="0"/>
        <a:buChar char="»"/>
        <a:defRPr sz="167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479040" lvl="6" indent="-189230" algn="l" defTabSz="762635" eaLnBrk="0" fontAlgn="base" latinLnBrk="0" hangingPunct="0">
        <a:spcBef>
          <a:spcPts val="80"/>
        </a:spcBef>
        <a:spcAft>
          <a:spcPct val="0"/>
        </a:spcAft>
        <a:buFont typeface="Arial" charset="0"/>
        <a:buChar char="»"/>
        <a:defRPr sz="167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860675" lvl="7" indent="-189230" algn="l" defTabSz="762635" eaLnBrk="0" fontAlgn="base" latinLnBrk="0" hangingPunct="0">
        <a:spcBef>
          <a:spcPts val="80"/>
        </a:spcBef>
        <a:spcAft>
          <a:spcPct val="0"/>
        </a:spcAft>
        <a:buFont typeface="Arial" charset="0"/>
        <a:buChar char="»"/>
        <a:defRPr sz="167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241675" lvl="8" indent="-189230" algn="l" defTabSz="762635" eaLnBrk="0" fontAlgn="base" latinLnBrk="0" hangingPunct="0">
        <a:spcBef>
          <a:spcPts val="80"/>
        </a:spcBef>
        <a:spcAft>
          <a:spcPct val="0"/>
        </a:spcAft>
        <a:buFont typeface="Arial" charset="0"/>
        <a:buChar char="»"/>
        <a:defRPr sz="167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762635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81000" lvl="1" indent="0" algn="l" defTabSz="762635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762635" lvl="2" indent="0" algn="l" defTabSz="762635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143635" lvl="3" indent="0" algn="l" defTabSz="762635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25270" lvl="4" indent="0" algn="l" defTabSz="762635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906270" lvl="5" indent="0" algn="l" defTabSz="762635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88540" lvl="6" indent="0" algn="l" defTabSz="762635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70175" lvl="7" indent="0" algn="l" defTabSz="762635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051175" lvl="8" indent="0" algn="l" defTabSz="762635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biocluster</a:t>
            </a:r>
            <a:r>
              <a:rPr lang="zh-CN" altLang="en-US" dirty="0" smtClean="0"/>
              <a:t>框架简介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244591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许挺 </a:t>
            </a:r>
            <a:r>
              <a:rPr lang="en-US" altLang="zh-CN" dirty="0" smtClean="0"/>
              <a:t>2016-07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29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5116" y="369329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计算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--</a:t>
            </a:r>
            <a:r>
              <a:rPr lang="zh-CN" altLang="en-US" dirty="0"/>
              <a:t>进程，线程和协</a:t>
            </a:r>
            <a:r>
              <a:rPr lang="zh-CN" altLang="en-US" dirty="0" smtClean="0"/>
              <a:t>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0757" y="3124611"/>
            <a:ext cx="842279" cy="3048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47568" y="1563541"/>
            <a:ext cx="955590" cy="32621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线程</a:t>
            </a:r>
            <a:r>
              <a:rPr lang="en-US" altLang="zh-CN" dirty="0" smtClean="0"/>
              <a:t>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89943" y="1154948"/>
            <a:ext cx="1151398" cy="3031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协程</a:t>
            </a:r>
            <a:r>
              <a:rPr lang="en-US" altLang="zh-CN" dirty="0" smtClean="0"/>
              <a:t> </a:t>
            </a:r>
            <a:r>
              <a:rPr lang="en-US" altLang="zh-CN" dirty="0" smtClean="0"/>
              <a:t>1-1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89943" y="1586603"/>
            <a:ext cx="1151398" cy="3031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协程</a:t>
            </a:r>
            <a:r>
              <a:rPr lang="en-US" altLang="zh-CN" dirty="0" smtClean="0"/>
              <a:t> 1-2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189943" y="2028159"/>
            <a:ext cx="1151398" cy="3031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协程</a:t>
            </a:r>
            <a:r>
              <a:rPr lang="en-US" altLang="zh-CN" dirty="0" smtClean="0"/>
              <a:t> 1-3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647568" y="3124611"/>
            <a:ext cx="955590" cy="32621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线程</a:t>
            </a:r>
            <a:r>
              <a:rPr lang="en-US" altLang="zh-CN" dirty="0" smtClean="0"/>
              <a:t> 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189943" y="2716018"/>
            <a:ext cx="1151398" cy="3031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协程</a:t>
            </a:r>
            <a:r>
              <a:rPr lang="en-US" altLang="zh-CN" dirty="0" smtClean="0"/>
              <a:t> </a:t>
            </a:r>
            <a:r>
              <a:rPr lang="en-US" altLang="zh-CN" dirty="0"/>
              <a:t>2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189943" y="3147673"/>
            <a:ext cx="1151398" cy="3031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协程</a:t>
            </a:r>
            <a:r>
              <a:rPr lang="en-US" altLang="zh-CN" dirty="0" smtClean="0"/>
              <a:t> 2-2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189943" y="3589229"/>
            <a:ext cx="1151398" cy="3031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协程</a:t>
            </a:r>
            <a:r>
              <a:rPr lang="en-US" altLang="zh-CN" dirty="0" smtClean="0"/>
              <a:t> 2-3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647568" y="5050617"/>
            <a:ext cx="955590" cy="32621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线程</a:t>
            </a:r>
            <a:r>
              <a:rPr lang="en-US" altLang="zh-CN" dirty="0" smtClean="0"/>
              <a:t> 3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189943" y="4642024"/>
            <a:ext cx="1151398" cy="3031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协程</a:t>
            </a:r>
            <a:r>
              <a:rPr lang="en-US" altLang="zh-CN" dirty="0" smtClean="0"/>
              <a:t> </a:t>
            </a:r>
            <a:r>
              <a:rPr lang="en-US" altLang="zh-CN" dirty="0" smtClean="0"/>
              <a:t>3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189943" y="5073679"/>
            <a:ext cx="1151398" cy="3031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协程</a:t>
            </a:r>
            <a:r>
              <a:rPr lang="en-US" altLang="zh-CN" dirty="0" smtClean="0"/>
              <a:t> 3-2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189943" y="5515235"/>
            <a:ext cx="1151398" cy="3031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协程</a:t>
            </a:r>
            <a:r>
              <a:rPr lang="en-US" altLang="zh-CN" dirty="0" smtClean="0"/>
              <a:t> 3-3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670854" y="1561893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任何一个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程序运行的时候，都会启动一个进程，外加一个线程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008604" y="3002140"/>
            <a:ext cx="5824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当使用</a:t>
            </a:r>
            <a:r>
              <a:rPr lang="en-US" altLang="zh-CN" dirty="0" err="1" smtClean="0"/>
              <a:t>multiProcessing</a:t>
            </a:r>
            <a:r>
              <a:rPr lang="zh-CN" altLang="en-US" dirty="0" smtClean="0"/>
              <a:t>时， 会启动额外的进程</a:t>
            </a:r>
            <a:endParaRPr lang="en-US" altLang="zh-CN" dirty="0" smtClean="0"/>
          </a:p>
          <a:p>
            <a:r>
              <a:rPr lang="zh-CN" altLang="en-US" dirty="0"/>
              <a:t>当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multiThreading</a:t>
            </a:r>
            <a:r>
              <a:rPr lang="zh-CN" altLang="en-US" dirty="0" smtClean="0"/>
              <a:t>时， 会启动额外的线程</a:t>
            </a:r>
            <a:endParaRPr lang="en-US" altLang="zh-CN" dirty="0" smtClean="0"/>
          </a:p>
          <a:p>
            <a:r>
              <a:rPr lang="zh-CN" altLang="en-US" dirty="0"/>
              <a:t>当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gevent</a:t>
            </a:r>
            <a:r>
              <a:rPr lang="zh-CN" altLang="en-US" dirty="0" smtClean="0"/>
              <a:t>的时候， 会从当前的线程中启动协程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7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3877" y="2705009"/>
            <a:ext cx="842279" cy="3048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64801" y="1256926"/>
            <a:ext cx="1400432" cy="44484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workflow</a:t>
            </a:r>
            <a:endParaRPr lang="zh-CN" altLang="en-US" dirty="0"/>
          </a:p>
        </p:txBody>
      </p:sp>
      <p:cxnSp>
        <p:nvCxnSpPr>
          <p:cNvPr id="5" name="直接连接符 4"/>
          <p:cNvCxnSpPr>
            <a:stCxn id="3" idx="2"/>
            <a:endCxn id="2" idx="0"/>
          </p:cNvCxnSpPr>
          <p:nvPr/>
        </p:nvCxnSpPr>
        <p:spPr>
          <a:xfrm>
            <a:off x="865017" y="1701769"/>
            <a:ext cx="0" cy="10032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356022" y="1316241"/>
            <a:ext cx="1334529" cy="32621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单个线程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5116" y="369329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计算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--</a:t>
            </a:r>
            <a:r>
              <a:rPr lang="zh-CN" altLang="en-US" dirty="0"/>
              <a:t>进程，线程和协</a:t>
            </a:r>
            <a:r>
              <a:rPr lang="zh-CN" altLang="en-US" dirty="0" smtClean="0"/>
              <a:t>程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44603" y="1339303"/>
            <a:ext cx="1151398" cy="3031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协程</a:t>
            </a:r>
            <a:r>
              <a:rPr lang="en-US" altLang="zh-CN" dirty="0" smtClean="0"/>
              <a:t> 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905208" y="1316241"/>
            <a:ext cx="1151398" cy="3031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协程</a:t>
            </a:r>
            <a:r>
              <a:rPr lang="en-US" altLang="zh-CN" dirty="0" smtClean="0"/>
              <a:t> 2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865813" y="1327772"/>
            <a:ext cx="1151398" cy="3031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协程</a:t>
            </a:r>
            <a:r>
              <a:rPr lang="en-US" altLang="zh-CN" dirty="0" smtClean="0"/>
              <a:t> 3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64800" y="4331907"/>
            <a:ext cx="1400432" cy="44484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workflow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910540" y="3707881"/>
            <a:ext cx="4553529" cy="1473131"/>
            <a:chOff x="1865744" y="1759596"/>
            <a:chExt cx="4553529" cy="1473131"/>
          </a:xfrm>
        </p:grpSpPr>
        <p:sp>
          <p:nvSpPr>
            <p:cNvPr id="13" name="矩形 12"/>
            <p:cNvSpPr/>
            <p:nvPr/>
          </p:nvSpPr>
          <p:spPr>
            <a:xfrm>
              <a:off x="4458569" y="1901698"/>
              <a:ext cx="1400432" cy="444843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Tool 1-1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865744" y="1759596"/>
              <a:ext cx="1400432" cy="444843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module 1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458569" y="2606044"/>
              <a:ext cx="1400432" cy="444843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Tool 1-2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865745" y="1764145"/>
              <a:ext cx="4553528" cy="14685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4944603" y="2705010"/>
            <a:ext cx="1151398" cy="3048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module 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905208" y="2705010"/>
            <a:ext cx="1242014" cy="304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Tool 1-1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865813" y="2705010"/>
            <a:ext cx="1151398" cy="304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Tool 1-2</a:t>
            </a:r>
            <a:endParaRPr lang="zh-CN" altLang="en-US" dirty="0"/>
          </a:p>
        </p:txBody>
      </p:sp>
      <p:cxnSp>
        <p:nvCxnSpPr>
          <p:cNvPr id="21" name="直接连接符 20"/>
          <p:cNvCxnSpPr>
            <a:stCxn id="8" idx="2"/>
            <a:endCxn id="17" idx="0"/>
          </p:cNvCxnSpPr>
          <p:nvPr/>
        </p:nvCxnSpPr>
        <p:spPr>
          <a:xfrm>
            <a:off x="5520302" y="1642453"/>
            <a:ext cx="0" cy="10625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493264" y="1619391"/>
            <a:ext cx="0" cy="10625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9453870" y="1627629"/>
            <a:ext cx="0" cy="10625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64800" y="5979029"/>
            <a:ext cx="721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workflow</a:t>
            </a:r>
            <a:r>
              <a:rPr lang="zh-CN" altLang="en-US" dirty="0" smtClean="0"/>
              <a:t>开始； </a:t>
            </a:r>
            <a:r>
              <a:rPr lang="en-US" altLang="zh-CN" dirty="0" smtClean="0"/>
              <a:t>module1</a:t>
            </a:r>
            <a:r>
              <a:rPr lang="zh-CN" altLang="en-US" dirty="0" smtClean="0"/>
              <a:t>开始； </a:t>
            </a:r>
            <a:r>
              <a:rPr lang="en-US" altLang="zh-CN" dirty="0" smtClean="0"/>
              <a:t>Tool 1-1</a:t>
            </a:r>
            <a:r>
              <a:rPr lang="zh-CN" altLang="en-US" dirty="0" smtClean="0"/>
              <a:t>开始；</a:t>
            </a:r>
            <a:r>
              <a:rPr lang="en-US" altLang="zh-CN" dirty="0"/>
              <a:t> Tool </a:t>
            </a:r>
            <a:r>
              <a:rPr lang="en-US" altLang="zh-CN" dirty="0" smtClean="0"/>
              <a:t>1-1</a:t>
            </a:r>
            <a:r>
              <a:rPr lang="zh-CN" altLang="en-US" dirty="0" smtClean="0"/>
              <a:t>结束；</a:t>
            </a:r>
            <a:r>
              <a:rPr lang="en-US" altLang="zh-CN" dirty="0" smtClean="0"/>
              <a:t>Tool 1-2</a:t>
            </a:r>
            <a:r>
              <a:rPr lang="zh-CN" altLang="en-US" dirty="0" smtClean="0"/>
              <a:t>开始； </a:t>
            </a:r>
            <a:r>
              <a:rPr lang="en-US" altLang="zh-CN" dirty="0" smtClean="0"/>
              <a:t>Tool 1-2</a:t>
            </a:r>
            <a:r>
              <a:rPr lang="zh-CN" altLang="en-US" dirty="0" smtClean="0"/>
              <a:t>结束； </a:t>
            </a:r>
            <a:r>
              <a:rPr lang="en-US" altLang="zh-CN" dirty="0" smtClean="0"/>
              <a:t>module1</a:t>
            </a:r>
            <a:r>
              <a:rPr lang="zh-CN" altLang="en-US" dirty="0" smtClean="0"/>
              <a:t>结束； </a:t>
            </a:r>
            <a:r>
              <a:rPr lang="en-US" altLang="zh-CN" dirty="0" smtClean="0"/>
              <a:t>workflow</a:t>
            </a:r>
            <a:r>
              <a:rPr lang="zh-CN" altLang="en-US" dirty="0" smtClean="0"/>
              <a:t>结束；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956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4456" y="45170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框架小结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45980" y="159662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前端网页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257168" y="1705230"/>
            <a:ext cx="16063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230034" y="122729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用户发起请求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336066" y="1566966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web</a:t>
            </a:r>
            <a:r>
              <a:rPr lang="zh-CN" altLang="en-US" sz="3200" dirty="0" smtClean="0"/>
              <a:t>接口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6207212" y="1783489"/>
            <a:ext cx="21953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822691" y="13823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接受请求，发起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497071" y="170523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计算框架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6207212" y="2108769"/>
            <a:ext cx="21047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955392" y="2181402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完成计算， 通知接口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2231300" y="1997617"/>
            <a:ext cx="1632246" cy="12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066053" y="213140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通知前端，完成计算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83048" y="418742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前端网页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294236" y="4296029"/>
            <a:ext cx="16063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267102" y="381809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用户发起请求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373134" y="4157765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web</a:t>
            </a:r>
            <a:r>
              <a:rPr lang="zh-CN" altLang="en-US" sz="3200" dirty="0" smtClean="0"/>
              <a:t>接口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6244280" y="4374288"/>
            <a:ext cx="21953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859759" y="397309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接受请求，发起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9534139" y="429602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计算框架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2268368" y="4588416"/>
            <a:ext cx="1632246" cy="12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103121" y="472220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 </a:t>
            </a:r>
            <a:r>
              <a:rPr lang="zh-CN" altLang="en-US" dirty="0" smtClean="0"/>
              <a:t>通知前端，收到任务</a:t>
            </a:r>
            <a:endParaRPr lang="zh-CN" altLang="en-US" dirty="0"/>
          </a:p>
        </p:txBody>
      </p:sp>
      <p:cxnSp>
        <p:nvCxnSpPr>
          <p:cNvPr id="33" name="曲线连接符 32"/>
          <p:cNvCxnSpPr>
            <a:stCxn id="27" idx="2"/>
            <a:endCxn id="21" idx="2"/>
          </p:cNvCxnSpPr>
          <p:nvPr/>
        </p:nvCxnSpPr>
        <p:spPr>
          <a:xfrm rot="5400000" flipH="1">
            <a:off x="5767363" y="200958"/>
            <a:ext cx="108603" cy="9251091"/>
          </a:xfrm>
          <a:prstGeom prst="curvedConnector3">
            <a:avLst>
              <a:gd name="adj1" fmla="val -105245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579329" y="558013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通知前端，计算完成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54456" y="11634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即时计算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55190" y="3763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提交计算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42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945"/>
            <a:ext cx="5772150" cy="49244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54456" y="45170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目录结构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69558" y="1589902"/>
            <a:ext cx="3781166" cy="30375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"/>
          <a:stretch/>
        </p:blipFill>
        <p:spPr>
          <a:xfrm>
            <a:off x="5237015" y="1052945"/>
            <a:ext cx="5669395" cy="586999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73884" y="1502157"/>
            <a:ext cx="6074407" cy="53743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64948" y="1483683"/>
            <a:ext cx="99257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142728" y="1604943"/>
            <a:ext cx="110799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计算框架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95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4456" y="451707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目录结构</a:t>
            </a:r>
            <a:r>
              <a:rPr lang="en-US" altLang="zh-CN" dirty="0" smtClean="0"/>
              <a:t>--web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"/>
          <a:stretch/>
        </p:blipFill>
        <p:spPr>
          <a:xfrm>
            <a:off x="0" y="1034473"/>
            <a:ext cx="5645876" cy="584169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04" y="1474448"/>
            <a:ext cx="6074407" cy="53743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186532" y="1483683"/>
            <a:ext cx="99257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204364" y="1182255"/>
            <a:ext cx="44550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controllers</a:t>
            </a:r>
            <a:r>
              <a:rPr lang="zh-CN" altLang="en-US" dirty="0" smtClean="0"/>
              <a:t>用于存放接口的网页文件</a:t>
            </a:r>
            <a:endParaRPr lang="en-US" altLang="zh-CN" dirty="0" smtClean="0"/>
          </a:p>
          <a:p>
            <a:r>
              <a:rPr lang="en-US" altLang="zh-CN" dirty="0" smtClean="0"/>
              <a:t>instant</a:t>
            </a:r>
            <a:r>
              <a:rPr lang="zh-CN" altLang="en-US" dirty="0" smtClean="0"/>
              <a:t>： 即时计算类型的网页文件</a:t>
            </a:r>
            <a:endParaRPr lang="en-US" altLang="zh-CN" dirty="0" smtClean="0"/>
          </a:p>
          <a:p>
            <a:r>
              <a:rPr lang="en-US" altLang="zh-CN" dirty="0" smtClean="0"/>
              <a:t>submit</a:t>
            </a:r>
            <a:r>
              <a:rPr lang="zh-CN" altLang="en-US" dirty="0" smtClean="0"/>
              <a:t>：  提交计算的网页文件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libs</a:t>
            </a:r>
            <a:r>
              <a:rPr lang="zh-CN" altLang="en-US" dirty="0" smtClean="0"/>
              <a:t>： 公共的一些网页函数方法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mongos</a:t>
            </a:r>
            <a:r>
              <a:rPr lang="zh-CN" altLang="en-US" dirty="0" smtClean="0"/>
              <a:t>：用来存放</a:t>
            </a:r>
            <a:r>
              <a:rPr lang="en-US" altLang="zh-CN" dirty="0" smtClean="0"/>
              <a:t>mongo</a:t>
            </a:r>
            <a:r>
              <a:rPr lang="zh-CN" altLang="en-US" dirty="0" smtClean="0"/>
              <a:t>数据库操作的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471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456" y="45170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目录结构</a:t>
            </a:r>
            <a:r>
              <a:rPr lang="en-US" altLang="zh-CN" dirty="0" smtClean="0"/>
              <a:t>--</a:t>
            </a:r>
            <a:r>
              <a:rPr lang="zh-CN" altLang="en-US" dirty="0" smtClean="0"/>
              <a:t>计算框架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176655" y="1503221"/>
            <a:ext cx="4350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biocluster</a:t>
            </a:r>
            <a:r>
              <a:rPr lang="zh-CN" altLang="en-US" dirty="0" smtClean="0"/>
              <a:t>： 框架的核心代码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mbio</a:t>
            </a:r>
            <a:r>
              <a:rPr lang="zh-CN" altLang="en-US" dirty="0" smtClean="0"/>
              <a:t>： </a:t>
            </a:r>
            <a:r>
              <a:rPr lang="zh-CN" altLang="en-US" dirty="0"/>
              <a:t>工作</a:t>
            </a:r>
            <a:r>
              <a:rPr lang="zh-CN" altLang="en-US" dirty="0" smtClean="0"/>
              <a:t>流的相关代码， </a:t>
            </a:r>
            <a:r>
              <a:rPr lang="en-US" altLang="zh-CN" dirty="0" smtClean="0"/>
              <a:t>tools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modules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workflows</a:t>
            </a:r>
            <a:r>
              <a:rPr lang="zh-CN" altLang="en-US" dirty="0" smtClean="0"/>
              <a:t>的代码分别放在相应的文件夹下面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945"/>
            <a:ext cx="5772150" cy="49244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9558" y="1589902"/>
            <a:ext cx="3781166" cy="30375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142728" y="1604943"/>
            <a:ext cx="110799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计算框架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16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2435" y="46181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slurm</a:t>
            </a:r>
            <a:r>
              <a:rPr lang="zh-CN" altLang="en-US" dirty="0" smtClean="0"/>
              <a:t>调度系统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12435" y="1440872"/>
            <a:ext cx="209544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err="1" smtClean="0"/>
              <a:t>sinfo</a:t>
            </a:r>
            <a:endParaRPr lang="en-US" altLang="zh-CN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err="1" smtClean="0"/>
              <a:t>squeue</a:t>
            </a:r>
            <a:endParaRPr lang="en-US" altLang="zh-CN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err="1"/>
              <a:t>scontrol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7297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98" y="1774681"/>
            <a:ext cx="10058400" cy="273225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2435" y="46181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slurm</a:t>
            </a:r>
            <a:r>
              <a:rPr lang="zh-CN" altLang="en-US" dirty="0" smtClean="0"/>
              <a:t>调度系统</a:t>
            </a:r>
            <a:r>
              <a:rPr lang="en-US" altLang="zh-CN" dirty="0" smtClean="0"/>
              <a:t>--</a:t>
            </a:r>
            <a:r>
              <a:rPr lang="en-US" altLang="zh-CN" dirty="0" err="1" smtClean="0"/>
              <a:t>sinfo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51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2435" y="461818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slurm</a:t>
            </a:r>
            <a:r>
              <a:rPr lang="zh-CN" altLang="en-US" dirty="0" smtClean="0"/>
              <a:t>调度系统</a:t>
            </a:r>
            <a:r>
              <a:rPr lang="en-US" altLang="zh-CN" dirty="0" smtClean="0"/>
              <a:t>--</a:t>
            </a:r>
            <a:r>
              <a:rPr lang="en-US" altLang="zh-CN" dirty="0" err="1"/>
              <a:t>s</a:t>
            </a:r>
            <a:r>
              <a:rPr lang="en-US" altLang="zh-CN" dirty="0" err="1" smtClean="0"/>
              <a:t>queue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9" y="1356880"/>
            <a:ext cx="10058400" cy="71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3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2435" y="46181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slurm</a:t>
            </a:r>
            <a:r>
              <a:rPr lang="zh-CN" altLang="en-US" dirty="0" smtClean="0"/>
              <a:t>调度系统</a:t>
            </a:r>
            <a:r>
              <a:rPr lang="en-US" altLang="zh-CN" dirty="0" smtClean="0"/>
              <a:t>--</a:t>
            </a:r>
            <a:r>
              <a:rPr lang="en-US" altLang="zh-CN" dirty="0" err="1" smtClean="0"/>
              <a:t>scontrol</a:t>
            </a:r>
            <a:r>
              <a:rPr lang="en-US" altLang="zh-CN" dirty="0" smtClean="0"/>
              <a:t> show job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5" y="1015932"/>
            <a:ext cx="11770032" cy="528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5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1232" y="43660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框架的整体构架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53072" y="2255656"/>
            <a:ext cx="231986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前端</a:t>
            </a:r>
            <a:endParaRPr lang="en-US" altLang="zh-CN" sz="3200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页面呈现</a:t>
            </a:r>
            <a:endParaRPr lang="en-US" altLang="zh-CN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</a:t>
            </a:r>
            <a:r>
              <a:rPr lang="zh-CN" altLang="en-US" sz="1400" dirty="0" smtClean="0"/>
              <a:t>呈现页面的设计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</a:t>
            </a:r>
            <a:r>
              <a:rPr lang="zh-CN" altLang="en-US" sz="1400" dirty="0" smtClean="0"/>
              <a:t>页面图片的</a:t>
            </a:r>
            <a:r>
              <a:rPr lang="en-US" altLang="zh-CN" sz="1400" dirty="0" err="1" smtClean="0"/>
              <a:t>js</a:t>
            </a:r>
            <a:r>
              <a:rPr lang="zh-CN" altLang="en-US" sz="1400" dirty="0" smtClean="0"/>
              <a:t>插件模板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</a:t>
            </a:r>
            <a:r>
              <a:rPr lang="zh-CN" altLang="en-US" sz="1400" dirty="0" smtClean="0"/>
              <a:t>页面的测试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收集参数以及请求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593676" y="2271451"/>
            <a:ext cx="304799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Web</a:t>
            </a:r>
            <a:r>
              <a:rPr lang="zh-CN" altLang="en-US" sz="3200" dirty="0" smtClean="0"/>
              <a:t>接口</a:t>
            </a:r>
            <a:endParaRPr lang="en-US" altLang="zh-CN" sz="3200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接受并校验前端传递的参数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输出计算依赖文件并发起发起计算任务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写入</a:t>
            </a:r>
            <a:r>
              <a:rPr lang="en-US" altLang="zh-CN" dirty="0" smtClean="0"/>
              <a:t>mongo</a:t>
            </a:r>
            <a:r>
              <a:rPr lang="zh-CN" altLang="en-US" dirty="0" smtClean="0"/>
              <a:t>数据库供前端调用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62412" y="2255656"/>
            <a:ext cx="372917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计算框架</a:t>
            </a:r>
            <a:endParaRPr lang="en-US" altLang="zh-CN" sz="3200" dirty="0" smtClean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读取计算依赖文件并初始化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执行计算任务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将结果写入</a:t>
            </a:r>
            <a:r>
              <a:rPr lang="en-US" altLang="zh-CN" dirty="0" smtClean="0"/>
              <a:t>mongo</a:t>
            </a:r>
            <a:r>
              <a:rPr lang="zh-CN" altLang="en-US" dirty="0" smtClean="0"/>
              <a:t>数据库并上传结果到相应文件夹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05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0218" y="48029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8" y="1264526"/>
            <a:ext cx="4810125" cy="1333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4" y="0"/>
            <a:ext cx="8036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8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2965" y="4414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8" y="1109005"/>
            <a:ext cx="88868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4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2965" y="4414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2965" y="132430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status  </a:t>
            </a:r>
            <a:r>
              <a:rPr lang="zh-CN" altLang="en-US" dirty="0" smtClean="0"/>
              <a:t>查看状态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55" y="1833890"/>
            <a:ext cx="6448425" cy="1266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73" y="3439675"/>
            <a:ext cx="88868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0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2965" y="4414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0673" y="144673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add  </a:t>
            </a:r>
            <a:r>
              <a:rPr lang="zh-CN" altLang="en-US" dirty="0" smtClean="0"/>
              <a:t>将更改过的文件加入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73" y="2141974"/>
            <a:ext cx="74866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8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2965" y="4414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73" y="2172849"/>
            <a:ext cx="6867525" cy="26384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0673" y="1446732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commit -m   </a:t>
            </a:r>
            <a:r>
              <a:rPr lang="zh-CN" altLang="en-US" dirty="0" smtClean="0"/>
              <a:t>将更改过的文件加入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4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2965" y="4414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5" y="1947205"/>
            <a:ext cx="8162925" cy="23050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2965" y="123621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69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89" y="2834952"/>
            <a:ext cx="8658225" cy="31146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30166" y="2081048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log</a:t>
            </a:r>
            <a:r>
              <a:rPr lang="zh-CN" altLang="en-US" dirty="0" smtClean="0"/>
              <a:t>：查看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的情况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2965" y="4414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64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965" y="44143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正式版和开发版的分支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05" y="1674261"/>
            <a:ext cx="5667375" cy="1838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6482" y="1070249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checkout -b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：创建一个叫</a:t>
            </a:r>
            <a:r>
              <a:rPr lang="en-US" altLang="zh-CN" dirty="0" err="1" smtClean="0"/>
              <a:t>dev</a:t>
            </a:r>
            <a:r>
              <a:rPr lang="zh-CN" altLang="en-US" dirty="0" smtClean="0"/>
              <a:t>的分支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45" y="4086225"/>
            <a:ext cx="63817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4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2965" y="44143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正式版和开发版的分支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75" y="1312971"/>
            <a:ext cx="78581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4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1"/>
          <p:cNvGraphicFramePr>
            <a:graphicFrameLocks/>
          </p:cNvGraphicFramePr>
          <p:nvPr/>
        </p:nvGraphicFramePr>
        <p:xfrm>
          <a:off x="3355976" y="1054101"/>
          <a:ext cx="6151563" cy="363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3" imgW="6572477" imgH="4191437" progId="Paint.Picture">
                  <p:embed/>
                </p:oleObj>
              </mc:Choice>
              <mc:Fallback>
                <p:oleObj r:id="rId3" imgW="6572477" imgH="4191437" progId="Paint.Pictur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976" y="1054101"/>
                        <a:ext cx="6151563" cy="363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355975" y="5446714"/>
            <a:ext cx="6159500" cy="541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" name="文本框 17"/>
          <p:cNvSpPr txBox="1">
            <a:spLocks noChangeArrowheads="1"/>
          </p:cNvSpPr>
          <p:nvPr/>
        </p:nvSpPr>
        <p:spPr bwMode="auto">
          <a:xfrm>
            <a:off x="2063751" y="5661025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ea typeface="宋体" panose="02010600030101010101" pitchFamily="2" charset="-122"/>
              </a:rPr>
              <a:t>服务器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319963" y="5589588"/>
            <a:ext cx="2187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宋体" charset="-122"/>
                <a:cs typeface="+mn-ea"/>
              </a:rPr>
              <a:t>biocluster</a:t>
            </a:r>
            <a:r>
              <a:rPr lang="zh-CN" altLang="en-US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宋体" charset="-122"/>
                <a:cs typeface="+mn-ea"/>
              </a:rPr>
              <a:t>（</a:t>
            </a:r>
            <a:r>
              <a:rPr lang="en-US" altLang="zh-CN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宋体" charset="-122"/>
                <a:cs typeface="+mn-ea"/>
              </a:rPr>
              <a:t>101</a:t>
            </a:r>
            <a:r>
              <a:rPr lang="zh-CN" altLang="en-US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宋体" charset="-122"/>
                <a:cs typeface="+mn-ea"/>
              </a:rPr>
              <a:t>）</a:t>
            </a:r>
            <a:endParaRPr lang="en-US" altLang="zh-CN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37888" y="5589588"/>
            <a:ext cx="2370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宋体" charset="-122"/>
                <a:cs typeface="+mn-ea"/>
              </a:rPr>
              <a:t>devcluster</a:t>
            </a:r>
            <a:r>
              <a:rPr lang="zh-CN" altLang="en-US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宋体" charset="-122"/>
                <a:cs typeface="+mn-ea"/>
              </a:rPr>
              <a:t>（</a:t>
            </a:r>
            <a:r>
              <a:rPr lang="en-US" altLang="zh-CN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宋体" charset="-122"/>
                <a:cs typeface="+mn-ea"/>
              </a:rPr>
              <a:t>102</a:t>
            </a:r>
            <a:r>
              <a:rPr lang="zh-CN" altLang="en-US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宋体" charset="-122"/>
                <a:cs typeface="+mn-ea"/>
              </a:rPr>
              <a:t>）</a:t>
            </a:r>
            <a:endParaRPr lang="en-US" altLang="zh-CN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5159375" y="4797426"/>
            <a:ext cx="215900" cy="574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8" name="下箭头 7"/>
          <p:cNvSpPr/>
          <p:nvPr/>
        </p:nvSpPr>
        <p:spPr>
          <a:xfrm>
            <a:off x="7535863" y="4797426"/>
            <a:ext cx="215900" cy="574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9" name="文本框 22"/>
          <p:cNvSpPr txBox="1">
            <a:spLocks noChangeArrowheads="1"/>
          </p:cNvSpPr>
          <p:nvPr/>
        </p:nvSpPr>
        <p:spPr bwMode="auto">
          <a:xfrm>
            <a:off x="6102351" y="5041900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Copy</a:t>
            </a:r>
          </a:p>
        </p:txBody>
      </p:sp>
      <p:sp>
        <p:nvSpPr>
          <p:cNvPr id="10" name="文本框 28"/>
          <p:cNvSpPr txBox="1">
            <a:spLocks noChangeArrowheads="1"/>
          </p:cNvSpPr>
          <p:nvPr/>
        </p:nvSpPr>
        <p:spPr bwMode="auto">
          <a:xfrm>
            <a:off x="2063750" y="6237288"/>
            <a:ext cx="5357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ea typeface="宋体" panose="02010600030101010101" pitchFamily="2" charset="-122"/>
              </a:rPr>
              <a:t>web</a:t>
            </a:r>
          </a:p>
        </p:txBody>
      </p:sp>
      <p:sp>
        <p:nvSpPr>
          <p:cNvPr id="11" name="矩形 10"/>
          <p:cNvSpPr/>
          <p:nvPr/>
        </p:nvSpPr>
        <p:spPr>
          <a:xfrm>
            <a:off x="3359150" y="6165850"/>
            <a:ext cx="6159500" cy="539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2" name="文本框 11"/>
          <p:cNvSpPr txBox="1"/>
          <p:nvPr/>
        </p:nvSpPr>
        <p:spPr>
          <a:xfrm>
            <a:off x="7536600" y="6299757"/>
            <a:ext cx="13652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CN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宋体" charset="-122"/>
                <a:cs typeface="+mn-ea"/>
              </a:rPr>
              <a:t>sanger</a:t>
            </a:r>
            <a:endParaRPr lang="en-US" altLang="zh-CN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69537" y="6308725"/>
            <a:ext cx="138112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CN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宋体" charset="-122"/>
                <a:cs typeface="+mn-ea"/>
              </a:rPr>
              <a:t>tsanger</a:t>
            </a:r>
            <a:endParaRPr lang="en-US" altLang="zh-CN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510338" y="5554664"/>
            <a:ext cx="17462" cy="11144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33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7533" y="442412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7533" y="1335092"/>
            <a:ext cx="100000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其主体是一个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页面， 使用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的轻量型框架</a:t>
            </a:r>
            <a:r>
              <a:rPr lang="en-US" altLang="zh-CN" dirty="0" err="1" smtClean="0"/>
              <a:t>webpy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接受前端的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数据，并做验证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验证内容包括用户身份验证以及内容验证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输出计算任务的依赖文件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 </a:t>
            </a:r>
            <a:r>
              <a:rPr lang="zh-CN" altLang="en-US" dirty="0" smtClean="0"/>
              <a:t>  直接发起计算任务，等计算任务完成之后，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一个字符串给</a:t>
            </a:r>
            <a:r>
              <a:rPr lang="zh-CN" altLang="en-US" dirty="0" smtClean="0"/>
              <a:t>前端（</a:t>
            </a:r>
            <a:r>
              <a:rPr lang="zh-CN" altLang="en-US" dirty="0" smtClean="0"/>
              <a:t>即时计算</a:t>
            </a:r>
            <a:r>
              <a:rPr lang="zh-CN" altLang="en-US" dirty="0" smtClean="0"/>
              <a:t>）  </a:t>
            </a:r>
            <a:r>
              <a:rPr lang="zh-CN" altLang="en-US" dirty="0" smtClean="0"/>
              <a:t>或者 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按一定规则写一条记录到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，</a:t>
            </a:r>
            <a:r>
              <a:rPr lang="en-US" altLang="zh-CN" dirty="0"/>
              <a:t> return</a:t>
            </a:r>
            <a:r>
              <a:rPr lang="zh-CN" altLang="en-US" dirty="0"/>
              <a:t>一个字符串给</a:t>
            </a:r>
            <a:r>
              <a:rPr lang="zh-CN" altLang="en-US" dirty="0" smtClean="0"/>
              <a:t>前端，然后由另外的进程发起计算</a:t>
            </a:r>
            <a:r>
              <a:rPr lang="zh-CN" altLang="en-US" dirty="0" smtClean="0"/>
              <a:t>任务（提交计算）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8910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7533" y="2065841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用户身份验证：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check_sig</a:t>
            </a:r>
            <a:endParaRPr lang="en-US" altLang="zh-CN" dirty="0" smtClean="0"/>
          </a:p>
          <a:p>
            <a:r>
              <a:rPr lang="zh-CN" altLang="en-US" dirty="0"/>
              <a:t>时间</a:t>
            </a:r>
            <a:r>
              <a:rPr lang="zh-CN" altLang="en-US" dirty="0" smtClean="0"/>
              <a:t>戳</a:t>
            </a:r>
            <a:endParaRPr lang="en-US" altLang="zh-CN" dirty="0" smtClean="0"/>
          </a:p>
          <a:p>
            <a:r>
              <a:rPr lang="zh-CN" altLang="en-US" dirty="0" smtClean="0"/>
              <a:t>随机数</a:t>
            </a:r>
            <a:endParaRPr lang="en-US" altLang="zh-CN" dirty="0" smtClean="0"/>
          </a:p>
          <a:p>
            <a:r>
              <a:rPr lang="zh-CN" altLang="en-US" dirty="0" smtClean="0"/>
              <a:t>用户签名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50893" y="2065841"/>
            <a:ext cx="33643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内容</a:t>
            </a:r>
            <a:r>
              <a:rPr lang="zh-CN" altLang="en-US" dirty="0" smtClean="0"/>
              <a:t>验证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针对每个流程，会有一个整体上的流程校验</a:t>
            </a:r>
            <a:endParaRPr lang="en-US" altLang="zh-CN" dirty="0" smtClean="0"/>
          </a:p>
          <a:p>
            <a:r>
              <a:rPr lang="zh-CN" altLang="en-US" dirty="0" smtClean="0"/>
              <a:t>比如已经开发的多样性流程：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MetaCheck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21518" y="2065841"/>
            <a:ext cx="30464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内容</a:t>
            </a:r>
            <a:r>
              <a:rPr lang="zh-CN" altLang="en-US" dirty="0" smtClean="0"/>
              <a:t>验证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针对每个各自模块，需要自己写验证规则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7533" y="442412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Web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--</a:t>
            </a:r>
            <a:r>
              <a:rPr lang="zh-CN" altLang="en-US" dirty="0" smtClean="0"/>
              <a:t>验证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1" y="3867804"/>
            <a:ext cx="96012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5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7533" y="442412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Web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--</a:t>
            </a:r>
            <a:r>
              <a:rPr lang="zh-CN" altLang="en-US" dirty="0" smtClean="0"/>
              <a:t>计算任务依赖文件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7533" y="1114295"/>
            <a:ext cx="25506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data.json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其他的一些输入文件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109" y="1247050"/>
            <a:ext cx="6753225" cy="790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60" y="2374685"/>
            <a:ext cx="83153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5116" y="36932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计算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--</a:t>
            </a:r>
            <a:r>
              <a:rPr lang="zh-CN" altLang="en-US" dirty="0" smtClean="0"/>
              <a:t>基本架构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45116" y="1309816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其核心是一个基于</a:t>
            </a:r>
            <a:r>
              <a:rPr lang="en-US" altLang="zh-CN" dirty="0" err="1" smtClean="0"/>
              <a:t>greenlet</a:t>
            </a:r>
            <a:r>
              <a:rPr lang="zh-CN" altLang="en-US" dirty="0" smtClean="0"/>
              <a:t>（协程）的任务投递系统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8898" y="3768938"/>
            <a:ext cx="1400432" cy="44484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65744" y="1759596"/>
            <a:ext cx="1400432" cy="44484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module 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65744" y="3485615"/>
            <a:ext cx="1400432" cy="44484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module 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65744" y="5237018"/>
            <a:ext cx="1400432" cy="44484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module 3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458569" y="1901698"/>
            <a:ext cx="1400432" cy="44484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Tool 1-1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58569" y="2606044"/>
            <a:ext cx="1400432" cy="44484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Tool 1-2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487816" y="3768939"/>
            <a:ext cx="1400432" cy="44484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Tool 2-1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612763" y="3768938"/>
            <a:ext cx="1400432" cy="44484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Tool 2-2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58569" y="5383553"/>
            <a:ext cx="1400432" cy="44484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Tool 3-1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865745" y="1764145"/>
            <a:ext cx="4553528" cy="1468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865744" y="3492230"/>
            <a:ext cx="6604001" cy="10058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865745" y="5228780"/>
            <a:ext cx="4553528" cy="775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56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5116" y="36932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计算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--</a:t>
            </a:r>
            <a:r>
              <a:rPr lang="zh-CN" altLang="en-US" dirty="0" smtClean="0"/>
              <a:t>基本架构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45116" y="1309816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其核心是一个基于</a:t>
            </a:r>
            <a:r>
              <a:rPr lang="en-US" altLang="zh-CN" dirty="0" err="1" smtClean="0"/>
              <a:t>greenlet</a:t>
            </a:r>
            <a:r>
              <a:rPr lang="zh-CN" altLang="en-US" dirty="0" smtClean="0"/>
              <a:t>（协程）的任务投递系统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8898" y="3768938"/>
            <a:ext cx="1400432" cy="44484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65744" y="4235371"/>
            <a:ext cx="1400432" cy="44484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module 3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142508" y="4400877"/>
            <a:ext cx="1400432" cy="44484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Tool 3-1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844637" y="2426860"/>
            <a:ext cx="4553529" cy="1473131"/>
            <a:chOff x="1865744" y="1759596"/>
            <a:chExt cx="4553529" cy="1473131"/>
          </a:xfrm>
        </p:grpSpPr>
        <p:sp>
          <p:nvSpPr>
            <p:cNvPr id="9" name="矩形 8"/>
            <p:cNvSpPr/>
            <p:nvPr/>
          </p:nvSpPr>
          <p:spPr>
            <a:xfrm>
              <a:off x="4458569" y="1901698"/>
              <a:ext cx="1400432" cy="444843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Tool 1-1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865744" y="1759596"/>
              <a:ext cx="1400432" cy="444843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module 1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458569" y="2606044"/>
              <a:ext cx="1400432" cy="444843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Tool 1-2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865745" y="1764145"/>
              <a:ext cx="4553528" cy="14685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567053" y="2429747"/>
            <a:ext cx="5163129" cy="1012494"/>
            <a:chOff x="6567053" y="2494401"/>
            <a:chExt cx="5163129" cy="1012494"/>
          </a:xfrm>
        </p:grpSpPr>
        <p:sp>
          <p:nvSpPr>
            <p:cNvPr id="7" name="矩形 6"/>
            <p:cNvSpPr/>
            <p:nvPr/>
          </p:nvSpPr>
          <p:spPr>
            <a:xfrm>
              <a:off x="6567053" y="2494401"/>
              <a:ext cx="1400432" cy="444843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module 2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8430718" y="2716822"/>
              <a:ext cx="1400432" cy="444843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Tool 2-1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100670" y="2716822"/>
              <a:ext cx="1400432" cy="444843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Tool 2-2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6567053" y="2501016"/>
              <a:ext cx="5163129" cy="10058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1865744" y="4235371"/>
            <a:ext cx="4553528" cy="775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75503" y="5906530"/>
            <a:ext cx="1126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workflow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tool</a:t>
            </a:r>
            <a:r>
              <a:rPr lang="zh-CN" altLang="en-US" dirty="0" smtClean="0"/>
              <a:t>都会有具体的代码， 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可以有， 也可以没有，需要根据具体的需求来决定写还是不写。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595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5116" y="369329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计算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--</a:t>
            </a:r>
            <a:r>
              <a:rPr lang="en-US" altLang="zh-CN" dirty="0" smtClean="0"/>
              <a:t>tool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agent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614617" y="4110683"/>
            <a:ext cx="1155316" cy="29656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Agent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27222" y="1293341"/>
            <a:ext cx="6763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因为</a:t>
            </a:r>
            <a:r>
              <a:rPr lang="en-US" altLang="zh-CN" dirty="0" smtClean="0"/>
              <a:t>Tool</a:t>
            </a:r>
            <a:r>
              <a:rPr lang="zh-CN" altLang="en-US" dirty="0" smtClean="0"/>
              <a:t>是整个</a:t>
            </a:r>
            <a:r>
              <a:rPr lang="en-US" altLang="zh-CN" dirty="0" smtClean="0"/>
              <a:t>workflow</a:t>
            </a:r>
            <a:r>
              <a:rPr lang="zh-CN" altLang="en-US" dirty="0" smtClean="0"/>
              <a:t>的主要部分， 承担了所有的计算任务，</a:t>
            </a:r>
            <a:endParaRPr lang="en-US" altLang="zh-CN" dirty="0" smtClean="0"/>
          </a:p>
          <a:p>
            <a:r>
              <a:rPr lang="zh-CN" altLang="en-US" dirty="0" smtClean="0"/>
              <a:t>所以</a:t>
            </a:r>
            <a:r>
              <a:rPr lang="en-US" altLang="zh-CN" dirty="0" smtClean="0"/>
              <a:t>Tool</a:t>
            </a:r>
            <a:r>
              <a:rPr lang="zh-CN" altLang="en-US" dirty="0" smtClean="0"/>
              <a:t>的主要任务应该投递出去放到集群当中进行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74500" y="4110682"/>
            <a:ext cx="1155316" cy="29656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Tool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3575222" y="2174789"/>
            <a:ext cx="24713" cy="34269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0897" y="2172214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本地</a:t>
            </a:r>
            <a:endParaRPr lang="en-US" altLang="zh-CN" dirty="0" smtClean="0"/>
          </a:p>
          <a:p>
            <a:r>
              <a:rPr lang="en-US" altLang="zh-CN" dirty="0" smtClean="0"/>
              <a:t>192.168.12.101</a:t>
            </a:r>
          </a:p>
          <a:p>
            <a:r>
              <a:rPr lang="en-US" altLang="zh-CN" dirty="0" smtClean="0"/>
              <a:t>192.168.12.102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529816" y="2463976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远程</a:t>
            </a:r>
            <a:endParaRPr lang="en-US" altLang="zh-CN" dirty="0" smtClean="0"/>
          </a:p>
          <a:p>
            <a:r>
              <a:rPr lang="en-US" altLang="zh-CN" dirty="0" err="1" smtClean="0"/>
              <a:t>slurm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949146" y="2257168"/>
            <a:ext cx="194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共享内容：</a:t>
            </a:r>
            <a:endParaRPr lang="en-US" altLang="zh-CN" dirty="0" smtClean="0"/>
          </a:p>
          <a:p>
            <a:r>
              <a:rPr lang="zh-CN" altLang="en-US" dirty="0" smtClean="0"/>
              <a:t>变量、文件等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853522" y="3641124"/>
            <a:ext cx="14136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313866" y="327299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启动新进程，开始运行</a:t>
            </a:r>
            <a:r>
              <a:rPr lang="en-US" altLang="zh-CN" dirty="0"/>
              <a:t>T</a:t>
            </a:r>
            <a:r>
              <a:rPr lang="en-US" altLang="zh-CN" dirty="0" smtClean="0"/>
              <a:t>ool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2853522" y="4810897"/>
            <a:ext cx="1413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736784" y="4920223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返回信息， 告知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tool</a:t>
            </a:r>
            <a:r>
              <a:rPr lang="zh-CN" altLang="en-US" dirty="0" smtClean="0"/>
              <a:t>已经完成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69557" y="613718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ZeroRpc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82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5116" y="369329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计算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--</a:t>
            </a:r>
            <a:r>
              <a:rPr lang="zh-CN" altLang="en-US" dirty="0" smtClean="0"/>
              <a:t>进程，线程和协程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78691" y="13946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进程</a:t>
            </a:r>
          </a:p>
        </p:txBody>
      </p:sp>
      <p:sp>
        <p:nvSpPr>
          <p:cNvPr id="7" name="矩形 6"/>
          <p:cNvSpPr/>
          <p:nvPr/>
        </p:nvSpPr>
        <p:spPr>
          <a:xfrm>
            <a:off x="1353112" y="1394690"/>
            <a:ext cx="101415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进程之间不共享任何状态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进程的调度由操作系统完成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每个进程都有自己独立的内存</a:t>
            </a:r>
            <a:r>
              <a:rPr lang="zh-CN" altLang="en-US" dirty="0" smtClean="0"/>
              <a:t>空间，</a:t>
            </a:r>
            <a:r>
              <a:rPr lang="zh-CN" altLang="en-US" dirty="0"/>
              <a:t>在</a:t>
            </a:r>
            <a:r>
              <a:rPr lang="zh-CN" altLang="en-US" dirty="0" smtClean="0"/>
              <a:t>代码层面的表现就是变量没有办法共享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通信</a:t>
            </a:r>
            <a:r>
              <a:rPr lang="zh-CN" altLang="en-US" dirty="0" smtClean="0"/>
              <a:t>方式 管道，信号等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切换开销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78690" y="30927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线程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53111" y="3092735"/>
            <a:ext cx="105498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线程之间共享变量，解决了通讯麻烦的问题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线程</a:t>
            </a:r>
            <a:r>
              <a:rPr lang="zh-CN" altLang="en-US" dirty="0"/>
              <a:t>的调度主要也</a:t>
            </a:r>
            <a:r>
              <a:rPr lang="zh-CN" altLang="en-US" dirty="0" smtClean="0"/>
              <a:t>是由操作系统</a:t>
            </a:r>
            <a:r>
              <a:rPr lang="zh-CN" altLang="en-US" dirty="0"/>
              <a:t>完成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个进程可以拥有多个线程，但是其中每个线程会共享父进程像操作系统申请资源，这个包括虚拟内存、文件等，由于是共享资源，所以创建线程所需要的系统资源占用比进程小很多，相应的可创建的线程数量也变得相对多很多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另外</a:t>
            </a:r>
            <a:r>
              <a:rPr lang="zh-CN" altLang="en-US" dirty="0"/>
              <a:t>在调度方面也是由于内存是共享的，所以上下文切换的时候需要保存的东西就像对少一些，这样一来上下文的切换也变得高效。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2735" y="52501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协</a:t>
            </a:r>
            <a:r>
              <a:rPr lang="zh-CN" altLang="en-US" dirty="0" smtClean="0"/>
              <a:t>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17156" y="5250187"/>
            <a:ext cx="102596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协程的调度完全由用户控制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一个线程可以有多个协</a:t>
            </a:r>
            <a:r>
              <a:rPr lang="zh-CN" altLang="en-US" dirty="0" smtClean="0"/>
              <a:t>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更加高效的切换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44671" y="102535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multiProcessing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41977" y="27819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multiThreading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625152" y="49481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gevent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494629" y="49590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greenlet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01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自定义 1">
      <a:majorFont>
        <a:latin typeface="Constantia"/>
        <a:ea typeface="华文新魏"/>
        <a:cs typeface=""/>
      </a:majorFont>
      <a:minorFont>
        <a:latin typeface="宋体"/>
        <a:ea typeface="华文新魏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1028</Words>
  <Application>Microsoft Office PowerPoint</Application>
  <PresentationFormat>宽屏</PresentationFormat>
  <Paragraphs>198</Paragraphs>
  <Slides>29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华文新魏</vt:lpstr>
      <vt:lpstr>宋体</vt:lpstr>
      <vt:lpstr>Arial</vt:lpstr>
      <vt:lpstr>Calibri</vt:lpstr>
      <vt:lpstr>Calibri Light</vt:lpstr>
      <vt:lpstr>Constantia</vt:lpstr>
      <vt:lpstr>1_自定义设计方案</vt:lpstr>
      <vt:lpstr>3_Office 主题</vt:lpstr>
      <vt:lpstr>Office 主题</vt:lpstr>
      <vt:lpstr>Bitmap Image</vt:lpstr>
      <vt:lpstr>biocluster框架简介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biocluster框架简介</dc:title>
  <dc:creator>arashi.xu</dc:creator>
  <cp:lastModifiedBy>许挺</cp:lastModifiedBy>
  <cp:revision>52</cp:revision>
  <dcterms:created xsi:type="dcterms:W3CDTF">2015-05-05T08:02:14Z</dcterms:created>
  <dcterms:modified xsi:type="dcterms:W3CDTF">2016-07-19T11:34:13Z</dcterms:modified>
</cp:coreProperties>
</file>