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85" r:id="rId3"/>
    <p:sldMasterId id="2147483686" r:id="rId4"/>
    <p:sldMasterId id="2147483784" r:id="rId5"/>
  </p:sldMasterIdLst>
  <p:notesMasterIdLst>
    <p:notesMasterId r:id="rId35"/>
  </p:notesMasterIdLst>
  <p:sldIdLst>
    <p:sldId id="256" r:id="rId6"/>
    <p:sldId id="257" r:id="rId7"/>
    <p:sldId id="287" r:id="rId8"/>
    <p:sldId id="258" r:id="rId9"/>
    <p:sldId id="284" r:id="rId10"/>
    <p:sldId id="285" r:id="rId11"/>
    <p:sldId id="288" r:id="rId12"/>
    <p:sldId id="281" r:id="rId13"/>
    <p:sldId id="292" r:id="rId14"/>
    <p:sldId id="290" r:id="rId15"/>
    <p:sldId id="291" r:id="rId16"/>
    <p:sldId id="282" r:id="rId17"/>
    <p:sldId id="293" r:id="rId18"/>
    <p:sldId id="296" r:id="rId19"/>
    <p:sldId id="297" r:id="rId20"/>
    <p:sldId id="298" r:id="rId21"/>
    <p:sldId id="299" r:id="rId22"/>
    <p:sldId id="300" r:id="rId23"/>
    <p:sldId id="301" r:id="rId24"/>
    <p:sldId id="302" r:id="rId25"/>
    <p:sldId id="303" r:id="rId26"/>
    <p:sldId id="304" r:id="rId27"/>
    <p:sldId id="305" r:id="rId28"/>
    <p:sldId id="294" r:id="rId29"/>
    <p:sldId id="295" r:id="rId30"/>
    <p:sldId id="283" r:id="rId31"/>
    <p:sldId id="309" r:id="rId32"/>
    <p:sldId id="310" r:id="rId33"/>
    <p:sldId id="259" r:id="rId34"/>
  </p:sldIdLst>
  <p:sldSz cx="12192000" cy="6858000"/>
  <p:notesSz cx="6858000" cy="9144000"/>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173"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346"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519"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692"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5865" algn="l" defTabSz="914346" rtl="0" eaLnBrk="1" latinLnBrk="0" hangingPunct="1">
      <a:defRPr kern="1200">
        <a:solidFill>
          <a:schemeClr val="tx1"/>
        </a:solidFill>
        <a:latin typeface="Calibri" pitchFamily="34" charset="0"/>
        <a:ea typeface="宋体" pitchFamily="2" charset="-122"/>
        <a:cs typeface="+mn-cs"/>
      </a:defRPr>
    </a:lvl6pPr>
    <a:lvl7pPr marL="2743038" algn="l" defTabSz="914346" rtl="0" eaLnBrk="1" latinLnBrk="0" hangingPunct="1">
      <a:defRPr kern="1200">
        <a:solidFill>
          <a:schemeClr val="tx1"/>
        </a:solidFill>
        <a:latin typeface="Calibri" pitchFamily="34" charset="0"/>
        <a:ea typeface="宋体" pitchFamily="2" charset="-122"/>
        <a:cs typeface="+mn-cs"/>
      </a:defRPr>
    </a:lvl7pPr>
    <a:lvl8pPr marL="3200211" algn="l" defTabSz="914346" rtl="0" eaLnBrk="1" latinLnBrk="0" hangingPunct="1">
      <a:defRPr kern="1200">
        <a:solidFill>
          <a:schemeClr val="tx1"/>
        </a:solidFill>
        <a:latin typeface="Calibri" pitchFamily="34" charset="0"/>
        <a:ea typeface="宋体" pitchFamily="2" charset="-122"/>
        <a:cs typeface="+mn-cs"/>
      </a:defRPr>
    </a:lvl8pPr>
    <a:lvl9pPr marL="3657384" algn="l" defTabSz="914346"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405E"/>
    <a:srgbClr val="094162"/>
    <a:srgbClr val="148CD6"/>
    <a:srgbClr val="106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1356" y="-4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36619C-3618-4166-867F-F64FE6947000}" type="datetimeFigureOut">
              <a:rPr lang="zh-CN" altLang="en-US" smtClean="0"/>
              <a:t>2017/4/11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ABBD5-9818-4D70-8BC7-33DFD4662F14}" type="slidenum">
              <a:rPr lang="zh-CN" altLang="en-US" smtClean="0"/>
              <a:t>‹#›</a:t>
            </a:fld>
            <a:endParaRPr lang="zh-CN" altLang="en-US"/>
          </a:p>
        </p:txBody>
      </p:sp>
    </p:spTree>
    <p:extLst>
      <p:ext uri="{BB962C8B-B14F-4D97-AF65-F5344CB8AC3E}">
        <p14:creationId xmlns:p14="http://schemas.microsoft.com/office/powerpoint/2010/main" val="3910012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要匹配包括 </a:t>
            </a:r>
            <a:r>
              <a:rPr lang="en-US" altLang="zh-CN" sz="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'\n' </a:t>
            </a:r>
            <a:r>
              <a:rPr lang="zh-CN" altLang="en-US" sz="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在内的任何字符，请使用象 </a:t>
            </a:r>
            <a:r>
              <a:rPr lang="en-US" altLang="zh-CN" sz="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'[.\n]' </a:t>
            </a:r>
            <a:r>
              <a:rPr lang="zh-CN" altLang="en-US" sz="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的模式。</a:t>
            </a:r>
            <a:endParaRPr lang="en-US" altLang="zh-CN" sz="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p>
            <a:r>
              <a:rPr lang="en-US" altLang="zh-CN" dirty="0" smtClean="0"/>
              <a:t>http://www.ascii-code.com/</a:t>
            </a:r>
          </a:p>
          <a:p>
            <a:r>
              <a:rPr lang="en-US" altLang="zh-CN" dirty="0" smtClean="0"/>
              <a:t>http://www.cnblogs.com/yirlin/archive/2006/04/12/373222.html</a:t>
            </a:r>
            <a:endParaRPr lang="zh-CN" altLang="en-US" dirty="0"/>
          </a:p>
        </p:txBody>
      </p:sp>
      <p:sp>
        <p:nvSpPr>
          <p:cNvPr id="4" name="灯片编号占位符 3"/>
          <p:cNvSpPr>
            <a:spLocks noGrp="1"/>
          </p:cNvSpPr>
          <p:nvPr>
            <p:ph type="sldNum" sz="quarter" idx="10"/>
          </p:nvPr>
        </p:nvSpPr>
        <p:spPr/>
        <p:txBody>
          <a:bodyPr/>
          <a:lstStyle/>
          <a:p>
            <a:fld id="{64B7D739-B810-4FD9-B441-F9E93B5DB0B2}" type="slidenum">
              <a:rPr lang="zh-CN" altLang="en-US" smtClean="0"/>
              <a:pPr/>
              <a:t>24</a:t>
            </a:fld>
            <a:endParaRPr lang="zh-CN" altLang="en-US"/>
          </a:p>
        </p:txBody>
      </p:sp>
    </p:spTree>
    <p:extLst>
      <p:ext uri="{BB962C8B-B14F-4D97-AF65-F5344CB8AC3E}">
        <p14:creationId xmlns:p14="http://schemas.microsoft.com/office/powerpoint/2010/main" val="3608629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a:prstGeom prst="rect">
            <a:avLst/>
          </a:prstGeom>
        </p:spPr>
        <p:txBody>
          <a:bodyPr lIns="91435" tIns="45717" rIns="91435" bIns="45717"/>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lIns="91435" tIns="45717" rIns="91435" bIns="45717"/>
          <a:lstStyle>
            <a:lvl1pPr marL="0" indent="0" algn="ctr">
              <a:buNone/>
              <a:defRPr/>
            </a:lvl1pPr>
            <a:lvl2pPr marL="457173" indent="0" algn="ctr">
              <a:buNone/>
              <a:defRPr/>
            </a:lvl2pPr>
            <a:lvl3pPr marL="914346" indent="0" algn="ctr">
              <a:buNone/>
              <a:defRPr/>
            </a:lvl3pPr>
            <a:lvl4pPr marL="1371519" indent="0" algn="ctr">
              <a:buNone/>
              <a:defRPr/>
            </a:lvl4pPr>
            <a:lvl5pPr marL="1828692" indent="0" algn="ctr">
              <a:buNone/>
              <a:defRPr/>
            </a:lvl5pPr>
            <a:lvl6pPr marL="2285865" indent="0" algn="ctr">
              <a:buNone/>
              <a:defRPr/>
            </a:lvl6pPr>
            <a:lvl7pPr marL="2743038" indent="0" algn="ctr">
              <a:buNone/>
              <a:defRPr/>
            </a:lvl7pPr>
            <a:lvl8pPr marL="3200211" indent="0" algn="ctr">
              <a:buNone/>
              <a:defRPr/>
            </a:lvl8pPr>
            <a:lvl9pPr marL="3657384"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20799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5" tIns="45717" rIns="91435" bIns="45717"/>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lIns="91435" tIns="45717" rIns="91435" bIns="45717"/>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9580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a:prstGeom prst="rect">
            <a:avLst/>
          </a:prstGeom>
        </p:spPr>
        <p:txBody>
          <a:bodyPr vert="eaVert" lIns="91435" tIns="45717" rIns="91435" bIns="45717"/>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0"/>
            <a:ext cx="8077200" cy="5851525"/>
          </a:xfrm>
          <a:prstGeom prst="rect">
            <a:avLst/>
          </a:prstGeom>
        </p:spPr>
        <p:txBody>
          <a:bodyPr vert="eaVert" lIns="91435" tIns="45717" rIns="91435" bIns="45717"/>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52424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a:prstGeom prst="rect">
            <a:avLst/>
          </a:prstGeom>
        </p:spPr>
        <p:txBody>
          <a:bodyPr lIns="91435" tIns="45717" rIns="91435" bIns="45717"/>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lIns="91435" tIns="45717" rIns="91435" bIns="45717"/>
          <a:lstStyle>
            <a:lvl1pPr marL="0" indent="0" algn="ctr">
              <a:buNone/>
              <a:defRPr/>
            </a:lvl1pPr>
            <a:lvl2pPr marL="457173" indent="0" algn="ctr">
              <a:buNone/>
              <a:defRPr/>
            </a:lvl2pPr>
            <a:lvl3pPr marL="914346" indent="0" algn="ctr">
              <a:buNone/>
              <a:defRPr/>
            </a:lvl3pPr>
            <a:lvl4pPr marL="1371519" indent="0" algn="ctr">
              <a:buNone/>
              <a:defRPr/>
            </a:lvl4pPr>
            <a:lvl5pPr marL="1828692" indent="0" algn="ctr">
              <a:buNone/>
              <a:defRPr/>
            </a:lvl5pPr>
            <a:lvl6pPr marL="2285865" indent="0" algn="ctr">
              <a:buNone/>
              <a:defRPr/>
            </a:lvl6pPr>
            <a:lvl7pPr marL="2743038" indent="0" algn="ctr">
              <a:buNone/>
              <a:defRPr/>
            </a:lvl7pPr>
            <a:lvl8pPr marL="3200211" indent="0" algn="ctr">
              <a:buNone/>
              <a:defRPr/>
            </a:lvl8pPr>
            <a:lvl9pPr marL="3657384"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119495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5" tIns="45717" rIns="91435" bIns="45717"/>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3"/>
            <a:ext cx="10972800" cy="4525963"/>
          </a:xfrm>
          <a:prstGeom prst="rect">
            <a:avLst/>
          </a:prstGeom>
        </p:spPr>
        <p:txBody>
          <a:bodyPr lIns="91435" tIns="45717" rIns="91435" bIns="45717"/>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69943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2"/>
            <a:ext cx="10363200" cy="1362075"/>
          </a:xfrm>
          <a:prstGeom prst="rect">
            <a:avLst/>
          </a:prstGeom>
        </p:spPr>
        <p:txBody>
          <a:bodyPr lIns="91435" tIns="45717" rIns="91435" bIns="45717"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5"/>
            <a:ext cx="10363200" cy="1500187"/>
          </a:xfrm>
          <a:prstGeom prst="rect">
            <a:avLst/>
          </a:prstGeom>
        </p:spPr>
        <p:txBody>
          <a:bodyPr lIns="91435" tIns="45717" rIns="91435" bIns="45717" anchor="b"/>
          <a:lstStyle>
            <a:lvl1pPr marL="0" indent="0">
              <a:buNone/>
              <a:defRPr sz="2000"/>
            </a:lvl1pPr>
            <a:lvl2pPr marL="457173" indent="0">
              <a:buNone/>
              <a:defRPr sz="1800"/>
            </a:lvl2pPr>
            <a:lvl3pPr marL="914346" indent="0">
              <a:buNone/>
              <a:defRPr sz="1600"/>
            </a:lvl3pPr>
            <a:lvl4pPr marL="1371519" indent="0">
              <a:buNone/>
              <a:defRPr sz="1400"/>
            </a:lvl4pPr>
            <a:lvl5pPr marL="1828692" indent="0">
              <a:buNone/>
              <a:defRPr sz="1400"/>
            </a:lvl5pPr>
            <a:lvl6pPr marL="2285865" indent="0">
              <a:buNone/>
              <a:defRPr sz="1400"/>
            </a:lvl6pPr>
            <a:lvl7pPr marL="2743038" indent="0">
              <a:buNone/>
              <a:defRPr sz="1400"/>
            </a:lvl7pPr>
            <a:lvl8pPr marL="3200211" indent="0">
              <a:buNone/>
              <a:defRPr sz="1400"/>
            </a:lvl8pPr>
            <a:lvl9pPr marL="3657384"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195294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5" tIns="45717" rIns="91435" bIns="45717"/>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3"/>
            <a:ext cx="5410200" cy="4525963"/>
          </a:xfrm>
          <a:prstGeom prst="rect">
            <a:avLst/>
          </a:prstGeom>
        </p:spPr>
        <p:txBody>
          <a:bodyPr lIns="91435" tIns="45717" rIns="91435" bIns="45717"/>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1" y="1600203"/>
            <a:ext cx="5410200" cy="4525963"/>
          </a:xfrm>
          <a:prstGeom prst="rect">
            <a:avLst/>
          </a:prstGeom>
        </p:spPr>
        <p:txBody>
          <a:bodyPr lIns="91435" tIns="45717" rIns="91435" bIns="45717"/>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95526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5" tIns="45717" rIns="91435" bIns="45717"/>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2" y="1535113"/>
            <a:ext cx="5386388" cy="639762"/>
          </a:xfrm>
          <a:prstGeom prst="rect">
            <a:avLst/>
          </a:prstGeom>
        </p:spPr>
        <p:txBody>
          <a:bodyPr lIns="91435" tIns="45717" rIns="91435" bIns="45717" anchor="b"/>
          <a:lstStyle>
            <a:lvl1pPr marL="0" indent="0">
              <a:buNone/>
              <a:defRPr sz="2400" b="1"/>
            </a:lvl1pPr>
            <a:lvl2pPr marL="457173" indent="0">
              <a:buNone/>
              <a:defRPr sz="2000" b="1"/>
            </a:lvl2pPr>
            <a:lvl3pPr marL="914346" indent="0">
              <a:buNone/>
              <a:defRPr sz="1800" b="1"/>
            </a:lvl3pPr>
            <a:lvl4pPr marL="1371519" indent="0">
              <a:buNone/>
              <a:defRPr sz="1600" b="1"/>
            </a:lvl4pPr>
            <a:lvl5pPr marL="1828692" indent="0">
              <a:buNone/>
              <a:defRPr sz="1600" b="1"/>
            </a:lvl5pPr>
            <a:lvl6pPr marL="2285865" indent="0">
              <a:buNone/>
              <a:defRPr sz="1600" b="1"/>
            </a:lvl6pPr>
            <a:lvl7pPr marL="2743038" indent="0">
              <a:buNone/>
              <a:defRPr sz="1600" b="1"/>
            </a:lvl7pPr>
            <a:lvl8pPr marL="3200211" indent="0">
              <a:buNone/>
              <a:defRPr sz="1600" b="1"/>
            </a:lvl8pPr>
            <a:lvl9pPr marL="3657384"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2" y="2174875"/>
            <a:ext cx="5386388" cy="3951288"/>
          </a:xfrm>
          <a:prstGeom prst="rect">
            <a:avLst/>
          </a:prstGeom>
        </p:spPr>
        <p:txBody>
          <a:bodyPr lIns="91435" tIns="45717" rIns="91435" bIns="45717"/>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7" y="1535113"/>
            <a:ext cx="5389563" cy="639762"/>
          </a:xfrm>
          <a:prstGeom prst="rect">
            <a:avLst/>
          </a:prstGeom>
        </p:spPr>
        <p:txBody>
          <a:bodyPr lIns="91435" tIns="45717" rIns="91435" bIns="45717" anchor="b"/>
          <a:lstStyle>
            <a:lvl1pPr marL="0" indent="0">
              <a:buNone/>
              <a:defRPr sz="2400" b="1"/>
            </a:lvl1pPr>
            <a:lvl2pPr marL="457173" indent="0">
              <a:buNone/>
              <a:defRPr sz="2000" b="1"/>
            </a:lvl2pPr>
            <a:lvl3pPr marL="914346" indent="0">
              <a:buNone/>
              <a:defRPr sz="1800" b="1"/>
            </a:lvl3pPr>
            <a:lvl4pPr marL="1371519" indent="0">
              <a:buNone/>
              <a:defRPr sz="1600" b="1"/>
            </a:lvl4pPr>
            <a:lvl5pPr marL="1828692" indent="0">
              <a:buNone/>
              <a:defRPr sz="1600" b="1"/>
            </a:lvl5pPr>
            <a:lvl6pPr marL="2285865" indent="0">
              <a:buNone/>
              <a:defRPr sz="1600" b="1"/>
            </a:lvl6pPr>
            <a:lvl7pPr marL="2743038" indent="0">
              <a:buNone/>
              <a:defRPr sz="1600" b="1"/>
            </a:lvl7pPr>
            <a:lvl8pPr marL="3200211" indent="0">
              <a:buNone/>
              <a:defRPr sz="1600" b="1"/>
            </a:lvl8pPr>
            <a:lvl9pPr marL="3657384"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7" y="2174875"/>
            <a:ext cx="5389563" cy="3951288"/>
          </a:xfrm>
          <a:prstGeom prst="rect">
            <a:avLst/>
          </a:prstGeom>
        </p:spPr>
        <p:txBody>
          <a:bodyPr lIns="91435" tIns="45717" rIns="91435" bIns="45717"/>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43287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5" tIns="45717" rIns="91435" bIns="45717"/>
          <a:lstStyle/>
          <a:p>
            <a:r>
              <a:rPr lang="zh-CN" altLang="en-US" smtClean="0"/>
              <a:t>单击此处编辑母版标题样式</a:t>
            </a:r>
            <a:endParaRPr lang="zh-CN" altLang="en-US"/>
          </a:p>
        </p:txBody>
      </p:sp>
    </p:spTree>
    <p:extLst>
      <p:ext uri="{BB962C8B-B14F-4D97-AF65-F5344CB8AC3E}">
        <p14:creationId xmlns:p14="http://schemas.microsoft.com/office/powerpoint/2010/main" val="24188322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5700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lIns="91435" tIns="45717" rIns="91435" bIns="45717"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6" y="273052"/>
            <a:ext cx="6815137" cy="5853113"/>
          </a:xfrm>
          <a:prstGeom prst="rect">
            <a:avLst/>
          </a:prstGeom>
        </p:spPr>
        <p:txBody>
          <a:bodyPr lIns="91435" tIns="45717" rIns="91435" bIns="45717"/>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2"/>
            <a:ext cx="4011613" cy="4691063"/>
          </a:xfrm>
          <a:prstGeom prst="rect">
            <a:avLst/>
          </a:prstGeom>
        </p:spPr>
        <p:txBody>
          <a:bodyPr lIns="91435" tIns="45717" rIns="91435" bIns="45717"/>
          <a:lstStyle>
            <a:lvl1pPr marL="0" indent="0">
              <a:buNone/>
              <a:defRPr sz="1400"/>
            </a:lvl1pPr>
            <a:lvl2pPr marL="457173" indent="0">
              <a:buNone/>
              <a:defRPr sz="1200"/>
            </a:lvl2pPr>
            <a:lvl3pPr marL="914346" indent="0">
              <a:buNone/>
              <a:defRPr sz="1000"/>
            </a:lvl3pPr>
            <a:lvl4pPr marL="1371519" indent="0">
              <a:buNone/>
              <a:defRPr sz="900"/>
            </a:lvl4pPr>
            <a:lvl5pPr marL="1828692" indent="0">
              <a:buNone/>
              <a:defRPr sz="900"/>
            </a:lvl5pPr>
            <a:lvl6pPr marL="2285865" indent="0">
              <a:buNone/>
              <a:defRPr sz="900"/>
            </a:lvl6pPr>
            <a:lvl7pPr marL="2743038" indent="0">
              <a:buNone/>
              <a:defRPr sz="900"/>
            </a:lvl7pPr>
            <a:lvl8pPr marL="3200211" indent="0">
              <a:buNone/>
              <a:defRPr sz="900"/>
            </a:lvl8pPr>
            <a:lvl9pPr marL="3657384"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7289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5" tIns="45717" rIns="91435" bIns="45717"/>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3"/>
            <a:ext cx="10972800" cy="4525963"/>
          </a:xfrm>
          <a:prstGeom prst="rect">
            <a:avLst/>
          </a:prstGeom>
        </p:spPr>
        <p:txBody>
          <a:bodyPr lIns="91435" tIns="45717" rIns="91435" bIns="45717"/>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00856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lIns="91435" tIns="45717" rIns="91435" bIns="45717"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lIns="91435" tIns="45717" rIns="91435" bIns="45717"/>
          <a:lstStyle>
            <a:lvl1pPr marL="0" indent="0">
              <a:buNone/>
              <a:defRPr sz="3200"/>
            </a:lvl1pPr>
            <a:lvl2pPr marL="457173" indent="0">
              <a:buNone/>
              <a:defRPr sz="2800"/>
            </a:lvl2pPr>
            <a:lvl3pPr marL="914346" indent="0">
              <a:buNone/>
              <a:defRPr sz="2400"/>
            </a:lvl3pPr>
            <a:lvl4pPr marL="1371519" indent="0">
              <a:buNone/>
              <a:defRPr sz="2000"/>
            </a:lvl4pPr>
            <a:lvl5pPr marL="1828692" indent="0">
              <a:buNone/>
              <a:defRPr sz="2000"/>
            </a:lvl5pPr>
            <a:lvl6pPr marL="2285865" indent="0">
              <a:buNone/>
              <a:defRPr sz="2000"/>
            </a:lvl6pPr>
            <a:lvl7pPr marL="2743038" indent="0">
              <a:buNone/>
              <a:defRPr sz="2000"/>
            </a:lvl7pPr>
            <a:lvl8pPr marL="3200211" indent="0">
              <a:buNone/>
              <a:defRPr sz="2000"/>
            </a:lvl8pPr>
            <a:lvl9pPr marL="3657384"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a:prstGeom prst="rect">
            <a:avLst/>
          </a:prstGeom>
        </p:spPr>
        <p:txBody>
          <a:bodyPr lIns="91435" tIns="45717" rIns="91435" bIns="45717"/>
          <a:lstStyle>
            <a:lvl1pPr marL="0" indent="0">
              <a:buNone/>
              <a:defRPr sz="1400"/>
            </a:lvl1pPr>
            <a:lvl2pPr marL="457173" indent="0">
              <a:buNone/>
              <a:defRPr sz="1200"/>
            </a:lvl2pPr>
            <a:lvl3pPr marL="914346" indent="0">
              <a:buNone/>
              <a:defRPr sz="1000"/>
            </a:lvl3pPr>
            <a:lvl4pPr marL="1371519" indent="0">
              <a:buNone/>
              <a:defRPr sz="900"/>
            </a:lvl4pPr>
            <a:lvl5pPr marL="1828692" indent="0">
              <a:buNone/>
              <a:defRPr sz="900"/>
            </a:lvl5pPr>
            <a:lvl6pPr marL="2285865" indent="0">
              <a:buNone/>
              <a:defRPr sz="900"/>
            </a:lvl6pPr>
            <a:lvl7pPr marL="2743038" indent="0">
              <a:buNone/>
              <a:defRPr sz="900"/>
            </a:lvl7pPr>
            <a:lvl8pPr marL="3200211" indent="0">
              <a:buNone/>
              <a:defRPr sz="900"/>
            </a:lvl8pPr>
            <a:lvl9pPr marL="3657384"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297491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5" tIns="45717" rIns="91435" bIns="45717"/>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lIns="91435" tIns="45717" rIns="91435" bIns="45717"/>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20691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a:prstGeom prst="rect">
            <a:avLst/>
          </a:prstGeom>
        </p:spPr>
        <p:txBody>
          <a:bodyPr vert="eaVert" lIns="91435" tIns="45717" rIns="91435" bIns="45717"/>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0"/>
            <a:ext cx="8077200" cy="5851525"/>
          </a:xfrm>
          <a:prstGeom prst="rect">
            <a:avLst/>
          </a:prstGeom>
        </p:spPr>
        <p:txBody>
          <a:bodyPr vert="eaVert" lIns="91435" tIns="45717" rIns="91435" bIns="45717"/>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912292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a:prstGeom prst="rect">
            <a:avLst/>
          </a:prstGeom>
        </p:spPr>
        <p:txBody>
          <a:bodyPr lIns="91435" tIns="45717" rIns="91435" bIns="45717"/>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lIns="91435" tIns="45717" rIns="91435" bIns="45717"/>
          <a:lstStyle>
            <a:lvl1pPr marL="0" indent="0" algn="ctr">
              <a:buNone/>
              <a:defRPr/>
            </a:lvl1pPr>
            <a:lvl2pPr marL="457173" indent="0" algn="ctr">
              <a:buNone/>
              <a:defRPr/>
            </a:lvl2pPr>
            <a:lvl3pPr marL="914346" indent="0" algn="ctr">
              <a:buNone/>
              <a:defRPr/>
            </a:lvl3pPr>
            <a:lvl4pPr marL="1371519" indent="0" algn="ctr">
              <a:buNone/>
              <a:defRPr/>
            </a:lvl4pPr>
            <a:lvl5pPr marL="1828692" indent="0" algn="ctr">
              <a:buNone/>
              <a:defRPr/>
            </a:lvl5pPr>
            <a:lvl6pPr marL="2285865" indent="0" algn="ctr">
              <a:buNone/>
              <a:defRPr/>
            </a:lvl6pPr>
            <a:lvl7pPr marL="2743038" indent="0" algn="ctr">
              <a:buNone/>
              <a:defRPr/>
            </a:lvl7pPr>
            <a:lvl8pPr marL="3200211" indent="0" algn="ctr">
              <a:buNone/>
              <a:defRPr/>
            </a:lvl8pPr>
            <a:lvl9pPr marL="3657384"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88284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5" tIns="45717" rIns="91435" bIns="45717"/>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3"/>
            <a:ext cx="10972800" cy="4525963"/>
          </a:xfrm>
          <a:prstGeom prst="rect">
            <a:avLst/>
          </a:prstGeom>
        </p:spPr>
        <p:txBody>
          <a:bodyPr lIns="91435" tIns="45717" rIns="91435" bIns="45717"/>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899236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2"/>
            <a:ext cx="10363200" cy="1362075"/>
          </a:xfrm>
          <a:prstGeom prst="rect">
            <a:avLst/>
          </a:prstGeom>
        </p:spPr>
        <p:txBody>
          <a:bodyPr lIns="91435" tIns="45717" rIns="91435" bIns="45717"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5"/>
            <a:ext cx="10363200" cy="1500187"/>
          </a:xfrm>
          <a:prstGeom prst="rect">
            <a:avLst/>
          </a:prstGeom>
        </p:spPr>
        <p:txBody>
          <a:bodyPr lIns="91435" tIns="45717" rIns="91435" bIns="45717" anchor="b"/>
          <a:lstStyle>
            <a:lvl1pPr marL="0" indent="0">
              <a:buNone/>
              <a:defRPr sz="2000"/>
            </a:lvl1pPr>
            <a:lvl2pPr marL="457173" indent="0">
              <a:buNone/>
              <a:defRPr sz="1800"/>
            </a:lvl2pPr>
            <a:lvl3pPr marL="914346" indent="0">
              <a:buNone/>
              <a:defRPr sz="1600"/>
            </a:lvl3pPr>
            <a:lvl4pPr marL="1371519" indent="0">
              <a:buNone/>
              <a:defRPr sz="1400"/>
            </a:lvl4pPr>
            <a:lvl5pPr marL="1828692" indent="0">
              <a:buNone/>
              <a:defRPr sz="1400"/>
            </a:lvl5pPr>
            <a:lvl6pPr marL="2285865" indent="0">
              <a:buNone/>
              <a:defRPr sz="1400"/>
            </a:lvl6pPr>
            <a:lvl7pPr marL="2743038" indent="0">
              <a:buNone/>
              <a:defRPr sz="1400"/>
            </a:lvl7pPr>
            <a:lvl8pPr marL="3200211" indent="0">
              <a:buNone/>
              <a:defRPr sz="1400"/>
            </a:lvl8pPr>
            <a:lvl9pPr marL="3657384"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5134591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5" tIns="45717" rIns="91435" bIns="45717"/>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3"/>
            <a:ext cx="5410200" cy="4525963"/>
          </a:xfrm>
          <a:prstGeom prst="rect">
            <a:avLst/>
          </a:prstGeom>
        </p:spPr>
        <p:txBody>
          <a:bodyPr lIns="91435" tIns="45717" rIns="91435" bIns="45717"/>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1" y="1600203"/>
            <a:ext cx="5410200" cy="4525963"/>
          </a:xfrm>
          <a:prstGeom prst="rect">
            <a:avLst/>
          </a:prstGeom>
        </p:spPr>
        <p:txBody>
          <a:bodyPr lIns="91435" tIns="45717" rIns="91435" bIns="45717"/>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672665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5" tIns="45717" rIns="91435" bIns="45717"/>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2" y="1535113"/>
            <a:ext cx="5386388" cy="639762"/>
          </a:xfrm>
          <a:prstGeom prst="rect">
            <a:avLst/>
          </a:prstGeom>
        </p:spPr>
        <p:txBody>
          <a:bodyPr lIns="91435" tIns="45717" rIns="91435" bIns="45717" anchor="b"/>
          <a:lstStyle>
            <a:lvl1pPr marL="0" indent="0">
              <a:buNone/>
              <a:defRPr sz="2400" b="1"/>
            </a:lvl1pPr>
            <a:lvl2pPr marL="457173" indent="0">
              <a:buNone/>
              <a:defRPr sz="2000" b="1"/>
            </a:lvl2pPr>
            <a:lvl3pPr marL="914346" indent="0">
              <a:buNone/>
              <a:defRPr sz="1800" b="1"/>
            </a:lvl3pPr>
            <a:lvl4pPr marL="1371519" indent="0">
              <a:buNone/>
              <a:defRPr sz="1600" b="1"/>
            </a:lvl4pPr>
            <a:lvl5pPr marL="1828692" indent="0">
              <a:buNone/>
              <a:defRPr sz="1600" b="1"/>
            </a:lvl5pPr>
            <a:lvl6pPr marL="2285865" indent="0">
              <a:buNone/>
              <a:defRPr sz="1600" b="1"/>
            </a:lvl6pPr>
            <a:lvl7pPr marL="2743038" indent="0">
              <a:buNone/>
              <a:defRPr sz="1600" b="1"/>
            </a:lvl7pPr>
            <a:lvl8pPr marL="3200211" indent="0">
              <a:buNone/>
              <a:defRPr sz="1600" b="1"/>
            </a:lvl8pPr>
            <a:lvl9pPr marL="3657384"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2" y="2174875"/>
            <a:ext cx="5386388" cy="3951288"/>
          </a:xfrm>
          <a:prstGeom prst="rect">
            <a:avLst/>
          </a:prstGeom>
        </p:spPr>
        <p:txBody>
          <a:bodyPr lIns="91435" tIns="45717" rIns="91435" bIns="45717"/>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7" y="1535113"/>
            <a:ext cx="5389563" cy="639762"/>
          </a:xfrm>
          <a:prstGeom prst="rect">
            <a:avLst/>
          </a:prstGeom>
        </p:spPr>
        <p:txBody>
          <a:bodyPr lIns="91435" tIns="45717" rIns="91435" bIns="45717" anchor="b"/>
          <a:lstStyle>
            <a:lvl1pPr marL="0" indent="0">
              <a:buNone/>
              <a:defRPr sz="2400" b="1"/>
            </a:lvl1pPr>
            <a:lvl2pPr marL="457173" indent="0">
              <a:buNone/>
              <a:defRPr sz="2000" b="1"/>
            </a:lvl2pPr>
            <a:lvl3pPr marL="914346" indent="0">
              <a:buNone/>
              <a:defRPr sz="1800" b="1"/>
            </a:lvl3pPr>
            <a:lvl4pPr marL="1371519" indent="0">
              <a:buNone/>
              <a:defRPr sz="1600" b="1"/>
            </a:lvl4pPr>
            <a:lvl5pPr marL="1828692" indent="0">
              <a:buNone/>
              <a:defRPr sz="1600" b="1"/>
            </a:lvl5pPr>
            <a:lvl6pPr marL="2285865" indent="0">
              <a:buNone/>
              <a:defRPr sz="1600" b="1"/>
            </a:lvl6pPr>
            <a:lvl7pPr marL="2743038" indent="0">
              <a:buNone/>
              <a:defRPr sz="1600" b="1"/>
            </a:lvl7pPr>
            <a:lvl8pPr marL="3200211" indent="0">
              <a:buNone/>
              <a:defRPr sz="1600" b="1"/>
            </a:lvl8pPr>
            <a:lvl9pPr marL="3657384"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7" y="2174875"/>
            <a:ext cx="5389563" cy="3951288"/>
          </a:xfrm>
          <a:prstGeom prst="rect">
            <a:avLst/>
          </a:prstGeom>
        </p:spPr>
        <p:txBody>
          <a:bodyPr lIns="91435" tIns="45717" rIns="91435" bIns="45717"/>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230665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5" tIns="45717" rIns="91435" bIns="45717"/>
          <a:lstStyle/>
          <a:p>
            <a:r>
              <a:rPr lang="zh-CN" altLang="en-US" smtClean="0"/>
              <a:t>单击此处编辑母版标题样式</a:t>
            </a:r>
            <a:endParaRPr lang="zh-CN" altLang="en-US"/>
          </a:p>
        </p:txBody>
      </p:sp>
    </p:spTree>
    <p:extLst>
      <p:ext uri="{BB962C8B-B14F-4D97-AF65-F5344CB8AC3E}">
        <p14:creationId xmlns:p14="http://schemas.microsoft.com/office/powerpoint/2010/main" val="21324667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63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2"/>
            <a:ext cx="10363200" cy="1362075"/>
          </a:xfrm>
          <a:prstGeom prst="rect">
            <a:avLst/>
          </a:prstGeom>
        </p:spPr>
        <p:txBody>
          <a:bodyPr lIns="91435" tIns="45717" rIns="91435" bIns="45717"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5"/>
            <a:ext cx="10363200" cy="1500187"/>
          </a:xfrm>
          <a:prstGeom prst="rect">
            <a:avLst/>
          </a:prstGeom>
        </p:spPr>
        <p:txBody>
          <a:bodyPr lIns="91435" tIns="45717" rIns="91435" bIns="45717" anchor="b"/>
          <a:lstStyle>
            <a:lvl1pPr marL="0" indent="0">
              <a:buNone/>
              <a:defRPr sz="2000"/>
            </a:lvl1pPr>
            <a:lvl2pPr marL="457173" indent="0">
              <a:buNone/>
              <a:defRPr sz="1800"/>
            </a:lvl2pPr>
            <a:lvl3pPr marL="914346" indent="0">
              <a:buNone/>
              <a:defRPr sz="1600"/>
            </a:lvl3pPr>
            <a:lvl4pPr marL="1371519" indent="0">
              <a:buNone/>
              <a:defRPr sz="1400"/>
            </a:lvl4pPr>
            <a:lvl5pPr marL="1828692" indent="0">
              <a:buNone/>
              <a:defRPr sz="1400"/>
            </a:lvl5pPr>
            <a:lvl6pPr marL="2285865" indent="0">
              <a:buNone/>
              <a:defRPr sz="1400"/>
            </a:lvl6pPr>
            <a:lvl7pPr marL="2743038" indent="0">
              <a:buNone/>
              <a:defRPr sz="1400"/>
            </a:lvl7pPr>
            <a:lvl8pPr marL="3200211" indent="0">
              <a:buNone/>
              <a:defRPr sz="1400"/>
            </a:lvl8pPr>
            <a:lvl9pPr marL="3657384"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6715428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lIns="91435" tIns="45717" rIns="91435" bIns="45717"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6" y="273052"/>
            <a:ext cx="6815137" cy="5853113"/>
          </a:xfrm>
          <a:prstGeom prst="rect">
            <a:avLst/>
          </a:prstGeom>
        </p:spPr>
        <p:txBody>
          <a:bodyPr lIns="91435" tIns="45717" rIns="91435" bIns="45717"/>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2"/>
            <a:ext cx="4011613" cy="4691063"/>
          </a:xfrm>
          <a:prstGeom prst="rect">
            <a:avLst/>
          </a:prstGeom>
        </p:spPr>
        <p:txBody>
          <a:bodyPr lIns="91435" tIns="45717" rIns="91435" bIns="45717"/>
          <a:lstStyle>
            <a:lvl1pPr marL="0" indent="0">
              <a:buNone/>
              <a:defRPr sz="1400"/>
            </a:lvl1pPr>
            <a:lvl2pPr marL="457173" indent="0">
              <a:buNone/>
              <a:defRPr sz="1200"/>
            </a:lvl2pPr>
            <a:lvl3pPr marL="914346" indent="0">
              <a:buNone/>
              <a:defRPr sz="1000"/>
            </a:lvl3pPr>
            <a:lvl4pPr marL="1371519" indent="0">
              <a:buNone/>
              <a:defRPr sz="900"/>
            </a:lvl4pPr>
            <a:lvl5pPr marL="1828692" indent="0">
              <a:buNone/>
              <a:defRPr sz="900"/>
            </a:lvl5pPr>
            <a:lvl6pPr marL="2285865" indent="0">
              <a:buNone/>
              <a:defRPr sz="900"/>
            </a:lvl6pPr>
            <a:lvl7pPr marL="2743038" indent="0">
              <a:buNone/>
              <a:defRPr sz="900"/>
            </a:lvl7pPr>
            <a:lvl8pPr marL="3200211" indent="0">
              <a:buNone/>
              <a:defRPr sz="900"/>
            </a:lvl8pPr>
            <a:lvl9pPr marL="3657384"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118676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lIns="91435" tIns="45717" rIns="91435" bIns="45717"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lIns="91435" tIns="45717" rIns="91435" bIns="45717"/>
          <a:lstStyle>
            <a:lvl1pPr marL="0" indent="0">
              <a:buNone/>
              <a:defRPr sz="3200"/>
            </a:lvl1pPr>
            <a:lvl2pPr marL="457173" indent="0">
              <a:buNone/>
              <a:defRPr sz="2800"/>
            </a:lvl2pPr>
            <a:lvl3pPr marL="914346" indent="0">
              <a:buNone/>
              <a:defRPr sz="2400"/>
            </a:lvl3pPr>
            <a:lvl4pPr marL="1371519" indent="0">
              <a:buNone/>
              <a:defRPr sz="2000"/>
            </a:lvl4pPr>
            <a:lvl5pPr marL="1828692" indent="0">
              <a:buNone/>
              <a:defRPr sz="2000"/>
            </a:lvl5pPr>
            <a:lvl6pPr marL="2285865" indent="0">
              <a:buNone/>
              <a:defRPr sz="2000"/>
            </a:lvl6pPr>
            <a:lvl7pPr marL="2743038" indent="0">
              <a:buNone/>
              <a:defRPr sz="2000"/>
            </a:lvl7pPr>
            <a:lvl8pPr marL="3200211" indent="0">
              <a:buNone/>
              <a:defRPr sz="2000"/>
            </a:lvl8pPr>
            <a:lvl9pPr marL="3657384"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a:prstGeom prst="rect">
            <a:avLst/>
          </a:prstGeom>
        </p:spPr>
        <p:txBody>
          <a:bodyPr lIns="91435" tIns="45717" rIns="91435" bIns="45717"/>
          <a:lstStyle>
            <a:lvl1pPr marL="0" indent="0">
              <a:buNone/>
              <a:defRPr sz="1400"/>
            </a:lvl1pPr>
            <a:lvl2pPr marL="457173" indent="0">
              <a:buNone/>
              <a:defRPr sz="1200"/>
            </a:lvl2pPr>
            <a:lvl3pPr marL="914346" indent="0">
              <a:buNone/>
              <a:defRPr sz="1000"/>
            </a:lvl3pPr>
            <a:lvl4pPr marL="1371519" indent="0">
              <a:buNone/>
              <a:defRPr sz="900"/>
            </a:lvl4pPr>
            <a:lvl5pPr marL="1828692" indent="0">
              <a:buNone/>
              <a:defRPr sz="900"/>
            </a:lvl5pPr>
            <a:lvl6pPr marL="2285865" indent="0">
              <a:buNone/>
              <a:defRPr sz="900"/>
            </a:lvl6pPr>
            <a:lvl7pPr marL="2743038" indent="0">
              <a:buNone/>
              <a:defRPr sz="900"/>
            </a:lvl7pPr>
            <a:lvl8pPr marL="3200211" indent="0">
              <a:buNone/>
              <a:defRPr sz="900"/>
            </a:lvl8pPr>
            <a:lvl9pPr marL="3657384"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132661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5" tIns="45717" rIns="91435" bIns="45717"/>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lIns="91435" tIns="45717" rIns="91435" bIns="45717"/>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035237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a:prstGeom prst="rect">
            <a:avLst/>
          </a:prstGeom>
        </p:spPr>
        <p:txBody>
          <a:bodyPr vert="eaVert" lIns="91435" tIns="45717" rIns="91435" bIns="45717"/>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0"/>
            <a:ext cx="8077200" cy="5851525"/>
          </a:xfrm>
          <a:prstGeom prst="rect">
            <a:avLst/>
          </a:prstGeom>
        </p:spPr>
        <p:txBody>
          <a:bodyPr vert="eaVert" lIns="91435" tIns="45717" rIns="91435" bIns="45717"/>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343988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a:prstGeom prst="rect">
            <a:avLst/>
          </a:prstGeom>
        </p:spPr>
        <p:txBody>
          <a:bodyPr lIns="91435" tIns="45717" rIns="91435" bIns="45717"/>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lIns="91435" tIns="45717" rIns="91435" bIns="45717"/>
          <a:lstStyle>
            <a:lvl1pPr marL="0" indent="0" algn="ctr">
              <a:buNone/>
              <a:defRPr/>
            </a:lvl1pPr>
            <a:lvl2pPr marL="457173" indent="0" algn="ctr">
              <a:buNone/>
              <a:defRPr/>
            </a:lvl2pPr>
            <a:lvl3pPr marL="914346" indent="0" algn="ctr">
              <a:buNone/>
              <a:defRPr/>
            </a:lvl3pPr>
            <a:lvl4pPr marL="1371519" indent="0" algn="ctr">
              <a:buNone/>
              <a:defRPr/>
            </a:lvl4pPr>
            <a:lvl5pPr marL="1828692" indent="0" algn="ctr">
              <a:buNone/>
              <a:defRPr/>
            </a:lvl5pPr>
            <a:lvl6pPr marL="2285865" indent="0" algn="ctr">
              <a:buNone/>
              <a:defRPr/>
            </a:lvl6pPr>
            <a:lvl7pPr marL="2743038" indent="0" algn="ctr">
              <a:buNone/>
              <a:defRPr/>
            </a:lvl7pPr>
            <a:lvl8pPr marL="3200211" indent="0" algn="ctr">
              <a:buNone/>
              <a:defRPr/>
            </a:lvl8pPr>
            <a:lvl9pPr marL="3657384"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3980061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5" tIns="45717" rIns="91435" bIns="45717"/>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3"/>
            <a:ext cx="10972800" cy="4525963"/>
          </a:xfrm>
          <a:prstGeom prst="rect">
            <a:avLst/>
          </a:prstGeom>
        </p:spPr>
        <p:txBody>
          <a:bodyPr lIns="91435" tIns="45717" rIns="91435" bIns="45717"/>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41360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2"/>
            <a:ext cx="10363200" cy="1362075"/>
          </a:xfrm>
          <a:prstGeom prst="rect">
            <a:avLst/>
          </a:prstGeom>
        </p:spPr>
        <p:txBody>
          <a:bodyPr lIns="91435" tIns="45717" rIns="91435" bIns="45717"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5"/>
            <a:ext cx="10363200" cy="1500187"/>
          </a:xfrm>
          <a:prstGeom prst="rect">
            <a:avLst/>
          </a:prstGeom>
        </p:spPr>
        <p:txBody>
          <a:bodyPr lIns="91435" tIns="45717" rIns="91435" bIns="45717" anchor="b"/>
          <a:lstStyle>
            <a:lvl1pPr marL="0" indent="0">
              <a:buNone/>
              <a:defRPr sz="2000"/>
            </a:lvl1pPr>
            <a:lvl2pPr marL="457173" indent="0">
              <a:buNone/>
              <a:defRPr sz="1800"/>
            </a:lvl2pPr>
            <a:lvl3pPr marL="914346" indent="0">
              <a:buNone/>
              <a:defRPr sz="1600"/>
            </a:lvl3pPr>
            <a:lvl4pPr marL="1371519" indent="0">
              <a:buNone/>
              <a:defRPr sz="1400"/>
            </a:lvl4pPr>
            <a:lvl5pPr marL="1828692" indent="0">
              <a:buNone/>
              <a:defRPr sz="1400"/>
            </a:lvl5pPr>
            <a:lvl6pPr marL="2285865" indent="0">
              <a:buNone/>
              <a:defRPr sz="1400"/>
            </a:lvl6pPr>
            <a:lvl7pPr marL="2743038" indent="0">
              <a:buNone/>
              <a:defRPr sz="1400"/>
            </a:lvl7pPr>
            <a:lvl8pPr marL="3200211" indent="0">
              <a:buNone/>
              <a:defRPr sz="1400"/>
            </a:lvl8pPr>
            <a:lvl9pPr marL="3657384"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6401915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5" tIns="45717" rIns="91435" bIns="45717"/>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3"/>
            <a:ext cx="5410200" cy="4525963"/>
          </a:xfrm>
          <a:prstGeom prst="rect">
            <a:avLst/>
          </a:prstGeom>
        </p:spPr>
        <p:txBody>
          <a:bodyPr lIns="91435" tIns="45717" rIns="91435" bIns="45717"/>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1" y="1600203"/>
            <a:ext cx="5410200" cy="4525963"/>
          </a:xfrm>
          <a:prstGeom prst="rect">
            <a:avLst/>
          </a:prstGeom>
        </p:spPr>
        <p:txBody>
          <a:bodyPr lIns="91435" tIns="45717" rIns="91435" bIns="45717"/>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702400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5" tIns="45717" rIns="91435" bIns="45717"/>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2" y="1535113"/>
            <a:ext cx="5386388" cy="639762"/>
          </a:xfrm>
          <a:prstGeom prst="rect">
            <a:avLst/>
          </a:prstGeom>
        </p:spPr>
        <p:txBody>
          <a:bodyPr lIns="91435" tIns="45717" rIns="91435" bIns="45717" anchor="b"/>
          <a:lstStyle>
            <a:lvl1pPr marL="0" indent="0">
              <a:buNone/>
              <a:defRPr sz="2400" b="1"/>
            </a:lvl1pPr>
            <a:lvl2pPr marL="457173" indent="0">
              <a:buNone/>
              <a:defRPr sz="2000" b="1"/>
            </a:lvl2pPr>
            <a:lvl3pPr marL="914346" indent="0">
              <a:buNone/>
              <a:defRPr sz="1800" b="1"/>
            </a:lvl3pPr>
            <a:lvl4pPr marL="1371519" indent="0">
              <a:buNone/>
              <a:defRPr sz="1600" b="1"/>
            </a:lvl4pPr>
            <a:lvl5pPr marL="1828692" indent="0">
              <a:buNone/>
              <a:defRPr sz="1600" b="1"/>
            </a:lvl5pPr>
            <a:lvl6pPr marL="2285865" indent="0">
              <a:buNone/>
              <a:defRPr sz="1600" b="1"/>
            </a:lvl6pPr>
            <a:lvl7pPr marL="2743038" indent="0">
              <a:buNone/>
              <a:defRPr sz="1600" b="1"/>
            </a:lvl7pPr>
            <a:lvl8pPr marL="3200211" indent="0">
              <a:buNone/>
              <a:defRPr sz="1600" b="1"/>
            </a:lvl8pPr>
            <a:lvl9pPr marL="3657384"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2" y="2174875"/>
            <a:ext cx="5386388" cy="3951288"/>
          </a:xfrm>
          <a:prstGeom prst="rect">
            <a:avLst/>
          </a:prstGeom>
        </p:spPr>
        <p:txBody>
          <a:bodyPr lIns="91435" tIns="45717" rIns="91435" bIns="45717"/>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7" y="1535113"/>
            <a:ext cx="5389563" cy="639762"/>
          </a:xfrm>
          <a:prstGeom prst="rect">
            <a:avLst/>
          </a:prstGeom>
        </p:spPr>
        <p:txBody>
          <a:bodyPr lIns="91435" tIns="45717" rIns="91435" bIns="45717" anchor="b"/>
          <a:lstStyle>
            <a:lvl1pPr marL="0" indent="0">
              <a:buNone/>
              <a:defRPr sz="2400" b="1"/>
            </a:lvl1pPr>
            <a:lvl2pPr marL="457173" indent="0">
              <a:buNone/>
              <a:defRPr sz="2000" b="1"/>
            </a:lvl2pPr>
            <a:lvl3pPr marL="914346" indent="0">
              <a:buNone/>
              <a:defRPr sz="1800" b="1"/>
            </a:lvl3pPr>
            <a:lvl4pPr marL="1371519" indent="0">
              <a:buNone/>
              <a:defRPr sz="1600" b="1"/>
            </a:lvl4pPr>
            <a:lvl5pPr marL="1828692" indent="0">
              <a:buNone/>
              <a:defRPr sz="1600" b="1"/>
            </a:lvl5pPr>
            <a:lvl6pPr marL="2285865" indent="0">
              <a:buNone/>
              <a:defRPr sz="1600" b="1"/>
            </a:lvl6pPr>
            <a:lvl7pPr marL="2743038" indent="0">
              <a:buNone/>
              <a:defRPr sz="1600" b="1"/>
            </a:lvl7pPr>
            <a:lvl8pPr marL="3200211" indent="0">
              <a:buNone/>
              <a:defRPr sz="1600" b="1"/>
            </a:lvl8pPr>
            <a:lvl9pPr marL="3657384"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7" y="2174875"/>
            <a:ext cx="5389563" cy="3951288"/>
          </a:xfrm>
          <a:prstGeom prst="rect">
            <a:avLst/>
          </a:prstGeom>
        </p:spPr>
        <p:txBody>
          <a:bodyPr lIns="91435" tIns="45717" rIns="91435" bIns="45717"/>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126473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5" tIns="45717" rIns="91435" bIns="45717"/>
          <a:lstStyle/>
          <a:p>
            <a:r>
              <a:rPr lang="zh-CN" altLang="en-US" smtClean="0"/>
              <a:t>单击此处编辑母版标题样式</a:t>
            </a:r>
            <a:endParaRPr lang="zh-CN" altLang="en-US"/>
          </a:p>
        </p:txBody>
      </p:sp>
    </p:spTree>
    <p:extLst>
      <p:ext uri="{BB962C8B-B14F-4D97-AF65-F5344CB8AC3E}">
        <p14:creationId xmlns:p14="http://schemas.microsoft.com/office/powerpoint/2010/main" val="308585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5" tIns="45717" rIns="91435" bIns="45717"/>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3"/>
            <a:ext cx="5410200" cy="4525963"/>
          </a:xfrm>
          <a:prstGeom prst="rect">
            <a:avLst/>
          </a:prstGeom>
        </p:spPr>
        <p:txBody>
          <a:bodyPr lIns="91435" tIns="45717" rIns="91435" bIns="45717"/>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1" y="1600203"/>
            <a:ext cx="5410200" cy="4525963"/>
          </a:xfrm>
          <a:prstGeom prst="rect">
            <a:avLst/>
          </a:prstGeom>
        </p:spPr>
        <p:txBody>
          <a:bodyPr lIns="91435" tIns="45717" rIns="91435" bIns="45717"/>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627999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598763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lIns="91435" tIns="45717" rIns="91435" bIns="45717"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6" y="273052"/>
            <a:ext cx="6815137" cy="5853113"/>
          </a:xfrm>
          <a:prstGeom prst="rect">
            <a:avLst/>
          </a:prstGeom>
        </p:spPr>
        <p:txBody>
          <a:bodyPr lIns="91435" tIns="45717" rIns="91435" bIns="45717"/>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2"/>
            <a:ext cx="4011613" cy="4691063"/>
          </a:xfrm>
          <a:prstGeom prst="rect">
            <a:avLst/>
          </a:prstGeom>
        </p:spPr>
        <p:txBody>
          <a:bodyPr lIns="91435" tIns="45717" rIns="91435" bIns="45717"/>
          <a:lstStyle>
            <a:lvl1pPr marL="0" indent="0">
              <a:buNone/>
              <a:defRPr sz="1400"/>
            </a:lvl1pPr>
            <a:lvl2pPr marL="457173" indent="0">
              <a:buNone/>
              <a:defRPr sz="1200"/>
            </a:lvl2pPr>
            <a:lvl3pPr marL="914346" indent="0">
              <a:buNone/>
              <a:defRPr sz="1000"/>
            </a:lvl3pPr>
            <a:lvl4pPr marL="1371519" indent="0">
              <a:buNone/>
              <a:defRPr sz="900"/>
            </a:lvl4pPr>
            <a:lvl5pPr marL="1828692" indent="0">
              <a:buNone/>
              <a:defRPr sz="900"/>
            </a:lvl5pPr>
            <a:lvl6pPr marL="2285865" indent="0">
              <a:buNone/>
              <a:defRPr sz="900"/>
            </a:lvl6pPr>
            <a:lvl7pPr marL="2743038" indent="0">
              <a:buNone/>
              <a:defRPr sz="900"/>
            </a:lvl7pPr>
            <a:lvl8pPr marL="3200211" indent="0">
              <a:buNone/>
              <a:defRPr sz="900"/>
            </a:lvl8pPr>
            <a:lvl9pPr marL="3657384"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650932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lIns="91435" tIns="45717" rIns="91435" bIns="45717"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lIns="91435" tIns="45717" rIns="91435" bIns="45717"/>
          <a:lstStyle>
            <a:lvl1pPr marL="0" indent="0">
              <a:buNone/>
              <a:defRPr sz="3200"/>
            </a:lvl1pPr>
            <a:lvl2pPr marL="457173" indent="0">
              <a:buNone/>
              <a:defRPr sz="2800"/>
            </a:lvl2pPr>
            <a:lvl3pPr marL="914346" indent="0">
              <a:buNone/>
              <a:defRPr sz="2400"/>
            </a:lvl3pPr>
            <a:lvl4pPr marL="1371519" indent="0">
              <a:buNone/>
              <a:defRPr sz="2000"/>
            </a:lvl4pPr>
            <a:lvl5pPr marL="1828692" indent="0">
              <a:buNone/>
              <a:defRPr sz="2000"/>
            </a:lvl5pPr>
            <a:lvl6pPr marL="2285865" indent="0">
              <a:buNone/>
              <a:defRPr sz="2000"/>
            </a:lvl6pPr>
            <a:lvl7pPr marL="2743038" indent="0">
              <a:buNone/>
              <a:defRPr sz="2000"/>
            </a:lvl7pPr>
            <a:lvl8pPr marL="3200211" indent="0">
              <a:buNone/>
              <a:defRPr sz="2000"/>
            </a:lvl8pPr>
            <a:lvl9pPr marL="3657384"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a:prstGeom prst="rect">
            <a:avLst/>
          </a:prstGeom>
        </p:spPr>
        <p:txBody>
          <a:bodyPr lIns="91435" tIns="45717" rIns="91435" bIns="45717"/>
          <a:lstStyle>
            <a:lvl1pPr marL="0" indent="0">
              <a:buNone/>
              <a:defRPr sz="1400"/>
            </a:lvl1pPr>
            <a:lvl2pPr marL="457173" indent="0">
              <a:buNone/>
              <a:defRPr sz="1200"/>
            </a:lvl2pPr>
            <a:lvl3pPr marL="914346" indent="0">
              <a:buNone/>
              <a:defRPr sz="1000"/>
            </a:lvl3pPr>
            <a:lvl4pPr marL="1371519" indent="0">
              <a:buNone/>
              <a:defRPr sz="900"/>
            </a:lvl4pPr>
            <a:lvl5pPr marL="1828692" indent="0">
              <a:buNone/>
              <a:defRPr sz="900"/>
            </a:lvl5pPr>
            <a:lvl6pPr marL="2285865" indent="0">
              <a:buNone/>
              <a:defRPr sz="900"/>
            </a:lvl6pPr>
            <a:lvl7pPr marL="2743038" indent="0">
              <a:buNone/>
              <a:defRPr sz="900"/>
            </a:lvl7pPr>
            <a:lvl8pPr marL="3200211" indent="0">
              <a:buNone/>
              <a:defRPr sz="900"/>
            </a:lvl8pPr>
            <a:lvl9pPr marL="3657384"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92668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5" tIns="45717" rIns="91435" bIns="45717"/>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lIns="91435" tIns="45717" rIns="91435" bIns="45717"/>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76521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a:prstGeom prst="rect">
            <a:avLst/>
          </a:prstGeom>
        </p:spPr>
        <p:txBody>
          <a:bodyPr vert="eaVert" lIns="91435" tIns="45717" rIns="91435" bIns="45717"/>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0"/>
            <a:ext cx="8077200" cy="5851525"/>
          </a:xfrm>
          <a:prstGeom prst="rect">
            <a:avLst/>
          </a:prstGeom>
        </p:spPr>
        <p:txBody>
          <a:bodyPr vert="eaVert" lIns="91435" tIns="45717" rIns="91435" bIns="45717"/>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420542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1178739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72980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9743793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353465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7170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5" tIns="45717" rIns="91435" bIns="45717"/>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2" y="1535113"/>
            <a:ext cx="5386388" cy="639762"/>
          </a:xfrm>
          <a:prstGeom prst="rect">
            <a:avLst/>
          </a:prstGeom>
        </p:spPr>
        <p:txBody>
          <a:bodyPr lIns="91435" tIns="45717" rIns="91435" bIns="45717" anchor="b"/>
          <a:lstStyle>
            <a:lvl1pPr marL="0" indent="0">
              <a:buNone/>
              <a:defRPr sz="2400" b="1"/>
            </a:lvl1pPr>
            <a:lvl2pPr marL="457173" indent="0">
              <a:buNone/>
              <a:defRPr sz="2000" b="1"/>
            </a:lvl2pPr>
            <a:lvl3pPr marL="914346" indent="0">
              <a:buNone/>
              <a:defRPr sz="1800" b="1"/>
            </a:lvl3pPr>
            <a:lvl4pPr marL="1371519" indent="0">
              <a:buNone/>
              <a:defRPr sz="1600" b="1"/>
            </a:lvl4pPr>
            <a:lvl5pPr marL="1828692" indent="0">
              <a:buNone/>
              <a:defRPr sz="1600" b="1"/>
            </a:lvl5pPr>
            <a:lvl6pPr marL="2285865" indent="0">
              <a:buNone/>
              <a:defRPr sz="1600" b="1"/>
            </a:lvl6pPr>
            <a:lvl7pPr marL="2743038" indent="0">
              <a:buNone/>
              <a:defRPr sz="1600" b="1"/>
            </a:lvl7pPr>
            <a:lvl8pPr marL="3200211" indent="0">
              <a:buNone/>
              <a:defRPr sz="1600" b="1"/>
            </a:lvl8pPr>
            <a:lvl9pPr marL="3657384"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2" y="2174875"/>
            <a:ext cx="5386388" cy="3951288"/>
          </a:xfrm>
          <a:prstGeom prst="rect">
            <a:avLst/>
          </a:prstGeom>
        </p:spPr>
        <p:txBody>
          <a:bodyPr lIns="91435" tIns="45717" rIns="91435" bIns="45717"/>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7" y="1535113"/>
            <a:ext cx="5389563" cy="639762"/>
          </a:xfrm>
          <a:prstGeom prst="rect">
            <a:avLst/>
          </a:prstGeom>
        </p:spPr>
        <p:txBody>
          <a:bodyPr lIns="91435" tIns="45717" rIns="91435" bIns="45717" anchor="b"/>
          <a:lstStyle>
            <a:lvl1pPr marL="0" indent="0">
              <a:buNone/>
              <a:defRPr sz="2400" b="1"/>
            </a:lvl1pPr>
            <a:lvl2pPr marL="457173" indent="0">
              <a:buNone/>
              <a:defRPr sz="2000" b="1"/>
            </a:lvl2pPr>
            <a:lvl3pPr marL="914346" indent="0">
              <a:buNone/>
              <a:defRPr sz="1800" b="1"/>
            </a:lvl3pPr>
            <a:lvl4pPr marL="1371519" indent="0">
              <a:buNone/>
              <a:defRPr sz="1600" b="1"/>
            </a:lvl4pPr>
            <a:lvl5pPr marL="1828692" indent="0">
              <a:buNone/>
              <a:defRPr sz="1600" b="1"/>
            </a:lvl5pPr>
            <a:lvl6pPr marL="2285865" indent="0">
              <a:buNone/>
              <a:defRPr sz="1600" b="1"/>
            </a:lvl6pPr>
            <a:lvl7pPr marL="2743038" indent="0">
              <a:buNone/>
              <a:defRPr sz="1600" b="1"/>
            </a:lvl7pPr>
            <a:lvl8pPr marL="3200211" indent="0">
              <a:buNone/>
              <a:defRPr sz="1600" b="1"/>
            </a:lvl8pPr>
            <a:lvl9pPr marL="3657384"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7" y="2174875"/>
            <a:ext cx="5389563" cy="3951288"/>
          </a:xfrm>
          <a:prstGeom prst="rect">
            <a:avLst/>
          </a:prstGeom>
        </p:spPr>
        <p:txBody>
          <a:bodyPr lIns="91435" tIns="45717" rIns="91435" bIns="45717"/>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67484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241080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l="5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51455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5565572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465821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030537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2379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5" tIns="45717" rIns="91435" bIns="45717"/>
          <a:lstStyle/>
          <a:p>
            <a:r>
              <a:rPr lang="zh-CN" altLang="en-US" smtClean="0"/>
              <a:t>单击此处编辑母版标题样式</a:t>
            </a:r>
            <a:endParaRPr lang="zh-CN" altLang="en-US"/>
          </a:p>
        </p:txBody>
      </p:sp>
    </p:spTree>
    <p:extLst>
      <p:ext uri="{BB962C8B-B14F-4D97-AF65-F5344CB8AC3E}">
        <p14:creationId xmlns:p14="http://schemas.microsoft.com/office/powerpoint/2010/main" val="88008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1940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lIns="91435" tIns="45717" rIns="91435" bIns="45717"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6" y="273052"/>
            <a:ext cx="6815137" cy="5853113"/>
          </a:xfrm>
          <a:prstGeom prst="rect">
            <a:avLst/>
          </a:prstGeom>
        </p:spPr>
        <p:txBody>
          <a:bodyPr lIns="91435" tIns="45717" rIns="91435" bIns="45717"/>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2"/>
            <a:ext cx="4011613" cy="4691063"/>
          </a:xfrm>
          <a:prstGeom prst="rect">
            <a:avLst/>
          </a:prstGeom>
        </p:spPr>
        <p:txBody>
          <a:bodyPr lIns="91435" tIns="45717" rIns="91435" bIns="45717"/>
          <a:lstStyle>
            <a:lvl1pPr marL="0" indent="0">
              <a:buNone/>
              <a:defRPr sz="1400"/>
            </a:lvl1pPr>
            <a:lvl2pPr marL="457173" indent="0">
              <a:buNone/>
              <a:defRPr sz="1200"/>
            </a:lvl2pPr>
            <a:lvl3pPr marL="914346" indent="0">
              <a:buNone/>
              <a:defRPr sz="1000"/>
            </a:lvl3pPr>
            <a:lvl4pPr marL="1371519" indent="0">
              <a:buNone/>
              <a:defRPr sz="900"/>
            </a:lvl4pPr>
            <a:lvl5pPr marL="1828692" indent="0">
              <a:buNone/>
              <a:defRPr sz="900"/>
            </a:lvl5pPr>
            <a:lvl6pPr marL="2285865" indent="0">
              <a:buNone/>
              <a:defRPr sz="900"/>
            </a:lvl6pPr>
            <a:lvl7pPr marL="2743038" indent="0">
              <a:buNone/>
              <a:defRPr sz="900"/>
            </a:lvl7pPr>
            <a:lvl8pPr marL="3200211" indent="0">
              <a:buNone/>
              <a:defRPr sz="900"/>
            </a:lvl8pPr>
            <a:lvl9pPr marL="3657384"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6729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lIns="91435" tIns="45717" rIns="91435" bIns="45717"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lIns="91435" tIns="45717" rIns="91435" bIns="45717"/>
          <a:lstStyle>
            <a:lvl1pPr marL="0" indent="0">
              <a:buNone/>
              <a:defRPr sz="3200"/>
            </a:lvl1pPr>
            <a:lvl2pPr marL="457173" indent="0">
              <a:buNone/>
              <a:defRPr sz="2800"/>
            </a:lvl2pPr>
            <a:lvl3pPr marL="914346" indent="0">
              <a:buNone/>
              <a:defRPr sz="2400"/>
            </a:lvl3pPr>
            <a:lvl4pPr marL="1371519" indent="0">
              <a:buNone/>
              <a:defRPr sz="2000"/>
            </a:lvl4pPr>
            <a:lvl5pPr marL="1828692" indent="0">
              <a:buNone/>
              <a:defRPr sz="2000"/>
            </a:lvl5pPr>
            <a:lvl6pPr marL="2285865" indent="0">
              <a:buNone/>
              <a:defRPr sz="2000"/>
            </a:lvl6pPr>
            <a:lvl7pPr marL="2743038" indent="0">
              <a:buNone/>
              <a:defRPr sz="2000"/>
            </a:lvl7pPr>
            <a:lvl8pPr marL="3200211" indent="0">
              <a:buNone/>
              <a:defRPr sz="2000"/>
            </a:lvl8pPr>
            <a:lvl9pPr marL="3657384"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a:prstGeom prst="rect">
            <a:avLst/>
          </a:prstGeom>
        </p:spPr>
        <p:txBody>
          <a:bodyPr lIns="91435" tIns="45717" rIns="91435" bIns="45717"/>
          <a:lstStyle>
            <a:lvl1pPr marL="0" indent="0">
              <a:buNone/>
              <a:defRPr sz="1400"/>
            </a:lvl1pPr>
            <a:lvl2pPr marL="457173" indent="0">
              <a:buNone/>
              <a:defRPr sz="1200"/>
            </a:lvl2pPr>
            <a:lvl3pPr marL="914346" indent="0">
              <a:buNone/>
              <a:defRPr sz="1000"/>
            </a:lvl3pPr>
            <a:lvl4pPr marL="1371519" indent="0">
              <a:buNone/>
              <a:defRPr sz="900"/>
            </a:lvl4pPr>
            <a:lvl5pPr marL="1828692" indent="0">
              <a:buNone/>
              <a:defRPr sz="900"/>
            </a:lvl5pPr>
            <a:lvl6pPr marL="2285865" indent="0">
              <a:buNone/>
              <a:defRPr sz="900"/>
            </a:lvl6pPr>
            <a:lvl7pPr marL="2743038" indent="0">
              <a:buNone/>
              <a:defRPr sz="900"/>
            </a:lvl7pPr>
            <a:lvl8pPr marL="3200211" indent="0">
              <a:buNone/>
              <a:defRPr sz="900"/>
            </a:lvl8pPr>
            <a:lvl9pPr marL="3657384"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70197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9"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rtl="0" fontAlgn="base">
        <a:lnSpc>
          <a:spcPct val="90000"/>
        </a:lnSpc>
        <a:spcBef>
          <a:spcPct val="0"/>
        </a:spcBef>
        <a:spcAft>
          <a:spcPct val="0"/>
        </a:spcAft>
        <a:defRPr sz="44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2"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2"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2"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2" charset="0"/>
          <a:ea typeface="宋体" pitchFamily="2" charset="-122"/>
        </a:defRPr>
      </a:lvl5pPr>
      <a:lvl6pPr marL="457173"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346"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519"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692"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586" indent="-228586" algn="l" rtl="0" fontAlgn="base">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759" indent="-228586" algn="l" rtl="0" fontAlgn="base">
        <a:lnSpc>
          <a:spcPct val="90000"/>
        </a:lnSpc>
        <a:spcBef>
          <a:spcPts val="500"/>
        </a:spcBef>
        <a:spcAft>
          <a:spcPct val="0"/>
        </a:spcAft>
        <a:buFont typeface="Arial" pitchFamily="34" charset="0"/>
        <a:buChar char="•"/>
        <a:defRPr sz="2400">
          <a:solidFill>
            <a:schemeClr val="tx1"/>
          </a:solidFill>
          <a:latin typeface="+mn-lt"/>
          <a:ea typeface="+mn-ea"/>
        </a:defRPr>
      </a:lvl2pPr>
      <a:lvl3pPr marL="1142932" indent="-228586" algn="l" rtl="0" fontAlgn="base">
        <a:lnSpc>
          <a:spcPct val="90000"/>
        </a:lnSpc>
        <a:spcBef>
          <a:spcPts val="500"/>
        </a:spcBef>
        <a:spcAft>
          <a:spcPct val="0"/>
        </a:spcAft>
        <a:buFont typeface="Arial" pitchFamily="34" charset="0"/>
        <a:buChar char="•"/>
        <a:defRPr sz="2000">
          <a:solidFill>
            <a:schemeClr val="tx1"/>
          </a:solidFill>
          <a:latin typeface="+mn-lt"/>
          <a:ea typeface="+mn-ea"/>
        </a:defRPr>
      </a:lvl3pPr>
      <a:lvl4pPr marL="1600106"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4pPr>
      <a:lvl5pPr marL="2057279"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5pPr>
      <a:lvl6pPr marL="2514452"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624"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8797"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5970"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346" rtl="0" eaLnBrk="1" latinLnBrk="0" hangingPunct="1">
        <a:defRPr sz="1800" kern="1200">
          <a:solidFill>
            <a:schemeClr val="tx1"/>
          </a:solidFill>
          <a:latin typeface="+mn-lt"/>
          <a:ea typeface="+mn-ea"/>
          <a:cs typeface="+mn-cs"/>
        </a:defRPr>
      </a:lvl1pPr>
      <a:lvl2pPr marL="457173" algn="l" defTabSz="914346" rtl="0" eaLnBrk="1" latinLnBrk="0" hangingPunct="1">
        <a:defRPr sz="1800" kern="1200">
          <a:solidFill>
            <a:schemeClr val="tx1"/>
          </a:solidFill>
          <a:latin typeface="+mn-lt"/>
          <a:ea typeface="+mn-ea"/>
          <a:cs typeface="+mn-cs"/>
        </a:defRPr>
      </a:lvl2pPr>
      <a:lvl3pPr marL="914346" algn="l" defTabSz="914346" rtl="0" eaLnBrk="1" latinLnBrk="0" hangingPunct="1">
        <a:defRPr sz="1800" kern="1200">
          <a:solidFill>
            <a:schemeClr val="tx1"/>
          </a:solidFill>
          <a:latin typeface="+mn-lt"/>
          <a:ea typeface="+mn-ea"/>
          <a:cs typeface="+mn-cs"/>
        </a:defRPr>
      </a:lvl3pPr>
      <a:lvl4pPr marL="1371519" algn="l" defTabSz="914346" rtl="0" eaLnBrk="1" latinLnBrk="0" hangingPunct="1">
        <a:defRPr sz="1800" kern="1200">
          <a:solidFill>
            <a:schemeClr val="tx1"/>
          </a:solidFill>
          <a:latin typeface="+mn-lt"/>
          <a:ea typeface="+mn-ea"/>
          <a:cs typeface="+mn-cs"/>
        </a:defRPr>
      </a:lvl4pPr>
      <a:lvl5pPr marL="1828692" algn="l" defTabSz="914346" rtl="0" eaLnBrk="1" latinLnBrk="0" hangingPunct="1">
        <a:defRPr sz="1800" kern="1200">
          <a:solidFill>
            <a:schemeClr val="tx1"/>
          </a:solidFill>
          <a:latin typeface="+mn-lt"/>
          <a:ea typeface="+mn-ea"/>
          <a:cs typeface="+mn-cs"/>
        </a:defRPr>
      </a:lvl5pPr>
      <a:lvl6pPr marL="2285865" algn="l" defTabSz="914346" rtl="0" eaLnBrk="1" latinLnBrk="0" hangingPunct="1">
        <a:defRPr sz="1800" kern="1200">
          <a:solidFill>
            <a:schemeClr val="tx1"/>
          </a:solidFill>
          <a:latin typeface="+mn-lt"/>
          <a:ea typeface="+mn-ea"/>
          <a:cs typeface="+mn-cs"/>
        </a:defRPr>
      </a:lvl6pPr>
      <a:lvl7pPr marL="2743038" algn="l" defTabSz="914346" rtl="0" eaLnBrk="1" latinLnBrk="0" hangingPunct="1">
        <a:defRPr sz="1800" kern="1200">
          <a:solidFill>
            <a:schemeClr val="tx1"/>
          </a:solidFill>
          <a:latin typeface="+mn-lt"/>
          <a:ea typeface="+mn-ea"/>
          <a:cs typeface="+mn-cs"/>
        </a:defRPr>
      </a:lvl7pPr>
      <a:lvl8pPr marL="3200211" algn="l" defTabSz="914346" rtl="0" eaLnBrk="1" latinLnBrk="0" hangingPunct="1">
        <a:defRPr sz="1800" kern="1200">
          <a:solidFill>
            <a:schemeClr val="tx1"/>
          </a:solidFill>
          <a:latin typeface="+mn-lt"/>
          <a:ea typeface="+mn-ea"/>
          <a:cs typeface="+mn-cs"/>
        </a:defRPr>
      </a:lvl8pPr>
      <a:lvl9pPr marL="3657384" algn="l" defTabSz="91434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4098"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9"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096000" y="0"/>
            <a:ext cx="609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rtl="0" fontAlgn="base">
        <a:lnSpc>
          <a:spcPct val="90000"/>
        </a:lnSpc>
        <a:spcBef>
          <a:spcPct val="0"/>
        </a:spcBef>
        <a:spcAft>
          <a:spcPct val="0"/>
        </a:spcAft>
        <a:defRPr sz="44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2"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2"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2"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2" charset="0"/>
          <a:ea typeface="宋体" pitchFamily="2" charset="-122"/>
        </a:defRPr>
      </a:lvl5pPr>
      <a:lvl6pPr marL="457173"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346"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519"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692"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586" indent="-228586" algn="l" rtl="0" fontAlgn="base">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759" indent="-228586" algn="l" rtl="0" fontAlgn="base">
        <a:lnSpc>
          <a:spcPct val="90000"/>
        </a:lnSpc>
        <a:spcBef>
          <a:spcPts val="500"/>
        </a:spcBef>
        <a:spcAft>
          <a:spcPct val="0"/>
        </a:spcAft>
        <a:buFont typeface="Arial" pitchFamily="34" charset="0"/>
        <a:buChar char="•"/>
        <a:defRPr sz="2400">
          <a:solidFill>
            <a:schemeClr val="tx1"/>
          </a:solidFill>
          <a:latin typeface="+mn-lt"/>
          <a:ea typeface="+mn-ea"/>
        </a:defRPr>
      </a:lvl2pPr>
      <a:lvl3pPr marL="1142932" indent="-228586" algn="l" rtl="0" fontAlgn="base">
        <a:lnSpc>
          <a:spcPct val="90000"/>
        </a:lnSpc>
        <a:spcBef>
          <a:spcPts val="500"/>
        </a:spcBef>
        <a:spcAft>
          <a:spcPct val="0"/>
        </a:spcAft>
        <a:buFont typeface="Arial" pitchFamily="34" charset="0"/>
        <a:buChar char="•"/>
        <a:defRPr sz="2000">
          <a:solidFill>
            <a:schemeClr val="tx1"/>
          </a:solidFill>
          <a:latin typeface="+mn-lt"/>
          <a:ea typeface="+mn-ea"/>
        </a:defRPr>
      </a:lvl3pPr>
      <a:lvl4pPr marL="1600106"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4pPr>
      <a:lvl5pPr marL="2057279"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5pPr>
      <a:lvl6pPr marL="2514452"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624"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8797"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5970"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346" rtl="0" eaLnBrk="1" latinLnBrk="0" hangingPunct="1">
        <a:defRPr sz="1800" kern="1200">
          <a:solidFill>
            <a:schemeClr val="tx1"/>
          </a:solidFill>
          <a:latin typeface="+mn-lt"/>
          <a:ea typeface="+mn-ea"/>
          <a:cs typeface="+mn-cs"/>
        </a:defRPr>
      </a:lvl1pPr>
      <a:lvl2pPr marL="457173" algn="l" defTabSz="914346" rtl="0" eaLnBrk="1" latinLnBrk="0" hangingPunct="1">
        <a:defRPr sz="1800" kern="1200">
          <a:solidFill>
            <a:schemeClr val="tx1"/>
          </a:solidFill>
          <a:latin typeface="+mn-lt"/>
          <a:ea typeface="+mn-ea"/>
          <a:cs typeface="+mn-cs"/>
        </a:defRPr>
      </a:lvl2pPr>
      <a:lvl3pPr marL="914346" algn="l" defTabSz="914346" rtl="0" eaLnBrk="1" latinLnBrk="0" hangingPunct="1">
        <a:defRPr sz="1800" kern="1200">
          <a:solidFill>
            <a:schemeClr val="tx1"/>
          </a:solidFill>
          <a:latin typeface="+mn-lt"/>
          <a:ea typeface="+mn-ea"/>
          <a:cs typeface="+mn-cs"/>
        </a:defRPr>
      </a:lvl3pPr>
      <a:lvl4pPr marL="1371519" algn="l" defTabSz="914346" rtl="0" eaLnBrk="1" latinLnBrk="0" hangingPunct="1">
        <a:defRPr sz="1800" kern="1200">
          <a:solidFill>
            <a:schemeClr val="tx1"/>
          </a:solidFill>
          <a:latin typeface="+mn-lt"/>
          <a:ea typeface="+mn-ea"/>
          <a:cs typeface="+mn-cs"/>
        </a:defRPr>
      </a:lvl4pPr>
      <a:lvl5pPr marL="1828692" algn="l" defTabSz="914346" rtl="0" eaLnBrk="1" latinLnBrk="0" hangingPunct="1">
        <a:defRPr sz="1800" kern="1200">
          <a:solidFill>
            <a:schemeClr val="tx1"/>
          </a:solidFill>
          <a:latin typeface="+mn-lt"/>
          <a:ea typeface="+mn-ea"/>
          <a:cs typeface="+mn-cs"/>
        </a:defRPr>
      </a:lvl5pPr>
      <a:lvl6pPr marL="2285865" algn="l" defTabSz="914346" rtl="0" eaLnBrk="1" latinLnBrk="0" hangingPunct="1">
        <a:defRPr sz="1800" kern="1200">
          <a:solidFill>
            <a:schemeClr val="tx1"/>
          </a:solidFill>
          <a:latin typeface="+mn-lt"/>
          <a:ea typeface="+mn-ea"/>
          <a:cs typeface="+mn-cs"/>
        </a:defRPr>
      </a:lvl6pPr>
      <a:lvl7pPr marL="2743038" algn="l" defTabSz="914346" rtl="0" eaLnBrk="1" latinLnBrk="0" hangingPunct="1">
        <a:defRPr sz="1800" kern="1200">
          <a:solidFill>
            <a:schemeClr val="tx1"/>
          </a:solidFill>
          <a:latin typeface="+mn-lt"/>
          <a:ea typeface="+mn-ea"/>
          <a:cs typeface="+mn-cs"/>
        </a:defRPr>
      </a:lvl7pPr>
      <a:lvl8pPr marL="3200211" algn="l" defTabSz="914346" rtl="0" eaLnBrk="1" latinLnBrk="0" hangingPunct="1">
        <a:defRPr sz="1800" kern="1200">
          <a:solidFill>
            <a:schemeClr val="tx1"/>
          </a:solidFill>
          <a:latin typeface="+mn-lt"/>
          <a:ea typeface="+mn-ea"/>
          <a:cs typeface="+mn-cs"/>
        </a:defRPr>
      </a:lvl8pPr>
      <a:lvl9pPr marL="3657384" algn="l" defTabSz="91434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5122"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9"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589"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图片 3"/>
          <p:cNvPicPr>
            <a:picLocks noChangeAspect="1" noChangeArrowheads="1"/>
          </p:cNvPicPr>
          <p:nvPr userDrawn="1"/>
        </p:nvPicPr>
        <p:blipFill>
          <a:blip r:embed="rId13">
            <a:extLst>
              <a:ext uri="{28A0092B-C50C-407E-A947-70E740481C1C}">
                <a14:useLocalDpi xmlns:a14="http://schemas.microsoft.com/office/drawing/2010/main" val="0"/>
              </a:ext>
            </a:extLst>
          </a:blip>
          <a:srcRect t="26666" b="36667"/>
          <a:stretch>
            <a:fillRect/>
          </a:stretch>
        </p:blipFill>
        <p:spPr bwMode="auto">
          <a:xfrm>
            <a:off x="1589" y="2171701"/>
            <a:ext cx="1218882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rtl="0" fontAlgn="base">
        <a:lnSpc>
          <a:spcPct val="90000"/>
        </a:lnSpc>
        <a:spcBef>
          <a:spcPct val="0"/>
        </a:spcBef>
        <a:spcAft>
          <a:spcPct val="0"/>
        </a:spcAft>
        <a:defRPr sz="44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2"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2"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2"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2" charset="0"/>
          <a:ea typeface="宋体" pitchFamily="2" charset="-122"/>
        </a:defRPr>
      </a:lvl5pPr>
      <a:lvl6pPr marL="457173"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346"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519"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692"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586" indent="-228586" algn="l" rtl="0" fontAlgn="base">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759" indent="-228586" algn="l" rtl="0" fontAlgn="base">
        <a:lnSpc>
          <a:spcPct val="90000"/>
        </a:lnSpc>
        <a:spcBef>
          <a:spcPts val="500"/>
        </a:spcBef>
        <a:spcAft>
          <a:spcPct val="0"/>
        </a:spcAft>
        <a:buFont typeface="Arial" pitchFamily="34" charset="0"/>
        <a:buChar char="•"/>
        <a:defRPr sz="2400">
          <a:solidFill>
            <a:schemeClr val="tx1"/>
          </a:solidFill>
          <a:latin typeface="+mn-lt"/>
          <a:ea typeface="+mn-ea"/>
        </a:defRPr>
      </a:lvl2pPr>
      <a:lvl3pPr marL="1142932" indent="-228586" algn="l" rtl="0" fontAlgn="base">
        <a:lnSpc>
          <a:spcPct val="90000"/>
        </a:lnSpc>
        <a:spcBef>
          <a:spcPts val="500"/>
        </a:spcBef>
        <a:spcAft>
          <a:spcPct val="0"/>
        </a:spcAft>
        <a:buFont typeface="Arial" pitchFamily="34" charset="0"/>
        <a:buChar char="•"/>
        <a:defRPr sz="2000">
          <a:solidFill>
            <a:schemeClr val="tx1"/>
          </a:solidFill>
          <a:latin typeface="+mn-lt"/>
          <a:ea typeface="+mn-ea"/>
        </a:defRPr>
      </a:lvl3pPr>
      <a:lvl4pPr marL="1600106"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4pPr>
      <a:lvl5pPr marL="2057279"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5pPr>
      <a:lvl6pPr marL="2514452"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624"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8797"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5970"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346" rtl="0" eaLnBrk="1" latinLnBrk="0" hangingPunct="1">
        <a:defRPr sz="1800" kern="1200">
          <a:solidFill>
            <a:schemeClr val="tx1"/>
          </a:solidFill>
          <a:latin typeface="+mn-lt"/>
          <a:ea typeface="+mn-ea"/>
          <a:cs typeface="+mn-cs"/>
        </a:defRPr>
      </a:lvl1pPr>
      <a:lvl2pPr marL="457173" algn="l" defTabSz="914346" rtl="0" eaLnBrk="1" latinLnBrk="0" hangingPunct="1">
        <a:defRPr sz="1800" kern="1200">
          <a:solidFill>
            <a:schemeClr val="tx1"/>
          </a:solidFill>
          <a:latin typeface="+mn-lt"/>
          <a:ea typeface="+mn-ea"/>
          <a:cs typeface="+mn-cs"/>
        </a:defRPr>
      </a:lvl2pPr>
      <a:lvl3pPr marL="914346" algn="l" defTabSz="914346" rtl="0" eaLnBrk="1" latinLnBrk="0" hangingPunct="1">
        <a:defRPr sz="1800" kern="1200">
          <a:solidFill>
            <a:schemeClr val="tx1"/>
          </a:solidFill>
          <a:latin typeface="+mn-lt"/>
          <a:ea typeface="+mn-ea"/>
          <a:cs typeface="+mn-cs"/>
        </a:defRPr>
      </a:lvl3pPr>
      <a:lvl4pPr marL="1371519" algn="l" defTabSz="914346" rtl="0" eaLnBrk="1" latinLnBrk="0" hangingPunct="1">
        <a:defRPr sz="1800" kern="1200">
          <a:solidFill>
            <a:schemeClr val="tx1"/>
          </a:solidFill>
          <a:latin typeface="+mn-lt"/>
          <a:ea typeface="+mn-ea"/>
          <a:cs typeface="+mn-cs"/>
        </a:defRPr>
      </a:lvl4pPr>
      <a:lvl5pPr marL="1828692" algn="l" defTabSz="914346" rtl="0" eaLnBrk="1" latinLnBrk="0" hangingPunct="1">
        <a:defRPr sz="1800" kern="1200">
          <a:solidFill>
            <a:schemeClr val="tx1"/>
          </a:solidFill>
          <a:latin typeface="+mn-lt"/>
          <a:ea typeface="+mn-ea"/>
          <a:cs typeface="+mn-cs"/>
        </a:defRPr>
      </a:lvl5pPr>
      <a:lvl6pPr marL="2285865" algn="l" defTabSz="914346" rtl="0" eaLnBrk="1" latinLnBrk="0" hangingPunct="1">
        <a:defRPr sz="1800" kern="1200">
          <a:solidFill>
            <a:schemeClr val="tx1"/>
          </a:solidFill>
          <a:latin typeface="+mn-lt"/>
          <a:ea typeface="+mn-ea"/>
          <a:cs typeface="+mn-cs"/>
        </a:defRPr>
      </a:lvl6pPr>
      <a:lvl7pPr marL="2743038" algn="l" defTabSz="914346" rtl="0" eaLnBrk="1" latinLnBrk="0" hangingPunct="1">
        <a:defRPr sz="1800" kern="1200">
          <a:solidFill>
            <a:schemeClr val="tx1"/>
          </a:solidFill>
          <a:latin typeface="+mn-lt"/>
          <a:ea typeface="+mn-ea"/>
          <a:cs typeface="+mn-cs"/>
        </a:defRPr>
      </a:lvl7pPr>
      <a:lvl8pPr marL="3200211" algn="l" defTabSz="914346" rtl="0" eaLnBrk="1" latinLnBrk="0" hangingPunct="1">
        <a:defRPr sz="1800" kern="1200">
          <a:solidFill>
            <a:schemeClr val="tx1"/>
          </a:solidFill>
          <a:latin typeface="+mn-lt"/>
          <a:ea typeface="+mn-ea"/>
          <a:cs typeface="+mn-cs"/>
        </a:defRPr>
      </a:lvl8pPr>
      <a:lvl9pPr marL="3657384" algn="l" defTabSz="91434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6146"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9"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片 2"/>
          <p:cNvPicPr>
            <a:picLocks noChangeAspect="1" noChangeArrowheads="1"/>
          </p:cNvPicPr>
          <p:nvPr userDrawn="1"/>
        </p:nvPicPr>
        <p:blipFill>
          <a:blip r:embed="rId14">
            <a:extLst>
              <a:ext uri="{28A0092B-C50C-407E-A947-70E740481C1C}">
                <a14:useLocalDpi xmlns:a14="http://schemas.microsoft.com/office/drawing/2010/main" val="0"/>
              </a:ext>
            </a:extLst>
          </a:blip>
          <a:srcRect t="12222"/>
          <a:stretch>
            <a:fillRect/>
          </a:stretch>
        </p:blipFill>
        <p:spPr bwMode="auto">
          <a:xfrm>
            <a:off x="1589" y="838201"/>
            <a:ext cx="12188825"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fontAlgn="base">
        <a:lnSpc>
          <a:spcPct val="90000"/>
        </a:lnSpc>
        <a:spcBef>
          <a:spcPct val="0"/>
        </a:spcBef>
        <a:spcAft>
          <a:spcPct val="0"/>
        </a:spcAft>
        <a:defRPr sz="44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2"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2"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2"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2" charset="0"/>
          <a:ea typeface="宋体" pitchFamily="2" charset="-122"/>
        </a:defRPr>
      </a:lvl5pPr>
      <a:lvl6pPr marL="457173"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346"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519"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692"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586" indent="-228586" algn="l" rtl="0" fontAlgn="base">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759" indent="-228586" algn="l" rtl="0" fontAlgn="base">
        <a:lnSpc>
          <a:spcPct val="90000"/>
        </a:lnSpc>
        <a:spcBef>
          <a:spcPts val="500"/>
        </a:spcBef>
        <a:spcAft>
          <a:spcPct val="0"/>
        </a:spcAft>
        <a:buFont typeface="Arial" pitchFamily="34" charset="0"/>
        <a:buChar char="•"/>
        <a:defRPr sz="2400">
          <a:solidFill>
            <a:schemeClr val="tx1"/>
          </a:solidFill>
          <a:latin typeface="+mn-lt"/>
          <a:ea typeface="+mn-ea"/>
        </a:defRPr>
      </a:lvl2pPr>
      <a:lvl3pPr marL="1142932" indent="-228586" algn="l" rtl="0" fontAlgn="base">
        <a:lnSpc>
          <a:spcPct val="90000"/>
        </a:lnSpc>
        <a:spcBef>
          <a:spcPts val="500"/>
        </a:spcBef>
        <a:spcAft>
          <a:spcPct val="0"/>
        </a:spcAft>
        <a:buFont typeface="Arial" pitchFamily="34" charset="0"/>
        <a:buChar char="•"/>
        <a:defRPr sz="2000">
          <a:solidFill>
            <a:schemeClr val="tx1"/>
          </a:solidFill>
          <a:latin typeface="+mn-lt"/>
          <a:ea typeface="+mn-ea"/>
        </a:defRPr>
      </a:lvl3pPr>
      <a:lvl4pPr marL="1600106"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4pPr>
      <a:lvl5pPr marL="2057279"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5pPr>
      <a:lvl6pPr marL="2514452"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624"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8797"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5970" indent="-228586"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346" rtl="0" eaLnBrk="1" latinLnBrk="0" hangingPunct="1">
        <a:defRPr sz="1800" kern="1200">
          <a:solidFill>
            <a:schemeClr val="tx1"/>
          </a:solidFill>
          <a:latin typeface="+mn-lt"/>
          <a:ea typeface="+mn-ea"/>
          <a:cs typeface="+mn-cs"/>
        </a:defRPr>
      </a:lvl1pPr>
      <a:lvl2pPr marL="457173" algn="l" defTabSz="914346" rtl="0" eaLnBrk="1" latinLnBrk="0" hangingPunct="1">
        <a:defRPr sz="1800" kern="1200">
          <a:solidFill>
            <a:schemeClr val="tx1"/>
          </a:solidFill>
          <a:latin typeface="+mn-lt"/>
          <a:ea typeface="+mn-ea"/>
          <a:cs typeface="+mn-cs"/>
        </a:defRPr>
      </a:lvl2pPr>
      <a:lvl3pPr marL="914346" algn="l" defTabSz="914346" rtl="0" eaLnBrk="1" latinLnBrk="0" hangingPunct="1">
        <a:defRPr sz="1800" kern="1200">
          <a:solidFill>
            <a:schemeClr val="tx1"/>
          </a:solidFill>
          <a:latin typeface="+mn-lt"/>
          <a:ea typeface="+mn-ea"/>
          <a:cs typeface="+mn-cs"/>
        </a:defRPr>
      </a:lvl3pPr>
      <a:lvl4pPr marL="1371519" algn="l" defTabSz="914346" rtl="0" eaLnBrk="1" latinLnBrk="0" hangingPunct="1">
        <a:defRPr sz="1800" kern="1200">
          <a:solidFill>
            <a:schemeClr val="tx1"/>
          </a:solidFill>
          <a:latin typeface="+mn-lt"/>
          <a:ea typeface="+mn-ea"/>
          <a:cs typeface="+mn-cs"/>
        </a:defRPr>
      </a:lvl4pPr>
      <a:lvl5pPr marL="1828692" algn="l" defTabSz="914346" rtl="0" eaLnBrk="1" latinLnBrk="0" hangingPunct="1">
        <a:defRPr sz="1800" kern="1200">
          <a:solidFill>
            <a:schemeClr val="tx1"/>
          </a:solidFill>
          <a:latin typeface="+mn-lt"/>
          <a:ea typeface="+mn-ea"/>
          <a:cs typeface="+mn-cs"/>
        </a:defRPr>
      </a:lvl5pPr>
      <a:lvl6pPr marL="2285865" algn="l" defTabSz="914346" rtl="0" eaLnBrk="1" latinLnBrk="0" hangingPunct="1">
        <a:defRPr sz="1800" kern="1200">
          <a:solidFill>
            <a:schemeClr val="tx1"/>
          </a:solidFill>
          <a:latin typeface="+mn-lt"/>
          <a:ea typeface="+mn-ea"/>
          <a:cs typeface="+mn-cs"/>
        </a:defRPr>
      </a:lvl6pPr>
      <a:lvl7pPr marL="2743038" algn="l" defTabSz="914346" rtl="0" eaLnBrk="1" latinLnBrk="0" hangingPunct="1">
        <a:defRPr sz="1800" kern="1200">
          <a:solidFill>
            <a:schemeClr val="tx1"/>
          </a:solidFill>
          <a:latin typeface="+mn-lt"/>
          <a:ea typeface="+mn-ea"/>
          <a:cs typeface="+mn-cs"/>
        </a:defRPr>
      </a:lvl7pPr>
      <a:lvl8pPr marL="3200211" algn="l" defTabSz="914346" rtl="0" eaLnBrk="1" latinLnBrk="0" hangingPunct="1">
        <a:defRPr sz="1800" kern="1200">
          <a:solidFill>
            <a:schemeClr val="tx1"/>
          </a:solidFill>
          <a:latin typeface="+mn-lt"/>
          <a:ea typeface="+mn-ea"/>
          <a:cs typeface="+mn-cs"/>
        </a:defRPr>
      </a:lvl8pPr>
      <a:lvl9pPr marL="3657384" algn="l" defTabSz="91434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4098"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096000" y="0"/>
            <a:ext cx="609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343061"/>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rtl="0" fontAlgn="base">
        <a:lnSpc>
          <a:spcPct val="90000"/>
        </a:lnSpc>
        <a:spcBef>
          <a:spcPct val="0"/>
        </a:spcBef>
        <a:spcAft>
          <a:spcPct val="0"/>
        </a:spcAft>
        <a:defRPr sz="44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2"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2"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2"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fontAlgn="base">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fontAlgn="base">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hyperlink" Target="regex_eg.py" TargetMode="Externa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hyperlink" Target="regex_eg.py" TargetMode="Externa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hyperlink" Target="regex_eg.py"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hyperlink" Target="regex_eg.py" TargetMode="Externa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hyperlink" Target="regex_eg.py" TargetMode="Externa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hyperlink" Target="http://blog.csdn.net/qq_24918869/article/details/52201598" TargetMode="Externa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3" Type="http://schemas.openxmlformats.org/officeDocument/2006/relationships/hyperlink" Target="regex_eg.py" TargetMode="External"/><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regex_eg.py" TargetMode="Externa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7.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1.vml"/><Relationship Id="rId5" Type="http://schemas.openxmlformats.org/officeDocument/2006/relationships/hyperlink" Target="data/telephone_no.txt" TargetMode="Externa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文本框 10"/>
          <p:cNvSpPr txBox="1">
            <a:spLocks noChangeArrowheads="1"/>
          </p:cNvSpPr>
          <p:nvPr/>
        </p:nvSpPr>
        <p:spPr bwMode="auto">
          <a:xfrm>
            <a:off x="3617915" y="3979967"/>
            <a:ext cx="4956175" cy="60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7" rIns="91435" bIns="45717"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lnSpc>
                <a:spcPct val="120000"/>
              </a:lnSpc>
            </a:pPr>
            <a:r>
              <a:rPr lang="en-US" altLang="zh-CN" sz="2800" dirty="0">
                <a:solidFill>
                  <a:schemeClr val="bg1"/>
                </a:solidFill>
                <a:effectLst>
                  <a:outerShdw blurRad="38100" dist="38100" dir="2700000" algn="tl">
                    <a:srgbClr val="C0C0C0"/>
                  </a:outerShdw>
                </a:effectLst>
                <a:latin typeface="Segoe UI" pitchFamily="34" charset="0"/>
                <a:cs typeface="Segoe UI" pitchFamily="34" charset="0"/>
              </a:rPr>
              <a:t>Power Tool in Text Processing</a:t>
            </a:r>
          </a:p>
        </p:txBody>
      </p:sp>
      <p:sp>
        <p:nvSpPr>
          <p:cNvPr id="27652" name="文本框 12"/>
          <p:cNvSpPr txBox="1">
            <a:spLocks noChangeArrowheads="1"/>
          </p:cNvSpPr>
          <p:nvPr/>
        </p:nvSpPr>
        <p:spPr bwMode="auto">
          <a:xfrm>
            <a:off x="2890840" y="3062591"/>
            <a:ext cx="6410325" cy="92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7" rIns="91435" bIns="45717"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5400" b="1" dirty="0">
                <a:solidFill>
                  <a:schemeClr val="bg1"/>
                </a:solidFill>
                <a:effectLst>
                  <a:outerShdw blurRad="38100" dist="38100" dir="2700000" algn="tl">
                    <a:srgbClr val="C0C0C0"/>
                  </a:outerShdw>
                </a:effectLst>
                <a:latin typeface="Segoe UI" pitchFamily="34" charset="0"/>
                <a:ea typeface="微软雅黑" pitchFamily="34" charset="-122"/>
              </a:rPr>
              <a:t>Regex Expression</a:t>
            </a:r>
            <a:endParaRPr lang="zh-CN" altLang="en-US" sz="5400" b="1" dirty="0">
              <a:solidFill>
                <a:schemeClr val="bg1"/>
              </a:solidFill>
              <a:effectLst>
                <a:outerShdw blurRad="38100" dist="38100" dir="2700000" algn="tl">
                  <a:srgbClr val="C0C0C0"/>
                </a:outerShdw>
              </a:effectLst>
              <a:latin typeface="Segoe UI" pitchFamily="34" charset="0"/>
              <a:ea typeface="微软雅黑" pitchFamily="34"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框 2"/>
          <p:cNvSpPr txBox="1">
            <a:spLocks noChangeArrowheads="1"/>
          </p:cNvSpPr>
          <p:nvPr/>
        </p:nvSpPr>
        <p:spPr bwMode="auto">
          <a:xfrm>
            <a:off x="790575" y="128588"/>
            <a:ext cx="2850322"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7" rIns="91435" bIns="45717">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2800" b="1" dirty="0">
                <a:solidFill>
                  <a:srgbClr val="FFFFFF"/>
                </a:solidFill>
                <a:latin typeface="微软雅黑" pitchFamily="34" charset="-122"/>
                <a:ea typeface="微软雅黑" pitchFamily="34" charset="-122"/>
              </a:rPr>
              <a:t>re module </a:t>
            </a:r>
            <a:r>
              <a:rPr lang="zh-CN" altLang="en-US" sz="2800" b="1" dirty="0">
                <a:solidFill>
                  <a:srgbClr val="FFFFFF"/>
                </a:solidFill>
                <a:latin typeface="微软雅黑" pitchFamily="34" charset="-122"/>
                <a:ea typeface="微软雅黑" pitchFamily="34" charset="-122"/>
              </a:rPr>
              <a:t>内容</a:t>
            </a:r>
          </a:p>
        </p:txBody>
      </p:sp>
      <p:grpSp>
        <p:nvGrpSpPr>
          <p:cNvPr id="40963" name="Group 3"/>
          <p:cNvGrpSpPr>
            <a:grpSpLocks/>
          </p:cNvGrpSpPr>
          <p:nvPr/>
        </p:nvGrpSpPr>
        <p:grpSpPr bwMode="auto">
          <a:xfrm>
            <a:off x="271464" y="223838"/>
            <a:ext cx="474663" cy="290512"/>
            <a:chOff x="0" y="0"/>
            <a:chExt cx="714375" cy="438150"/>
          </a:xfrm>
        </p:grpSpPr>
        <p:sp>
          <p:nvSpPr>
            <p:cNvPr id="40964"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a:solidFill>
                  <a:srgbClr val="000000"/>
                </a:solidFill>
              </a:endParaRPr>
            </a:p>
          </p:txBody>
        </p:sp>
        <p:sp>
          <p:nvSpPr>
            <p:cNvPr id="40965"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a:solidFill>
                  <a:srgbClr val="000000"/>
                </a:solidFill>
              </a:endParaRPr>
            </a:p>
          </p:txBody>
        </p:sp>
      </p:grpSp>
      <p:sp>
        <p:nvSpPr>
          <p:cNvPr id="40966" name="任意多边形 17"/>
          <p:cNvSpPr>
            <a:spLocks noChangeArrowheads="1"/>
          </p:cNvSpPr>
          <p:nvPr/>
        </p:nvSpPr>
        <p:spPr bwMode="auto">
          <a:xfrm>
            <a:off x="6135690" y="2084389"/>
            <a:ext cx="4367212" cy="576262"/>
          </a:xfrm>
          <a:custGeom>
            <a:avLst/>
            <a:gdLst>
              <a:gd name="T0" fmla="*/ 36499 w 3275513"/>
              <a:gd name="T1" fmla="*/ 0 h 431880"/>
              <a:gd name="T2" fmla="*/ 4078678 w 3275513"/>
              <a:gd name="T3" fmla="*/ 0 h 431880"/>
              <a:gd name="T4" fmla="*/ 4366545 w 3275513"/>
              <a:gd name="T5" fmla="*/ 288078 h 431880"/>
              <a:gd name="T6" fmla="*/ 4078678 w 3275513"/>
              <a:gd name="T7" fmla="*/ 576155 h 431880"/>
              <a:gd name="T8" fmla="*/ 1164360 w 3275513"/>
              <a:gd name="T9" fmla="*/ 576155 h 431880"/>
              <a:gd name="T10" fmla="*/ 1072142 w 3275513"/>
              <a:gd name="T11" fmla="*/ 474617 h 431880"/>
              <a:gd name="T12" fmla="*/ 92717 w 3275513"/>
              <a:gd name="T13" fmla="*/ 8367 h 431880"/>
              <a:gd name="T14" fmla="*/ 0 w 3275513"/>
              <a:gd name="T15" fmla="*/ 3681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rgbClr val="09416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39986" tIns="45717" rIns="239986" bIns="45717"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r" eaLnBrk="1" hangingPunct="1">
              <a:lnSpc>
                <a:spcPct val="120000"/>
              </a:lnSpc>
            </a:pPr>
            <a:r>
              <a:rPr lang="zh-CN" altLang="en-US" sz="2600" dirty="0">
                <a:solidFill>
                  <a:srgbClr val="FFFFFF"/>
                </a:solidFill>
                <a:latin typeface="微软雅黑" pitchFamily="34" charset="-122"/>
                <a:ea typeface="微软雅黑" pitchFamily="34" charset="-122"/>
              </a:rPr>
              <a:t>类</a:t>
            </a:r>
          </a:p>
        </p:txBody>
      </p:sp>
      <p:sp>
        <p:nvSpPr>
          <p:cNvPr id="40967" name="任意多边形 18"/>
          <p:cNvSpPr>
            <a:spLocks noChangeArrowheads="1"/>
          </p:cNvSpPr>
          <p:nvPr/>
        </p:nvSpPr>
        <p:spPr bwMode="auto">
          <a:xfrm>
            <a:off x="1689101" y="4748215"/>
            <a:ext cx="4373563" cy="574675"/>
          </a:xfrm>
          <a:custGeom>
            <a:avLst/>
            <a:gdLst>
              <a:gd name="T0" fmla="*/ 288041 w 3279285"/>
              <a:gd name="T1" fmla="*/ 0 h 431880"/>
              <a:gd name="T2" fmla="*/ 3138692 w 3279285"/>
              <a:gd name="T3" fmla="*/ 0 h 431880"/>
              <a:gd name="T4" fmla="*/ 3230966 w 3279285"/>
              <a:gd name="T5" fmla="*/ 101261 h 431880"/>
              <a:gd name="T6" fmla="*/ 4210982 w 3279285"/>
              <a:gd name="T7" fmla="*/ 566225 h 431880"/>
              <a:gd name="T8" fmla="*/ 4374217 w 3279285"/>
              <a:gd name="T9" fmla="*/ 574447 h 431880"/>
              <a:gd name="T10" fmla="*/ 4373003 w 3279285"/>
              <a:gd name="T11" fmla="*/ 574569 h 431880"/>
              <a:gd name="T12" fmla="*/ 288041 w 3279285"/>
              <a:gd name="T13" fmla="*/ 574569 h 431880"/>
              <a:gd name="T14" fmla="*/ 0 w 3279285"/>
              <a:gd name="T15" fmla="*/ 287284 h 431880"/>
              <a:gd name="T16" fmla="*/ 288041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rgbClr val="09416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39986" tIns="45717" rIns="239986" bIns="45717"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lnSpc>
                <a:spcPct val="120000"/>
              </a:lnSpc>
            </a:pPr>
            <a:r>
              <a:rPr lang="zh-CN" altLang="en-US" sz="2600" dirty="0">
                <a:solidFill>
                  <a:srgbClr val="FFFFFF"/>
                </a:solidFill>
                <a:latin typeface="微软雅黑" pitchFamily="34" charset="-122"/>
                <a:ea typeface="微软雅黑" pitchFamily="34" charset="-122"/>
              </a:rPr>
              <a:t>模块内容</a:t>
            </a:r>
          </a:p>
        </p:txBody>
      </p:sp>
      <p:sp>
        <p:nvSpPr>
          <p:cNvPr id="40968" name="同心圆 17"/>
          <p:cNvSpPr>
            <a:spLocks noChangeArrowheads="1"/>
          </p:cNvSpPr>
          <p:nvPr/>
        </p:nvSpPr>
        <p:spPr bwMode="auto">
          <a:xfrm>
            <a:off x="4635500" y="2249489"/>
            <a:ext cx="2903539" cy="2906712"/>
          </a:xfrm>
          <a:custGeom>
            <a:avLst/>
            <a:gdLst>
              <a:gd name="T0" fmla="*/ 0 w 2903538"/>
              <a:gd name="T1" fmla="*/ 1453356 h 2906712"/>
              <a:gd name="T2" fmla="*/ 1451769 w 2903538"/>
              <a:gd name="T3" fmla="*/ 0 h 2906712"/>
              <a:gd name="T4" fmla="*/ 2903538 w 2903538"/>
              <a:gd name="T5" fmla="*/ 1453356 h 2906712"/>
              <a:gd name="T6" fmla="*/ 1451769 w 2903538"/>
              <a:gd name="T7" fmla="*/ 2906712 h 2906712"/>
              <a:gd name="T8" fmla="*/ 0 w 2903538"/>
              <a:gd name="T9" fmla="*/ 1453356 h 2906712"/>
              <a:gd name="T10" fmla="*/ 183707 w 2903538"/>
              <a:gd name="T11" fmla="*/ 1453356 h 2906712"/>
              <a:gd name="T12" fmla="*/ 1451769 w 2903538"/>
              <a:gd name="T13" fmla="*/ 2723005 h 2906712"/>
              <a:gd name="T14" fmla="*/ 2719831 w 2903538"/>
              <a:gd name="T15" fmla="*/ 1453356 h 2906712"/>
              <a:gd name="T16" fmla="*/ 1451769 w 2903538"/>
              <a:gd name="T17" fmla="*/ 183707 h 2906712"/>
              <a:gd name="T18" fmla="*/ 183707 w 2903538"/>
              <a:gd name="T19" fmla="*/ 1453356 h 29067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03538"/>
              <a:gd name="T31" fmla="*/ 0 h 2906712"/>
              <a:gd name="T32" fmla="*/ 2903538 w 2903538"/>
              <a:gd name="T33" fmla="*/ 2906712 h 29067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03538" h="2906712">
                <a:moveTo>
                  <a:pt x="0" y="1453356"/>
                </a:moveTo>
                <a:cubicBezTo>
                  <a:pt x="0" y="650690"/>
                  <a:pt x="649979" y="0"/>
                  <a:pt x="1451769" y="0"/>
                </a:cubicBezTo>
                <a:cubicBezTo>
                  <a:pt x="2253559" y="0"/>
                  <a:pt x="2903538" y="650690"/>
                  <a:pt x="2903538" y="1453356"/>
                </a:cubicBezTo>
                <a:cubicBezTo>
                  <a:pt x="2903538" y="2256022"/>
                  <a:pt x="2253559" y="2906712"/>
                  <a:pt x="1451769" y="2906712"/>
                </a:cubicBezTo>
                <a:cubicBezTo>
                  <a:pt x="649979" y="2906712"/>
                  <a:pt x="0" y="2256022"/>
                  <a:pt x="0" y="1453356"/>
                </a:cubicBezTo>
                <a:close/>
                <a:moveTo>
                  <a:pt x="183707" y="1453356"/>
                </a:moveTo>
                <a:cubicBezTo>
                  <a:pt x="183707" y="2154564"/>
                  <a:pt x="751438" y="2723005"/>
                  <a:pt x="1451769" y="2723005"/>
                </a:cubicBezTo>
                <a:cubicBezTo>
                  <a:pt x="2152100" y="2723005"/>
                  <a:pt x="2719831" y="2154564"/>
                  <a:pt x="2719831" y="1453356"/>
                </a:cubicBezTo>
                <a:cubicBezTo>
                  <a:pt x="2719831" y="752148"/>
                  <a:pt x="2152100" y="183707"/>
                  <a:pt x="1451769" y="183707"/>
                </a:cubicBezTo>
                <a:cubicBezTo>
                  <a:pt x="751438" y="183707"/>
                  <a:pt x="183707" y="752148"/>
                  <a:pt x="183707" y="1453356"/>
                </a:cubicBezTo>
                <a:close/>
              </a:path>
            </a:pathLst>
          </a:custGeom>
          <a:solidFill>
            <a:srgbClr val="09416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4200" dirty="0">
                <a:solidFill>
                  <a:srgbClr val="0070C0"/>
                </a:solidFill>
                <a:latin typeface="微软雅黑" pitchFamily="34" charset="-122"/>
                <a:ea typeface="微软雅黑" pitchFamily="34" charset="-122"/>
              </a:rPr>
              <a:t>re</a:t>
            </a:r>
            <a:endParaRPr lang="zh-CN" altLang="en-US" sz="4200" dirty="0">
              <a:solidFill>
                <a:srgbClr val="0070C0"/>
              </a:solidFill>
              <a:latin typeface="微软雅黑" pitchFamily="34" charset="-122"/>
              <a:ea typeface="微软雅黑" pitchFamily="34" charset="-122"/>
            </a:endParaRPr>
          </a:p>
        </p:txBody>
      </p:sp>
      <p:sp>
        <p:nvSpPr>
          <p:cNvPr id="40969" name="矩形 3"/>
          <p:cNvSpPr>
            <a:spLocks noChangeArrowheads="1"/>
          </p:cNvSpPr>
          <p:nvPr/>
        </p:nvSpPr>
        <p:spPr bwMode="auto">
          <a:xfrm>
            <a:off x="1870171" y="2174316"/>
            <a:ext cx="3109361" cy="2599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7" rIns="91435" bIns="45717" numCol="2">
            <a:spAutoFit/>
          </a:bodyPr>
          <a:lstStyle>
            <a:lvl1pPr marL="373063" indent="-28575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eaLnBrk="1" hangingPunct="1">
              <a:lnSpc>
                <a:spcPct val="150000"/>
              </a:lnSpc>
              <a:buFont typeface="Wingdings" pitchFamily="2" charset="2"/>
              <a:buChar char="p"/>
            </a:pPr>
            <a:r>
              <a:rPr lang="zh-CN" altLang="en-US" sz="1100" dirty="0">
                <a:solidFill>
                  <a:srgbClr val="094162"/>
                </a:solidFill>
                <a:latin typeface="微软雅黑" pitchFamily="34" charset="-122"/>
                <a:ea typeface="微软雅黑" pitchFamily="34" charset="-122"/>
              </a:rPr>
              <a:t>语法</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re.compile</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re.search</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re.match</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re.split</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re.findall</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re.finditer</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re.sub</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re.subn</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re.escape</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re.purge</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re.debug</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re.I</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re.L</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re.M</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re.S</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re.U</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re.X</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re.error</a:t>
            </a:r>
            <a:endParaRPr lang="en-US" altLang="zh-CN" sz="1100" dirty="0">
              <a:solidFill>
                <a:srgbClr val="094162"/>
              </a:solidFill>
              <a:latin typeface="微软雅黑" pitchFamily="34" charset="-122"/>
              <a:ea typeface="微软雅黑" pitchFamily="34" charset="-122"/>
            </a:endParaRPr>
          </a:p>
        </p:txBody>
      </p:sp>
      <p:sp>
        <p:nvSpPr>
          <p:cNvPr id="40970" name="矩形 23"/>
          <p:cNvSpPr>
            <a:spLocks noChangeArrowheads="1"/>
          </p:cNvSpPr>
          <p:nvPr/>
        </p:nvSpPr>
        <p:spPr bwMode="auto">
          <a:xfrm>
            <a:off x="7735889" y="2768602"/>
            <a:ext cx="3535851" cy="3887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7" rIns="91435" bIns="45717" numCol="2">
            <a:spAutoFit/>
          </a:bodyPr>
          <a:lstStyle>
            <a:lvl1pPr marL="373063" indent="-28575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re.MatchObject</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a:solidFill>
                  <a:srgbClr val="094162"/>
                </a:solidFill>
                <a:latin typeface="微软雅黑" pitchFamily="34" charset="-122"/>
                <a:ea typeface="微软雅黑" pitchFamily="34" charset="-122"/>
              </a:rPr>
              <a:t>expand()</a:t>
            </a:r>
          </a:p>
          <a:p>
            <a:pPr algn="just" eaLnBrk="1" hangingPunct="1">
              <a:lnSpc>
                <a:spcPct val="150000"/>
              </a:lnSpc>
              <a:buFont typeface="Arial" panose="020B0604020202020204" pitchFamily="34" charset="0"/>
              <a:buChar char="•"/>
            </a:pPr>
            <a:r>
              <a:rPr lang="en-US" altLang="zh-CN" sz="1100" dirty="0">
                <a:solidFill>
                  <a:srgbClr val="094162"/>
                </a:solidFill>
                <a:latin typeface="微软雅黑" pitchFamily="34" charset="-122"/>
                <a:ea typeface="微软雅黑" pitchFamily="34" charset="-122"/>
              </a:rPr>
              <a:t>group()</a:t>
            </a:r>
          </a:p>
          <a:p>
            <a:pPr algn="just" eaLnBrk="1" hangingPunct="1">
              <a:lnSpc>
                <a:spcPct val="150000"/>
              </a:lnSpc>
              <a:buFont typeface="Arial" panose="020B0604020202020204" pitchFamily="34" charset="0"/>
              <a:buChar char="•"/>
            </a:pPr>
            <a:r>
              <a:rPr lang="en-US" altLang="zh-CN" sz="1100" dirty="0">
                <a:solidFill>
                  <a:srgbClr val="094162"/>
                </a:solidFill>
                <a:latin typeface="微软雅黑" pitchFamily="34" charset="-122"/>
                <a:ea typeface="微软雅黑" pitchFamily="34" charset="-122"/>
              </a:rPr>
              <a:t>groups()</a:t>
            </a: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groupdict</a:t>
            </a:r>
            <a:r>
              <a:rPr lang="en-US" altLang="zh-CN" sz="1100" dirty="0">
                <a:solidFill>
                  <a:srgbClr val="094162"/>
                </a:solidFill>
                <a:latin typeface="微软雅黑" pitchFamily="34" charset="-122"/>
                <a:ea typeface="微软雅黑" pitchFamily="34" charset="-122"/>
              </a:rPr>
              <a:t>()</a:t>
            </a:r>
          </a:p>
          <a:p>
            <a:pPr algn="just" eaLnBrk="1" hangingPunct="1">
              <a:lnSpc>
                <a:spcPct val="150000"/>
              </a:lnSpc>
              <a:buFont typeface="Arial" panose="020B0604020202020204" pitchFamily="34" charset="0"/>
              <a:buChar char="•"/>
            </a:pPr>
            <a:r>
              <a:rPr lang="en-US" altLang="zh-CN" sz="1100" dirty="0">
                <a:solidFill>
                  <a:srgbClr val="094162"/>
                </a:solidFill>
                <a:latin typeface="微软雅黑" pitchFamily="34" charset="-122"/>
                <a:ea typeface="微软雅黑" pitchFamily="34" charset="-122"/>
              </a:rPr>
              <a:t>start()</a:t>
            </a:r>
          </a:p>
          <a:p>
            <a:pPr algn="just" eaLnBrk="1" hangingPunct="1">
              <a:lnSpc>
                <a:spcPct val="150000"/>
              </a:lnSpc>
              <a:buFont typeface="Arial" panose="020B0604020202020204" pitchFamily="34" charset="0"/>
              <a:buChar char="•"/>
            </a:pPr>
            <a:r>
              <a:rPr lang="en-US" altLang="zh-CN" sz="1100" dirty="0">
                <a:solidFill>
                  <a:srgbClr val="094162"/>
                </a:solidFill>
                <a:latin typeface="微软雅黑" pitchFamily="34" charset="-122"/>
                <a:ea typeface="微软雅黑" pitchFamily="34" charset="-122"/>
              </a:rPr>
              <a:t>end()</a:t>
            </a:r>
          </a:p>
          <a:p>
            <a:pPr algn="just" eaLnBrk="1" hangingPunct="1">
              <a:lnSpc>
                <a:spcPct val="150000"/>
              </a:lnSpc>
              <a:buFont typeface="Arial" panose="020B0604020202020204" pitchFamily="34" charset="0"/>
              <a:buChar char="•"/>
            </a:pPr>
            <a:r>
              <a:rPr lang="en-US" altLang="zh-CN" sz="1100" dirty="0">
                <a:solidFill>
                  <a:srgbClr val="094162"/>
                </a:solidFill>
                <a:latin typeface="微软雅黑" pitchFamily="34" charset="-122"/>
                <a:ea typeface="微软雅黑" pitchFamily="34" charset="-122"/>
              </a:rPr>
              <a:t>span()</a:t>
            </a: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pos</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endpos</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lastindex</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lastgroup</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a:solidFill>
                  <a:srgbClr val="094162"/>
                </a:solidFill>
                <a:latin typeface="微软雅黑" pitchFamily="34" charset="-122"/>
                <a:ea typeface="微软雅黑" pitchFamily="34" charset="-122"/>
              </a:rPr>
              <a:t>string</a:t>
            </a:r>
          </a:p>
          <a:p>
            <a:pPr algn="just" eaLnBrk="1" hangingPunct="1">
              <a:lnSpc>
                <a:spcPct val="150000"/>
              </a:lnSpc>
              <a:buFont typeface="Arial" panose="020B0604020202020204" pitchFamily="34" charset="0"/>
              <a:buChar char="•"/>
            </a:pPr>
            <a:r>
              <a:rPr lang="en-US" altLang="zh-CN" sz="1100" dirty="0">
                <a:solidFill>
                  <a:srgbClr val="094162"/>
                </a:solidFill>
                <a:latin typeface="微软雅黑" pitchFamily="34" charset="-122"/>
                <a:ea typeface="微软雅黑" pitchFamily="34" charset="-122"/>
              </a:rPr>
              <a:t>re</a:t>
            </a:r>
          </a:p>
          <a:p>
            <a:pPr marL="87308" indent="0" algn="just" eaLnBrk="1" hangingPunct="1">
              <a:lnSpc>
                <a:spcPct val="150000"/>
              </a:lnSpc>
            </a:pPr>
            <a:endParaRPr lang="en-US" altLang="zh-CN" sz="1100" dirty="0">
              <a:solidFill>
                <a:srgbClr val="094162"/>
              </a:solidFill>
              <a:latin typeface="微软雅黑" pitchFamily="34" charset="-122"/>
              <a:ea typeface="微软雅黑" pitchFamily="34" charset="-122"/>
            </a:endParaRPr>
          </a:p>
          <a:p>
            <a:pPr marL="0" indent="0" algn="just" eaLnBrk="1" hangingPunct="1">
              <a:lnSpc>
                <a:spcPct val="150000"/>
              </a:lnSpc>
              <a:buFont typeface="Wingdings" pitchFamily="2" charset="2"/>
              <a:buChar char="p"/>
            </a:pPr>
            <a:r>
              <a:rPr lang="en-US" altLang="zh-CN" sz="1100" dirty="0">
                <a:solidFill>
                  <a:srgbClr val="094162"/>
                </a:solidFill>
                <a:latin typeface="微软雅黑" pitchFamily="34" charset="-122"/>
                <a:ea typeface="微软雅黑" pitchFamily="34" charset="-122"/>
              </a:rPr>
              <a:t>  </a:t>
            </a:r>
            <a:r>
              <a:rPr lang="en-US" altLang="zh-CN" sz="1100" dirty="0" err="1">
                <a:solidFill>
                  <a:srgbClr val="094162"/>
                </a:solidFill>
                <a:latin typeface="微软雅黑" pitchFamily="34" charset="-122"/>
                <a:ea typeface="微软雅黑" pitchFamily="34" charset="-122"/>
              </a:rPr>
              <a:t>re.RegexObject</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re.search</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re.match</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re.split</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re.findall</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re.finditer</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re.sub</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re.subn</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re.flags</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re.groups</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re.groupindex</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re.pattern</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endParaRPr lang="en-US" altLang="zh-CN" sz="1100" dirty="0">
              <a:solidFill>
                <a:srgbClr val="094162"/>
              </a:solidFill>
              <a:latin typeface="微软雅黑" pitchFamily="34" charset="-122"/>
              <a:ea typeface="微软雅黑" pitchFamily="34" charset="-122"/>
            </a:endParaRPr>
          </a:p>
        </p:txBody>
      </p:sp>
    </p:spTree>
    <p:extLst>
      <p:ext uri="{BB962C8B-B14F-4D97-AF65-F5344CB8AC3E}">
        <p14:creationId xmlns:p14="http://schemas.microsoft.com/office/powerpoint/2010/main" val="189149779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框 2"/>
          <p:cNvSpPr txBox="1">
            <a:spLocks noChangeArrowheads="1"/>
          </p:cNvSpPr>
          <p:nvPr/>
        </p:nvSpPr>
        <p:spPr bwMode="auto">
          <a:xfrm>
            <a:off x="790578" y="128588"/>
            <a:ext cx="3507553"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7" rIns="91435" bIns="45717">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2800" b="1" dirty="0">
                <a:solidFill>
                  <a:srgbClr val="FFFFFF"/>
                </a:solidFill>
                <a:latin typeface="微软雅黑" pitchFamily="34" charset="-122"/>
                <a:ea typeface="微软雅黑" pitchFamily="34" charset="-122"/>
              </a:rPr>
              <a:t>regex module </a:t>
            </a:r>
            <a:r>
              <a:rPr lang="zh-CN" altLang="en-US" sz="2800" b="1" dirty="0">
                <a:solidFill>
                  <a:srgbClr val="FFFFFF"/>
                </a:solidFill>
                <a:latin typeface="微软雅黑" pitchFamily="34" charset="-122"/>
                <a:ea typeface="微软雅黑" pitchFamily="34" charset="-122"/>
              </a:rPr>
              <a:t>内容</a:t>
            </a:r>
          </a:p>
        </p:txBody>
      </p:sp>
      <p:grpSp>
        <p:nvGrpSpPr>
          <p:cNvPr id="40963" name="Group 3"/>
          <p:cNvGrpSpPr>
            <a:grpSpLocks/>
          </p:cNvGrpSpPr>
          <p:nvPr/>
        </p:nvGrpSpPr>
        <p:grpSpPr bwMode="auto">
          <a:xfrm>
            <a:off x="271464" y="223838"/>
            <a:ext cx="474663" cy="290512"/>
            <a:chOff x="0" y="0"/>
            <a:chExt cx="714375" cy="438150"/>
          </a:xfrm>
        </p:grpSpPr>
        <p:sp>
          <p:nvSpPr>
            <p:cNvPr id="40964"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a:solidFill>
                  <a:srgbClr val="000000"/>
                </a:solidFill>
              </a:endParaRPr>
            </a:p>
          </p:txBody>
        </p:sp>
        <p:sp>
          <p:nvSpPr>
            <p:cNvPr id="40965"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a:solidFill>
                  <a:srgbClr val="000000"/>
                </a:solidFill>
              </a:endParaRPr>
            </a:p>
          </p:txBody>
        </p:sp>
      </p:grpSp>
      <p:sp>
        <p:nvSpPr>
          <p:cNvPr id="40966" name="任意多边形 17"/>
          <p:cNvSpPr>
            <a:spLocks noChangeArrowheads="1"/>
          </p:cNvSpPr>
          <p:nvPr/>
        </p:nvSpPr>
        <p:spPr bwMode="auto">
          <a:xfrm>
            <a:off x="6135690" y="2084389"/>
            <a:ext cx="4367212" cy="576262"/>
          </a:xfrm>
          <a:custGeom>
            <a:avLst/>
            <a:gdLst>
              <a:gd name="T0" fmla="*/ 36499 w 3275513"/>
              <a:gd name="T1" fmla="*/ 0 h 431880"/>
              <a:gd name="T2" fmla="*/ 4078678 w 3275513"/>
              <a:gd name="T3" fmla="*/ 0 h 431880"/>
              <a:gd name="T4" fmla="*/ 4366545 w 3275513"/>
              <a:gd name="T5" fmla="*/ 288078 h 431880"/>
              <a:gd name="T6" fmla="*/ 4078678 w 3275513"/>
              <a:gd name="T7" fmla="*/ 576155 h 431880"/>
              <a:gd name="T8" fmla="*/ 1164360 w 3275513"/>
              <a:gd name="T9" fmla="*/ 576155 h 431880"/>
              <a:gd name="T10" fmla="*/ 1072142 w 3275513"/>
              <a:gd name="T11" fmla="*/ 474617 h 431880"/>
              <a:gd name="T12" fmla="*/ 92717 w 3275513"/>
              <a:gd name="T13" fmla="*/ 8367 h 431880"/>
              <a:gd name="T14" fmla="*/ 0 w 3275513"/>
              <a:gd name="T15" fmla="*/ 3681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rgbClr val="09416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39986" tIns="45717" rIns="239986" bIns="45717"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r" eaLnBrk="1" hangingPunct="1">
              <a:lnSpc>
                <a:spcPct val="120000"/>
              </a:lnSpc>
            </a:pPr>
            <a:r>
              <a:rPr lang="zh-CN" altLang="en-US" sz="2600" dirty="0">
                <a:solidFill>
                  <a:srgbClr val="FFFFFF"/>
                </a:solidFill>
                <a:latin typeface="微软雅黑" pitchFamily="34" charset="-122"/>
                <a:ea typeface="微软雅黑" pitchFamily="34" charset="-122"/>
              </a:rPr>
              <a:t>类（仅限增添）</a:t>
            </a:r>
          </a:p>
        </p:txBody>
      </p:sp>
      <p:sp>
        <p:nvSpPr>
          <p:cNvPr id="40967" name="任意多边形 18"/>
          <p:cNvSpPr>
            <a:spLocks noChangeArrowheads="1"/>
          </p:cNvSpPr>
          <p:nvPr/>
        </p:nvSpPr>
        <p:spPr bwMode="auto">
          <a:xfrm>
            <a:off x="1689101" y="4748215"/>
            <a:ext cx="4373563" cy="574675"/>
          </a:xfrm>
          <a:custGeom>
            <a:avLst/>
            <a:gdLst>
              <a:gd name="T0" fmla="*/ 288041 w 3279285"/>
              <a:gd name="T1" fmla="*/ 0 h 431880"/>
              <a:gd name="T2" fmla="*/ 3138692 w 3279285"/>
              <a:gd name="T3" fmla="*/ 0 h 431880"/>
              <a:gd name="T4" fmla="*/ 3230966 w 3279285"/>
              <a:gd name="T5" fmla="*/ 101261 h 431880"/>
              <a:gd name="T6" fmla="*/ 4210982 w 3279285"/>
              <a:gd name="T7" fmla="*/ 566225 h 431880"/>
              <a:gd name="T8" fmla="*/ 4374217 w 3279285"/>
              <a:gd name="T9" fmla="*/ 574447 h 431880"/>
              <a:gd name="T10" fmla="*/ 4373003 w 3279285"/>
              <a:gd name="T11" fmla="*/ 574569 h 431880"/>
              <a:gd name="T12" fmla="*/ 288041 w 3279285"/>
              <a:gd name="T13" fmla="*/ 574569 h 431880"/>
              <a:gd name="T14" fmla="*/ 0 w 3279285"/>
              <a:gd name="T15" fmla="*/ 287284 h 431880"/>
              <a:gd name="T16" fmla="*/ 288041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rgbClr val="09416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39986" tIns="45717" rIns="239986" bIns="45717"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lnSpc>
                <a:spcPct val="120000"/>
              </a:lnSpc>
            </a:pPr>
            <a:r>
              <a:rPr lang="zh-CN" altLang="en-US" sz="2600" dirty="0">
                <a:solidFill>
                  <a:srgbClr val="FFFFFF"/>
                </a:solidFill>
                <a:latin typeface="微软雅黑" pitchFamily="34" charset="-122"/>
                <a:ea typeface="微软雅黑" pitchFamily="34" charset="-122"/>
              </a:rPr>
              <a:t>模块内容</a:t>
            </a:r>
            <a:r>
              <a:rPr lang="en-US" altLang="zh-CN" sz="2600" dirty="0">
                <a:solidFill>
                  <a:srgbClr val="FFFFFF"/>
                </a:solidFill>
                <a:latin typeface="微软雅黑" pitchFamily="34" charset="-122"/>
                <a:ea typeface="微软雅黑" pitchFamily="34" charset="-122"/>
              </a:rPr>
              <a:t>(</a:t>
            </a:r>
            <a:r>
              <a:rPr lang="zh-CN" altLang="en-US" sz="2600" dirty="0">
                <a:solidFill>
                  <a:srgbClr val="FFFFFF"/>
                </a:solidFill>
                <a:latin typeface="微软雅黑" pitchFamily="34" charset="-122"/>
                <a:ea typeface="微软雅黑" pitchFamily="34" charset="-122"/>
              </a:rPr>
              <a:t>仅限增添</a:t>
            </a:r>
            <a:r>
              <a:rPr lang="en-US" altLang="zh-CN" sz="2600" dirty="0">
                <a:solidFill>
                  <a:srgbClr val="FFFFFF"/>
                </a:solidFill>
                <a:latin typeface="微软雅黑" pitchFamily="34" charset="-122"/>
                <a:ea typeface="微软雅黑" pitchFamily="34" charset="-122"/>
              </a:rPr>
              <a:t>)</a:t>
            </a:r>
            <a:endParaRPr lang="zh-CN" altLang="en-US" sz="2600" dirty="0">
              <a:solidFill>
                <a:srgbClr val="FFFFFF"/>
              </a:solidFill>
              <a:latin typeface="微软雅黑" pitchFamily="34" charset="-122"/>
              <a:ea typeface="微软雅黑" pitchFamily="34" charset="-122"/>
            </a:endParaRPr>
          </a:p>
        </p:txBody>
      </p:sp>
      <p:sp>
        <p:nvSpPr>
          <p:cNvPr id="40968" name="同心圆 17"/>
          <p:cNvSpPr>
            <a:spLocks noChangeArrowheads="1"/>
          </p:cNvSpPr>
          <p:nvPr/>
        </p:nvSpPr>
        <p:spPr bwMode="auto">
          <a:xfrm>
            <a:off x="4635500" y="2249489"/>
            <a:ext cx="2903539" cy="2906712"/>
          </a:xfrm>
          <a:custGeom>
            <a:avLst/>
            <a:gdLst>
              <a:gd name="T0" fmla="*/ 0 w 2903538"/>
              <a:gd name="T1" fmla="*/ 1453356 h 2906712"/>
              <a:gd name="T2" fmla="*/ 1451769 w 2903538"/>
              <a:gd name="T3" fmla="*/ 0 h 2906712"/>
              <a:gd name="T4" fmla="*/ 2903538 w 2903538"/>
              <a:gd name="T5" fmla="*/ 1453356 h 2906712"/>
              <a:gd name="T6" fmla="*/ 1451769 w 2903538"/>
              <a:gd name="T7" fmla="*/ 2906712 h 2906712"/>
              <a:gd name="T8" fmla="*/ 0 w 2903538"/>
              <a:gd name="T9" fmla="*/ 1453356 h 2906712"/>
              <a:gd name="T10" fmla="*/ 183707 w 2903538"/>
              <a:gd name="T11" fmla="*/ 1453356 h 2906712"/>
              <a:gd name="T12" fmla="*/ 1451769 w 2903538"/>
              <a:gd name="T13" fmla="*/ 2723005 h 2906712"/>
              <a:gd name="T14" fmla="*/ 2719831 w 2903538"/>
              <a:gd name="T15" fmla="*/ 1453356 h 2906712"/>
              <a:gd name="T16" fmla="*/ 1451769 w 2903538"/>
              <a:gd name="T17" fmla="*/ 183707 h 2906712"/>
              <a:gd name="T18" fmla="*/ 183707 w 2903538"/>
              <a:gd name="T19" fmla="*/ 1453356 h 29067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03538"/>
              <a:gd name="T31" fmla="*/ 0 h 2906712"/>
              <a:gd name="T32" fmla="*/ 2903538 w 2903538"/>
              <a:gd name="T33" fmla="*/ 2906712 h 29067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03538" h="2906712">
                <a:moveTo>
                  <a:pt x="0" y="1453356"/>
                </a:moveTo>
                <a:cubicBezTo>
                  <a:pt x="0" y="650690"/>
                  <a:pt x="649979" y="0"/>
                  <a:pt x="1451769" y="0"/>
                </a:cubicBezTo>
                <a:cubicBezTo>
                  <a:pt x="2253559" y="0"/>
                  <a:pt x="2903538" y="650690"/>
                  <a:pt x="2903538" y="1453356"/>
                </a:cubicBezTo>
                <a:cubicBezTo>
                  <a:pt x="2903538" y="2256022"/>
                  <a:pt x="2253559" y="2906712"/>
                  <a:pt x="1451769" y="2906712"/>
                </a:cubicBezTo>
                <a:cubicBezTo>
                  <a:pt x="649979" y="2906712"/>
                  <a:pt x="0" y="2256022"/>
                  <a:pt x="0" y="1453356"/>
                </a:cubicBezTo>
                <a:close/>
                <a:moveTo>
                  <a:pt x="183707" y="1453356"/>
                </a:moveTo>
                <a:cubicBezTo>
                  <a:pt x="183707" y="2154564"/>
                  <a:pt x="751438" y="2723005"/>
                  <a:pt x="1451769" y="2723005"/>
                </a:cubicBezTo>
                <a:cubicBezTo>
                  <a:pt x="2152100" y="2723005"/>
                  <a:pt x="2719831" y="2154564"/>
                  <a:pt x="2719831" y="1453356"/>
                </a:cubicBezTo>
                <a:cubicBezTo>
                  <a:pt x="2719831" y="752148"/>
                  <a:pt x="2152100" y="183707"/>
                  <a:pt x="1451769" y="183707"/>
                </a:cubicBezTo>
                <a:cubicBezTo>
                  <a:pt x="751438" y="183707"/>
                  <a:pt x="183707" y="752148"/>
                  <a:pt x="183707" y="1453356"/>
                </a:cubicBezTo>
                <a:close/>
              </a:path>
            </a:pathLst>
          </a:custGeom>
          <a:solidFill>
            <a:srgbClr val="09416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4200" dirty="0">
                <a:solidFill>
                  <a:srgbClr val="0070C0"/>
                </a:solidFill>
                <a:latin typeface="微软雅黑" pitchFamily="34" charset="-122"/>
                <a:ea typeface="微软雅黑" pitchFamily="34" charset="-122"/>
              </a:rPr>
              <a:t>regex</a:t>
            </a:r>
            <a:endParaRPr lang="zh-CN" altLang="en-US" sz="4200" dirty="0">
              <a:solidFill>
                <a:srgbClr val="0070C0"/>
              </a:solidFill>
              <a:latin typeface="微软雅黑" pitchFamily="34" charset="-122"/>
              <a:ea typeface="微软雅黑" pitchFamily="34" charset="-122"/>
            </a:endParaRPr>
          </a:p>
        </p:txBody>
      </p:sp>
      <p:sp>
        <p:nvSpPr>
          <p:cNvPr id="40969" name="矩形 3"/>
          <p:cNvSpPr>
            <a:spLocks noChangeArrowheads="1"/>
          </p:cNvSpPr>
          <p:nvPr/>
        </p:nvSpPr>
        <p:spPr bwMode="auto">
          <a:xfrm>
            <a:off x="2416586" y="2624555"/>
            <a:ext cx="2049908" cy="2123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7" rIns="91435" bIns="45717" numCol="1">
            <a:spAutoFit/>
          </a:bodyPr>
          <a:lstStyle>
            <a:lvl1pPr marL="373063" indent="-28575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regex.fullmatch</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regex.splititer</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regex.subf</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regex.subfn</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regex.template</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regex.finditer</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regex.sub</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regex.subn</a:t>
            </a:r>
            <a:endParaRPr lang="en-US" altLang="zh-CN" sz="1100" dirty="0">
              <a:solidFill>
                <a:srgbClr val="094162"/>
              </a:solidFill>
              <a:latin typeface="微软雅黑" pitchFamily="34" charset="-122"/>
              <a:ea typeface="微软雅黑" pitchFamily="34" charset="-122"/>
            </a:endParaRPr>
          </a:p>
        </p:txBody>
      </p:sp>
      <p:sp>
        <p:nvSpPr>
          <p:cNvPr id="40970" name="矩形 23"/>
          <p:cNvSpPr>
            <a:spLocks noChangeArrowheads="1"/>
          </p:cNvSpPr>
          <p:nvPr/>
        </p:nvSpPr>
        <p:spPr bwMode="auto">
          <a:xfrm>
            <a:off x="7472116" y="2668468"/>
            <a:ext cx="3790831" cy="288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7" rIns="91435" bIns="45717" numCol="2">
            <a:spAutoFit/>
          </a:bodyPr>
          <a:lstStyle>
            <a:lvl1pPr marL="373063" indent="-28575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regex.MatchObject</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a:solidFill>
                  <a:srgbClr val="094162"/>
                </a:solidFill>
                <a:latin typeface="微软雅黑" pitchFamily="34" charset="-122"/>
                <a:ea typeface="微软雅黑" pitchFamily="34" charset="-122"/>
              </a:rPr>
              <a:t>captures()</a:t>
            </a: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capturesdict</a:t>
            </a:r>
            <a:r>
              <a:rPr lang="en-US" altLang="zh-CN" sz="1100" dirty="0">
                <a:solidFill>
                  <a:srgbClr val="094162"/>
                </a:solidFill>
                <a:latin typeface="微软雅黑" pitchFamily="34" charset="-122"/>
                <a:ea typeface="微软雅黑" pitchFamily="34" charset="-122"/>
              </a:rPr>
              <a:t>()</a:t>
            </a: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detach_string</a:t>
            </a:r>
            <a:r>
              <a:rPr lang="en-US" altLang="zh-CN" sz="1100" dirty="0">
                <a:solidFill>
                  <a:srgbClr val="094162"/>
                </a:solidFill>
                <a:latin typeface="微软雅黑" pitchFamily="34" charset="-122"/>
                <a:ea typeface="微软雅黑" pitchFamily="34" charset="-122"/>
              </a:rPr>
              <a:t>()</a:t>
            </a: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expandf</a:t>
            </a:r>
            <a:r>
              <a:rPr lang="en-US" altLang="zh-CN" sz="1100" dirty="0">
                <a:solidFill>
                  <a:srgbClr val="094162"/>
                </a:solidFill>
                <a:latin typeface="微软雅黑" pitchFamily="34" charset="-122"/>
                <a:ea typeface="微软雅黑" pitchFamily="34" charset="-122"/>
              </a:rPr>
              <a:t>()</a:t>
            </a:r>
          </a:p>
          <a:p>
            <a:pPr algn="just" eaLnBrk="1" hangingPunct="1">
              <a:lnSpc>
                <a:spcPct val="150000"/>
              </a:lnSpc>
              <a:buFont typeface="Arial" panose="020B0604020202020204" pitchFamily="34" charset="0"/>
              <a:buChar char="•"/>
            </a:pPr>
            <a:r>
              <a:rPr lang="en-US" altLang="zh-CN" sz="1100" dirty="0">
                <a:solidFill>
                  <a:srgbClr val="094162"/>
                </a:solidFill>
                <a:latin typeface="微软雅黑" pitchFamily="34" charset="-122"/>
                <a:ea typeface="微软雅黑" pitchFamily="34" charset="-122"/>
              </a:rPr>
              <a:t>partial()</a:t>
            </a: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regs</a:t>
            </a:r>
            <a:r>
              <a:rPr lang="en-US" altLang="zh-CN" sz="1100" dirty="0">
                <a:solidFill>
                  <a:srgbClr val="094162"/>
                </a:solidFill>
                <a:latin typeface="微软雅黑" pitchFamily="34" charset="-122"/>
                <a:ea typeface="微软雅黑" pitchFamily="34" charset="-122"/>
              </a:rPr>
              <a:t>()</a:t>
            </a:r>
          </a:p>
          <a:p>
            <a:pPr algn="just" eaLnBrk="1" hangingPunct="1">
              <a:lnSpc>
                <a:spcPct val="150000"/>
              </a:lnSpc>
              <a:buFont typeface="Arial" panose="020B0604020202020204" pitchFamily="34" charset="0"/>
              <a:buChar char="•"/>
            </a:pPr>
            <a:r>
              <a:rPr lang="en-US" altLang="zh-CN" sz="1100" dirty="0">
                <a:solidFill>
                  <a:srgbClr val="094162"/>
                </a:solidFill>
                <a:latin typeface="微软雅黑" pitchFamily="34" charset="-122"/>
                <a:ea typeface="微软雅黑" pitchFamily="34" charset="-122"/>
              </a:rPr>
              <a:t>spans()</a:t>
            </a:r>
          </a:p>
          <a:p>
            <a:pPr algn="just" eaLnBrk="1" hangingPunct="1">
              <a:lnSpc>
                <a:spcPct val="150000"/>
              </a:lnSpc>
              <a:buFont typeface="Arial" panose="020B0604020202020204" pitchFamily="34" charset="0"/>
              <a:buChar char="•"/>
            </a:pPr>
            <a:r>
              <a:rPr lang="en-US" altLang="zh-CN" sz="1100" dirty="0">
                <a:solidFill>
                  <a:srgbClr val="094162"/>
                </a:solidFill>
                <a:latin typeface="微软雅黑" pitchFamily="34" charset="-122"/>
                <a:ea typeface="微软雅黑" pitchFamily="34" charset="-122"/>
              </a:rPr>
              <a:t>starts()</a:t>
            </a:r>
          </a:p>
          <a:p>
            <a:pPr marL="171440" indent="-171440" algn="just" eaLnBrk="1" hangingPunct="1">
              <a:lnSpc>
                <a:spcPct val="150000"/>
              </a:lnSpc>
              <a:buFont typeface="Wingdings" panose="05000000000000000000" pitchFamily="2" charset="2"/>
              <a:buChar char="p"/>
            </a:pPr>
            <a:r>
              <a:rPr lang="en-US" altLang="zh-CN" sz="1100" dirty="0">
                <a:solidFill>
                  <a:srgbClr val="094162"/>
                </a:solidFill>
                <a:latin typeface="微软雅黑" pitchFamily="34" charset="-122"/>
                <a:ea typeface="微软雅黑" pitchFamily="34" charset="-122"/>
              </a:rPr>
              <a:t>  </a:t>
            </a:r>
            <a:r>
              <a:rPr lang="en-US" altLang="zh-CN" sz="1100" dirty="0" err="1">
                <a:solidFill>
                  <a:srgbClr val="094162"/>
                </a:solidFill>
                <a:latin typeface="微软雅黑" pitchFamily="34" charset="-122"/>
                <a:ea typeface="微软雅黑" pitchFamily="34" charset="-122"/>
              </a:rPr>
              <a:t>regex.RegexObject</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regex.fullmatch</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regex.name_lists</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regex.scanner</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regex.splititer</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regex.subf</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r>
              <a:rPr lang="en-US" altLang="zh-CN" sz="1100" dirty="0" err="1">
                <a:solidFill>
                  <a:srgbClr val="094162"/>
                </a:solidFill>
                <a:latin typeface="微软雅黑" pitchFamily="34" charset="-122"/>
                <a:ea typeface="微软雅黑" pitchFamily="34" charset="-122"/>
              </a:rPr>
              <a:t>regex.subfn</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anose="020B0604020202020204" pitchFamily="34" charset="0"/>
              <a:buChar char="•"/>
            </a:pPr>
            <a:endParaRPr lang="en-US" altLang="zh-CN" sz="1100" dirty="0">
              <a:solidFill>
                <a:srgbClr val="094162"/>
              </a:solidFill>
              <a:latin typeface="微软雅黑" pitchFamily="34" charset="-122"/>
              <a:ea typeface="微软雅黑" pitchFamily="34" charset="-122"/>
            </a:endParaRPr>
          </a:p>
        </p:txBody>
      </p:sp>
    </p:spTree>
    <p:extLst>
      <p:ext uri="{BB962C8B-B14F-4D97-AF65-F5344CB8AC3E}">
        <p14:creationId xmlns:p14="http://schemas.microsoft.com/office/powerpoint/2010/main" val="295494225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746" name="直接连接符 6"/>
          <p:cNvCxnSpPr>
            <a:cxnSpLocks noChangeShapeType="1"/>
          </p:cNvCxnSpPr>
          <p:nvPr/>
        </p:nvCxnSpPr>
        <p:spPr bwMode="auto">
          <a:xfrm>
            <a:off x="4321175" y="3305175"/>
            <a:ext cx="5257800" cy="0"/>
          </a:xfrm>
          <a:prstGeom prst="line">
            <a:avLst/>
          </a:prstGeom>
          <a:noFill/>
          <a:ln w="19050" cmpd="sng">
            <a:solidFill>
              <a:schemeClr val="bg1"/>
            </a:solidFill>
            <a:round/>
            <a:headEnd type="oval" w="med" len="med"/>
            <a:tailEnd type="oval" w="med" len="med"/>
          </a:ln>
          <a:extLst>
            <a:ext uri="{909E8E84-426E-40DD-AFC4-6F175D3DCCD1}">
              <a14:hiddenFill xmlns:a14="http://schemas.microsoft.com/office/drawing/2010/main">
                <a:noFill/>
              </a14:hiddenFill>
            </a:ext>
          </a:extLst>
        </p:spPr>
      </p:cxnSp>
      <p:sp>
        <p:nvSpPr>
          <p:cNvPr id="31747" name="KSO_GT2.1"/>
          <p:cNvSpPr txBox="1">
            <a:spLocks noChangeArrowheads="1"/>
          </p:cNvSpPr>
          <p:nvPr/>
        </p:nvSpPr>
        <p:spPr bwMode="auto">
          <a:xfrm>
            <a:off x="5075239" y="3349628"/>
            <a:ext cx="4476751"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r" eaLnBrk="1" hangingPunct="1">
              <a:lnSpc>
                <a:spcPct val="130000"/>
              </a:lnSpc>
            </a:pPr>
            <a:r>
              <a:rPr lang="zh-CN" altLang="en-US" sz="1600" dirty="0">
                <a:solidFill>
                  <a:schemeClr val="bg1"/>
                </a:solidFill>
                <a:latin typeface="Segoe UI" pitchFamily="34" charset="0"/>
                <a:cs typeface="Segoe UI" pitchFamily="34" charset="0"/>
              </a:rPr>
              <a:t>基础</a:t>
            </a:r>
            <a:endParaRPr lang="en-US" altLang="zh-CN" sz="1600" dirty="0">
              <a:solidFill>
                <a:schemeClr val="bg1"/>
              </a:solidFill>
              <a:latin typeface="Segoe UI" pitchFamily="34" charset="0"/>
              <a:cs typeface="Segoe UI" pitchFamily="34" charset="0"/>
            </a:endParaRPr>
          </a:p>
          <a:p>
            <a:pPr algn="r" eaLnBrk="1" hangingPunct="1">
              <a:lnSpc>
                <a:spcPct val="130000"/>
              </a:lnSpc>
            </a:pPr>
            <a:r>
              <a:rPr lang="zh-CN" altLang="en-US" sz="1600" dirty="0">
                <a:solidFill>
                  <a:schemeClr val="bg1"/>
                </a:solidFill>
                <a:latin typeface="Segoe UI" pitchFamily="34" charset="0"/>
                <a:cs typeface="Segoe UI" pitchFamily="34" charset="0"/>
              </a:rPr>
              <a:t>高级</a:t>
            </a:r>
            <a:endParaRPr lang="en-US" altLang="zh-CN" sz="1600" dirty="0">
              <a:solidFill>
                <a:schemeClr val="bg1"/>
              </a:solidFill>
              <a:latin typeface="Segoe UI" pitchFamily="34" charset="0"/>
              <a:cs typeface="Segoe UI" pitchFamily="34" charset="0"/>
            </a:endParaRPr>
          </a:p>
        </p:txBody>
      </p:sp>
      <p:grpSp>
        <p:nvGrpSpPr>
          <p:cNvPr id="31748" name="Group 4"/>
          <p:cNvGrpSpPr>
            <a:grpSpLocks/>
          </p:cNvGrpSpPr>
          <p:nvPr/>
        </p:nvGrpSpPr>
        <p:grpSpPr bwMode="auto">
          <a:xfrm>
            <a:off x="3021015" y="2433639"/>
            <a:ext cx="1536700" cy="1987550"/>
            <a:chOff x="0" y="0"/>
            <a:chExt cx="1152785" cy="1490412"/>
          </a:xfrm>
        </p:grpSpPr>
        <p:grpSp>
          <p:nvGrpSpPr>
            <p:cNvPr id="31749" name="Group 5"/>
            <p:cNvGrpSpPr>
              <a:grpSpLocks/>
            </p:cNvGrpSpPr>
            <p:nvPr/>
          </p:nvGrpSpPr>
          <p:grpSpPr bwMode="auto">
            <a:xfrm>
              <a:off x="138402" y="0"/>
              <a:ext cx="1014383" cy="1490412"/>
              <a:chOff x="0" y="0"/>
              <a:chExt cx="1014383" cy="1490412"/>
            </a:xfrm>
          </p:grpSpPr>
          <p:sp>
            <p:nvSpPr>
              <p:cNvPr id="31750"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sz="3200">
                  <a:solidFill>
                    <a:srgbClr val="FFFFFF"/>
                  </a:solidFill>
                </a:endParaRPr>
              </a:p>
            </p:txBody>
          </p:sp>
          <p:sp>
            <p:nvSpPr>
              <p:cNvPr id="31751" name="KSO_GN2"/>
              <p:cNvSpPr>
                <a:spLocks noChangeArrowheads="1"/>
              </p:cNvSpPr>
              <p:nvPr/>
            </p:nvSpPr>
            <p:spPr bwMode="auto">
              <a:xfrm rot="1132031">
                <a:off x="43080" y="31875"/>
                <a:ext cx="931612" cy="1428311"/>
              </a:xfrm>
              <a:prstGeom prst="roundRect">
                <a:avLst>
                  <a:gd name="adj" fmla="val 12134"/>
                </a:avLst>
              </a:prstGeom>
              <a:noFill/>
              <a:ln w="25400" cmpd="sng">
                <a:solidFill>
                  <a:srgbClr val="FFFFFF"/>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6400" dirty="0" smtClean="0">
                    <a:solidFill>
                      <a:srgbClr val="FFFFFF"/>
                    </a:solidFill>
                    <a:latin typeface="Impact" pitchFamily="34" charset="0"/>
                    <a:ea typeface="Gungsuh" pitchFamily="18" charset="-127"/>
                  </a:rPr>
                  <a:t>03</a:t>
                </a:r>
                <a:endParaRPr lang="zh-CN" altLang="en-US" sz="6400" dirty="0">
                  <a:solidFill>
                    <a:srgbClr val="FFFFFF"/>
                  </a:solidFill>
                  <a:latin typeface="Impact" pitchFamily="34" charset="0"/>
                  <a:ea typeface="Gungsuh" pitchFamily="18" charset="-127"/>
                </a:endParaRPr>
              </a:p>
            </p:txBody>
          </p:sp>
        </p:grpSp>
        <p:sp>
          <p:nvSpPr>
            <p:cNvPr id="31752" name="圆角矩形 26"/>
            <p:cNvSpPr>
              <a:spLocks/>
            </p:cNvSpPr>
            <p:nvPr/>
          </p:nvSpPr>
          <p:spPr bwMode="auto">
            <a:xfrm rot="1132031">
              <a:off x="0" y="832988"/>
              <a:ext cx="1014383" cy="634430"/>
            </a:xfrm>
            <a:custGeom>
              <a:avLst/>
              <a:gdLst>
                <a:gd name="T0" fmla="*/ 0 w 1321797"/>
                <a:gd name="T1" fmla="*/ 451707 h 826698"/>
                <a:gd name="T2" fmla="*/ 1321797 w 1321797"/>
                <a:gd name="T3" fmla="*/ 0 h 826698"/>
                <a:gd name="T4" fmla="*/ 1321797 w 1321797"/>
                <a:gd name="T5" fmla="*/ 666338 h 826698"/>
                <a:gd name="T6" fmla="*/ 1161437 w 1321797"/>
                <a:gd name="T7" fmla="*/ 826698 h 826698"/>
                <a:gd name="T8" fmla="*/ 160360 w 1321797"/>
                <a:gd name="T9" fmla="*/ 826698 h 826698"/>
                <a:gd name="T10" fmla="*/ 0 w 1321797"/>
                <a:gd name="T11" fmla="*/ 666338 h 826698"/>
                <a:gd name="T12" fmla="*/ 0 w 1321797"/>
                <a:gd name="T13" fmla="*/ 451707 h 826698"/>
              </a:gdLst>
              <a:ahLst/>
              <a:cxnLst>
                <a:cxn ang="0">
                  <a:pos x="T0" y="T1"/>
                </a:cxn>
                <a:cxn ang="0">
                  <a:pos x="T2" y="T3"/>
                </a:cxn>
                <a:cxn ang="0">
                  <a:pos x="T4" y="T5"/>
                </a:cxn>
                <a:cxn ang="0">
                  <a:pos x="T6" y="T7"/>
                </a:cxn>
                <a:cxn ang="0">
                  <a:pos x="T8" y="T9"/>
                </a:cxn>
                <a:cxn ang="0">
                  <a:pos x="T10" y="T11"/>
                </a:cxn>
                <a:cxn ang="0">
                  <a:pos x="T12" y="T13"/>
                </a:cxn>
              </a:cxnLst>
              <a:rect l="0" t="0" r="r" b="b"/>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a:alphaModFix amt="6600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31753" name="KSO_GT2"/>
          <p:cNvSpPr txBox="1">
            <a:spLocks noChangeArrowheads="1"/>
          </p:cNvSpPr>
          <p:nvPr/>
        </p:nvSpPr>
        <p:spPr bwMode="auto">
          <a:xfrm>
            <a:off x="4900615" y="2787653"/>
            <a:ext cx="4651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r" eaLnBrk="1" hangingPunct="1">
              <a:lnSpc>
                <a:spcPct val="80000"/>
              </a:lnSpc>
            </a:pPr>
            <a:r>
              <a:rPr lang="zh-CN" altLang="en-US" sz="2400" b="1" dirty="0">
                <a:solidFill>
                  <a:srgbClr val="FFC000"/>
                </a:solidFill>
                <a:latin typeface="Segoe UI" pitchFamily="34" charset="0"/>
                <a:cs typeface="Segoe UI" pitchFamily="34" charset="0"/>
              </a:rPr>
              <a:t>正则语法与演示</a:t>
            </a:r>
          </a:p>
        </p:txBody>
      </p:sp>
    </p:spTree>
    <p:extLst>
      <p:ext uri="{BB962C8B-B14F-4D97-AF65-F5344CB8AC3E}">
        <p14:creationId xmlns:p14="http://schemas.microsoft.com/office/powerpoint/2010/main" val="203693946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53221" y="119142"/>
            <a:ext cx="1182986" cy="550815"/>
          </a:xfrm>
          <a:prstGeom prst="rect">
            <a:avLst/>
          </a:prstGeom>
        </p:spPr>
        <p:txBody>
          <a:bodyPr/>
          <a:lstStyle/>
          <a:p>
            <a:pPr>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cs typeface="+mn-cs"/>
              </a:rPr>
              <a:t>正则语法</a:t>
            </a:r>
          </a:p>
        </p:txBody>
      </p:sp>
      <p:sp>
        <p:nvSpPr>
          <p:cNvPr id="3" name="内容占位符 2"/>
          <p:cNvSpPr>
            <a:spLocks noGrp="1"/>
          </p:cNvSpPr>
          <p:nvPr>
            <p:ph idx="4294967295"/>
          </p:nvPr>
        </p:nvSpPr>
        <p:spPr>
          <a:xfrm>
            <a:off x="6120143" y="626622"/>
            <a:ext cx="6008483" cy="5113337"/>
          </a:xfrm>
          <a:prstGeom prst="rect">
            <a:avLst/>
          </a:prstGeom>
          <a:noFill/>
        </p:spPr>
        <p:txBody>
          <a:bodyPr anchor="ctr"/>
          <a:lstStyle/>
          <a:p>
            <a:pPr marL="0" indent="0">
              <a:buNone/>
            </a:pPr>
            <a:r>
              <a:rPr lang="en-US" altLang="zh-CN" sz="1400" dirty="0" err="1" smtClean="0">
                <a:ea typeface="微软雅黑" panose="020B0503020204020204" pitchFamily="34" charset="-122"/>
              </a:rPr>
              <a:t>Metachar</a:t>
            </a:r>
            <a:r>
              <a:rPr lang="en-US" altLang="zh-CN" sz="1400" dirty="0" smtClean="0">
                <a:ea typeface="微软雅黑" panose="020B0503020204020204" pitchFamily="34" charset="-122"/>
              </a:rPr>
              <a:t>, </a:t>
            </a:r>
            <a:r>
              <a:rPr lang="zh-CN" altLang="en-US" sz="1400" dirty="0" smtClean="0">
                <a:ea typeface="微软雅黑" panose="020B0503020204020204" pitchFamily="34" charset="-122"/>
              </a:rPr>
              <a:t>又叫特殊字符，在正则表达式中拥有特殊含义的字符。常见元字符如</a:t>
            </a:r>
            <a:r>
              <a:rPr lang="zh-CN" altLang="en-US" sz="1400" dirty="0" smtClean="0">
                <a:ea typeface="微软雅黑" panose="020B0503020204020204" pitchFamily="34" charset="-122"/>
                <a:hlinkClick r:id="rId2" action="ppaction://hlinksldjump"/>
              </a:rPr>
              <a:t>表</a:t>
            </a:r>
            <a:r>
              <a:rPr lang="zh-CN" altLang="en-US" sz="1400" dirty="0" smtClean="0">
                <a:ea typeface="微软雅黑" panose="020B0503020204020204" pitchFamily="34" charset="-122"/>
              </a:rPr>
              <a:t>。</a:t>
            </a:r>
            <a:endParaRPr lang="en-US" altLang="zh-CN" sz="1400" dirty="0" smtClean="0">
              <a:ea typeface="微软雅黑" panose="020B0503020204020204" pitchFamily="34" charset="-122"/>
            </a:endParaRPr>
          </a:p>
        </p:txBody>
      </p:sp>
      <p:sp>
        <p:nvSpPr>
          <p:cNvPr id="4" name="文本占位符 3"/>
          <p:cNvSpPr>
            <a:spLocks noGrp="1"/>
          </p:cNvSpPr>
          <p:nvPr>
            <p:ph type="body" sz="half" idx="4294967295"/>
          </p:nvPr>
        </p:nvSpPr>
        <p:spPr>
          <a:xfrm>
            <a:off x="528120" y="955267"/>
            <a:ext cx="4011613" cy="4691063"/>
          </a:xfrm>
          <a:prstGeom prst="rect">
            <a:avLst/>
          </a:prstGeom>
        </p:spPr>
        <p:txBody>
          <a:bodyPr/>
          <a:lstStyle/>
          <a:p>
            <a:pPr marL="457200" indent="-457200">
              <a:lnSpc>
                <a:spcPct val="150000"/>
              </a:lnSpc>
              <a:buFont typeface="+mj-lt"/>
              <a:buAutoNum type="arabicPeriod"/>
            </a:pPr>
            <a:r>
              <a:rPr lang="zh-CN" altLang="en-US" sz="1600" b="1" dirty="0">
                <a:solidFill>
                  <a:schemeClr val="bg2">
                    <a:lumMod val="90000"/>
                  </a:schemeClr>
                </a:solidFill>
                <a:latin typeface="微软雅黑" panose="020B0503020204020204" pitchFamily="34" charset="-122"/>
                <a:ea typeface="微软雅黑" panose="020B0503020204020204" pitchFamily="34" charset="-122"/>
              </a:rPr>
              <a:t>元字符</a:t>
            </a:r>
            <a:endParaRPr lang="en-US" altLang="zh-CN" sz="1600" b="1" dirty="0">
              <a:solidFill>
                <a:schemeClr val="bg2">
                  <a:lumMod val="90000"/>
                </a:schemeClr>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重复匹配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位置匹配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子表达式</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smtClean="0">
                <a:solidFill>
                  <a:srgbClr val="FFC000"/>
                </a:solidFill>
                <a:latin typeface="微软雅黑" panose="020B0503020204020204" pitchFamily="34" charset="-122"/>
                <a:ea typeface="微软雅黑" panose="020B0503020204020204" pitchFamily="34" charset="-122"/>
              </a:rPr>
              <a:t>或、与、非</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捕获分组（未命名</a:t>
            </a:r>
            <a:r>
              <a:rPr lang="en-US" altLang="zh-CN" sz="1600" b="1" dirty="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命名）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回溯引用</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无捕获组</a:t>
            </a:r>
            <a:r>
              <a:rPr lang="zh-CN" altLang="en-US" sz="1600" b="1" dirty="0" smtClean="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正</a:t>
            </a:r>
            <a:r>
              <a:rPr lang="en-US" altLang="zh-CN" sz="1600" b="1" dirty="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负）向前向后查找</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嵌入条件</a:t>
            </a:r>
            <a:endParaRPr lang="en-US" altLang="zh-CN" sz="1600" b="1"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0224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53221" y="119142"/>
            <a:ext cx="1182986" cy="550815"/>
          </a:xfrm>
          <a:prstGeom prst="rect">
            <a:avLst/>
          </a:prstGeom>
        </p:spPr>
        <p:txBody>
          <a:bodyPr/>
          <a:lstStyle/>
          <a:p>
            <a:pPr>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cs typeface="+mn-cs"/>
              </a:rPr>
              <a:t>正则语法</a:t>
            </a:r>
          </a:p>
        </p:txBody>
      </p:sp>
      <p:sp>
        <p:nvSpPr>
          <p:cNvPr id="3" name="内容占位符 2"/>
          <p:cNvSpPr>
            <a:spLocks noGrp="1"/>
          </p:cNvSpPr>
          <p:nvPr>
            <p:ph idx="4294967295"/>
          </p:nvPr>
        </p:nvSpPr>
        <p:spPr>
          <a:xfrm>
            <a:off x="6120143" y="626622"/>
            <a:ext cx="6008483" cy="5113337"/>
          </a:xfrm>
          <a:prstGeom prst="rect">
            <a:avLst/>
          </a:prstGeom>
          <a:noFill/>
        </p:spPr>
        <p:txBody>
          <a:bodyPr anchor="ctr"/>
          <a:lstStyle/>
          <a:p>
            <a:r>
              <a:rPr lang="zh-CN" altLang="en-US" sz="1400" dirty="0" smtClean="0">
                <a:ea typeface="微软雅黑" panose="020B0503020204020204" pitchFamily="34" charset="-122"/>
              </a:rPr>
              <a:t>？</a:t>
            </a:r>
            <a:endParaRPr lang="en-US" altLang="zh-CN" sz="1400" dirty="0" smtClean="0">
              <a:ea typeface="微软雅黑" panose="020B0503020204020204" pitchFamily="34" charset="-122"/>
            </a:endParaRPr>
          </a:p>
          <a:p>
            <a:r>
              <a:rPr lang="en-US" altLang="zh-CN" sz="1400" dirty="0" smtClean="0">
                <a:ea typeface="微软雅黑" panose="020B0503020204020204" pitchFamily="34" charset="-122"/>
              </a:rPr>
              <a:t>+</a:t>
            </a:r>
          </a:p>
          <a:p>
            <a:r>
              <a:rPr lang="zh-CN" altLang="en-US" sz="1400" dirty="0" smtClean="0">
                <a:ea typeface="微软雅黑" panose="020B0503020204020204" pitchFamily="34" charset="-122"/>
              </a:rPr>
              <a:t>*</a:t>
            </a:r>
            <a:endParaRPr lang="en-US" altLang="zh-CN" sz="1400" dirty="0" smtClean="0">
              <a:ea typeface="微软雅黑" panose="020B0503020204020204" pitchFamily="34" charset="-122"/>
            </a:endParaRPr>
          </a:p>
          <a:p>
            <a:r>
              <a:rPr lang="en-US" altLang="zh-CN" sz="1400" dirty="0" smtClean="0">
                <a:ea typeface="微软雅黑" panose="020B0503020204020204" pitchFamily="34" charset="-122"/>
              </a:rPr>
              <a:t>{</a:t>
            </a:r>
            <a:r>
              <a:rPr lang="en-US" altLang="zh-CN" sz="1400" dirty="0">
                <a:ea typeface="微软雅黑" panose="020B0503020204020204" pitchFamily="34" charset="-122"/>
              </a:rPr>
              <a:t>m</a:t>
            </a:r>
            <a:r>
              <a:rPr lang="en-US" altLang="zh-CN" sz="1400" dirty="0" smtClean="0">
                <a:ea typeface="微软雅黑" panose="020B0503020204020204" pitchFamily="34" charset="-122"/>
              </a:rPr>
              <a:t>}</a:t>
            </a:r>
          </a:p>
          <a:p>
            <a:r>
              <a:rPr lang="en-US" altLang="zh-CN" sz="1400" dirty="0" smtClean="0">
                <a:ea typeface="微软雅黑" panose="020B0503020204020204" pitchFamily="34" charset="-122"/>
              </a:rPr>
              <a:t>{</a:t>
            </a:r>
            <a:r>
              <a:rPr lang="en-US" altLang="zh-CN" sz="1400" dirty="0" err="1" smtClean="0">
                <a:ea typeface="微软雅黑" panose="020B0503020204020204" pitchFamily="34" charset="-122"/>
              </a:rPr>
              <a:t>m,n</a:t>
            </a:r>
            <a:r>
              <a:rPr lang="en-US" altLang="zh-CN" sz="1400" dirty="0" smtClean="0">
                <a:ea typeface="微软雅黑" panose="020B0503020204020204" pitchFamily="34" charset="-122"/>
              </a:rPr>
              <a:t>}</a:t>
            </a:r>
          </a:p>
          <a:p>
            <a:r>
              <a:rPr lang="en-US" altLang="zh-CN" sz="1400" dirty="0" smtClean="0">
                <a:ea typeface="微软雅黑" panose="020B0503020204020204" pitchFamily="34" charset="-122"/>
              </a:rPr>
              <a:t>{m,}</a:t>
            </a:r>
          </a:p>
          <a:p>
            <a:r>
              <a:rPr lang="zh-CN" altLang="en-US" sz="1400" dirty="0" smtClean="0">
                <a:ea typeface="微软雅黑" panose="020B0503020204020204" pitchFamily="34" charset="-122"/>
              </a:rPr>
              <a:t>非贪婪匹配（懒惰匹配）：</a:t>
            </a:r>
            <a:r>
              <a:rPr lang="en-US" altLang="zh-CN" sz="1400" dirty="0" smtClean="0">
                <a:ea typeface="微软雅黑" panose="020B0503020204020204" pitchFamily="34" charset="-122"/>
              </a:rPr>
              <a:t>??, +?, *?,  {m,}?, {</a:t>
            </a:r>
            <a:r>
              <a:rPr lang="en-US" altLang="zh-CN" sz="1400" dirty="0" err="1" smtClean="0">
                <a:ea typeface="微软雅黑" panose="020B0503020204020204" pitchFamily="34" charset="-122"/>
              </a:rPr>
              <a:t>m,n</a:t>
            </a:r>
            <a:r>
              <a:rPr lang="en-US" altLang="zh-CN" sz="1400" dirty="0" smtClean="0">
                <a:ea typeface="微软雅黑" panose="020B0503020204020204" pitchFamily="34" charset="-122"/>
              </a:rPr>
              <a:t>}?</a:t>
            </a:r>
          </a:p>
          <a:p>
            <a:pPr marL="0" indent="0">
              <a:buNone/>
            </a:pPr>
            <a:endParaRPr lang="en-US" altLang="zh-CN" sz="1400" dirty="0" smtClean="0">
              <a:ea typeface="微软雅黑" panose="020B0503020204020204" pitchFamily="34" charset="-122"/>
            </a:endParaRPr>
          </a:p>
        </p:txBody>
      </p:sp>
      <p:sp>
        <p:nvSpPr>
          <p:cNvPr id="4" name="文本占位符 3"/>
          <p:cNvSpPr>
            <a:spLocks noGrp="1"/>
          </p:cNvSpPr>
          <p:nvPr>
            <p:ph type="body" sz="half" idx="4294967295"/>
          </p:nvPr>
        </p:nvSpPr>
        <p:spPr>
          <a:xfrm>
            <a:off x="528120" y="955267"/>
            <a:ext cx="4011613" cy="4691063"/>
          </a:xfrm>
          <a:prstGeom prst="rect">
            <a:avLst/>
          </a:prstGeom>
        </p:spPr>
        <p:txBody>
          <a:bodyPr/>
          <a:lstStyle/>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元字符</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chemeClr val="bg2">
                    <a:lumMod val="90000"/>
                  </a:schemeClr>
                </a:solidFill>
                <a:latin typeface="微软雅黑" panose="020B0503020204020204" pitchFamily="34" charset="-122"/>
                <a:ea typeface="微软雅黑" panose="020B0503020204020204" pitchFamily="34" charset="-122"/>
              </a:rPr>
              <a:t>重复匹配</a:t>
            </a:r>
            <a:endParaRPr lang="en-US" altLang="zh-CN" sz="1600" b="1" dirty="0">
              <a:solidFill>
                <a:schemeClr val="bg2">
                  <a:lumMod val="90000"/>
                </a:schemeClr>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位置匹配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子表达式</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或、与、</a:t>
            </a:r>
            <a:r>
              <a:rPr lang="zh-CN" altLang="en-US" sz="1600" b="1" dirty="0" smtClean="0">
                <a:solidFill>
                  <a:srgbClr val="FFC000"/>
                </a:solidFill>
                <a:latin typeface="微软雅黑" panose="020B0503020204020204" pitchFamily="34" charset="-122"/>
                <a:ea typeface="微软雅黑" panose="020B0503020204020204" pitchFamily="34" charset="-122"/>
              </a:rPr>
              <a:t>非</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捕获分组（未命名</a:t>
            </a:r>
            <a:r>
              <a:rPr lang="en-US" altLang="zh-CN" sz="1600" b="1" dirty="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命名）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回溯引用</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无捕获组</a:t>
            </a:r>
            <a:r>
              <a:rPr lang="zh-CN" altLang="en-US" sz="1600" b="1" dirty="0" smtClean="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正</a:t>
            </a:r>
            <a:r>
              <a:rPr lang="en-US" altLang="zh-CN" sz="1600" b="1" dirty="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负）向前向后查找</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嵌入条件</a:t>
            </a:r>
            <a:endParaRPr lang="en-US" altLang="zh-CN" sz="1600" b="1"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1846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53221" y="119142"/>
            <a:ext cx="1182986" cy="550815"/>
          </a:xfrm>
          <a:prstGeom prst="rect">
            <a:avLst/>
          </a:prstGeom>
        </p:spPr>
        <p:txBody>
          <a:bodyPr/>
          <a:lstStyle/>
          <a:p>
            <a:pPr>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cs typeface="+mn-cs"/>
              </a:rPr>
              <a:t>正则语法</a:t>
            </a:r>
          </a:p>
        </p:txBody>
      </p:sp>
      <p:sp>
        <p:nvSpPr>
          <p:cNvPr id="3" name="内容占位符 2"/>
          <p:cNvSpPr>
            <a:spLocks noGrp="1"/>
          </p:cNvSpPr>
          <p:nvPr>
            <p:ph idx="4294967295"/>
          </p:nvPr>
        </p:nvSpPr>
        <p:spPr>
          <a:xfrm>
            <a:off x="6120143" y="626622"/>
            <a:ext cx="6008483" cy="5113337"/>
          </a:xfrm>
          <a:prstGeom prst="rect">
            <a:avLst/>
          </a:prstGeom>
          <a:noFill/>
        </p:spPr>
        <p:txBody>
          <a:bodyPr anchor="ctr"/>
          <a:lstStyle/>
          <a:p>
            <a:r>
              <a:rPr lang="en-US" altLang="zh-CN" sz="1400" dirty="0" smtClean="0">
                <a:ea typeface="微软雅黑" panose="020B0503020204020204" pitchFamily="34" charset="-122"/>
              </a:rPr>
              <a:t>\b</a:t>
            </a:r>
          </a:p>
          <a:p>
            <a:r>
              <a:rPr lang="en-US" altLang="zh-CN" sz="1400" dirty="0" smtClean="0">
                <a:ea typeface="微软雅黑" panose="020B0503020204020204" pitchFamily="34" charset="-122"/>
              </a:rPr>
              <a:t>\B</a:t>
            </a:r>
          </a:p>
          <a:p>
            <a:r>
              <a:rPr lang="en-US" altLang="zh-CN" sz="1400" dirty="0" smtClean="0">
                <a:ea typeface="微软雅黑" panose="020B0503020204020204" pitchFamily="34" charset="-122"/>
              </a:rPr>
              <a:t>^</a:t>
            </a:r>
          </a:p>
          <a:p>
            <a:r>
              <a:rPr lang="en-US" altLang="zh-CN" sz="1400" dirty="0" smtClean="0">
                <a:ea typeface="微软雅黑" panose="020B0503020204020204" pitchFamily="34" charset="-122"/>
              </a:rPr>
              <a:t>$</a:t>
            </a:r>
          </a:p>
          <a:p>
            <a:r>
              <a:rPr lang="en-US" altLang="zh-CN" sz="1400" dirty="0" err="1" smtClean="0">
                <a:ea typeface="微软雅黑" panose="020B0503020204020204" pitchFamily="34" charset="-122"/>
              </a:rPr>
              <a:t>re.M</a:t>
            </a:r>
            <a:endParaRPr lang="en-US" altLang="zh-CN" sz="1400" dirty="0" smtClean="0">
              <a:ea typeface="微软雅黑" panose="020B0503020204020204" pitchFamily="34" charset="-122"/>
            </a:endParaRPr>
          </a:p>
          <a:p>
            <a:r>
              <a:rPr lang="zh-CN" altLang="en-US" sz="1400" dirty="0">
                <a:solidFill>
                  <a:schemeClr val="bg2">
                    <a:lumMod val="75000"/>
                  </a:schemeClr>
                </a:solidFill>
                <a:ea typeface="微软雅黑" panose="020B0503020204020204" pitchFamily="34" charset="-122"/>
              </a:rPr>
              <a:t>前后查找</a:t>
            </a:r>
            <a:endParaRPr lang="en-US" altLang="zh-CN" sz="1400" dirty="0" smtClean="0">
              <a:solidFill>
                <a:schemeClr val="bg2">
                  <a:lumMod val="75000"/>
                </a:schemeClr>
              </a:solidFill>
              <a:ea typeface="微软雅黑" panose="020B0503020204020204" pitchFamily="34" charset="-122"/>
            </a:endParaRPr>
          </a:p>
        </p:txBody>
      </p:sp>
      <p:sp>
        <p:nvSpPr>
          <p:cNvPr id="4" name="文本占位符 3"/>
          <p:cNvSpPr>
            <a:spLocks noGrp="1"/>
          </p:cNvSpPr>
          <p:nvPr>
            <p:ph type="body" sz="half" idx="4294967295"/>
          </p:nvPr>
        </p:nvSpPr>
        <p:spPr>
          <a:xfrm>
            <a:off x="528120" y="955267"/>
            <a:ext cx="4011613" cy="4691063"/>
          </a:xfrm>
          <a:prstGeom prst="rect">
            <a:avLst/>
          </a:prstGeom>
        </p:spPr>
        <p:txBody>
          <a:bodyPr/>
          <a:lstStyle/>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元字符</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重复匹配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chemeClr val="bg2">
                    <a:lumMod val="90000"/>
                  </a:schemeClr>
                </a:solidFill>
                <a:latin typeface="微软雅黑" panose="020B0503020204020204" pitchFamily="34" charset="-122"/>
                <a:ea typeface="微软雅黑" panose="020B0503020204020204" pitchFamily="34" charset="-122"/>
              </a:rPr>
              <a:t>位置匹配</a:t>
            </a:r>
            <a:endParaRPr lang="en-US" altLang="zh-CN" sz="1600" b="1" dirty="0">
              <a:solidFill>
                <a:schemeClr val="bg2">
                  <a:lumMod val="90000"/>
                </a:schemeClr>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子表达式</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或、与、</a:t>
            </a:r>
            <a:r>
              <a:rPr lang="zh-CN" altLang="en-US" sz="1600" b="1" dirty="0" smtClean="0">
                <a:solidFill>
                  <a:srgbClr val="FFC000"/>
                </a:solidFill>
                <a:latin typeface="微软雅黑" panose="020B0503020204020204" pitchFamily="34" charset="-122"/>
                <a:ea typeface="微软雅黑" panose="020B0503020204020204" pitchFamily="34" charset="-122"/>
              </a:rPr>
              <a:t>非</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捕获分组（未命名</a:t>
            </a:r>
            <a:r>
              <a:rPr lang="en-US" altLang="zh-CN" sz="1600" b="1" dirty="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命名）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回溯引用</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无捕获组</a:t>
            </a:r>
            <a:r>
              <a:rPr lang="zh-CN" altLang="en-US" sz="1600" b="1" dirty="0" smtClean="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正</a:t>
            </a:r>
            <a:r>
              <a:rPr lang="en-US" altLang="zh-CN" sz="1600" b="1" dirty="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负）向前向后查找</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嵌入条件</a:t>
            </a:r>
            <a:endParaRPr lang="en-US" altLang="zh-CN" sz="1600" b="1"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1252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53221" y="119142"/>
            <a:ext cx="1182986" cy="550815"/>
          </a:xfrm>
          <a:prstGeom prst="rect">
            <a:avLst/>
          </a:prstGeom>
        </p:spPr>
        <p:txBody>
          <a:bodyPr/>
          <a:lstStyle/>
          <a:p>
            <a:pPr>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cs typeface="+mn-cs"/>
              </a:rPr>
              <a:t>正则语法</a:t>
            </a:r>
          </a:p>
        </p:txBody>
      </p:sp>
      <p:sp>
        <p:nvSpPr>
          <p:cNvPr id="3" name="内容占位符 2"/>
          <p:cNvSpPr>
            <a:spLocks noGrp="1"/>
          </p:cNvSpPr>
          <p:nvPr>
            <p:ph idx="4294967295"/>
          </p:nvPr>
        </p:nvSpPr>
        <p:spPr>
          <a:xfrm>
            <a:off x="6120143" y="626622"/>
            <a:ext cx="6008483" cy="5113337"/>
          </a:xfrm>
          <a:prstGeom prst="rect">
            <a:avLst/>
          </a:prstGeom>
          <a:noFill/>
        </p:spPr>
        <p:txBody>
          <a:bodyPr anchor="ctr"/>
          <a:lstStyle/>
          <a:p>
            <a:r>
              <a:rPr lang="zh-CN" altLang="en-US" sz="1400" dirty="0" smtClean="0">
                <a:ea typeface="微软雅黑" panose="020B0503020204020204" pitchFamily="34" charset="-122"/>
              </a:rPr>
              <a:t>定义</a:t>
            </a:r>
            <a:r>
              <a:rPr lang="zh-CN" altLang="en-US" sz="1400" dirty="0">
                <a:ea typeface="微软雅黑" panose="020B0503020204020204" pitchFamily="34" charset="-122"/>
              </a:rPr>
              <a:t>：子表达式是一个大的表达式的一部分，把一个表达式划分为多个子表达式的目的是为了把那些子表达式当作一个独立的元素来使用。子表达式必须用</a:t>
            </a:r>
            <a:r>
              <a:rPr lang="en-US" altLang="zh-CN" sz="1400" dirty="0">
                <a:ea typeface="微软雅黑" panose="020B0503020204020204" pitchFamily="34" charset="-122"/>
              </a:rPr>
              <a:t>(</a:t>
            </a:r>
            <a:r>
              <a:rPr lang="zh-CN" altLang="en-US" sz="1400" dirty="0">
                <a:ea typeface="微软雅黑" panose="020B0503020204020204" pitchFamily="34" charset="-122"/>
              </a:rPr>
              <a:t>和</a:t>
            </a:r>
            <a:r>
              <a:rPr lang="en-US" altLang="zh-CN" sz="1400" dirty="0">
                <a:ea typeface="微软雅黑" panose="020B0503020204020204" pitchFamily="34" charset="-122"/>
              </a:rPr>
              <a:t>)</a:t>
            </a:r>
            <a:r>
              <a:rPr lang="zh-CN" altLang="en-US" sz="1400" dirty="0">
                <a:ea typeface="微软雅黑" panose="020B0503020204020204" pitchFamily="34" charset="-122"/>
              </a:rPr>
              <a:t>括起来。</a:t>
            </a:r>
            <a:endParaRPr lang="en-US" altLang="zh-CN" sz="1400" dirty="0" smtClean="0">
              <a:ea typeface="微软雅黑" panose="020B0503020204020204" pitchFamily="34" charset="-122"/>
            </a:endParaRPr>
          </a:p>
          <a:p>
            <a:r>
              <a:rPr lang="zh-CN" altLang="en-US" sz="1400" dirty="0" smtClean="0">
                <a:ea typeface="微软雅黑" panose="020B0503020204020204" pitchFamily="34" charset="-122"/>
              </a:rPr>
              <a:t>语法符号：（）</a:t>
            </a:r>
            <a:endParaRPr lang="en-US" altLang="zh-CN" sz="1400" dirty="0" smtClean="0">
              <a:ea typeface="微软雅黑" panose="020B0503020204020204" pitchFamily="34" charset="-122"/>
            </a:endParaRPr>
          </a:p>
          <a:p>
            <a:r>
              <a:rPr lang="zh-CN" altLang="en-US" sz="1400" dirty="0">
                <a:ea typeface="微软雅黑" panose="020B0503020204020204" pitchFamily="34" charset="-122"/>
              </a:rPr>
              <a:t>演示</a:t>
            </a:r>
            <a:endParaRPr lang="en-US" altLang="zh-CN" sz="1400" dirty="0" smtClean="0">
              <a:ea typeface="微软雅黑" panose="020B0503020204020204" pitchFamily="34" charset="-122"/>
            </a:endParaRPr>
          </a:p>
        </p:txBody>
      </p:sp>
      <p:sp>
        <p:nvSpPr>
          <p:cNvPr id="4" name="文本占位符 3"/>
          <p:cNvSpPr>
            <a:spLocks noGrp="1"/>
          </p:cNvSpPr>
          <p:nvPr>
            <p:ph type="body" sz="half" idx="4294967295"/>
          </p:nvPr>
        </p:nvSpPr>
        <p:spPr>
          <a:xfrm>
            <a:off x="528120" y="955267"/>
            <a:ext cx="4011613" cy="4691063"/>
          </a:xfrm>
          <a:prstGeom prst="rect">
            <a:avLst/>
          </a:prstGeom>
        </p:spPr>
        <p:txBody>
          <a:bodyPr/>
          <a:lstStyle/>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元字符</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重复匹配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位置匹配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chemeClr val="bg2">
                    <a:lumMod val="90000"/>
                  </a:schemeClr>
                </a:solidFill>
                <a:latin typeface="微软雅黑" panose="020B0503020204020204" pitchFamily="34" charset="-122"/>
                <a:ea typeface="微软雅黑" panose="020B0503020204020204" pitchFamily="34" charset="-122"/>
              </a:rPr>
              <a:t>子表达式</a:t>
            </a:r>
            <a:endParaRPr lang="en-US" altLang="zh-CN" sz="1600" b="1" dirty="0">
              <a:solidFill>
                <a:schemeClr val="bg2">
                  <a:lumMod val="90000"/>
                </a:schemeClr>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或、与、</a:t>
            </a:r>
            <a:r>
              <a:rPr lang="zh-CN" altLang="en-US" sz="1600" b="1" dirty="0" smtClean="0">
                <a:solidFill>
                  <a:srgbClr val="FFC000"/>
                </a:solidFill>
                <a:latin typeface="微软雅黑" panose="020B0503020204020204" pitchFamily="34" charset="-122"/>
                <a:ea typeface="微软雅黑" panose="020B0503020204020204" pitchFamily="34" charset="-122"/>
              </a:rPr>
              <a:t>非</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捕获分组（未命名</a:t>
            </a:r>
            <a:r>
              <a:rPr lang="en-US" altLang="zh-CN" sz="1600" b="1" dirty="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命名）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回溯引用</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无捕获组</a:t>
            </a:r>
            <a:r>
              <a:rPr lang="zh-CN" altLang="en-US" sz="1600" b="1" dirty="0" smtClean="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正</a:t>
            </a:r>
            <a:r>
              <a:rPr lang="en-US" altLang="zh-CN" sz="1600" b="1" dirty="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负）向前向后查找</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嵌入条件</a:t>
            </a:r>
            <a:endParaRPr lang="en-US" altLang="zh-CN" sz="1600" b="1"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1252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53221" y="119142"/>
            <a:ext cx="1182986" cy="550815"/>
          </a:xfrm>
          <a:prstGeom prst="rect">
            <a:avLst/>
          </a:prstGeom>
        </p:spPr>
        <p:txBody>
          <a:bodyPr/>
          <a:lstStyle/>
          <a:p>
            <a:pPr>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cs typeface="+mn-cs"/>
              </a:rPr>
              <a:t>正则语法</a:t>
            </a:r>
          </a:p>
        </p:txBody>
      </p:sp>
      <p:sp>
        <p:nvSpPr>
          <p:cNvPr id="3" name="内容占位符 2"/>
          <p:cNvSpPr>
            <a:spLocks noGrp="1"/>
          </p:cNvSpPr>
          <p:nvPr>
            <p:ph idx="4294967295"/>
          </p:nvPr>
        </p:nvSpPr>
        <p:spPr>
          <a:xfrm>
            <a:off x="6120143" y="626622"/>
            <a:ext cx="6008483" cy="5113337"/>
          </a:xfrm>
          <a:prstGeom prst="rect">
            <a:avLst/>
          </a:prstGeom>
          <a:noFill/>
        </p:spPr>
        <p:txBody>
          <a:bodyPr anchor="ctr"/>
          <a:lstStyle/>
          <a:p>
            <a:r>
              <a:rPr lang="zh-CN" altLang="en-US" sz="1400" dirty="0" smtClean="0">
                <a:ea typeface="微软雅黑" panose="020B0503020204020204" pitchFamily="34" charset="-122"/>
              </a:rPr>
              <a:t>与：</a:t>
            </a:r>
            <a:r>
              <a:rPr lang="en-US" altLang="zh-CN" sz="1400" dirty="0" err="1" smtClean="0">
                <a:ea typeface="微软雅黑" panose="020B0503020204020204" pitchFamily="34" charset="-122"/>
              </a:rPr>
              <a:t>abc</a:t>
            </a:r>
            <a:r>
              <a:rPr lang="en-US" altLang="zh-CN" sz="1400" dirty="0" smtClean="0">
                <a:ea typeface="微软雅黑" panose="020B0503020204020204" pitchFamily="34" charset="-122"/>
              </a:rPr>
              <a:t>  (</a:t>
            </a:r>
            <a:r>
              <a:rPr lang="zh-CN" altLang="en-US" sz="1400" dirty="0" smtClean="0">
                <a:ea typeface="微软雅黑" panose="020B0503020204020204" pitchFamily="34" charset="-122"/>
              </a:rPr>
              <a:t>代表</a:t>
            </a:r>
            <a:r>
              <a:rPr lang="en-US" altLang="zh-CN" sz="1400" dirty="0" err="1" smtClean="0">
                <a:ea typeface="微软雅黑" panose="020B0503020204020204" pitchFamily="34" charset="-122"/>
              </a:rPr>
              <a:t>abc</a:t>
            </a:r>
            <a:r>
              <a:rPr lang="zh-CN" altLang="en-US" sz="1400" dirty="0" smtClean="0">
                <a:ea typeface="微软雅黑" panose="020B0503020204020204" pitchFamily="34" charset="-122"/>
              </a:rPr>
              <a:t>连续出现</a:t>
            </a:r>
            <a:r>
              <a:rPr lang="en-US" altLang="zh-CN" sz="1400" dirty="0" smtClean="0">
                <a:ea typeface="微软雅黑" panose="020B0503020204020204" pitchFamily="34" charset="-122"/>
              </a:rPr>
              <a:t>)</a:t>
            </a:r>
          </a:p>
          <a:p>
            <a:r>
              <a:rPr lang="zh-CN" altLang="en-US" sz="1400" dirty="0" smtClean="0">
                <a:ea typeface="微软雅黑" panose="020B0503020204020204" pitchFamily="34" charset="-122"/>
              </a:rPr>
              <a:t>或：</a:t>
            </a:r>
            <a:r>
              <a:rPr lang="en-US" altLang="zh-CN" sz="1400" dirty="0" smtClean="0">
                <a:ea typeface="微软雅黑" panose="020B0503020204020204" pitchFamily="34" charset="-122"/>
              </a:rPr>
              <a:t>[</a:t>
            </a:r>
            <a:r>
              <a:rPr lang="en-US" altLang="zh-CN" sz="1400" dirty="0" err="1" smtClean="0">
                <a:ea typeface="微软雅黑" panose="020B0503020204020204" pitchFamily="34" charset="-122"/>
              </a:rPr>
              <a:t>abc</a:t>
            </a:r>
            <a:r>
              <a:rPr lang="en-US" altLang="zh-CN" sz="1400" dirty="0" smtClean="0">
                <a:ea typeface="微软雅黑" panose="020B0503020204020204" pitchFamily="34" charset="-122"/>
              </a:rPr>
              <a:t>]</a:t>
            </a:r>
            <a:r>
              <a:rPr lang="zh-CN" altLang="en-US" sz="1400" dirty="0" smtClean="0">
                <a:ea typeface="微软雅黑" panose="020B0503020204020204" pitchFamily="34" charset="-122"/>
              </a:rPr>
              <a:t>、</a:t>
            </a:r>
            <a:r>
              <a:rPr lang="en-US" altLang="zh-CN" sz="1400" dirty="0" smtClean="0">
                <a:ea typeface="微软雅黑" panose="020B0503020204020204" pitchFamily="34" charset="-122"/>
              </a:rPr>
              <a:t>(word1|word2|word3|)</a:t>
            </a:r>
          </a:p>
          <a:p>
            <a:r>
              <a:rPr lang="zh-CN" altLang="en-US" sz="1400" dirty="0" smtClean="0">
                <a:ea typeface="微软雅黑" panose="020B0503020204020204" pitchFamily="34" charset="-122"/>
              </a:rPr>
              <a:t>非：</a:t>
            </a:r>
            <a:r>
              <a:rPr lang="en-US" altLang="zh-CN" sz="1400" dirty="0" smtClean="0">
                <a:ea typeface="微软雅黑" panose="020B0503020204020204" pitchFamily="34" charset="-122"/>
              </a:rPr>
              <a:t>[^</a:t>
            </a:r>
            <a:r>
              <a:rPr lang="en-US" altLang="zh-CN" sz="1400" dirty="0" err="1" smtClean="0">
                <a:ea typeface="微软雅黑" panose="020B0503020204020204" pitchFamily="34" charset="-122"/>
              </a:rPr>
              <a:t>abc</a:t>
            </a:r>
            <a:r>
              <a:rPr lang="en-US" altLang="zh-CN" sz="1400" dirty="0" smtClean="0">
                <a:ea typeface="微软雅黑" panose="020B0503020204020204" pitchFamily="34" charset="-122"/>
              </a:rPr>
              <a:t>]</a:t>
            </a:r>
          </a:p>
          <a:p>
            <a:r>
              <a:rPr lang="zh-CN" altLang="en-US" sz="1400" dirty="0">
                <a:ea typeface="微软雅黑" panose="020B0503020204020204" pitchFamily="34" charset="-122"/>
                <a:hlinkClick r:id="rId2" action="ppaction://hlinkfile"/>
              </a:rPr>
              <a:t>演示</a:t>
            </a:r>
            <a:endParaRPr lang="en-US" altLang="zh-CN" sz="1400" dirty="0" smtClean="0">
              <a:ea typeface="微软雅黑" panose="020B0503020204020204" pitchFamily="34" charset="-122"/>
            </a:endParaRPr>
          </a:p>
        </p:txBody>
      </p:sp>
      <p:sp>
        <p:nvSpPr>
          <p:cNvPr id="4" name="文本占位符 3"/>
          <p:cNvSpPr>
            <a:spLocks noGrp="1"/>
          </p:cNvSpPr>
          <p:nvPr>
            <p:ph type="body" sz="half" idx="4294967295"/>
          </p:nvPr>
        </p:nvSpPr>
        <p:spPr>
          <a:xfrm>
            <a:off x="528120" y="955267"/>
            <a:ext cx="4011613" cy="4691063"/>
          </a:xfrm>
          <a:prstGeom prst="rect">
            <a:avLst/>
          </a:prstGeom>
        </p:spPr>
        <p:txBody>
          <a:bodyPr/>
          <a:lstStyle/>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元字符</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重复匹配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位置匹配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子表达式</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smtClean="0">
                <a:solidFill>
                  <a:schemeClr val="bg2">
                    <a:lumMod val="90000"/>
                  </a:schemeClr>
                </a:solidFill>
                <a:latin typeface="微软雅黑" panose="020B0503020204020204" pitchFamily="34" charset="-122"/>
                <a:ea typeface="微软雅黑" panose="020B0503020204020204" pitchFamily="34" charset="-122"/>
              </a:rPr>
              <a:t>或</a:t>
            </a:r>
            <a:r>
              <a:rPr lang="zh-CN" altLang="en-US" sz="1600" b="1" dirty="0">
                <a:solidFill>
                  <a:schemeClr val="bg1">
                    <a:lumMod val="85000"/>
                  </a:schemeClr>
                </a:solidFill>
                <a:latin typeface="微软雅黑" panose="020B0503020204020204" pitchFamily="34" charset="-122"/>
                <a:ea typeface="微软雅黑" panose="020B0503020204020204" pitchFamily="34" charset="-122"/>
              </a:rPr>
              <a:t>、与、非</a:t>
            </a:r>
            <a:endParaRPr lang="en-US" altLang="zh-CN" sz="1600" b="1" dirty="0">
              <a:solidFill>
                <a:schemeClr val="bg1">
                  <a:lumMod val="85000"/>
                </a:schemeClr>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smtClean="0">
                <a:solidFill>
                  <a:srgbClr val="FFC000"/>
                </a:solidFill>
                <a:latin typeface="微软雅黑" panose="020B0503020204020204" pitchFamily="34" charset="-122"/>
                <a:ea typeface="微软雅黑" panose="020B0503020204020204" pitchFamily="34" charset="-122"/>
              </a:rPr>
              <a:t>捕获</a:t>
            </a:r>
            <a:r>
              <a:rPr lang="zh-CN" altLang="en-US" sz="1600" b="1" dirty="0">
                <a:solidFill>
                  <a:srgbClr val="FFC000"/>
                </a:solidFill>
                <a:latin typeface="微软雅黑" panose="020B0503020204020204" pitchFamily="34" charset="-122"/>
                <a:ea typeface="微软雅黑" panose="020B0503020204020204" pitchFamily="34" charset="-122"/>
              </a:rPr>
              <a:t>分组（未命名</a:t>
            </a:r>
            <a:r>
              <a:rPr lang="en-US" altLang="zh-CN" sz="1600" b="1" dirty="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命名）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回溯引用</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无捕获组</a:t>
            </a:r>
            <a:r>
              <a:rPr lang="zh-CN" altLang="en-US" sz="1600" b="1" dirty="0" smtClean="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正</a:t>
            </a:r>
            <a:r>
              <a:rPr lang="en-US" altLang="zh-CN" sz="1600" b="1" dirty="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负）向前向后查找</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嵌入条件</a:t>
            </a:r>
            <a:endParaRPr lang="en-US" altLang="zh-CN" sz="1600" b="1"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1252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53221" y="119142"/>
            <a:ext cx="1182986" cy="550815"/>
          </a:xfrm>
          <a:prstGeom prst="rect">
            <a:avLst/>
          </a:prstGeom>
        </p:spPr>
        <p:txBody>
          <a:bodyPr/>
          <a:lstStyle/>
          <a:p>
            <a:pPr>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cs typeface="+mn-cs"/>
              </a:rPr>
              <a:t>正则语法</a:t>
            </a:r>
          </a:p>
        </p:txBody>
      </p:sp>
      <p:sp>
        <p:nvSpPr>
          <p:cNvPr id="3" name="内容占位符 2"/>
          <p:cNvSpPr>
            <a:spLocks noGrp="1"/>
          </p:cNvSpPr>
          <p:nvPr>
            <p:ph idx="4294967295"/>
          </p:nvPr>
        </p:nvSpPr>
        <p:spPr>
          <a:xfrm>
            <a:off x="6120143" y="626622"/>
            <a:ext cx="6008483" cy="5113337"/>
          </a:xfrm>
          <a:prstGeom prst="rect">
            <a:avLst/>
          </a:prstGeom>
          <a:noFill/>
        </p:spPr>
        <p:txBody>
          <a:bodyPr anchor="ctr"/>
          <a:lstStyle/>
          <a:p>
            <a:r>
              <a:rPr lang="zh-CN" altLang="en-US" sz="1400" dirty="0">
                <a:ea typeface="微软雅黑" panose="020B0503020204020204" pitchFamily="34" charset="-122"/>
              </a:rPr>
              <a:t>正则表达式中的分组又称为子表达式，就是把一个正则表达式的全部或部分当做一个整体</a:t>
            </a:r>
            <a:r>
              <a:rPr lang="zh-CN" altLang="en-US" sz="1400" dirty="0" smtClean="0">
                <a:ea typeface="微软雅黑" panose="020B0503020204020204" pitchFamily="34" charset="-122"/>
              </a:rPr>
              <a:t>进行处理</a:t>
            </a:r>
            <a:r>
              <a:rPr lang="zh-CN" altLang="en-US" sz="1400" dirty="0">
                <a:ea typeface="微软雅黑" panose="020B0503020204020204" pitchFamily="34" charset="-122"/>
              </a:rPr>
              <a:t>，分成一个或多个组。其中分组是使用“（）”表示的。进行分组之后“（）”里面的内容就会被</a:t>
            </a:r>
            <a:r>
              <a:rPr lang="zh-CN" altLang="en-US" sz="1400" dirty="0" smtClean="0">
                <a:ea typeface="微软雅黑" panose="020B0503020204020204" pitchFamily="34" charset="-122"/>
              </a:rPr>
              <a:t>当成</a:t>
            </a:r>
            <a:r>
              <a:rPr lang="zh-CN" altLang="en-US" sz="1400" dirty="0">
                <a:ea typeface="微软雅黑" panose="020B0503020204020204" pitchFamily="34" charset="-122"/>
              </a:rPr>
              <a:t>一个整体来处理</a:t>
            </a:r>
            <a:r>
              <a:rPr lang="zh-CN" altLang="en-US" sz="1400" dirty="0" smtClean="0">
                <a:ea typeface="微软雅黑" panose="020B0503020204020204" pitchFamily="34" charset="-122"/>
              </a:rPr>
              <a:t>。</a:t>
            </a:r>
            <a:r>
              <a:rPr lang="zh-CN" altLang="en-US" sz="1400" dirty="0">
                <a:ea typeface="微软雅黑" panose="020B0503020204020204" pitchFamily="34" charset="-122"/>
              </a:rPr>
              <a:t>可以通过从左到右对括号对进行编号。</a:t>
            </a:r>
            <a:r>
              <a:rPr lang="en-US" altLang="zh-CN" sz="1400" dirty="0">
                <a:ea typeface="微软雅黑" panose="020B0503020204020204" pitchFamily="34" charset="-122"/>
              </a:rPr>
              <a:t>1</a:t>
            </a:r>
            <a:r>
              <a:rPr lang="zh-CN" altLang="en-US" sz="1400" dirty="0">
                <a:ea typeface="微软雅黑" panose="020B0503020204020204" pitchFamily="34" charset="-122"/>
              </a:rPr>
              <a:t>代表第一个子表达式（分组</a:t>
            </a:r>
            <a:r>
              <a:rPr lang="zh-CN" altLang="en-US" sz="1400" dirty="0" smtClean="0">
                <a:ea typeface="微软雅黑" panose="020B0503020204020204" pitchFamily="34" charset="-122"/>
              </a:rPr>
              <a:t>），以此类推。</a:t>
            </a:r>
            <a:endParaRPr lang="en-US" altLang="zh-CN" sz="1400" dirty="0" smtClean="0">
              <a:ea typeface="微软雅黑" panose="020B0503020204020204" pitchFamily="34" charset="-122"/>
            </a:endParaRPr>
          </a:p>
          <a:p>
            <a:r>
              <a:rPr lang="zh-CN" altLang="en-US" sz="1400" dirty="0" smtClean="0">
                <a:ea typeface="微软雅黑" panose="020B0503020204020204" pitchFamily="34" charset="-122"/>
              </a:rPr>
              <a:t>命名分组捕获：就是把编号变为特定名称：</a:t>
            </a:r>
            <a:endParaRPr lang="en-US" altLang="zh-CN" sz="1400" dirty="0" smtClean="0">
              <a:ea typeface="微软雅黑" panose="020B0503020204020204" pitchFamily="34" charset="-122"/>
            </a:endParaRPr>
          </a:p>
          <a:p>
            <a:pPr marL="0" indent="0">
              <a:buNone/>
            </a:pPr>
            <a:r>
              <a:rPr lang="en-US" altLang="zh-CN" sz="1400" dirty="0">
                <a:ea typeface="微软雅黑" panose="020B0503020204020204" pitchFamily="34" charset="-122"/>
              </a:rPr>
              <a:t>	</a:t>
            </a:r>
            <a:r>
              <a:rPr lang="zh-CN" altLang="en-US" sz="1400" dirty="0" smtClean="0">
                <a:ea typeface="微软雅黑" panose="020B0503020204020204" pitchFamily="34" charset="-122"/>
              </a:rPr>
              <a:t> </a:t>
            </a:r>
            <a:r>
              <a:rPr lang="en-US" altLang="zh-CN" sz="1400" dirty="0" smtClean="0">
                <a:ea typeface="微软雅黑" panose="020B0503020204020204" pitchFamily="34" charset="-122"/>
              </a:rPr>
              <a:t>(</a:t>
            </a:r>
            <a:r>
              <a:rPr lang="zh-CN" altLang="en-US" sz="1400" dirty="0" smtClean="0">
                <a:solidFill>
                  <a:srgbClr val="FF0000"/>
                </a:solidFill>
                <a:ea typeface="微软雅黑" panose="020B0503020204020204" pitchFamily="34" charset="-122"/>
              </a:rPr>
              <a:t>？</a:t>
            </a:r>
            <a:r>
              <a:rPr lang="en-US" altLang="zh-CN" sz="1400" dirty="0" smtClean="0">
                <a:solidFill>
                  <a:srgbClr val="FF0000"/>
                </a:solidFill>
                <a:ea typeface="微软雅黑" panose="020B0503020204020204" pitchFamily="34" charset="-122"/>
              </a:rPr>
              <a:t>P&lt;</a:t>
            </a:r>
            <a:r>
              <a:rPr lang="en-US" altLang="zh-CN" sz="1400" dirty="0" err="1" smtClean="0">
                <a:solidFill>
                  <a:srgbClr val="FF0000"/>
                </a:solidFill>
                <a:ea typeface="微软雅黑" panose="020B0503020204020204" pitchFamily="34" charset="-122"/>
              </a:rPr>
              <a:t>group_name</a:t>
            </a:r>
            <a:r>
              <a:rPr lang="en-US" altLang="zh-CN" sz="1400" dirty="0" smtClean="0">
                <a:solidFill>
                  <a:srgbClr val="FF0000"/>
                </a:solidFill>
                <a:ea typeface="微软雅黑" panose="020B0503020204020204" pitchFamily="34" charset="-122"/>
              </a:rPr>
              <a:t>&gt;</a:t>
            </a:r>
            <a:r>
              <a:rPr lang="zh-CN" altLang="en-US" sz="1400" dirty="0" smtClean="0">
                <a:ea typeface="微软雅黑" panose="020B0503020204020204" pitchFamily="34" charset="-122"/>
              </a:rPr>
              <a:t>子表达式内容</a:t>
            </a:r>
            <a:r>
              <a:rPr lang="en-US" altLang="zh-CN" sz="1400" dirty="0" smtClean="0">
                <a:ea typeface="微软雅黑" panose="020B0503020204020204" pitchFamily="34" charset="-122"/>
              </a:rPr>
              <a:t>)</a:t>
            </a:r>
          </a:p>
          <a:p>
            <a:r>
              <a:rPr lang="zh-CN" altLang="en-US" sz="1400" dirty="0" smtClean="0">
                <a:ea typeface="微软雅黑" panose="020B0503020204020204" pitchFamily="34" charset="-122"/>
                <a:hlinkClick r:id="rId2" action="ppaction://hlinkfile"/>
              </a:rPr>
              <a:t>演示</a:t>
            </a:r>
            <a:endParaRPr lang="en-US" altLang="zh-CN" sz="1400" dirty="0">
              <a:ea typeface="微软雅黑" panose="020B0503020204020204" pitchFamily="34" charset="-122"/>
            </a:endParaRPr>
          </a:p>
          <a:p>
            <a:r>
              <a:rPr lang="zh-CN" altLang="en-US" sz="1400" dirty="0" smtClean="0">
                <a:ea typeface="微软雅黑" panose="020B0503020204020204" pitchFamily="34" charset="-122"/>
              </a:rPr>
              <a:t>总结：</a:t>
            </a:r>
            <a:endParaRPr lang="en-US" altLang="zh-CN" sz="1400" dirty="0" smtClean="0">
              <a:ea typeface="微软雅黑" panose="020B0503020204020204" pitchFamily="34" charset="-122"/>
            </a:endParaRPr>
          </a:p>
          <a:p>
            <a:pPr marL="0" indent="0">
              <a:buNone/>
            </a:pPr>
            <a:r>
              <a:rPr lang="en-US" altLang="zh-CN" sz="1400" dirty="0">
                <a:ea typeface="微软雅黑" panose="020B0503020204020204" pitchFamily="34" charset="-122"/>
              </a:rPr>
              <a:t>	</a:t>
            </a:r>
            <a:r>
              <a:rPr lang="zh-CN" altLang="en-US" sz="1400" dirty="0" smtClean="0">
                <a:ea typeface="微软雅黑" panose="020B0503020204020204" pitchFamily="34" charset="-122"/>
              </a:rPr>
              <a:t>可以通过从左到右对括号对进行编号。</a:t>
            </a:r>
            <a:r>
              <a:rPr lang="en-US" altLang="zh-CN" sz="1400" dirty="0" smtClean="0">
                <a:ea typeface="微软雅黑" panose="020B0503020204020204" pitchFamily="34" charset="-122"/>
              </a:rPr>
              <a:t>1</a:t>
            </a:r>
            <a:r>
              <a:rPr lang="zh-CN" altLang="en-US" sz="1400" dirty="0" smtClean="0">
                <a:ea typeface="微软雅黑" panose="020B0503020204020204" pitchFamily="34" charset="-122"/>
              </a:rPr>
              <a:t>代表第一个子表达式（分组）</a:t>
            </a:r>
            <a:endParaRPr lang="en-US" altLang="zh-CN" sz="1400" dirty="0" smtClean="0">
              <a:ea typeface="微软雅黑" panose="020B0503020204020204" pitchFamily="34" charset="-122"/>
            </a:endParaRPr>
          </a:p>
          <a:p>
            <a:pPr marL="0" indent="0">
              <a:buNone/>
            </a:pPr>
            <a:r>
              <a:rPr lang="en-US" altLang="zh-CN" sz="1400" dirty="0">
                <a:ea typeface="微软雅黑" panose="020B0503020204020204" pitchFamily="34" charset="-122"/>
              </a:rPr>
              <a:t>	</a:t>
            </a:r>
            <a:r>
              <a:rPr lang="zh-CN" altLang="en-US" sz="1400" dirty="0" smtClean="0">
                <a:ea typeface="微软雅黑" panose="020B0503020204020204" pitchFamily="34" charset="-122"/>
              </a:rPr>
              <a:t>注意：</a:t>
            </a:r>
            <a:r>
              <a:rPr lang="zh-CN" altLang="en-US" sz="1400" dirty="0">
                <a:solidFill>
                  <a:srgbClr val="FF0000"/>
                </a:solidFill>
                <a:ea typeface="微软雅黑" panose="020B0503020204020204" pitchFamily="34" charset="-122"/>
              </a:rPr>
              <a:t>编号</a:t>
            </a:r>
            <a:r>
              <a:rPr lang="zh-CN" altLang="en-US" sz="1400" dirty="0" smtClean="0">
                <a:solidFill>
                  <a:srgbClr val="FF0000"/>
                </a:solidFill>
                <a:ea typeface="微软雅黑" panose="020B0503020204020204" pitchFamily="34" charset="-122"/>
              </a:rPr>
              <a:t>为</a:t>
            </a:r>
            <a:r>
              <a:rPr lang="en-US" altLang="zh-CN" sz="1400" dirty="0" smtClean="0">
                <a:solidFill>
                  <a:srgbClr val="FF0000"/>
                </a:solidFill>
                <a:ea typeface="微软雅黑" panose="020B0503020204020204" pitchFamily="34" charset="-122"/>
              </a:rPr>
              <a:t>0</a:t>
            </a:r>
            <a:r>
              <a:rPr lang="zh-CN" altLang="en-US" sz="1400" dirty="0" smtClean="0">
                <a:ea typeface="微软雅黑" panose="020B0503020204020204" pitchFamily="34" charset="-122"/>
              </a:rPr>
              <a:t>一般代表整个正则表达式</a:t>
            </a:r>
            <a:endParaRPr lang="en-US" altLang="zh-CN" sz="1400" dirty="0" smtClean="0">
              <a:ea typeface="微软雅黑" panose="020B0503020204020204" pitchFamily="34" charset="-122"/>
            </a:endParaRPr>
          </a:p>
        </p:txBody>
      </p:sp>
      <p:sp>
        <p:nvSpPr>
          <p:cNvPr id="4" name="文本占位符 3"/>
          <p:cNvSpPr>
            <a:spLocks noGrp="1"/>
          </p:cNvSpPr>
          <p:nvPr>
            <p:ph type="body" sz="half" idx="4294967295"/>
          </p:nvPr>
        </p:nvSpPr>
        <p:spPr>
          <a:xfrm>
            <a:off x="528120" y="955267"/>
            <a:ext cx="4011613" cy="4691063"/>
          </a:xfrm>
          <a:prstGeom prst="rect">
            <a:avLst/>
          </a:prstGeom>
        </p:spPr>
        <p:txBody>
          <a:bodyPr/>
          <a:lstStyle/>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元字符</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重复匹配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位置匹配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子表达式</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或、与、</a:t>
            </a:r>
            <a:r>
              <a:rPr lang="zh-CN" altLang="en-US" sz="1600" b="1" dirty="0" smtClean="0">
                <a:solidFill>
                  <a:srgbClr val="FFC000"/>
                </a:solidFill>
                <a:latin typeface="微软雅黑" panose="020B0503020204020204" pitchFamily="34" charset="-122"/>
                <a:ea typeface="微软雅黑" panose="020B0503020204020204" pitchFamily="34" charset="-122"/>
              </a:rPr>
              <a:t>非</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chemeClr val="bg2">
                    <a:lumMod val="90000"/>
                  </a:schemeClr>
                </a:solidFill>
                <a:latin typeface="微软雅黑" panose="020B0503020204020204" pitchFamily="34" charset="-122"/>
                <a:ea typeface="微软雅黑" panose="020B0503020204020204" pitchFamily="34" charset="-122"/>
              </a:rPr>
              <a:t>捕获分组（未命名</a:t>
            </a:r>
            <a:r>
              <a:rPr lang="en-US" altLang="zh-CN" sz="1600" b="1" dirty="0">
                <a:solidFill>
                  <a:schemeClr val="bg2">
                    <a:lumMod val="90000"/>
                  </a:schemeClr>
                </a:solidFill>
                <a:latin typeface="微软雅黑" panose="020B0503020204020204" pitchFamily="34" charset="-122"/>
                <a:ea typeface="微软雅黑" panose="020B0503020204020204" pitchFamily="34" charset="-122"/>
              </a:rPr>
              <a:t>+</a:t>
            </a:r>
            <a:r>
              <a:rPr lang="zh-CN" altLang="en-US" sz="1600" b="1" dirty="0">
                <a:solidFill>
                  <a:schemeClr val="bg2">
                    <a:lumMod val="90000"/>
                  </a:schemeClr>
                </a:solidFill>
                <a:latin typeface="微软雅黑" panose="020B0503020204020204" pitchFamily="34" charset="-122"/>
                <a:ea typeface="微软雅黑" panose="020B0503020204020204" pitchFamily="34" charset="-122"/>
              </a:rPr>
              <a:t>命名）</a:t>
            </a:r>
            <a:endParaRPr lang="en-US" altLang="zh-CN" sz="1600" b="1" dirty="0">
              <a:solidFill>
                <a:schemeClr val="bg2">
                  <a:lumMod val="90000"/>
                </a:schemeClr>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回溯引用</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无捕获组</a:t>
            </a:r>
            <a:r>
              <a:rPr lang="zh-CN" altLang="en-US" sz="1600" b="1" dirty="0" smtClean="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正</a:t>
            </a:r>
            <a:r>
              <a:rPr lang="en-US" altLang="zh-CN" sz="1600" b="1" dirty="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负）向前向后查找</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嵌入条件</a:t>
            </a:r>
            <a:endParaRPr lang="en-US" altLang="zh-CN" sz="1600" b="1"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1252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53221" y="119142"/>
            <a:ext cx="1182986" cy="550815"/>
          </a:xfrm>
          <a:prstGeom prst="rect">
            <a:avLst/>
          </a:prstGeom>
        </p:spPr>
        <p:txBody>
          <a:bodyPr/>
          <a:lstStyle/>
          <a:p>
            <a:pPr>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cs typeface="+mn-cs"/>
              </a:rPr>
              <a:t>正则语法</a:t>
            </a:r>
          </a:p>
        </p:txBody>
      </p:sp>
      <p:sp>
        <p:nvSpPr>
          <p:cNvPr id="3" name="内容占位符 2"/>
          <p:cNvSpPr>
            <a:spLocks noGrp="1"/>
          </p:cNvSpPr>
          <p:nvPr>
            <p:ph idx="4294967295"/>
          </p:nvPr>
        </p:nvSpPr>
        <p:spPr>
          <a:xfrm>
            <a:off x="6120143" y="626622"/>
            <a:ext cx="6008483" cy="5113337"/>
          </a:xfrm>
          <a:prstGeom prst="rect">
            <a:avLst/>
          </a:prstGeom>
          <a:noFill/>
        </p:spPr>
        <p:txBody>
          <a:bodyPr anchor="ctr"/>
          <a:lstStyle/>
          <a:p>
            <a:r>
              <a:rPr lang="zh-CN" altLang="en-US" sz="1400" dirty="0">
                <a:ea typeface="微软雅黑" panose="020B0503020204020204" pitchFamily="34" charset="-122"/>
              </a:rPr>
              <a:t> 回溯引用是指模式的后半部分引用在前半部分中定义的子表达式。</a:t>
            </a:r>
            <a:endParaRPr lang="en-US" altLang="zh-CN" sz="1400" dirty="0">
              <a:ea typeface="微软雅黑" panose="020B0503020204020204" pitchFamily="34" charset="-122"/>
            </a:endParaRPr>
          </a:p>
          <a:p>
            <a:r>
              <a:rPr lang="zh-CN" altLang="en-US" sz="1400" dirty="0" smtClean="0">
                <a:ea typeface="微软雅黑" panose="020B0503020204020204" pitchFamily="34" charset="-122"/>
              </a:rPr>
              <a:t>语法：</a:t>
            </a:r>
            <a:endParaRPr lang="en-US" altLang="zh-CN" sz="1400" dirty="0" smtClean="0">
              <a:ea typeface="微软雅黑" panose="020B0503020204020204" pitchFamily="34" charset="-122"/>
            </a:endParaRPr>
          </a:p>
          <a:p>
            <a:r>
              <a:rPr lang="en-US" altLang="zh-CN" sz="1400" dirty="0">
                <a:ea typeface="微软雅黑" panose="020B0503020204020204" pitchFamily="34" charset="-122"/>
              </a:rPr>
              <a:t>	</a:t>
            </a:r>
            <a:r>
              <a:rPr lang="zh-CN" altLang="en-US" sz="1400" dirty="0" smtClean="0">
                <a:ea typeface="微软雅黑" panose="020B0503020204020204" pitchFamily="34" charset="-122"/>
              </a:rPr>
              <a:t>引用分组位置：</a:t>
            </a:r>
            <a:r>
              <a:rPr lang="en-US" altLang="zh-CN" sz="1400" dirty="0" smtClean="0">
                <a:ea typeface="微软雅黑" panose="020B0503020204020204" pitchFamily="34" charset="-122"/>
              </a:rPr>
              <a:t>\1, \2,\3, ….</a:t>
            </a:r>
          </a:p>
          <a:p>
            <a:r>
              <a:rPr lang="en-US" altLang="zh-CN" sz="1400" dirty="0">
                <a:ea typeface="微软雅黑" panose="020B0503020204020204" pitchFamily="34" charset="-122"/>
              </a:rPr>
              <a:t>	</a:t>
            </a:r>
            <a:r>
              <a:rPr lang="zh-CN" altLang="en-US" sz="1400" dirty="0" smtClean="0">
                <a:ea typeface="微软雅黑" panose="020B0503020204020204" pitchFamily="34" charset="-122"/>
              </a:rPr>
              <a:t>引用分组名称： </a:t>
            </a:r>
            <a:r>
              <a:rPr lang="en-US" altLang="zh-CN" sz="1400" dirty="0" smtClean="0">
                <a:ea typeface="微软雅黑" panose="020B0503020204020204" pitchFamily="34" charset="-122"/>
              </a:rPr>
              <a:t>?P=</a:t>
            </a:r>
            <a:r>
              <a:rPr lang="en-US" altLang="zh-CN" sz="1400" dirty="0" err="1" smtClean="0">
                <a:ea typeface="微软雅黑" panose="020B0503020204020204" pitchFamily="34" charset="-122"/>
              </a:rPr>
              <a:t>group_name</a:t>
            </a:r>
            <a:endParaRPr lang="en-US" altLang="zh-CN" sz="1400" dirty="0" smtClean="0">
              <a:ea typeface="微软雅黑" panose="020B0503020204020204" pitchFamily="34" charset="-122"/>
            </a:endParaRPr>
          </a:p>
          <a:p>
            <a:r>
              <a:rPr lang="zh-CN" altLang="en-US" sz="1400" dirty="0" smtClean="0">
                <a:ea typeface="微软雅黑" panose="020B0503020204020204" pitchFamily="34" charset="-122"/>
                <a:hlinkClick r:id="rId2" action="ppaction://hlinkfile"/>
              </a:rPr>
              <a:t>演示</a:t>
            </a:r>
            <a:endParaRPr lang="en-US" altLang="zh-CN" sz="1400" dirty="0" smtClean="0">
              <a:ea typeface="微软雅黑" panose="020B0503020204020204" pitchFamily="34" charset="-122"/>
            </a:endParaRPr>
          </a:p>
        </p:txBody>
      </p:sp>
      <p:sp>
        <p:nvSpPr>
          <p:cNvPr id="4" name="文本占位符 3"/>
          <p:cNvSpPr>
            <a:spLocks noGrp="1"/>
          </p:cNvSpPr>
          <p:nvPr>
            <p:ph type="body" sz="half" idx="4294967295"/>
          </p:nvPr>
        </p:nvSpPr>
        <p:spPr>
          <a:xfrm>
            <a:off x="528120" y="955267"/>
            <a:ext cx="4011613" cy="4691063"/>
          </a:xfrm>
          <a:prstGeom prst="rect">
            <a:avLst/>
          </a:prstGeom>
        </p:spPr>
        <p:txBody>
          <a:bodyPr/>
          <a:lstStyle/>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元字符</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重复匹配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位置匹配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子表达式</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或、与、</a:t>
            </a:r>
            <a:r>
              <a:rPr lang="zh-CN" altLang="en-US" sz="1600" b="1" dirty="0" smtClean="0">
                <a:solidFill>
                  <a:srgbClr val="FFC000"/>
                </a:solidFill>
                <a:latin typeface="微软雅黑" panose="020B0503020204020204" pitchFamily="34" charset="-122"/>
                <a:ea typeface="微软雅黑" panose="020B0503020204020204" pitchFamily="34" charset="-122"/>
              </a:rPr>
              <a:t>非</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捕获分组（未命名</a:t>
            </a:r>
            <a:r>
              <a:rPr lang="en-US" altLang="zh-CN" sz="1600" b="1" dirty="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命名</a:t>
            </a:r>
            <a:r>
              <a:rPr lang="zh-CN" altLang="en-US" sz="1600" b="1" dirty="0" smtClean="0">
                <a:solidFill>
                  <a:srgbClr val="FFC000"/>
                </a:solidFill>
                <a:latin typeface="微软雅黑" panose="020B0503020204020204" pitchFamily="34" charset="-122"/>
                <a:ea typeface="微软雅黑" panose="020B0503020204020204" pitchFamily="34" charset="-122"/>
              </a:rPr>
              <a:t>）</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chemeClr val="bg2">
                    <a:lumMod val="90000"/>
                  </a:schemeClr>
                </a:solidFill>
                <a:latin typeface="微软雅黑" panose="020B0503020204020204" pitchFamily="34" charset="-122"/>
                <a:ea typeface="微软雅黑" panose="020B0503020204020204" pitchFamily="34" charset="-122"/>
              </a:rPr>
              <a:t>回溯引用</a:t>
            </a:r>
            <a:endParaRPr lang="en-US" altLang="zh-CN" sz="1600" b="1" dirty="0">
              <a:solidFill>
                <a:schemeClr val="bg2">
                  <a:lumMod val="90000"/>
                </a:schemeClr>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smtClean="0">
                <a:solidFill>
                  <a:srgbClr val="FFC000"/>
                </a:solidFill>
                <a:latin typeface="微软雅黑" panose="020B0503020204020204" pitchFamily="34" charset="-122"/>
                <a:ea typeface="微软雅黑" panose="020B0503020204020204" pitchFamily="34" charset="-122"/>
              </a:rPr>
              <a:t>无捕获组、（</a:t>
            </a:r>
            <a:r>
              <a:rPr lang="zh-CN" altLang="en-US" sz="1600" b="1" dirty="0">
                <a:solidFill>
                  <a:srgbClr val="FFC000"/>
                </a:solidFill>
                <a:latin typeface="微软雅黑" panose="020B0503020204020204" pitchFamily="34" charset="-122"/>
                <a:ea typeface="微软雅黑" panose="020B0503020204020204" pitchFamily="34" charset="-122"/>
              </a:rPr>
              <a:t>正</a:t>
            </a:r>
            <a:r>
              <a:rPr lang="en-US" altLang="zh-CN" sz="1600" b="1" dirty="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负）向前向后</a:t>
            </a:r>
            <a:r>
              <a:rPr lang="zh-CN" altLang="en-US" sz="1600" b="1" dirty="0" smtClean="0">
                <a:solidFill>
                  <a:srgbClr val="FFC000"/>
                </a:solidFill>
                <a:latin typeface="微软雅黑" panose="020B0503020204020204" pitchFamily="34" charset="-122"/>
                <a:ea typeface="微软雅黑" panose="020B0503020204020204" pitchFamily="34" charset="-122"/>
              </a:rPr>
              <a:t>查找</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嵌入条件</a:t>
            </a:r>
            <a:endParaRPr lang="en-US" altLang="zh-CN" sz="1600" b="1"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1252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8"/>
          <p:cNvSpPr txBox="1">
            <a:spLocks noChangeArrowheads="1"/>
          </p:cNvSpPr>
          <p:nvPr/>
        </p:nvSpPr>
        <p:spPr bwMode="auto">
          <a:xfrm>
            <a:off x="2514601" y="-1179513"/>
            <a:ext cx="184720"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7" rIns="91435" bIns="45717">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en-US"/>
          </a:p>
        </p:txBody>
      </p:sp>
      <p:sp>
        <p:nvSpPr>
          <p:cNvPr id="30723" name="文本框 9"/>
          <p:cNvSpPr txBox="1">
            <a:spLocks noChangeArrowheads="1"/>
          </p:cNvSpPr>
          <p:nvPr/>
        </p:nvSpPr>
        <p:spPr bwMode="auto">
          <a:xfrm>
            <a:off x="1365532" y="2705101"/>
            <a:ext cx="2969649" cy="144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7" rIns="91435" bIns="45717">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zh-CN" altLang="en-US" sz="4400" b="1" dirty="0">
                <a:solidFill>
                  <a:schemeClr val="bg1"/>
                </a:solidFill>
                <a:latin typeface="微软雅黑" pitchFamily="34" charset="-122"/>
                <a:ea typeface="微软雅黑" pitchFamily="34" charset="-122"/>
              </a:rPr>
              <a:t>目录</a:t>
            </a:r>
            <a:endParaRPr lang="en-US" altLang="zh-CN" sz="4400" b="1" dirty="0">
              <a:solidFill>
                <a:schemeClr val="bg1"/>
              </a:solidFill>
              <a:latin typeface="微软雅黑" pitchFamily="34" charset="-122"/>
              <a:ea typeface="微软雅黑" pitchFamily="34" charset="-122"/>
            </a:endParaRPr>
          </a:p>
          <a:p>
            <a:pPr algn="ctr" eaLnBrk="1" hangingPunct="1"/>
            <a:r>
              <a:rPr lang="en-US" altLang="zh-CN" sz="4400" dirty="0">
                <a:solidFill>
                  <a:schemeClr val="bg1"/>
                </a:solidFill>
                <a:latin typeface="Segoe UI" pitchFamily="34" charset="0"/>
                <a:cs typeface="Segoe UI" pitchFamily="34" charset="0"/>
              </a:rPr>
              <a:t>CONTENTS</a:t>
            </a:r>
            <a:endParaRPr lang="zh-CN" altLang="en-US" sz="4400" dirty="0">
              <a:solidFill>
                <a:schemeClr val="bg1"/>
              </a:solidFill>
              <a:latin typeface="Segoe UI" pitchFamily="34" charset="0"/>
              <a:ea typeface="微软雅黑" pitchFamily="34" charset="-122"/>
            </a:endParaRPr>
          </a:p>
        </p:txBody>
      </p:sp>
      <p:grpSp>
        <p:nvGrpSpPr>
          <p:cNvPr id="30724" name="Group 4"/>
          <p:cNvGrpSpPr>
            <a:grpSpLocks/>
          </p:cNvGrpSpPr>
          <p:nvPr/>
        </p:nvGrpSpPr>
        <p:grpSpPr bwMode="auto">
          <a:xfrm>
            <a:off x="6872289" y="1209677"/>
            <a:ext cx="4570306" cy="771525"/>
            <a:chOff x="0" y="0"/>
            <a:chExt cx="4570432" cy="771525"/>
          </a:xfrm>
        </p:grpSpPr>
        <p:sp>
          <p:nvSpPr>
            <p:cNvPr id="30725" name="椭圆 3"/>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2400">
                  <a:solidFill>
                    <a:schemeClr val="bg1"/>
                  </a:solidFill>
                  <a:latin typeface="Impact" pitchFamily="34" charset="0"/>
                </a:rPr>
                <a:t>01</a:t>
              </a:r>
              <a:endParaRPr lang="zh-CN" altLang="en-US" sz="2400">
                <a:solidFill>
                  <a:schemeClr val="bg1"/>
                </a:solidFill>
                <a:latin typeface="Impact" pitchFamily="34" charset="0"/>
              </a:endParaRPr>
            </a:p>
          </p:txBody>
        </p:sp>
        <p:sp>
          <p:nvSpPr>
            <p:cNvPr id="30726" name="文本框 1"/>
            <p:cNvSpPr txBox="1">
              <a:spLocks noChangeArrowheads="1"/>
            </p:cNvSpPr>
            <p:nvPr/>
          </p:nvSpPr>
          <p:spPr bwMode="auto">
            <a:xfrm>
              <a:off x="1000125" y="181302"/>
              <a:ext cx="3570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dirty="0">
                  <a:solidFill>
                    <a:srgbClr val="09405E"/>
                  </a:solidFill>
                  <a:latin typeface="微软雅黑" pitchFamily="34" charset="-122"/>
                  <a:ea typeface="微软雅黑" pitchFamily="34" charset="-122"/>
                </a:rPr>
                <a:t>正则表达式的历史与流派</a:t>
              </a:r>
            </a:p>
          </p:txBody>
        </p:sp>
      </p:grpSp>
      <p:grpSp>
        <p:nvGrpSpPr>
          <p:cNvPr id="30727" name="Group 7"/>
          <p:cNvGrpSpPr>
            <a:grpSpLocks/>
          </p:cNvGrpSpPr>
          <p:nvPr/>
        </p:nvGrpSpPr>
        <p:grpSpPr bwMode="auto">
          <a:xfrm>
            <a:off x="6872289" y="2452691"/>
            <a:ext cx="4380446" cy="771525"/>
            <a:chOff x="0" y="0"/>
            <a:chExt cx="4380568" cy="771525"/>
          </a:xfrm>
        </p:grpSpPr>
        <p:sp>
          <p:nvSpPr>
            <p:cNvPr id="30728" name="椭圆 7"/>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2400">
                  <a:solidFill>
                    <a:schemeClr val="bg1"/>
                  </a:solidFill>
                  <a:latin typeface="Impact" pitchFamily="34" charset="0"/>
                </a:rPr>
                <a:t>02</a:t>
              </a:r>
              <a:endParaRPr lang="zh-CN" altLang="en-US" sz="2400">
                <a:solidFill>
                  <a:schemeClr val="bg1"/>
                </a:solidFill>
                <a:latin typeface="Impact" pitchFamily="34" charset="0"/>
              </a:endParaRPr>
            </a:p>
          </p:txBody>
        </p:sp>
        <p:sp>
          <p:nvSpPr>
            <p:cNvPr id="30729" name="文本框 12"/>
            <p:cNvSpPr txBox="1">
              <a:spLocks noChangeArrowheads="1"/>
            </p:cNvSpPr>
            <p:nvPr/>
          </p:nvSpPr>
          <p:spPr bwMode="auto">
            <a:xfrm>
              <a:off x="1000125" y="178861"/>
              <a:ext cx="3380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2400" dirty="0">
                  <a:solidFill>
                    <a:srgbClr val="09405E"/>
                  </a:solidFill>
                  <a:latin typeface="微软雅黑" pitchFamily="34" charset="-122"/>
                  <a:ea typeface="微软雅黑" pitchFamily="34" charset="-122"/>
                </a:rPr>
                <a:t>Python</a:t>
              </a:r>
              <a:r>
                <a:rPr lang="zh-CN" altLang="en-US" sz="2400" dirty="0">
                  <a:solidFill>
                    <a:srgbClr val="09405E"/>
                  </a:solidFill>
                  <a:latin typeface="微软雅黑" pitchFamily="34" charset="-122"/>
                  <a:ea typeface="微软雅黑" pitchFamily="34" charset="-122"/>
                </a:rPr>
                <a:t>实现正则的方法</a:t>
              </a:r>
            </a:p>
          </p:txBody>
        </p:sp>
      </p:grpSp>
      <p:grpSp>
        <p:nvGrpSpPr>
          <p:cNvPr id="30730" name="Group 10"/>
          <p:cNvGrpSpPr>
            <a:grpSpLocks/>
          </p:cNvGrpSpPr>
          <p:nvPr/>
        </p:nvGrpSpPr>
        <p:grpSpPr bwMode="auto">
          <a:xfrm>
            <a:off x="6872290" y="3695702"/>
            <a:ext cx="3339199" cy="771525"/>
            <a:chOff x="0" y="0"/>
            <a:chExt cx="3339292" cy="771525"/>
          </a:xfrm>
        </p:grpSpPr>
        <p:sp>
          <p:nvSpPr>
            <p:cNvPr id="30731" name="椭圆 10"/>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2400">
                  <a:solidFill>
                    <a:schemeClr val="bg1"/>
                  </a:solidFill>
                  <a:latin typeface="Impact" pitchFamily="34" charset="0"/>
                </a:rPr>
                <a:t>03</a:t>
              </a:r>
              <a:endParaRPr lang="zh-CN" altLang="en-US" sz="2400">
                <a:solidFill>
                  <a:schemeClr val="bg1"/>
                </a:solidFill>
                <a:latin typeface="Impact" pitchFamily="34" charset="0"/>
              </a:endParaRPr>
            </a:p>
          </p:txBody>
        </p:sp>
        <p:sp>
          <p:nvSpPr>
            <p:cNvPr id="30732" name="文本框 13"/>
            <p:cNvSpPr txBox="1">
              <a:spLocks noChangeArrowheads="1"/>
            </p:cNvSpPr>
            <p:nvPr/>
          </p:nvSpPr>
          <p:spPr bwMode="auto">
            <a:xfrm>
              <a:off x="1000125" y="176420"/>
              <a:ext cx="23391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dirty="0">
                  <a:solidFill>
                    <a:srgbClr val="09405E"/>
                  </a:solidFill>
                  <a:latin typeface="微软雅黑" pitchFamily="34" charset="-122"/>
                  <a:ea typeface="微软雅黑" pitchFamily="34" charset="-122"/>
                </a:rPr>
                <a:t>正则语法与演示</a:t>
              </a:r>
            </a:p>
          </p:txBody>
        </p:sp>
      </p:grpSp>
      <p:grpSp>
        <p:nvGrpSpPr>
          <p:cNvPr id="30733" name="Group 13"/>
          <p:cNvGrpSpPr>
            <a:grpSpLocks/>
          </p:cNvGrpSpPr>
          <p:nvPr/>
        </p:nvGrpSpPr>
        <p:grpSpPr bwMode="auto">
          <a:xfrm>
            <a:off x="6872289" y="4938716"/>
            <a:ext cx="1800316" cy="771525"/>
            <a:chOff x="0" y="0"/>
            <a:chExt cx="1800366" cy="771525"/>
          </a:xfrm>
        </p:grpSpPr>
        <p:sp>
          <p:nvSpPr>
            <p:cNvPr id="30734" name="椭圆 11"/>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2400">
                  <a:solidFill>
                    <a:schemeClr val="bg1"/>
                  </a:solidFill>
                  <a:latin typeface="Impact" pitchFamily="34" charset="0"/>
                </a:rPr>
                <a:t>04</a:t>
              </a:r>
              <a:endParaRPr lang="zh-CN" altLang="en-US" sz="2400">
                <a:solidFill>
                  <a:schemeClr val="bg1"/>
                </a:solidFill>
                <a:latin typeface="Impact" pitchFamily="34" charset="0"/>
              </a:endParaRPr>
            </a:p>
          </p:txBody>
        </p:sp>
        <p:sp>
          <p:nvSpPr>
            <p:cNvPr id="30735" name="文本框 14"/>
            <p:cNvSpPr txBox="1">
              <a:spLocks noChangeArrowheads="1"/>
            </p:cNvSpPr>
            <p:nvPr/>
          </p:nvSpPr>
          <p:spPr bwMode="auto">
            <a:xfrm>
              <a:off x="1000125" y="173979"/>
              <a:ext cx="8002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dirty="0">
                  <a:solidFill>
                    <a:srgbClr val="09405E"/>
                  </a:solidFill>
                  <a:latin typeface="微软雅黑" pitchFamily="34" charset="-122"/>
                  <a:ea typeface="微软雅黑" pitchFamily="34" charset="-122"/>
                </a:rPr>
                <a:t>总结</a:t>
              </a:r>
            </a:p>
          </p:txBody>
        </p:sp>
      </p:grpSp>
      <p:sp>
        <p:nvSpPr>
          <p:cNvPr id="30736" name="等腰三角形 17"/>
          <p:cNvSpPr>
            <a:spLocks noChangeArrowheads="1"/>
          </p:cNvSpPr>
          <p:nvPr/>
        </p:nvSpPr>
        <p:spPr bwMode="auto">
          <a:xfrm rot="5400000">
            <a:off x="5968209" y="3250409"/>
            <a:ext cx="574675" cy="357188"/>
          </a:xfrm>
          <a:prstGeom prst="triangle">
            <a:avLst>
              <a:gd name="adj" fmla="val 50000"/>
            </a:avLst>
          </a:prstGeom>
          <a:solidFill>
            <a:srgbClr val="09405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5" tIns="45717" rIns="91435" bIns="45717"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a:solidFill>
                <a:srgbClr val="FFFFFF"/>
              </a:solidFill>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53221" y="119142"/>
            <a:ext cx="1182986" cy="550815"/>
          </a:xfrm>
          <a:prstGeom prst="rect">
            <a:avLst/>
          </a:prstGeom>
        </p:spPr>
        <p:txBody>
          <a:bodyPr/>
          <a:lstStyle/>
          <a:p>
            <a:pPr>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cs typeface="+mn-cs"/>
              </a:rPr>
              <a:t>正则语法</a:t>
            </a:r>
          </a:p>
        </p:txBody>
      </p:sp>
      <p:sp>
        <p:nvSpPr>
          <p:cNvPr id="3" name="内容占位符 2"/>
          <p:cNvSpPr>
            <a:spLocks noGrp="1"/>
          </p:cNvSpPr>
          <p:nvPr>
            <p:ph idx="4294967295"/>
          </p:nvPr>
        </p:nvSpPr>
        <p:spPr>
          <a:xfrm>
            <a:off x="6120143" y="626622"/>
            <a:ext cx="6008483" cy="5113337"/>
          </a:xfrm>
          <a:prstGeom prst="rect">
            <a:avLst/>
          </a:prstGeom>
          <a:noFill/>
        </p:spPr>
        <p:txBody>
          <a:bodyPr anchor="ctr"/>
          <a:lstStyle/>
          <a:p>
            <a:pPr>
              <a:lnSpc>
                <a:spcPct val="150000"/>
              </a:lnSpc>
            </a:pPr>
            <a:r>
              <a:rPr lang="zh-CN" altLang="en-US" sz="1400" dirty="0">
                <a:ea typeface="微软雅黑" panose="020B0503020204020204" pitchFamily="34" charset="-122"/>
              </a:rPr>
              <a:t>根据</a:t>
            </a:r>
            <a:r>
              <a:rPr lang="zh-CN" altLang="en-US" sz="1400" dirty="0">
                <a:solidFill>
                  <a:srgbClr val="FF0000"/>
                </a:solidFill>
                <a:ea typeface="微软雅黑" panose="020B0503020204020204" pitchFamily="34" charset="-122"/>
              </a:rPr>
              <a:t>要匹配的字符</a:t>
            </a:r>
            <a:r>
              <a:rPr lang="zh-CN" altLang="en-US" sz="1400" dirty="0" smtClean="0">
                <a:solidFill>
                  <a:srgbClr val="FF0000"/>
                </a:solidFill>
                <a:ea typeface="微软雅黑" panose="020B0503020204020204" pitchFamily="34" charset="-122"/>
              </a:rPr>
              <a:t>序列 </a:t>
            </a:r>
            <a:r>
              <a:rPr lang="zh-CN" altLang="en-US" sz="1400" dirty="0" smtClean="0">
                <a:ea typeface="微软雅黑" panose="020B0503020204020204" pitchFamily="34" charset="-122"/>
              </a:rPr>
              <a:t>后面 存在</a:t>
            </a:r>
            <a:r>
              <a:rPr lang="zh-CN" altLang="en-US" sz="1400" dirty="0">
                <a:ea typeface="微软雅黑" panose="020B0503020204020204" pitchFamily="34" charset="-122"/>
              </a:rPr>
              <a:t>一个特定的字符序列</a:t>
            </a:r>
            <a:r>
              <a:rPr lang="en-US" altLang="zh-CN" sz="1400" dirty="0">
                <a:ea typeface="微软雅黑" panose="020B0503020204020204" pitchFamily="34" charset="-122"/>
              </a:rPr>
              <a:t>(</a:t>
            </a:r>
            <a:r>
              <a:rPr lang="zh-CN" altLang="en-US" sz="1400" dirty="0">
                <a:ea typeface="微软雅黑" panose="020B0503020204020204" pitchFamily="34" charset="-122"/>
              </a:rPr>
              <a:t>肯定式向前查找</a:t>
            </a:r>
            <a:r>
              <a:rPr lang="en-US" altLang="zh-CN" sz="1400" dirty="0">
                <a:ea typeface="微软雅黑" panose="020B0503020204020204" pitchFamily="34" charset="-122"/>
              </a:rPr>
              <a:t>)</a:t>
            </a:r>
            <a:r>
              <a:rPr lang="zh-CN" altLang="en-US" sz="1400" dirty="0">
                <a:ea typeface="微软雅黑" panose="020B0503020204020204" pitchFamily="34" charset="-122"/>
              </a:rPr>
              <a:t>或不存在一个特定的序列</a:t>
            </a:r>
            <a:r>
              <a:rPr lang="en-US" altLang="zh-CN" sz="1400" dirty="0">
                <a:ea typeface="微软雅黑" panose="020B0503020204020204" pitchFamily="34" charset="-122"/>
              </a:rPr>
              <a:t>(</a:t>
            </a:r>
            <a:r>
              <a:rPr lang="zh-CN" altLang="en-US" sz="1400" dirty="0">
                <a:solidFill>
                  <a:srgbClr val="FF0000"/>
                </a:solidFill>
                <a:ea typeface="微软雅黑" panose="020B0503020204020204" pitchFamily="34" charset="-122"/>
              </a:rPr>
              <a:t>否定式向前查找</a:t>
            </a:r>
            <a:r>
              <a:rPr lang="en-US" altLang="zh-CN" sz="1400" dirty="0">
                <a:ea typeface="微软雅黑" panose="020B0503020204020204" pitchFamily="34" charset="-122"/>
              </a:rPr>
              <a:t>)</a:t>
            </a:r>
            <a:r>
              <a:rPr lang="zh-CN" altLang="en-US" sz="1400" dirty="0">
                <a:ea typeface="微软雅黑" panose="020B0503020204020204" pitchFamily="34" charset="-122"/>
              </a:rPr>
              <a:t>来决定是否匹配</a:t>
            </a:r>
            <a:r>
              <a:rPr lang="zh-CN" altLang="en-US" sz="1400" dirty="0" smtClean="0">
                <a:ea typeface="微软雅黑" panose="020B0503020204020204" pitchFamily="34" charset="-122"/>
              </a:rPr>
              <a:t>。</a:t>
            </a:r>
            <a:endParaRPr lang="en-US" altLang="zh-CN" sz="1400" dirty="0" smtClean="0">
              <a:ea typeface="微软雅黑" panose="020B0503020204020204" pitchFamily="34" charset="-122"/>
            </a:endParaRPr>
          </a:p>
          <a:p>
            <a:pPr>
              <a:lnSpc>
                <a:spcPct val="150000"/>
              </a:lnSpc>
            </a:pPr>
            <a:r>
              <a:rPr lang="en-US" altLang="zh-CN" sz="1400" dirty="0" smtClean="0">
                <a:ea typeface="微软雅黑" panose="020B0503020204020204" pitchFamily="34" charset="-122"/>
              </a:rPr>
              <a:t>.</a:t>
            </a:r>
            <a:r>
              <a:rPr lang="en-US" altLang="zh-CN" sz="1400" dirty="0">
                <a:ea typeface="微软雅黑" panose="020B0503020204020204" pitchFamily="34" charset="-122"/>
              </a:rPr>
              <a:t>NET</a:t>
            </a:r>
            <a:r>
              <a:rPr lang="zh-CN" altLang="en-US" sz="1400" dirty="0">
                <a:ea typeface="微软雅黑" panose="020B0503020204020204" pitchFamily="34" charset="-122"/>
              </a:rPr>
              <a:t>将向前查找称之为零宽度向前查找断言</a:t>
            </a:r>
            <a:r>
              <a:rPr lang="zh-CN" altLang="en-US" sz="1400" dirty="0" smtClean="0">
                <a:ea typeface="微软雅黑" panose="020B0503020204020204" pitchFamily="34" charset="-122"/>
              </a:rPr>
              <a:t>。</a:t>
            </a:r>
            <a:endParaRPr lang="en-US" altLang="zh-CN" sz="1400" dirty="0" smtClean="0">
              <a:ea typeface="微软雅黑" panose="020B0503020204020204" pitchFamily="34" charset="-122"/>
            </a:endParaRPr>
          </a:p>
          <a:p>
            <a:pPr>
              <a:lnSpc>
                <a:spcPct val="150000"/>
              </a:lnSpc>
            </a:pPr>
            <a:r>
              <a:rPr lang="zh-CN" altLang="en-US" sz="1400" dirty="0" smtClean="0">
                <a:ea typeface="微软雅黑" panose="020B0503020204020204" pitchFamily="34" charset="-122"/>
              </a:rPr>
              <a:t>语法：</a:t>
            </a:r>
            <a:endParaRPr lang="en-US" altLang="zh-CN" sz="1400" dirty="0" smtClean="0">
              <a:ea typeface="微软雅黑" panose="020B0503020204020204" pitchFamily="34" charset="-122"/>
            </a:endParaRPr>
          </a:p>
          <a:p>
            <a:pPr marL="457173" lvl="1" indent="0">
              <a:lnSpc>
                <a:spcPct val="150000"/>
              </a:lnSpc>
              <a:buNone/>
            </a:pPr>
            <a:r>
              <a:rPr lang="zh-CN" altLang="en-US" sz="1000" dirty="0" smtClean="0">
                <a:ea typeface="微软雅黑" panose="020B0503020204020204" pitchFamily="34" charset="-122"/>
              </a:rPr>
              <a:t> </a:t>
            </a:r>
            <a:r>
              <a:rPr lang="en-US" altLang="zh-CN" sz="1050" dirty="0">
                <a:ea typeface="微软雅黑" panose="020B0503020204020204" pitchFamily="34" charset="-122"/>
              </a:rPr>
              <a:t>(?=)            </a:t>
            </a:r>
            <a:r>
              <a:rPr lang="zh-CN" altLang="en-US" sz="1050" dirty="0">
                <a:ea typeface="微软雅黑" panose="020B0503020204020204" pitchFamily="34" charset="-122"/>
              </a:rPr>
              <a:t>正向前查找</a:t>
            </a:r>
          </a:p>
          <a:p>
            <a:pPr marL="457173" lvl="1" indent="0">
              <a:lnSpc>
                <a:spcPct val="150000"/>
              </a:lnSpc>
              <a:buNone/>
            </a:pPr>
            <a:r>
              <a:rPr lang="en-US" altLang="zh-CN" sz="1050" dirty="0">
                <a:ea typeface="微软雅黑" panose="020B0503020204020204" pitchFamily="34" charset="-122"/>
              </a:rPr>
              <a:t>(?!)            </a:t>
            </a:r>
            <a:r>
              <a:rPr lang="zh-CN" altLang="en-US" sz="1050" dirty="0">
                <a:ea typeface="微软雅黑" panose="020B0503020204020204" pitchFamily="34" charset="-122"/>
              </a:rPr>
              <a:t>负向前查找</a:t>
            </a:r>
          </a:p>
          <a:p>
            <a:pPr marL="457173" lvl="1" indent="0">
              <a:lnSpc>
                <a:spcPct val="150000"/>
              </a:lnSpc>
              <a:buNone/>
            </a:pPr>
            <a:r>
              <a:rPr lang="en-US" altLang="zh-CN" sz="1050" dirty="0">
                <a:ea typeface="微软雅黑" panose="020B0503020204020204" pitchFamily="34" charset="-122"/>
              </a:rPr>
              <a:t>(?&lt;=)           </a:t>
            </a:r>
            <a:r>
              <a:rPr lang="zh-CN" altLang="en-US" sz="1050" dirty="0">
                <a:ea typeface="微软雅黑" panose="020B0503020204020204" pitchFamily="34" charset="-122"/>
              </a:rPr>
              <a:t>正向后查找</a:t>
            </a:r>
            <a:r>
              <a:rPr lang="en-US" altLang="zh-CN" sz="1050" dirty="0">
                <a:ea typeface="微软雅黑" panose="020B0503020204020204" pitchFamily="34" charset="-122"/>
              </a:rPr>
              <a:t>: </a:t>
            </a:r>
            <a:r>
              <a:rPr lang="zh-CN" altLang="en-US" sz="1050" dirty="0">
                <a:ea typeface="微软雅黑" panose="020B0503020204020204" pitchFamily="34" charset="-122"/>
              </a:rPr>
              <a:t>向前查找不与给定模式相匹配的文本</a:t>
            </a:r>
          </a:p>
          <a:p>
            <a:pPr marL="457173" lvl="1" indent="0">
              <a:lnSpc>
                <a:spcPct val="150000"/>
              </a:lnSpc>
              <a:buNone/>
            </a:pPr>
            <a:r>
              <a:rPr lang="en-US" altLang="zh-CN" sz="1050" dirty="0">
                <a:ea typeface="微软雅黑" panose="020B0503020204020204" pitchFamily="34" charset="-122"/>
              </a:rPr>
              <a:t>(?&lt;!)           </a:t>
            </a:r>
            <a:r>
              <a:rPr lang="zh-CN" altLang="en-US" sz="1050" dirty="0">
                <a:ea typeface="微软雅黑" panose="020B0503020204020204" pitchFamily="34" charset="-122"/>
              </a:rPr>
              <a:t>负向后查找</a:t>
            </a:r>
            <a:r>
              <a:rPr lang="zh-CN" altLang="en-US" sz="1000" dirty="0">
                <a:ea typeface="微软雅黑" panose="020B0503020204020204" pitchFamily="34" charset="-122"/>
              </a:rPr>
              <a:t>：向后查找不与给定模式相匹配</a:t>
            </a:r>
            <a:r>
              <a:rPr lang="zh-CN" altLang="en-US" sz="1000" dirty="0" smtClean="0">
                <a:ea typeface="微软雅黑" panose="020B0503020204020204" pitchFamily="34" charset="-122"/>
              </a:rPr>
              <a:t>的文本</a:t>
            </a:r>
            <a:endParaRPr lang="en-US" altLang="zh-CN" sz="1000" dirty="0" smtClean="0">
              <a:ea typeface="微软雅黑" panose="020B0503020204020204" pitchFamily="34" charset="-122"/>
            </a:endParaRPr>
          </a:p>
          <a:p>
            <a:pPr marL="228586" lvl="1">
              <a:lnSpc>
                <a:spcPct val="150000"/>
              </a:lnSpc>
              <a:spcBef>
                <a:spcPts val="1000"/>
              </a:spcBef>
            </a:pPr>
            <a:r>
              <a:rPr lang="zh-CN" altLang="en-US" sz="1400" dirty="0">
                <a:ea typeface="微软雅黑" panose="020B0503020204020204" pitchFamily="34" charset="-122"/>
                <a:cs typeface="+mn-cs"/>
                <a:hlinkClick r:id="rId2" action="ppaction://hlinkfile"/>
              </a:rPr>
              <a:t>演示</a:t>
            </a:r>
            <a:endParaRPr lang="en-US" altLang="zh-CN" sz="1400" dirty="0">
              <a:ea typeface="微软雅黑" panose="020B0503020204020204" pitchFamily="34" charset="-122"/>
              <a:cs typeface="+mn-cs"/>
            </a:endParaRPr>
          </a:p>
          <a:p>
            <a:pPr marL="0" indent="0">
              <a:lnSpc>
                <a:spcPct val="150000"/>
              </a:lnSpc>
              <a:buNone/>
            </a:pPr>
            <a:endParaRPr lang="en-US" altLang="zh-CN" sz="1400" dirty="0" smtClean="0">
              <a:ea typeface="微软雅黑" panose="020B0503020204020204" pitchFamily="34" charset="-122"/>
            </a:endParaRPr>
          </a:p>
        </p:txBody>
      </p:sp>
      <p:sp>
        <p:nvSpPr>
          <p:cNvPr id="4" name="文本占位符 3"/>
          <p:cNvSpPr>
            <a:spLocks noGrp="1"/>
          </p:cNvSpPr>
          <p:nvPr>
            <p:ph type="body" sz="half" idx="4294967295"/>
          </p:nvPr>
        </p:nvSpPr>
        <p:spPr>
          <a:xfrm>
            <a:off x="528120" y="955267"/>
            <a:ext cx="4011613" cy="4691063"/>
          </a:xfrm>
          <a:prstGeom prst="rect">
            <a:avLst/>
          </a:prstGeom>
        </p:spPr>
        <p:txBody>
          <a:bodyPr/>
          <a:lstStyle/>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元字符</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重复匹配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位置匹配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子表达式</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或、与、</a:t>
            </a:r>
            <a:r>
              <a:rPr lang="zh-CN" altLang="en-US" sz="1600" b="1" dirty="0" smtClean="0">
                <a:solidFill>
                  <a:srgbClr val="FFC000"/>
                </a:solidFill>
                <a:latin typeface="微软雅黑" panose="020B0503020204020204" pitchFamily="34" charset="-122"/>
                <a:ea typeface="微软雅黑" panose="020B0503020204020204" pitchFamily="34" charset="-122"/>
              </a:rPr>
              <a:t>非</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捕获分组（未命名</a:t>
            </a:r>
            <a:r>
              <a:rPr lang="en-US" altLang="zh-CN" sz="1600" b="1" dirty="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命名）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回溯引用</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chemeClr val="bg2">
                    <a:lumMod val="90000"/>
                  </a:schemeClr>
                </a:solidFill>
                <a:latin typeface="微软雅黑" panose="020B0503020204020204" pitchFamily="34" charset="-122"/>
                <a:ea typeface="微软雅黑" panose="020B0503020204020204" pitchFamily="34" charset="-122"/>
              </a:rPr>
              <a:t>无捕获</a:t>
            </a:r>
            <a:r>
              <a:rPr lang="zh-CN" altLang="en-US" sz="1600" b="1" dirty="0" smtClean="0">
                <a:solidFill>
                  <a:schemeClr val="bg2">
                    <a:lumMod val="90000"/>
                  </a:schemeClr>
                </a:solidFill>
                <a:latin typeface="微软雅黑" panose="020B0503020204020204" pitchFamily="34" charset="-122"/>
                <a:ea typeface="微软雅黑" panose="020B0503020204020204" pitchFamily="34" charset="-122"/>
              </a:rPr>
              <a:t>组、（</a:t>
            </a:r>
            <a:r>
              <a:rPr lang="zh-CN" altLang="en-US" sz="1600" b="1" dirty="0">
                <a:solidFill>
                  <a:schemeClr val="bg2">
                    <a:lumMod val="90000"/>
                  </a:schemeClr>
                </a:solidFill>
                <a:latin typeface="微软雅黑" panose="020B0503020204020204" pitchFamily="34" charset="-122"/>
                <a:ea typeface="微软雅黑" panose="020B0503020204020204" pitchFamily="34" charset="-122"/>
              </a:rPr>
              <a:t>正</a:t>
            </a:r>
            <a:r>
              <a:rPr lang="en-US" altLang="zh-CN" sz="1600" b="1" dirty="0">
                <a:solidFill>
                  <a:schemeClr val="bg2">
                    <a:lumMod val="90000"/>
                  </a:schemeClr>
                </a:solidFill>
                <a:latin typeface="微软雅黑" panose="020B0503020204020204" pitchFamily="34" charset="-122"/>
                <a:ea typeface="微软雅黑" panose="020B0503020204020204" pitchFamily="34" charset="-122"/>
              </a:rPr>
              <a:t>/</a:t>
            </a:r>
            <a:r>
              <a:rPr lang="zh-CN" altLang="en-US" sz="1600" b="1" dirty="0">
                <a:solidFill>
                  <a:schemeClr val="bg2">
                    <a:lumMod val="90000"/>
                  </a:schemeClr>
                </a:solidFill>
                <a:latin typeface="微软雅黑" panose="020B0503020204020204" pitchFamily="34" charset="-122"/>
                <a:ea typeface="微软雅黑" panose="020B0503020204020204" pitchFamily="34" charset="-122"/>
              </a:rPr>
              <a:t>负）向前向后查找</a:t>
            </a:r>
            <a:endParaRPr lang="en-US" altLang="zh-CN" sz="1600" b="1" dirty="0">
              <a:solidFill>
                <a:schemeClr val="bg2">
                  <a:lumMod val="90000"/>
                </a:schemeClr>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嵌入条件</a:t>
            </a:r>
            <a:endParaRPr lang="en-US" altLang="zh-CN" sz="1600" b="1"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1252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53221" y="119142"/>
            <a:ext cx="1182986" cy="550815"/>
          </a:xfrm>
          <a:prstGeom prst="rect">
            <a:avLst/>
          </a:prstGeom>
        </p:spPr>
        <p:txBody>
          <a:bodyPr/>
          <a:lstStyle/>
          <a:p>
            <a:pPr>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cs typeface="+mn-cs"/>
              </a:rPr>
              <a:t>正则语法</a:t>
            </a:r>
          </a:p>
        </p:txBody>
      </p:sp>
      <p:sp>
        <p:nvSpPr>
          <p:cNvPr id="3" name="内容占位符 2"/>
          <p:cNvSpPr>
            <a:spLocks noGrp="1"/>
          </p:cNvSpPr>
          <p:nvPr>
            <p:ph idx="4294967295"/>
          </p:nvPr>
        </p:nvSpPr>
        <p:spPr>
          <a:xfrm>
            <a:off x="6120143" y="626622"/>
            <a:ext cx="6008483" cy="5113337"/>
          </a:xfrm>
          <a:prstGeom prst="rect">
            <a:avLst/>
          </a:prstGeom>
          <a:noFill/>
        </p:spPr>
        <p:txBody>
          <a:bodyPr anchor="ctr"/>
          <a:lstStyle/>
          <a:p>
            <a:r>
              <a:rPr lang="zh-CN" altLang="en-US" sz="1400" dirty="0" smtClean="0">
                <a:ea typeface="微软雅黑" panose="020B0503020204020204" pitchFamily="34" charset="-122"/>
              </a:rPr>
              <a:t>基本语法： </a:t>
            </a:r>
            <a:r>
              <a:rPr lang="en-US" altLang="zh-CN" sz="1400" dirty="0" smtClean="0">
                <a:ea typeface="微软雅黑" panose="020B0503020204020204" pitchFamily="34" charset="-122"/>
              </a:rPr>
              <a:t>(?(</a:t>
            </a:r>
            <a:r>
              <a:rPr lang="en-US" altLang="zh-CN" sz="1400" dirty="0">
                <a:ea typeface="微软雅黑" panose="020B0503020204020204" pitchFamily="34" charset="-122"/>
              </a:rPr>
              <a:t>condition)</a:t>
            </a:r>
            <a:r>
              <a:rPr lang="en-US" altLang="zh-CN" sz="1400" dirty="0" err="1">
                <a:ea typeface="微软雅黑" panose="020B0503020204020204" pitchFamily="34" charset="-122"/>
              </a:rPr>
              <a:t>yes-pattern|no-pattern</a:t>
            </a:r>
            <a:r>
              <a:rPr lang="en-US" altLang="zh-CN" sz="1400" dirty="0">
                <a:ea typeface="微软雅黑" panose="020B0503020204020204" pitchFamily="34" charset="-122"/>
              </a:rPr>
              <a:t>)</a:t>
            </a:r>
          </a:p>
          <a:p>
            <a:r>
              <a:rPr lang="zh-CN" altLang="en-US" sz="1400" dirty="0" smtClean="0">
                <a:ea typeface="微软雅黑" panose="020B0503020204020204" pitchFamily="34" charset="-122"/>
              </a:rPr>
              <a:t>回溯引用</a:t>
            </a:r>
            <a:r>
              <a:rPr lang="zh-CN" altLang="en-US" sz="1400" dirty="0">
                <a:ea typeface="微软雅黑" panose="020B0503020204020204" pitchFamily="34" charset="-122"/>
              </a:rPr>
              <a:t>条件</a:t>
            </a:r>
          </a:p>
          <a:p>
            <a:pPr lvl="1"/>
            <a:r>
              <a:rPr lang="en-US" altLang="zh-CN" sz="1000" dirty="0">
                <a:ea typeface="微软雅黑" panose="020B0503020204020204" pitchFamily="34" charset="-122"/>
              </a:rPr>
              <a:t>(?(</a:t>
            </a:r>
            <a:r>
              <a:rPr lang="en-US" altLang="zh-CN" sz="1000" dirty="0" err="1">
                <a:ea typeface="微软雅黑" panose="020B0503020204020204" pitchFamily="34" charset="-122"/>
              </a:rPr>
              <a:t>backreference</a:t>
            </a:r>
            <a:r>
              <a:rPr lang="en-US" altLang="zh-CN" sz="1000" dirty="0">
                <a:ea typeface="微软雅黑" panose="020B0503020204020204" pitchFamily="34" charset="-122"/>
              </a:rPr>
              <a:t>)</a:t>
            </a:r>
            <a:r>
              <a:rPr lang="en-US" altLang="zh-CN" sz="1000" dirty="0" err="1">
                <a:ea typeface="微软雅黑" panose="020B0503020204020204" pitchFamily="34" charset="-122"/>
              </a:rPr>
              <a:t>true-regex|false-regex</a:t>
            </a:r>
            <a:r>
              <a:rPr lang="en-US" altLang="zh-CN" sz="1000" dirty="0" smtClean="0">
                <a:ea typeface="微软雅黑" panose="020B0503020204020204" pitchFamily="34" charset="-122"/>
              </a:rPr>
              <a:t>)</a:t>
            </a:r>
          </a:p>
          <a:p>
            <a:pPr lvl="1"/>
            <a:endParaRPr lang="en-US" altLang="zh-CN" sz="1000" dirty="0" smtClean="0">
              <a:ea typeface="微软雅黑" panose="020B0503020204020204" pitchFamily="34" charset="-122"/>
            </a:endParaRPr>
          </a:p>
          <a:p>
            <a:r>
              <a:rPr lang="zh-CN" altLang="en-US" sz="1400" dirty="0">
                <a:ea typeface="微软雅黑" panose="020B0503020204020204" pitchFamily="34" charset="-122"/>
                <a:hlinkClick r:id="rId2" action="ppaction://hlinkfile"/>
              </a:rPr>
              <a:t>演示</a:t>
            </a:r>
            <a:endParaRPr lang="en-US" altLang="zh-CN" sz="1400" dirty="0" smtClean="0">
              <a:ea typeface="微软雅黑" panose="020B0503020204020204" pitchFamily="34" charset="-122"/>
            </a:endParaRPr>
          </a:p>
        </p:txBody>
      </p:sp>
      <p:sp>
        <p:nvSpPr>
          <p:cNvPr id="4" name="文本占位符 3"/>
          <p:cNvSpPr>
            <a:spLocks noGrp="1"/>
          </p:cNvSpPr>
          <p:nvPr>
            <p:ph type="body" sz="half" idx="4294967295"/>
          </p:nvPr>
        </p:nvSpPr>
        <p:spPr>
          <a:xfrm>
            <a:off x="528120" y="955267"/>
            <a:ext cx="4011613" cy="4691063"/>
          </a:xfrm>
          <a:prstGeom prst="rect">
            <a:avLst/>
          </a:prstGeom>
        </p:spPr>
        <p:txBody>
          <a:bodyPr/>
          <a:lstStyle/>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元字符</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重复匹配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位置匹配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子表达式</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或、与、</a:t>
            </a:r>
            <a:r>
              <a:rPr lang="zh-CN" altLang="en-US" sz="1600" b="1" dirty="0" smtClean="0">
                <a:solidFill>
                  <a:srgbClr val="FFC000"/>
                </a:solidFill>
                <a:latin typeface="微软雅黑" panose="020B0503020204020204" pitchFamily="34" charset="-122"/>
                <a:ea typeface="微软雅黑" panose="020B0503020204020204" pitchFamily="34" charset="-122"/>
              </a:rPr>
              <a:t>非</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捕获分组（未命名</a:t>
            </a:r>
            <a:r>
              <a:rPr lang="en-US" altLang="zh-CN" sz="1600" b="1" dirty="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命名）</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回溯引用</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rgbClr val="FFC000"/>
                </a:solidFill>
                <a:latin typeface="微软雅黑" panose="020B0503020204020204" pitchFamily="34" charset="-122"/>
                <a:ea typeface="微软雅黑" panose="020B0503020204020204" pitchFamily="34" charset="-122"/>
              </a:rPr>
              <a:t>无捕获组</a:t>
            </a:r>
            <a:r>
              <a:rPr lang="zh-CN" altLang="en-US" sz="1600" b="1" dirty="0" smtClean="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正</a:t>
            </a:r>
            <a:r>
              <a:rPr lang="en-US" altLang="zh-CN" sz="1600" b="1" dirty="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负）向前向后查找</a:t>
            </a:r>
            <a:endParaRPr lang="en-US" altLang="zh-CN" sz="1600" b="1" dirty="0">
              <a:solidFill>
                <a:srgbClr val="FFC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1600" b="1" dirty="0">
                <a:solidFill>
                  <a:schemeClr val="bg2">
                    <a:lumMod val="90000"/>
                  </a:schemeClr>
                </a:solidFill>
                <a:latin typeface="微软雅黑" panose="020B0503020204020204" pitchFamily="34" charset="-122"/>
                <a:ea typeface="微软雅黑" panose="020B0503020204020204" pitchFamily="34" charset="-122"/>
              </a:rPr>
              <a:t>嵌入条件</a:t>
            </a:r>
            <a:endParaRPr lang="en-US" altLang="zh-CN" sz="1600" b="1" dirty="0">
              <a:solidFill>
                <a:schemeClr val="bg2">
                  <a:lumMod val="9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1252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框 2"/>
          <p:cNvSpPr txBox="1">
            <a:spLocks noChangeArrowheads="1"/>
          </p:cNvSpPr>
          <p:nvPr/>
        </p:nvSpPr>
        <p:spPr bwMode="auto">
          <a:xfrm>
            <a:off x="790575" y="128588"/>
            <a:ext cx="2850322"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7" rIns="91435" bIns="45717">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2800" b="1" dirty="0">
                <a:solidFill>
                  <a:srgbClr val="FFFFFF"/>
                </a:solidFill>
                <a:latin typeface="微软雅黑" pitchFamily="34" charset="-122"/>
                <a:ea typeface="微软雅黑" pitchFamily="34" charset="-122"/>
              </a:rPr>
              <a:t>re module </a:t>
            </a:r>
            <a:r>
              <a:rPr lang="zh-CN" altLang="en-US" sz="2800" b="1" dirty="0">
                <a:solidFill>
                  <a:srgbClr val="FFFFFF"/>
                </a:solidFill>
                <a:latin typeface="微软雅黑" pitchFamily="34" charset="-122"/>
                <a:ea typeface="微软雅黑" pitchFamily="34" charset="-122"/>
              </a:rPr>
              <a:t>内容</a:t>
            </a:r>
          </a:p>
        </p:txBody>
      </p:sp>
      <p:grpSp>
        <p:nvGrpSpPr>
          <p:cNvPr id="40963" name="Group 3"/>
          <p:cNvGrpSpPr>
            <a:grpSpLocks/>
          </p:cNvGrpSpPr>
          <p:nvPr/>
        </p:nvGrpSpPr>
        <p:grpSpPr bwMode="auto">
          <a:xfrm>
            <a:off x="271464" y="223838"/>
            <a:ext cx="474663" cy="290512"/>
            <a:chOff x="0" y="0"/>
            <a:chExt cx="714375" cy="438150"/>
          </a:xfrm>
        </p:grpSpPr>
        <p:sp>
          <p:nvSpPr>
            <p:cNvPr id="40964"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a:solidFill>
                  <a:srgbClr val="000000"/>
                </a:solidFill>
              </a:endParaRPr>
            </a:p>
          </p:txBody>
        </p:sp>
        <p:sp>
          <p:nvSpPr>
            <p:cNvPr id="40965"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a:solidFill>
                  <a:srgbClr val="000000"/>
                </a:solidFill>
              </a:endParaRPr>
            </a:p>
          </p:txBody>
        </p:sp>
      </p:grpSp>
      <p:sp>
        <p:nvSpPr>
          <p:cNvPr id="40966" name="任意多边形 17"/>
          <p:cNvSpPr>
            <a:spLocks noChangeArrowheads="1"/>
          </p:cNvSpPr>
          <p:nvPr/>
        </p:nvSpPr>
        <p:spPr bwMode="auto">
          <a:xfrm>
            <a:off x="6135690" y="2084389"/>
            <a:ext cx="4367212" cy="576262"/>
          </a:xfrm>
          <a:custGeom>
            <a:avLst/>
            <a:gdLst>
              <a:gd name="T0" fmla="*/ 36499 w 3275513"/>
              <a:gd name="T1" fmla="*/ 0 h 431880"/>
              <a:gd name="T2" fmla="*/ 4078678 w 3275513"/>
              <a:gd name="T3" fmla="*/ 0 h 431880"/>
              <a:gd name="T4" fmla="*/ 4366545 w 3275513"/>
              <a:gd name="T5" fmla="*/ 288078 h 431880"/>
              <a:gd name="T6" fmla="*/ 4078678 w 3275513"/>
              <a:gd name="T7" fmla="*/ 576155 h 431880"/>
              <a:gd name="T8" fmla="*/ 1164360 w 3275513"/>
              <a:gd name="T9" fmla="*/ 576155 h 431880"/>
              <a:gd name="T10" fmla="*/ 1072142 w 3275513"/>
              <a:gd name="T11" fmla="*/ 474617 h 431880"/>
              <a:gd name="T12" fmla="*/ 92717 w 3275513"/>
              <a:gd name="T13" fmla="*/ 8367 h 431880"/>
              <a:gd name="T14" fmla="*/ 0 w 3275513"/>
              <a:gd name="T15" fmla="*/ 3681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rgbClr val="09416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39986" tIns="45717" rIns="239986" bIns="45717"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r" eaLnBrk="1" hangingPunct="1">
              <a:lnSpc>
                <a:spcPct val="120000"/>
              </a:lnSpc>
            </a:pPr>
            <a:r>
              <a:rPr lang="zh-CN" altLang="en-US" sz="2600" dirty="0">
                <a:solidFill>
                  <a:srgbClr val="FFFFFF"/>
                </a:solidFill>
                <a:latin typeface="微软雅黑" pitchFamily="34" charset="-122"/>
                <a:ea typeface="微软雅黑" pitchFamily="34" charset="-122"/>
              </a:rPr>
              <a:t>类</a:t>
            </a:r>
          </a:p>
        </p:txBody>
      </p:sp>
      <p:sp>
        <p:nvSpPr>
          <p:cNvPr id="40967" name="任意多边形 18"/>
          <p:cNvSpPr>
            <a:spLocks noChangeArrowheads="1"/>
          </p:cNvSpPr>
          <p:nvPr/>
        </p:nvSpPr>
        <p:spPr bwMode="auto">
          <a:xfrm>
            <a:off x="1689101" y="4748215"/>
            <a:ext cx="4373563" cy="574675"/>
          </a:xfrm>
          <a:custGeom>
            <a:avLst/>
            <a:gdLst>
              <a:gd name="T0" fmla="*/ 288041 w 3279285"/>
              <a:gd name="T1" fmla="*/ 0 h 431880"/>
              <a:gd name="T2" fmla="*/ 3138692 w 3279285"/>
              <a:gd name="T3" fmla="*/ 0 h 431880"/>
              <a:gd name="T4" fmla="*/ 3230966 w 3279285"/>
              <a:gd name="T5" fmla="*/ 101261 h 431880"/>
              <a:gd name="T6" fmla="*/ 4210982 w 3279285"/>
              <a:gd name="T7" fmla="*/ 566225 h 431880"/>
              <a:gd name="T8" fmla="*/ 4374217 w 3279285"/>
              <a:gd name="T9" fmla="*/ 574447 h 431880"/>
              <a:gd name="T10" fmla="*/ 4373003 w 3279285"/>
              <a:gd name="T11" fmla="*/ 574569 h 431880"/>
              <a:gd name="T12" fmla="*/ 288041 w 3279285"/>
              <a:gd name="T13" fmla="*/ 574569 h 431880"/>
              <a:gd name="T14" fmla="*/ 0 w 3279285"/>
              <a:gd name="T15" fmla="*/ 287284 h 431880"/>
              <a:gd name="T16" fmla="*/ 288041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rgbClr val="09416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39986" tIns="45717" rIns="239986" bIns="45717"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lnSpc>
                <a:spcPct val="120000"/>
              </a:lnSpc>
            </a:pPr>
            <a:r>
              <a:rPr lang="zh-CN" altLang="en-US" sz="2600" dirty="0">
                <a:solidFill>
                  <a:srgbClr val="FFFFFF"/>
                </a:solidFill>
                <a:latin typeface="微软雅黑" pitchFamily="34" charset="-122"/>
                <a:ea typeface="微软雅黑" pitchFamily="34" charset="-122"/>
              </a:rPr>
              <a:t>模块内容</a:t>
            </a:r>
          </a:p>
        </p:txBody>
      </p:sp>
      <p:sp>
        <p:nvSpPr>
          <p:cNvPr id="40968" name="同心圆 17"/>
          <p:cNvSpPr>
            <a:spLocks noChangeArrowheads="1"/>
          </p:cNvSpPr>
          <p:nvPr/>
        </p:nvSpPr>
        <p:spPr bwMode="auto">
          <a:xfrm>
            <a:off x="4635500" y="2249489"/>
            <a:ext cx="2903539" cy="2906712"/>
          </a:xfrm>
          <a:custGeom>
            <a:avLst/>
            <a:gdLst>
              <a:gd name="T0" fmla="*/ 0 w 2903538"/>
              <a:gd name="T1" fmla="*/ 1453356 h 2906712"/>
              <a:gd name="T2" fmla="*/ 1451769 w 2903538"/>
              <a:gd name="T3" fmla="*/ 0 h 2906712"/>
              <a:gd name="T4" fmla="*/ 2903538 w 2903538"/>
              <a:gd name="T5" fmla="*/ 1453356 h 2906712"/>
              <a:gd name="T6" fmla="*/ 1451769 w 2903538"/>
              <a:gd name="T7" fmla="*/ 2906712 h 2906712"/>
              <a:gd name="T8" fmla="*/ 0 w 2903538"/>
              <a:gd name="T9" fmla="*/ 1453356 h 2906712"/>
              <a:gd name="T10" fmla="*/ 183707 w 2903538"/>
              <a:gd name="T11" fmla="*/ 1453356 h 2906712"/>
              <a:gd name="T12" fmla="*/ 1451769 w 2903538"/>
              <a:gd name="T13" fmla="*/ 2723005 h 2906712"/>
              <a:gd name="T14" fmla="*/ 2719831 w 2903538"/>
              <a:gd name="T15" fmla="*/ 1453356 h 2906712"/>
              <a:gd name="T16" fmla="*/ 1451769 w 2903538"/>
              <a:gd name="T17" fmla="*/ 183707 h 2906712"/>
              <a:gd name="T18" fmla="*/ 183707 w 2903538"/>
              <a:gd name="T19" fmla="*/ 1453356 h 29067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03538"/>
              <a:gd name="T31" fmla="*/ 0 h 2906712"/>
              <a:gd name="T32" fmla="*/ 2903538 w 2903538"/>
              <a:gd name="T33" fmla="*/ 2906712 h 29067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03538" h="2906712">
                <a:moveTo>
                  <a:pt x="0" y="1453356"/>
                </a:moveTo>
                <a:cubicBezTo>
                  <a:pt x="0" y="650690"/>
                  <a:pt x="649979" y="0"/>
                  <a:pt x="1451769" y="0"/>
                </a:cubicBezTo>
                <a:cubicBezTo>
                  <a:pt x="2253559" y="0"/>
                  <a:pt x="2903538" y="650690"/>
                  <a:pt x="2903538" y="1453356"/>
                </a:cubicBezTo>
                <a:cubicBezTo>
                  <a:pt x="2903538" y="2256022"/>
                  <a:pt x="2253559" y="2906712"/>
                  <a:pt x="1451769" y="2906712"/>
                </a:cubicBezTo>
                <a:cubicBezTo>
                  <a:pt x="649979" y="2906712"/>
                  <a:pt x="0" y="2256022"/>
                  <a:pt x="0" y="1453356"/>
                </a:cubicBezTo>
                <a:close/>
                <a:moveTo>
                  <a:pt x="183707" y="1453356"/>
                </a:moveTo>
                <a:cubicBezTo>
                  <a:pt x="183707" y="2154564"/>
                  <a:pt x="751438" y="2723005"/>
                  <a:pt x="1451769" y="2723005"/>
                </a:cubicBezTo>
                <a:cubicBezTo>
                  <a:pt x="2152100" y="2723005"/>
                  <a:pt x="2719831" y="2154564"/>
                  <a:pt x="2719831" y="1453356"/>
                </a:cubicBezTo>
                <a:cubicBezTo>
                  <a:pt x="2719831" y="752148"/>
                  <a:pt x="2152100" y="183707"/>
                  <a:pt x="1451769" y="183707"/>
                </a:cubicBezTo>
                <a:cubicBezTo>
                  <a:pt x="751438" y="183707"/>
                  <a:pt x="183707" y="752148"/>
                  <a:pt x="183707" y="1453356"/>
                </a:cubicBezTo>
                <a:close/>
              </a:path>
            </a:pathLst>
          </a:custGeom>
          <a:solidFill>
            <a:srgbClr val="09416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4200" dirty="0">
                <a:solidFill>
                  <a:srgbClr val="0070C0"/>
                </a:solidFill>
                <a:latin typeface="微软雅黑" pitchFamily="34" charset="-122"/>
                <a:ea typeface="微软雅黑" pitchFamily="34" charset="-122"/>
              </a:rPr>
              <a:t>re</a:t>
            </a:r>
            <a:endParaRPr lang="zh-CN" altLang="en-US" sz="4200" dirty="0">
              <a:solidFill>
                <a:srgbClr val="0070C0"/>
              </a:solidFill>
              <a:latin typeface="微软雅黑" pitchFamily="34" charset="-122"/>
              <a:ea typeface="微软雅黑" pitchFamily="34" charset="-122"/>
            </a:endParaRPr>
          </a:p>
        </p:txBody>
      </p:sp>
      <p:sp>
        <p:nvSpPr>
          <p:cNvPr id="40969" name="矩形 3"/>
          <p:cNvSpPr>
            <a:spLocks noChangeArrowheads="1"/>
          </p:cNvSpPr>
          <p:nvPr/>
        </p:nvSpPr>
        <p:spPr bwMode="auto">
          <a:xfrm>
            <a:off x="1870171" y="2174316"/>
            <a:ext cx="3109361" cy="2599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7" rIns="91435" bIns="45717" numCol="2">
            <a:spAutoFit/>
          </a:bodyPr>
          <a:lstStyle>
            <a:lvl1pPr marL="373063" indent="-28575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eaLnBrk="1" hangingPunct="1">
              <a:lnSpc>
                <a:spcPct val="150000"/>
              </a:lnSpc>
              <a:buFont typeface="Wingdings" pitchFamily="2" charset="2"/>
              <a:buChar char="p"/>
            </a:pPr>
            <a:r>
              <a:rPr lang="zh-CN" altLang="en-US" sz="1100" dirty="0">
                <a:solidFill>
                  <a:srgbClr val="094162"/>
                </a:solidFill>
                <a:latin typeface="微软雅黑" pitchFamily="34" charset="-122"/>
                <a:ea typeface="微软雅黑" pitchFamily="34" charset="-122"/>
              </a:rPr>
              <a:t>语法</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re.compile</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re.search</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re.match</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re.split</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re.findall</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re.finditer</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re.sub</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re.subn</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re.escape</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re.purge</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re.debug</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re.I</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re.L</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re.M</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re.S</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re.U</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re.X</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re.error</a:t>
            </a:r>
            <a:endParaRPr lang="en-US" altLang="zh-CN" sz="1100" dirty="0">
              <a:solidFill>
                <a:srgbClr val="094162"/>
              </a:solidFill>
              <a:latin typeface="微软雅黑" pitchFamily="34" charset="-122"/>
              <a:ea typeface="微软雅黑" pitchFamily="34" charset="-122"/>
            </a:endParaRPr>
          </a:p>
        </p:txBody>
      </p:sp>
      <p:sp>
        <p:nvSpPr>
          <p:cNvPr id="40970" name="矩形 23"/>
          <p:cNvSpPr>
            <a:spLocks noChangeArrowheads="1"/>
          </p:cNvSpPr>
          <p:nvPr/>
        </p:nvSpPr>
        <p:spPr bwMode="auto">
          <a:xfrm>
            <a:off x="7735889" y="2768602"/>
            <a:ext cx="3535851" cy="3887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7" rIns="91435" bIns="45717" numCol="2">
            <a:spAutoFit/>
          </a:bodyPr>
          <a:lstStyle>
            <a:lvl1pPr marL="373063" indent="-28575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re.MatchObject</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a:solidFill>
                  <a:srgbClr val="094162"/>
                </a:solidFill>
                <a:latin typeface="微软雅黑" pitchFamily="34" charset="-122"/>
                <a:ea typeface="微软雅黑" pitchFamily="34" charset="-122"/>
              </a:rPr>
              <a:t>expand()</a:t>
            </a:r>
          </a:p>
          <a:p>
            <a:pPr algn="just" eaLnBrk="1" hangingPunct="1">
              <a:lnSpc>
                <a:spcPct val="150000"/>
              </a:lnSpc>
              <a:buFont typeface="Arial" pitchFamily="34" charset="0"/>
              <a:buChar char="•"/>
            </a:pPr>
            <a:r>
              <a:rPr lang="en-US" altLang="zh-CN" sz="1100" dirty="0">
                <a:solidFill>
                  <a:srgbClr val="094162"/>
                </a:solidFill>
                <a:latin typeface="微软雅黑" pitchFamily="34" charset="-122"/>
                <a:ea typeface="微软雅黑" pitchFamily="34" charset="-122"/>
              </a:rPr>
              <a:t>group()</a:t>
            </a:r>
          </a:p>
          <a:p>
            <a:pPr algn="just" eaLnBrk="1" hangingPunct="1">
              <a:lnSpc>
                <a:spcPct val="150000"/>
              </a:lnSpc>
              <a:buFont typeface="Arial" pitchFamily="34" charset="0"/>
              <a:buChar char="•"/>
            </a:pPr>
            <a:r>
              <a:rPr lang="en-US" altLang="zh-CN" sz="1100" dirty="0">
                <a:solidFill>
                  <a:srgbClr val="094162"/>
                </a:solidFill>
                <a:latin typeface="微软雅黑" pitchFamily="34" charset="-122"/>
                <a:ea typeface="微软雅黑" pitchFamily="34" charset="-122"/>
              </a:rPr>
              <a:t>groups()</a:t>
            </a: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groupdict</a:t>
            </a:r>
            <a:r>
              <a:rPr lang="en-US" altLang="zh-CN" sz="1100" dirty="0">
                <a:solidFill>
                  <a:srgbClr val="094162"/>
                </a:solidFill>
                <a:latin typeface="微软雅黑" pitchFamily="34" charset="-122"/>
                <a:ea typeface="微软雅黑" pitchFamily="34" charset="-122"/>
              </a:rPr>
              <a:t>()</a:t>
            </a:r>
          </a:p>
          <a:p>
            <a:pPr algn="just" eaLnBrk="1" hangingPunct="1">
              <a:lnSpc>
                <a:spcPct val="150000"/>
              </a:lnSpc>
              <a:buFont typeface="Arial" pitchFamily="34" charset="0"/>
              <a:buChar char="•"/>
            </a:pPr>
            <a:r>
              <a:rPr lang="en-US" altLang="zh-CN" sz="1100" dirty="0">
                <a:solidFill>
                  <a:srgbClr val="094162"/>
                </a:solidFill>
                <a:latin typeface="微软雅黑" pitchFamily="34" charset="-122"/>
                <a:ea typeface="微软雅黑" pitchFamily="34" charset="-122"/>
              </a:rPr>
              <a:t>start()</a:t>
            </a:r>
          </a:p>
          <a:p>
            <a:pPr algn="just" eaLnBrk="1" hangingPunct="1">
              <a:lnSpc>
                <a:spcPct val="150000"/>
              </a:lnSpc>
              <a:buFont typeface="Arial" pitchFamily="34" charset="0"/>
              <a:buChar char="•"/>
            </a:pPr>
            <a:r>
              <a:rPr lang="en-US" altLang="zh-CN" sz="1100" dirty="0">
                <a:solidFill>
                  <a:srgbClr val="094162"/>
                </a:solidFill>
                <a:latin typeface="微软雅黑" pitchFamily="34" charset="-122"/>
                <a:ea typeface="微软雅黑" pitchFamily="34" charset="-122"/>
              </a:rPr>
              <a:t>end()</a:t>
            </a:r>
          </a:p>
          <a:p>
            <a:pPr algn="just" eaLnBrk="1" hangingPunct="1">
              <a:lnSpc>
                <a:spcPct val="150000"/>
              </a:lnSpc>
              <a:buFont typeface="Arial" pitchFamily="34" charset="0"/>
              <a:buChar char="•"/>
            </a:pPr>
            <a:r>
              <a:rPr lang="en-US" altLang="zh-CN" sz="1100" dirty="0">
                <a:solidFill>
                  <a:srgbClr val="094162"/>
                </a:solidFill>
                <a:latin typeface="微软雅黑" pitchFamily="34" charset="-122"/>
                <a:ea typeface="微软雅黑" pitchFamily="34" charset="-122"/>
              </a:rPr>
              <a:t>span()</a:t>
            </a: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pos</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endpos</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lastindex</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lastgroup</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a:solidFill>
                  <a:srgbClr val="094162"/>
                </a:solidFill>
                <a:latin typeface="微软雅黑" pitchFamily="34" charset="-122"/>
                <a:ea typeface="微软雅黑" pitchFamily="34" charset="-122"/>
              </a:rPr>
              <a:t>string</a:t>
            </a:r>
          </a:p>
          <a:p>
            <a:pPr algn="just" eaLnBrk="1" hangingPunct="1">
              <a:lnSpc>
                <a:spcPct val="150000"/>
              </a:lnSpc>
              <a:buFont typeface="Arial" pitchFamily="34" charset="0"/>
              <a:buChar char="•"/>
            </a:pPr>
            <a:r>
              <a:rPr lang="en-US" altLang="zh-CN" sz="1100" dirty="0">
                <a:solidFill>
                  <a:srgbClr val="094162"/>
                </a:solidFill>
                <a:latin typeface="微软雅黑" pitchFamily="34" charset="-122"/>
                <a:ea typeface="微软雅黑" pitchFamily="34" charset="-122"/>
              </a:rPr>
              <a:t>re</a:t>
            </a:r>
          </a:p>
          <a:p>
            <a:pPr marL="87308" indent="0" algn="just" eaLnBrk="1" hangingPunct="1">
              <a:lnSpc>
                <a:spcPct val="150000"/>
              </a:lnSpc>
            </a:pPr>
            <a:endParaRPr lang="en-US" altLang="zh-CN" sz="1100" dirty="0">
              <a:solidFill>
                <a:srgbClr val="094162"/>
              </a:solidFill>
              <a:latin typeface="微软雅黑" pitchFamily="34" charset="-122"/>
              <a:ea typeface="微软雅黑" pitchFamily="34" charset="-122"/>
            </a:endParaRPr>
          </a:p>
          <a:p>
            <a:pPr marL="0" indent="0" algn="just" eaLnBrk="1" hangingPunct="1">
              <a:lnSpc>
                <a:spcPct val="150000"/>
              </a:lnSpc>
              <a:buFont typeface="Wingdings" pitchFamily="2" charset="2"/>
              <a:buChar char="p"/>
            </a:pPr>
            <a:r>
              <a:rPr lang="en-US" altLang="zh-CN" sz="1100" dirty="0">
                <a:solidFill>
                  <a:srgbClr val="094162"/>
                </a:solidFill>
                <a:latin typeface="微软雅黑" pitchFamily="34" charset="-122"/>
                <a:ea typeface="微软雅黑" pitchFamily="34" charset="-122"/>
              </a:rPr>
              <a:t>  </a:t>
            </a:r>
            <a:r>
              <a:rPr lang="en-US" altLang="zh-CN" sz="1100" dirty="0" err="1">
                <a:solidFill>
                  <a:srgbClr val="094162"/>
                </a:solidFill>
                <a:latin typeface="微软雅黑" pitchFamily="34" charset="-122"/>
                <a:ea typeface="微软雅黑" pitchFamily="34" charset="-122"/>
              </a:rPr>
              <a:t>re.RegexObject</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re.search</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re.match</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re.split</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re.findall</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re.finditer</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re.sub</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re.subn</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re.flags</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re.groups</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re.groupindex</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re.pattern</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endParaRPr lang="en-US" altLang="zh-CN" sz="1100" dirty="0">
              <a:solidFill>
                <a:srgbClr val="094162"/>
              </a:solidFill>
              <a:latin typeface="微软雅黑" pitchFamily="34" charset="-122"/>
              <a:ea typeface="微软雅黑" pitchFamily="34" charset="-122"/>
            </a:endParaRPr>
          </a:p>
        </p:txBody>
      </p:sp>
      <p:sp>
        <p:nvSpPr>
          <p:cNvPr id="2" name="TextBox 1"/>
          <p:cNvSpPr txBox="1"/>
          <p:nvPr/>
        </p:nvSpPr>
        <p:spPr>
          <a:xfrm>
            <a:off x="905608" y="6356838"/>
            <a:ext cx="6462346" cy="369332"/>
          </a:xfrm>
          <a:prstGeom prst="rect">
            <a:avLst/>
          </a:prstGeom>
          <a:noFill/>
        </p:spPr>
        <p:txBody>
          <a:bodyPr wrap="square" rtlCol="0">
            <a:spAutoFit/>
          </a:bodyPr>
          <a:lstStyle/>
          <a:p>
            <a:r>
              <a:rPr lang="en-US" altLang="zh-CN" dirty="0">
                <a:hlinkClick r:id="rId2"/>
              </a:rPr>
              <a:t>http://</a:t>
            </a:r>
            <a:r>
              <a:rPr lang="en-US" altLang="zh-CN" dirty="0" smtClean="0">
                <a:hlinkClick r:id="rId2"/>
              </a:rPr>
              <a:t>blog.csdn.net/qq_24918869/article/details/52201598</a:t>
            </a:r>
            <a:r>
              <a:rPr lang="en-US" altLang="zh-CN" dirty="0" smtClean="0"/>
              <a:t> </a:t>
            </a:r>
          </a:p>
        </p:txBody>
      </p:sp>
    </p:spTree>
    <p:extLst>
      <p:ext uri="{BB962C8B-B14F-4D97-AF65-F5344CB8AC3E}">
        <p14:creationId xmlns:p14="http://schemas.microsoft.com/office/powerpoint/2010/main" val="4128868485"/>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框 2"/>
          <p:cNvSpPr txBox="1">
            <a:spLocks noChangeArrowheads="1"/>
          </p:cNvSpPr>
          <p:nvPr/>
        </p:nvSpPr>
        <p:spPr bwMode="auto">
          <a:xfrm>
            <a:off x="790578" y="128588"/>
            <a:ext cx="3507553"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7" rIns="91435" bIns="45717">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2800" b="1" dirty="0">
                <a:solidFill>
                  <a:srgbClr val="FFFFFF"/>
                </a:solidFill>
                <a:latin typeface="微软雅黑" pitchFamily="34" charset="-122"/>
                <a:ea typeface="微软雅黑" pitchFamily="34" charset="-122"/>
              </a:rPr>
              <a:t>regex module </a:t>
            </a:r>
            <a:r>
              <a:rPr lang="zh-CN" altLang="en-US" sz="2800" b="1" dirty="0">
                <a:solidFill>
                  <a:srgbClr val="FFFFFF"/>
                </a:solidFill>
                <a:latin typeface="微软雅黑" pitchFamily="34" charset="-122"/>
                <a:ea typeface="微软雅黑" pitchFamily="34" charset="-122"/>
              </a:rPr>
              <a:t>内容</a:t>
            </a:r>
          </a:p>
        </p:txBody>
      </p:sp>
      <p:grpSp>
        <p:nvGrpSpPr>
          <p:cNvPr id="40963" name="Group 3"/>
          <p:cNvGrpSpPr>
            <a:grpSpLocks/>
          </p:cNvGrpSpPr>
          <p:nvPr/>
        </p:nvGrpSpPr>
        <p:grpSpPr bwMode="auto">
          <a:xfrm>
            <a:off x="271464" y="223838"/>
            <a:ext cx="474663" cy="290512"/>
            <a:chOff x="0" y="0"/>
            <a:chExt cx="714375" cy="438150"/>
          </a:xfrm>
        </p:grpSpPr>
        <p:sp>
          <p:nvSpPr>
            <p:cNvPr id="40964"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a:solidFill>
                  <a:srgbClr val="000000"/>
                </a:solidFill>
              </a:endParaRPr>
            </a:p>
          </p:txBody>
        </p:sp>
        <p:sp>
          <p:nvSpPr>
            <p:cNvPr id="40965"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a:solidFill>
                  <a:srgbClr val="000000"/>
                </a:solidFill>
              </a:endParaRPr>
            </a:p>
          </p:txBody>
        </p:sp>
      </p:grpSp>
      <p:sp>
        <p:nvSpPr>
          <p:cNvPr id="40966" name="任意多边形 17"/>
          <p:cNvSpPr>
            <a:spLocks noChangeArrowheads="1"/>
          </p:cNvSpPr>
          <p:nvPr/>
        </p:nvSpPr>
        <p:spPr bwMode="auto">
          <a:xfrm>
            <a:off x="6135690" y="2084389"/>
            <a:ext cx="4367212" cy="576262"/>
          </a:xfrm>
          <a:custGeom>
            <a:avLst/>
            <a:gdLst>
              <a:gd name="T0" fmla="*/ 36499 w 3275513"/>
              <a:gd name="T1" fmla="*/ 0 h 431880"/>
              <a:gd name="T2" fmla="*/ 4078678 w 3275513"/>
              <a:gd name="T3" fmla="*/ 0 h 431880"/>
              <a:gd name="T4" fmla="*/ 4366545 w 3275513"/>
              <a:gd name="T5" fmla="*/ 288078 h 431880"/>
              <a:gd name="T6" fmla="*/ 4078678 w 3275513"/>
              <a:gd name="T7" fmla="*/ 576155 h 431880"/>
              <a:gd name="T8" fmla="*/ 1164360 w 3275513"/>
              <a:gd name="T9" fmla="*/ 576155 h 431880"/>
              <a:gd name="T10" fmla="*/ 1072142 w 3275513"/>
              <a:gd name="T11" fmla="*/ 474617 h 431880"/>
              <a:gd name="T12" fmla="*/ 92717 w 3275513"/>
              <a:gd name="T13" fmla="*/ 8367 h 431880"/>
              <a:gd name="T14" fmla="*/ 0 w 3275513"/>
              <a:gd name="T15" fmla="*/ 3681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rgbClr val="09416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39986" tIns="45717" rIns="239986" bIns="45717"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r" eaLnBrk="1" hangingPunct="1">
              <a:lnSpc>
                <a:spcPct val="120000"/>
              </a:lnSpc>
            </a:pPr>
            <a:r>
              <a:rPr lang="zh-CN" altLang="en-US" sz="2600" dirty="0">
                <a:solidFill>
                  <a:srgbClr val="FFFFFF"/>
                </a:solidFill>
                <a:latin typeface="微软雅黑" pitchFamily="34" charset="-122"/>
                <a:ea typeface="微软雅黑" pitchFamily="34" charset="-122"/>
              </a:rPr>
              <a:t>类（仅限增添）</a:t>
            </a:r>
          </a:p>
        </p:txBody>
      </p:sp>
      <p:sp>
        <p:nvSpPr>
          <p:cNvPr id="40967" name="任意多边形 18"/>
          <p:cNvSpPr>
            <a:spLocks noChangeArrowheads="1"/>
          </p:cNvSpPr>
          <p:nvPr/>
        </p:nvSpPr>
        <p:spPr bwMode="auto">
          <a:xfrm>
            <a:off x="1689101" y="4748215"/>
            <a:ext cx="4373563" cy="574675"/>
          </a:xfrm>
          <a:custGeom>
            <a:avLst/>
            <a:gdLst>
              <a:gd name="T0" fmla="*/ 288041 w 3279285"/>
              <a:gd name="T1" fmla="*/ 0 h 431880"/>
              <a:gd name="T2" fmla="*/ 3138692 w 3279285"/>
              <a:gd name="T3" fmla="*/ 0 h 431880"/>
              <a:gd name="T4" fmla="*/ 3230966 w 3279285"/>
              <a:gd name="T5" fmla="*/ 101261 h 431880"/>
              <a:gd name="T6" fmla="*/ 4210982 w 3279285"/>
              <a:gd name="T7" fmla="*/ 566225 h 431880"/>
              <a:gd name="T8" fmla="*/ 4374217 w 3279285"/>
              <a:gd name="T9" fmla="*/ 574447 h 431880"/>
              <a:gd name="T10" fmla="*/ 4373003 w 3279285"/>
              <a:gd name="T11" fmla="*/ 574569 h 431880"/>
              <a:gd name="T12" fmla="*/ 288041 w 3279285"/>
              <a:gd name="T13" fmla="*/ 574569 h 431880"/>
              <a:gd name="T14" fmla="*/ 0 w 3279285"/>
              <a:gd name="T15" fmla="*/ 287284 h 431880"/>
              <a:gd name="T16" fmla="*/ 288041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rgbClr val="09416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39986" tIns="45717" rIns="239986" bIns="45717"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lnSpc>
                <a:spcPct val="120000"/>
              </a:lnSpc>
            </a:pPr>
            <a:r>
              <a:rPr lang="zh-CN" altLang="en-US" sz="2600" dirty="0">
                <a:solidFill>
                  <a:srgbClr val="FFFFFF"/>
                </a:solidFill>
                <a:latin typeface="微软雅黑" pitchFamily="34" charset="-122"/>
                <a:ea typeface="微软雅黑" pitchFamily="34" charset="-122"/>
              </a:rPr>
              <a:t>模块内容</a:t>
            </a:r>
            <a:r>
              <a:rPr lang="en-US" altLang="zh-CN" sz="2600" dirty="0">
                <a:solidFill>
                  <a:srgbClr val="FFFFFF"/>
                </a:solidFill>
                <a:latin typeface="微软雅黑" pitchFamily="34" charset="-122"/>
                <a:ea typeface="微软雅黑" pitchFamily="34" charset="-122"/>
              </a:rPr>
              <a:t>(</a:t>
            </a:r>
            <a:r>
              <a:rPr lang="zh-CN" altLang="en-US" sz="2600" dirty="0">
                <a:solidFill>
                  <a:srgbClr val="FFFFFF"/>
                </a:solidFill>
                <a:latin typeface="微软雅黑" pitchFamily="34" charset="-122"/>
                <a:ea typeface="微软雅黑" pitchFamily="34" charset="-122"/>
              </a:rPr>
              <a:t>仅限增添</a:t>
            </a:r>
            <a:r>
              <a:rPr lang="en-US" altLang="zh-CN" sz="2600" dirty="0">
                <a:solidFill>
                  <a:srgbClr val="FFFFFF"/>
                </a:solidFill>
                <a:latin typeface="微软雅黑" pitchFamily="34" charset="-122"/>
                <a:ea typeface="微软雅黑" pitchFamily="34" charset="-122"/>
              </a:rPr>
              <a:t>)</a:t>
            </a:r>
            <a:endParaRPr lang="zh-CN" altLang="en-US" sz="2600" dirty="0">
              <a:solidFill>
                <a:srgbClr val="FFFFFF"/>
              </a:solidFill>
              <a:latin typeface="微软雅黑" pitchFamily="34" charset="-122"/>
              <a:ea typeface="微软雅黑" pitchFamily="34" charset="-122"/>
            </a:endParaRPr>
          </a:p>
        </p:txBody>
      </p:sp>
      <p:sp>
        <p:nvSpPr>
          <p:cNvPr id="40968" name="同心圆 17"/>
          <p:cNvSpPr>
            <a:spLocks noChangeArrowheads="1"/>
          </p:cNvSpPr>
          <p:nvPr/>
        </p:nvSpPr>
        <p:spPr bwMode="auto">
          <a:xfrm>
            <a:off x="4635500" y="2249489"/>
            <a:ext cx="2903539" cy="2906712"/>
          </a:xfrm>
          <a:custGeom>
            <a:avLst/>
            <a:gdLst>
              <a:gd name="T0" fmla="*/ 0 w 2903538"/>
              <a:gd name="T1" fmla="*/ 1453356 h 2906712"/>
              <a:gd name="T2" fmla="*/ 1451769 w 2903538"/>
              <a:gd name="T3" fmla="*/ 0 h 2906712"/>
              <a:gd name="T4" fmla="*/ 2903538 w 2903538"/>
              <a:gd name="T5" fmla="*/ 1453356 h 2906712"/>
              <a:gd name="T6" fmla="*/ 1451769 w 2903538"/>
              <a:gd name="T7" fmla="*/ 2906712 h 2906712"/>
              <a:gd name="T8" fmla="*/ 0 w 2903538"/>
              <a:gd name="T9" fmla="*/ 1453356 h 2906712"/>
              <a:gd name="T10" fmla="*/ 183707 w 2903538"/>
              <a:gd name="T11" fmla="*/ 1453356 h 2906712"/>
              <a:gd name="T12" fmla="*/ 1451769 w 2903538"/>
              <a:gd name="T13" fmla="*/ 2723005 h 2906712"/>
              <a:gd name="T14" fmla="*/ 2719831 w 2903538"/>
              <a:gd name="T15" fmla="*/ 1453356 h 2906712"/>
              <a:gd name="T16" fmla="*/ 1451769 w 2903538"/>
              <a:gd name="T17" fmla="*/ 183707 h 2906712"/>
              <a:gd name="T18" fmla="*/ 183707 w 2903538"/>
              <a:gd name="T19" fmla="*/ 1453356 h 29067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03538"/>
              <a:gd name="T31" fmla="*/ 0 h 2906712"/>
              <a:gd name="T32" fmla="*/ 2903538 w 2903538"/>
              <a:gd name="T33" fmla="*/ 2906712 h 29067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03538" h="2906712">
                <a:moveTo>
                  <a:pt x="0" y="1453356"/>
                </a:moveTo>
                <a:cubicBezTo>
                  <a:pt x="0" y="650690"/>
                  <a:pt x="649979" y="0"/>
                  <a:pt x="1451769" y="0"/>
                </a:cubicBezTo>
                <a:cubicBezTo>
                  <a:pt x="2253559" y="0"/>
                  <a:pt x="2903538" y="650690"/>
                  <a:pt x="2903538" y="1453356"/>
                </a:cubicBezTo>
                <a:cubicBezTo>
                  <a:pt x="2903538" y="2256022"/>
                  <a:pt x="2253559" y="2906712"/>
                  <a:pt x="1451769" y="2906712"/>
                </a:cubicBezTo>
                <a:cubicBezTo>
                  <a:pt x="649979" y="2906712"/>
                  <a:pt x="0" y="2256022"/>
                  <a:pt x="0" y="1453356"/>
                </a:cubicBezTo>
                <a:close/>
                <a:moveTo>
                  <a:pt x="183707" y="1453356"/>
                </a:moveTo>
                <a:cubicBezTo>
                  <a:pt x="183707" y="2154564"/>
                  <a:pt x="751438" y="2723005"/>
                  <a:pt x="1451769" y="2723005"/>
                </a:cubicBezTo>
                <a:cubicBezTo>
                  <a:pt x="2152100" y="2723005"/>
                  <a:pt x="2719831" y="2154564"/>
                  <a:pt x="2719831" y="1453356"/>
                </a:cubicBezTo>
                <a:cubicBezTo>
                  <a:pt x="2719831" y="752148"/>
                  <a:pt x="2152100" y="183707"/>
                  <a:pt x="1451769" y="183707"/>
                </a:cubicBezTo>
                <a:cubicBezTo>
                  <a:pt x="751438" y="183707"/>
                  <a:pt x="183707" y="752148"/>
                  <a:pt x="183707" y="1453356"/>
                </a:cubicBezTo>
                <a:close/>
              </a:path>
            </a:pathLst>
          </a:custGeom>
          <a:solidFill>
            <a:srgbClr val="09416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4200" dirty="0">
                <a:solidFill>
                  <a:srgbClr val="0070C0"/>
                </a:solidFill>
                <a:latin typeface="微软雅黑" pitchFamily="34" charset="-122"/>
                <a:ea typeface="微软雅黑" pitchFamily="34" charset="-122"/>
              </a:rPr>
              <a:t>regex</a:t>
            </a:r>
            <a:endParaRPr lang="zh-CN" altLang="en-US" sz="4200" dirty="0">
              <a:solidFill>
                <a:srgbClr val="0070C0"/>
              </a:solidFill>
              <a:latin typeface="微软雅黑" pitchFamily="34" charset="-122"/>
              <a:ea typeface="微软雅黑" pitchFamily="34" charset="-122"/>
            </a:endParaRPr>
          </a:p>
        </p:txBody>
      </p:sp>
      <p:sp>
        <p:nvSpPr>
          <p:cNvPr id="40969" name="矩形 3"/>
          <p:cNvSpPr>
            <a:spLocks noChangeArrowheads="1"/>
          </p:cNvSpPr>
          <p:nvPr/>
        </p:nvSpPr>
        <p:spPr bwMode="auto">
          <a:xfrm>
            <a:off x="2416586" y="3305507"/>
            <a:ext cx="2049908" cy="1361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7" rIns="91435" bIns="45717" numCol="1">
            <a:spAutoFit/>
          </a:bodyPr>
          <a:lstStyle>
            <a:lvl1pPr marL="373063" indent="-28575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regex.fullmatch</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regex.splititer</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regex.subf</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regex.subfn</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Wingdings" pitchFamily="2" charset="2"/>
              <a:buChar char="p"/>
            </a:pPr>
            <a:r>
              <a:rPr lang="en-US" altLang="zh-CN" sz="1100" dirty="0" err="1" smtClean="0">
                <a:solidFill>
                  <a:srgbClr val="094162"/>
                </a:solidFill>
                <a:latin typeface="微软雅黑" pitchFamily="34" charset="-122"/>
                <a:ea typeface="微软雅黑" pitchFamily="34" charset="-122"/>
              </a:rPr>
              <a:t>regex.template</a:t>
            </a:r>
            <a:endParaRPr lang="en-US" altLang="zh-CN" sz="1100" dirty="0">
              <a:solidFill>
                <a:srgbClr val="094162"/>
              </a:solidFill>
              <a:latin typeface="微软雅黑" pitchFamily="34" charset="-122"/>
              <a:ea typeface="微软雅黑" pitchFamily="34" charset="-122"/>
            </a:endParaRPr>
          </a:p>
        </p:txBody>
      </p:sp>
      <p:sp>
        <p:nvSpPr>
          <p:cNvPr id="40970" name="矩形 23"/>
          <p:cNvSpPr>
            <a:spLocks noChangeArrowheads="1"/>
          </p:cNvSpPr>
          <p:nvPr/>
        </p:nvSpPr>
        <p:spPr bwMode="auto">
          <a:xfrm>
            <a:off x="7472116" y="2668468"/>
            <a:ext cx="3790831" cy="288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7" rIns="91435" bIns="45717" numCol="2">
            <a:spAutoFit/>
          </a:bodyPr>
          <a:lstStyle>
            <a:lvl1pPr marL="373063" indent="-28575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eaLnBrk="1" hangingPunct="1">
              <a:lnSpc>
                <a:spcPct val="150000"/>
              </a:lnSpc>
              <a:buFont typeface="Wingdings" pitchFamily="2" charset="2"/>
              <a:buChar char="p"/>
            </a:pPr>
            <a:r>
              <a:rPr lang="en-US" altLang="zh-CN" sz="1100" dirty="0" err="1">
                <a:solidFill>
                  <a:srgbClr val="094162"/>
                </a:solidFill>
                <a:latin typeface="微软雅黑" pitchFamily="34" charset="-122"/>
                <a:ea typeface="微软雅黑" pitchFamily="34" charset="-122"/>
              </a:rPr>
              <a:t>regex.MatchObject</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a:solidFill>
                  <a:srgbClr val="7030A0"/>
                </a:solidFill>
                <a:latin typeface="微软雅黑" pitchFamily="34" charset="-122"/>
                <a:ea typeface="微软雅黑" pitchFamily="34" charset="-122"/>
              </a:rPr>
              <a:t>captures()</a:t>
            </a: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capturesdict</a:t>
            </a:r>
            <a:r>
              <a:rPr lang="en-US" altLang="zh-CN" sz="1100" dirty="0">
                <a:solidFill>
                  <a:srgbClr val="094162"/>
                </a:solidFill>
                <a:latin typeface="微软雅黑" pitchFamily="34" charset="-122"/>
                <a:ea typeface="微软雅黑" pitchFamily="34" charset="-122"/>
              </a:rPr>
              <a:t>()</a:t>
            </a: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detach_string</a:t>
            </a:r>
            <a:r>
              <a:rPr lang="en-US" altLang="zh-CN" sz="1100" dirty="0">
                <a:solidFill>
                  <a:srgbClr val="094162"/>
                </a:solidFill>
                <a:latin typeface="微软雅黑" pitchFamily="34" charset="-122"/>
                <a:ea typeface="微软雅黑" pitchFamily="34" charset="-122"/>
              </a:rPr>
              <a:t>()</a:t>
            </a: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expandf</a:t>
            </a:r>
            <a:r>
              <a:rPr lang="en-US" altLang="zh-CN" sz="1100" dirty="0">
                <a:solidFill>
                  <a:srgbClr val="094162"/>
                </a:solidFill>
                <a:latin typeface="微软雅黑" pitchFamily="34" charset="-122"/>
                <a:ea typeface="微软雅黑" pitchFamily="34" charset="-122"/>
              </a:rPr>
              <a:t>()</a:t>
            </a:r>
          </a:p>
          <a:p>
            <a:pPr algn="just" eaLnBrk="1" hangingPunct="1">
              <a:lnSpc>
                <a:spcPct val="150000"/>
              </a:lnSpc>
              <a:buFont typeface="Arial" pitchFamily="34" charset="0"/>
              <a:buChar char="•"/>
            </a:pPr>
            <a:r>
              <a:rPr lang="en-US" altLang="zh-CN" sz="1100" dirty="0">
                <a:solidFill>
                  <a:srgbClr val="094162"/>
                </a:solidFill>
                <a:latin typeface="微软雅黑" pitchFamily="34" charset="-122"/>
                <a:ea typeface="微软雅黑" pitchFamily="34" charset="-122"/>
              </a:rPr>
              <a:t>partial()</a:t>
            </a: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regs</a:t>
            </a:r>
            <a:r>
              <a:rPr lang="en-US" altLang="zh-CN" sz="1100" dirty="0">
                <a:solidFill>
                  <a:srgbClr val="094162"/>
                </a:solidFill>
                <a:latin typeface="微软雅黑" pitchFamily="34" charset="-122"/>
                <a:ea typeface="微软雅黑" pitchFamily="34" charset="-122"/>
              </a:rPr>
              <a:t>()</a:t>
            </a:r>
          </a:p>
          <a:p>
            <a:pPr algn="just" eaLnBrk="1" hangingPunct="1">
              <a:lnSpc>
                <a:spcPct val="150000"/>
              </a:lnSpc>
              <a:buFont typeface="Arial" pitchFamily="34" charset="0"/>
              <a:buChar char="•"/>
            </a:pPr>
            <a:r>
              <a:rPr lang="en-US" altLang="zh-CN" sz="1100" dirty="0">
                <a:solidFill>
                  <a:srgbClr val="094162"/>
                </a:solidFill>
                <a:latin typeface="微软雅黑" pitchFamily="34" charset="-122"/>
                <a:ea typeface="微软雅黑" pitchFamily="34" charset="-122"/>
              </a:rPr>
              <a:t>spans()</a:t>
            </a:r>
          </a:p>
          <a:p>
            <a:pPr algn="just" eaLnBrk="1" hangingPunct="1">
              <a:lnSpc>
                <a:spcPct val="150000"/>
              </a:lnSpc>
              <a:buFont typeface="Arial" pitchFamily="34" charset="0"/>
              <a:buChar char="•"/>
            </a:pPr>
            <a:r>
              <a:rPr lang="en-US" altLang="zh-CN" sz="1100" dirty="0">
                <a:solidFill>
                  <a:srgbClr val="094162"/>
                </a:solidFill>
                <a:latin typeface="微软雅黑" pitchFamily="34" charset="-122"/>
                <a:ea typeface="微软雅黑" pitchFamily="34" charset="-122"/>
              </a:rPr>
              <a:t>starts()</a:t>
            </a:r>
          </a:p>
          <a:p>
            <a:pPr marL="171440" indent="-171440" algn="just" eaLnBrk="1" hangingPunct="1">
              <a:lnSpc>
                <a:spcPct val="150000"/>
              </a:lnSpc>
              <a:buFont typeface="Wingdings" panose="05000000000000000000" pitchFamily="2" charset="2"/>
              <a:buChar char="p"/>
            </a:pPr>
            <a:r>
              <a:rPr lang="en-US" altLang="zh-CN" sz="1100" dirty="0">
                <a:solidFill>
                  <a:srgbClr val="094162"/>
                </a:solidFill>
                <a:latin typeface="微软雅黑" pitchFamily="34" charset="-122"/>
                <a:ea typeface="微软雅黑" pitchFamily="34" charset="-122"/>
              </a:rPr>
              <a:t>  </a:t>
            </a:r>
            <a:r>
              <a:rPr lang="en-US" altLang="zh-CN" sz="1100" dirty="0" err="1">
                <a:solidFill>
                  <a:srgbClr val="094162"/>
                </a:solidFill>
                <a:latin typeface="微软雅黑" pitchFamily="34" charset="-122"/>
                <a:ea typeface="微软雅黑" pitchFamily="34" charset="-122"/>
              </a:rPr>
              <a:t>regex.RegexObject</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regex.fullmatch</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regex.name_lists</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regex.scanner</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regex.splititer</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regex.subf</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r>
              <a:rPr lang="en-US" altLang="zh-CN" sz="1100" dirty="0" err="1">
                <a:solidFill>
                  <a:srgbClr val="094162"/>
                </a:solidFill>
                <a:latin typeface="微软雅黑" pitchFamily="34" charset="-122"/>
                <a:ea typeface="微软雅黑" pitchFamily="34" charset="-122"/>
              </a:rPr>
              <a:t>regex.subfn</a:t>
            </a:r>
            <a:endParaRPr lang="en-US" altLang="zh-CN" sz="1100" dirty="0">
              <a:solidFill>
                <a:srgbClr val="094162"/>
              </a:solidFill>
              <a:latin typeface="微软雅黑" pitchFamily="34" charset="-122"/>
              <a:ea typeface="微软雅黑" pitchFamily="34" charset="-122"/>
            </a:endParaRPr>
          </a:p>
          <a:p>
            <a:pPr algn="just" eaLnBrk="1" hangingPunct="1">
              <a:lnSpc>
                <a:spcPct val="150000"/>
              </a:lnSpc>
              <a:buFont typeface="Arial" pitchFamily="34" charset="0"/>
              <a:buChar char="•"/>
            </a:pPr>
            <a:endParaRPr lang="en-US" altLang="zh-CN" sz="1100" dirty="0">
              <a:solidFill>
                <a:srgbClr val="094162"/>
              </a:solidFill>
              <a:latin typeface="微软雅黑" pitchFamily="34" charset="-122"/>
              <a:ea typeface="微软雅黑" pitchFamily="34" charset="-122"/>
            </a:endParaRPr>
          </a:p>
        </p:txBody>
      </p:sp>
    </p:spTree>
    <p:extLst>
      <p:ext uri="{BB962C8B-B14F-4D97-AF65-F5344CB8AC3E}">
        <p14:creationId xmlns:p14="http://schemas.microsoft.com/office/powerpoint/2010/main" val="599402183"/>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188640"/>
            <a:ext cx="3758208" cy="360040"/>
          </a:xfrm>
        </p:spPr>
        <p:txBody>
          <a:bodyPr/>
          <a:lstStyle/>
          <a:p>
            <a:r>
              <a:rPr lang="zh-CN" altLang="en-US" dirty="0" smtClean="0"/>
              <a:t>元字符列表（基本）</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180801627"/>
              </p:ext>
            </p:extLst>
          </p:nvPr>
        </p:nvGraphicFramePr>
        <p:xfrm>
          <a:off x="425513" y="932510"/>
          <a:ext cx="11335230" cy="5767050"/>
        </p:xfrm>
        <a:graphic>
          <a:graphicData uri="http://schemas.openxmlformats.org/drawingml/2006/table">
            <a:tbl>
              <a:tblPr firstRow="1" bandRow="1">
                <a:tableStyleId>{72833802-FEF1-4C79-8D5D-14CF1EAF98D9}</a:tableStyleId>
              </a:tblPr>
              <a:tblGrid>
                <a:gridCol w="1257853"/>
                <a:gridCol w="6888454"/>
                <a:gridCol w="3188923"/>
              </a:tblGrid>
              <a:tr h="253599">
                <a:tc>
                  <a:txBody>
                    <a:bodyPr/>
                    <a:lstStyle/>
                    <a:p>
                      <a:pPr algn="ctr"/>
                      <a:r>
                        <a:rPr lang="zh-CN" altLang="en-US" sz="1050" b="1" dirty="0" smtClean="0">
                          <a:latin typeface="Calibri" panose="020F0502020204030204" pitchFamily="34" charset="0"/>
                          <a:ea typeface="微软雅黑" panose="020B0503020204020204" pitchFamily="34" charset="-122"/>
                          <a:cs typeface="Calibri" panose="020F0502020204030204" pitchFamily="34" charset="0"/>
                        </a:rPr>
                        <a:t>元字符</a:t>
                      </a:r>
                      <a:endParaRPr lang="zh-CN" altLang="en-US" sz="1050" b="1"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050" b="1" dirty="0" smtClean="0">
                          <a:latin typeface="Calibri" panose="020F0502020204030204" pitchFamily="34" charset="0"/>
                          <a:ea typeface="微软雅黑" panose="020B0503020204020204" pitchFamily="34" charset="-122"/>
                          <a:cs typeface="Calibri" panose="020F0502020204030204" pitchFamily="34" charset="0"/>
                        </a:rPr>
                        <a:t>含义</a:t>
                      </a:r>
                      <a:endParaRPr lang="zh-CN" altLang="en-US" sz="1050" b="1"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050" b="1" dirty="0" smtClean="0">
                          <a:latin typeface="Calibri" panose="020F0502020204030204" pitchFamily="34" charset="0"/>
                          <a:ea typeface="微软雅黑" panose="020B0503020204020204" pitchFamily="34" charset="-122"/>
                          <a:cs typeface="Calibri" panose="020F0502020204030204" pitchFamily="34" charset="0"/>
                        </a:rPr>
                        <a:t>例子</a:t>
                      </a:r>
                      <a:endParaRPr lang="zh-CN" altLang="en-US" sz="1050" b="1"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881">
                <a:tc>
                  <a:txBody>
                    <a:bodyPr/>
                    <a:lstStyle/>
                    <a:p>
                      <a:pPr algn="ctr"/>
                      <a:r>
                        <a:rPr lang="en-US" altLang="zh-CN" sz="1400" dirty="0" smtClean="0">
                          <a:latin typeface="Calibri" panose="020F0502020204030204" pitchFamily="34" charset="0"/>
                          <a:ea typeface="微软雅黑" panose="020B0503020204020204" pitchFamily="34" charset="-122"/>
                          <a:cs typeface="Calibri" panose="020F0502020204030204" pitchFamily="34" charset="0"/>
                        </a:rPr>
                        <a:t>.</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匹配</a:t>
                      </a:r>
                      <a:r>
                        <a:rPr lang="zh-CN" altLang="en-US" sz="11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除 </a:t>
                      </a:r>
                      <a:r>
                        <a:rPr lang="en-US" altLang="zh-CN" sz="11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a:t>
                      </a:r>
                      <a:r>
                        <a:rPr lang="en-US" sz="11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n" </a:t>
                      </a:r>
                      <a:r>
                        <a:rPr lang="zh-CN" altLang="en-US" sz="11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之外的任何单个字符</a:t>
                      </a:r>
                      <a:r>
                        <a:rPr lang="zh-CN" altLang="en-US" sz="11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a:t>
                      </a:r>
                      <a:endParaRPr lang="zh-CN" altLang="en-US" sz="11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txBody>
                  <a:tcPr marL="38100" marR="381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smtClean="0">
                          <a:latin typeface="Calibri" panose="020F0502020204030204" pitchFamily="34" charset="0"/>
                          <a:ea typeface="微软雅黑" panose="020B0503020204020204" pitchFamily="34" charset="-122"/>
                          <a:cs typeface="Calibri" panose="020F0502020204030204" pitchFamily="34" charset="0"/>
                          <a:hlinkClick r:id="rId3" action="ppaction://hlinkfile"/>
                        </a:rPr>
                        <a:t>演示</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881">
                <a:tc>
                  <a:txBody>
                    <a:bodyPr/>
                    <a:lstStyle/>
                    <a:p>
                      <a:pPr algn="ctr"/>
                      <a:r>
                        <a:rPr lang="en-US" altLang="zh-CN" sz="1400" dirty="0" smtClean="0">
                          <a:latin typeface="Calibri" panose="020F0502020204030204" pitchFamily="34" charset="0"/>
                          <a:ea typeface="微软雅黑" panose="020B0503020204020204" pitchFamily="34" charset="-122"/>
                          <a:cs typeface="Calibri" panose="020F0502020204030204" pitchFamily="34" charset="0"/>
                        </a:rPr>
                        <a:t>*</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匹配</a:t>
                      </a:r>
                      <a:r>
                        <a:rPr lang="zh-CN" alt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前面的子表达式零次或多次</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a:t>
                      </a:r>
                      <a:r>
                        <a:rPr lang="en-US" altLang="zh-CN" sz="1100" b="0" kern="1200" dirty="0" smtClean="0">
                          <a:solidFill>
                            <a:srgbClr val="FF0000"/>
                          </a:solidFill>
                          <a:effectLst/>
                          <a:latin typeface="Calibri" panose="020F0502020204030204" pitchFamily="34" charset="0"/>
                          <a:ea typeface="微软雅黑" panose="020B0503020204020204" pitchFamily="34" charset="-122"/>
                          <a:cs typeface="Calibri" panose="020F0502020204030204" pitchFamily="34" charset="0"/>
                        </a:rPr>
                        <a:t>{0,}</a:t>
                      </a:r>
                      <a:endParaRPr lang="en-US" altLang="zh-CN" sz="1100" b="0" kern="1200" dirty="0">
                        <a:solidFill>
                          <a:srgbClr val="FF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38100" marR="381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881">
                <a:tc>
                  <a:txBody>
                    <a:bodyPr/>
                    <a:lstStyle/>
                    <a:p>
                      <a:pPr algn="ctr"/>
                      <a:r>
                        <a:rPr lang="en-US" altLang="zh-CN" sz="1400" dirty="0" smtClean="0">
                          <a:latin typeface="Calibri" panose="020F0502020204030204" pitchFamily="34" charset="0"/>
                          <a:ea typeface="微软雅黑" panose="020B0503020204020204" pitchFamily="34" charset="-122"/>
                          <a:cs typeface="Calibri" panose="020F0502020204030204" pitchFamily="34" charset="0"/>
                        </a:rPr>
                        <a:t>+</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匹配前面的子表达式一次或多次。</a:t>
                      </a:r>
                      <a:r>
                        <a:rPr lang="en-US" altLang="zh-CN" sz="1100" kern="1200" dirty="0" smtClean="0">
                          <a:solidFill>
                            <a:srgbClr val="FF0000"/>
                          </a:solidFill>
                          <a:effectLst/>
                          <a:latin typeface="Calibri" panose="020F0502020204030204" pitchFamily="34" charset="0"/>
                          <a:ea typeface="微软雅黑" panose="020B0503020204020204" pitchFamily="34" charset="-122"/>
                          <a:cs typeface="Calibri" panose="020F0502020204030204" pitchFamily="34" charset="0"/>
                        </a:rPr>
                        <a:t>{1, }</a:t>
                      </a:r>
                      <a:endParaRPr lang="zh-CN" altLang="en-US" sz="1100" kern="1200" dirty="0">
                        <a:solidFill>
                          <a:srgbClr val="FF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881">
                <a:tc>
                  <a:txBody>
                    <a:bodyPr/>
                    <a:lstStyle/>
                    <a:p>
                      <a:pPr algn="ctr"/>
                      <a:r>
                        <a:rPr lang="en-US" altLang="zh-CN" sz="1400" dirty="0" smtClean="0">
                          <a:solidFill>
                            <a:srgbClr val="FF0000"/>
                          </a:solidFill>
                          <a:latin typeface="Calibri" panose="020F0502020204030204" pitchFamily="34" charset="0"/>
                          <a:ea typeface="微软雅黑" panose="020B0503020204020204" pitchFamily="34" charset="-122"/>
                          <a:cs typeface="Calibri" panose="020F0502020204030204" pitchFamily="34" charset="0"/>
                        </a:rPr>
                        <a:t>?</a:t>
                      </a:r>
                      <a:endPar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匹配前面的子表达式零次或一次。</a:t>
                      </a:r>
                      <a:r>
                        <a:rPr lang="en-US" altLang="zh-CN" sz="1100" kern="1200" dirty="0" smtClean="0">
                          <a:solidFill>
                            <a:srgbClr val="FF0000"/>
                          </a:solidFill>
                          <a:effectLst/>
                          <a:latin typeface="Calibri" panose="020F0502020204030204" pitchFamily="34" charset="0"/>
                          <a:ea typeface="微软雅黑" panose="020B0503020204020204" pitchFamily="34" charset="-122"/>
                          <a:cs typeface="Calibri" panose="020F0502020204030204" pitchFamily="34" charset="0"/>
                        </a:rPr>
                        <a:t>{0,1}</a:t>
                      </a:r>
                      <a:endParaRPr lang="zh-CN" altLang="en-US" sz="1100" kern="1200" dirty="0">
                        <a:solidFill>
                          <a:srgbClr val="FF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881">
                <a:tc>
                  <a:txBody>
                    <a:bodyPr/>
                    <a:lstStyle/>
                    <a:p>
                      <a:pPr marL="0" algn="ctr" defTabSz="914400" rtl="0" eaLnBrk="1" latinLnBrk="0" hangingPunct="1"/>
                      <a:r>
                        <a:rPr lang="en-US" altLang="zh-CN" sz="1400" kern="1200" dirty="0" smtClean="0">
                          <a:solidFill>
                            <a:schemeClr val="tx1"/>
                          </a:solidFill>
                          <a:latin typeface="Calibri" panose="020F0502020204030204" pitchFamily="34" charset="0"/>
                          <a:ea typeface="微软雅黑" panose="020B0503020204020204" pitchFamily="34" charset="-122"/>
                          <a:cs typeface="Calibri" panose="020F0502020204030204" pitchFamily="34" charset="0"/>
                        </a:rPr>
                        <a:t>{n}</a:t>
                      </a:r>
                      <a:endParaRPr lang="zh-CN" altLang="en-US" sz="1400" kern="1200" dirty="0">
                        <a:solidFill>
                          <a:schemeClr val="tx1"/>
                        </a:solidFill>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n </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是一个非负整数。匹配确定的 </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n </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次。</a:t>
                      </a:r>
                      <a:endParaRPr lang="zh-CN" alt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881">
                <a:tc>
                  <a:txBody>
                    <a:bodyPr/>
                    <a:lstStyle/>
                    <a:p>
                      <a:pPr marL="0" algn="ctr" defTabSz="914400" rtl="0" eaLnBrk="1" latinLnBrk="0" hangingPunct="1"/>
                      <a:r>
                        <a:rPr lang="en-US" altLang="zh-CN" sz="1400" kern="1200" dirty="0" smtClean="0">
                          <a:solidFill>
                            <a:schemeClr val="tx1"/>
                          </a:solidFill>
                          <a:latin typeface="Calibri" panose="020F0502020204030204" pitchFamily="34" charset="0"/>
                          <a:ea typeface="微软雅黑" panose="020B0503020204020204" pitchFamily="34" charset="-122"/>
                          <a:cs typeface="Calibri" panose="020F0502020204030204" pitchFamily="34" charset="0"/>
                        </a:rPr>
                        <a:t>{n,}</a:t>
                      </a:r>
                      <a:endParaRPr lang="zh-CN" altLang="en-US" sz="1400" kern="1200" dirty="0">
                        <a:solidFill>
                          <a:schemeClr val="tx1"/>
                        </a:solidFill>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n </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是一个非负整数。至少匹配</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n </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次。</a:t>
                      </a:r>
                      <a:endParaRPr lang="zh-CN" alt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881">
                <a:tc>
                  <a:txBody>
                    <a:bodyPr/>
                    <a:lstStyle/>
                    <a:p>
                      <a:pPr marL="0" algn="ctr" defTabSz="914400" rtl="0" eaLnBrk="1" latinLnBrk="0" hangingPunct="1"/>
                      <a:r>
                        <a:rPr lang="en-US" altLang="zh-CN" sz="1400" kern="1200" dirty="0" smtClean="0">
                          <a:solidFill>
                            <a:schemeClr val="tx1"/>
                          </a:solidFill>
                          <a:latin typeface="Calibri" panose="020F0502020204030204" pitchFamily="34" charset="0"/>
                          <a:ea typeface="微软雅黑" panose="020B0503020204020204" pitchFamily="34" charset="-122"/>
                          <a:cs typeface="Calibri" panose="020F0502020204030204" pitchFamily="34" charset="0"/>
                        </a:rPr>
                        <a:t>{</a:t>
                      </a:r>
                      <a:r>
                        <a:rPr lang="en-US" altLang="zh-CN" sz="1400" kern="1200" dirty="0" err="1" smtClean="0">
                          <a:solidFill>
                            <a:schemeClr val="tx1"/>
                          </a:solidFill>
                          <a:latin typeface="Calibri" panose="020F0502020204030204" pitchFamily="34" charset="0"/>
                          <a:ea typeface="微软雅黑" panose="020B0503020204020204" pitchFamily="34" charset="-122"/>
                          <a:cs typeface="Calibri" panose="020F0502020204030204" pitchFamily="34" charset="0"/>
                        </a:rPr>
                        <a:t>n,m</a:t>
                      </a:r>
                      <a:r>
                        <a:rPr lang="en-US" altLang="zh-CN" sz="1400" kern="1200" dirty="0" smtClean="0">
                          <a:solidFill>
                            <a:schemeClr val="tx1"/>
                          </a:solidFill>
                          <a:latin typeface="Calibri" panose="020F0502020204030204" pitchFamily="34" charset="0"/>
                          <a:ea typeface="微软雅黑" panose="020B0503020204020204" pitchFamily="34" charset="-122"/>
                          <a:cs typeface="Calibri" panose="020F0502020204030204" pitchFamily="34" charset="0"/>
                        </a:rPr>
                        <a:t>}</a:t>
                      </a:r>
                      <a:endParaRPr lang="zh-CN" altLang="en-US" sz="1400" kern="1200" dirty="0">
                        <a:solidFill>
                          <a:schemeClr val="tx1"/>
                        </a:solidFill>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m </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和 </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n </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均为非负整数，其中</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n &lt;= m</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。最少匹配 </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n </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次且最多匹配 </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m </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次。</a:t>
                      </a:r>
                      <a:endParaRPr lang="zh-CN" alt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Calibri" panose="020F0502020204030204" pitchFamily="34" charset="0"/>
                          <a:ea typeface="微软雅黑" panose="020B0503020204020204" pitchFamily="34" charset="-122"/>
                          <a:cs typeface="Calibri" panose="020F0502020204030204" pitchFamily="34" charset="0"/>
                          <a:hlinkClick r:id="rId3" action="ppaction://hlinkfile"/>
                        </a:rPr>
                        <a:t>演示</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881">
                <a:tc>
                  <a:txBody>
                    <a:bodyPr/>
                    <a:lstStyle/>
                    <a:p>
                      <a:pPr algn="ctr"/>
                      <a:r>
                        <a:rPr lang="en-US" altLang="zh-CN" sz="1400" dirty="0" smtClean="0">
                          <a:solidFill>
                            <a:srgbClr val="FF0000"/>
                          </a:solidFill>
                          <a:latin typeface="Calibri" panose="020F0502020204030204" pitchFamily="34" charset="0"/>
                          <a:ea typeface="微软雅黑" panose="020B0503020204020204" pitchFamily="34" charset="-122"/>
                          <a:cs typeface="Calibri" panose="020F0502020204030204" pitchFamily="34" charset="0"/>
                        </a:rPr>
                        <a:t>[]</a:t>
                      </a:r>
                      <a:endPar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kern="1200" dirty="0" smtClean="0">
                          <a:solidFill>
                            <a:srgbClr val="FF0000"/>
                          </a:solidFill>
                          <a:effectLst/>
                          <a:latin typeface="Calibri" panose="020F0502020204030204" pitchFamily="34" charset="0"/>
                          <a:ea typeface="微软雅黑" panose="020B0503020204020204" pitchFamily="34" charset="-122"/>
                          <a:cs typeface="Calibri" panose="020F0502020204030204" pitchFamily="34" charset="0"/>
                        </a:rPr>
                        <a:t>字符集合。匹配所包含的任意一个字符。</a:t>
                      </a:r>
                      <a:endParaRPr lang="zh-CN" altLang="en-US" sz="1100" kern="1200" dirty="0">
                        <a:solidFill>
                          <a:srgbClr val="FF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881">
                <a:tc>
                  <a:txBody>
                    <a:bodyPr/>
                    <a:lstStyle/>
                    <a:p>
                      <a:pPr algn="ctr"/>
                      <a:r>
                        <a:rPr lang="en-US" altLang="zh-CN" sz="1400" dirty="0" smtClean="0">
                          <a:latin typeface="Calibri" panose="020F0502020204030204" pitchFamily="34" charset="0"/>
                          <a:ea typeface="微软雅黑" panose="020B0503020204020204" pitchFamily="34" charset="-122"/>
                          <a:cs typeface="Calibri" panose="020F0502020204030204" pitchFamily="34" charset="0"/>
                        </a:rPr>
                        <a:t>\n</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匹配一个换行符</a:t>
                      </a:r>
                      <a:endParaRPr lang="zh-CN" alt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881">
                <a:tc>
                  <a:txBody>
                    <a:bodyPr/>
                    <a:lstStyle/>
                    <a:p>
                      <a:pPr algn="ctr"/>
                      <a:r>
                        <a:rPr lang="en-US" altLang="zh-CN" sz="1400" dirty="0" smtClean="0">
                          <a:latin typeface="Calibri" panose="020F0502020204030204" pitchFamily="34" charset="0"/>
                          <a:ea typeface="微软雅黑" panose="020B0503020204020204" pitchFamily="34" charset="-122"/>
                          <a:cs typeface="Calibri" panose="020F0502020204030204" pitchFamily="34" charset="0"/>
                        </a:rPr>
                        <a:t>\t</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匹配一个制表符</a:t>
                      </a:r>
                      <a:endParaRPr lang="zh-CN" alt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881">
                <a:tc>
                  <a:txBody>
                    <a:bodyPr/>
                    <a:lstStyle/>
                    <a:p>
                      <a:pPr algn="ctr"/>
                      <a:r>
                        <a:rPr lang="en-US" altLang="zh-CN" sz="1400" dirty="0" smtClean="0">
                          <a:latin typeface="Calibri" panose="020F0502020204030204" pitchFamily="34" charset="0"/>
                          <a:ea typeface="微软雅黑" panose="020B0503020204020204" pitchFamily="34" charset="-122"/>
                          <a:cs typeface="Calibri" panose="020F0502020204030204" pitchFamily="34" charset="0"/>
                        </a:rPr>
                        <a:t>\r</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匹配一个回车符</a:t>
                      </a:r>
                      <a:endParaRPr lang="zh-CN" alt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881">
                <a:tc>
                  <a:txBody>
                    <a:bodyPr/>
                    <a:lstStyle/>
                    <a:p>
                      <a:pPr algn="ctr"/>
                      <a:r>
                        <a:rPr lang="en-US" altLang="zh-CN" sz="1400" dirty="0" smtClean="0">
                          <a:solidFill>
                            <a:srgbClr val="FF0000"/>
                          </a:solidFill>
                          <a:latin typeface="Calibri" panose="020F0502020204030204" pitchFamily="34" charset="0"/>
                          <a:ea typeface="微软雅黑" panose="020B0503020204020204" pitchFamily="34" charset="-122"/>
                          <a:cs typeface="Calibri" panose="020F0502020204030204" pitchFamily="34" charset="0"/>
                        </a:rPr>
                        <a:t>\f</a:t>
                      </a:r>
                      <a:endPar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kern="1200" dirty="0" smtClean="0">
                          <a:solidFill>
                            <a:srgbClr val="FF0000"/>
                          </a:solidFill>
                          <a:effectLst/>
                          <a:latin typeface="Calibri" panose="020F0502020204030204" pitchFamily="34" charset="0"/>
                          <a:ea typeface="微软雅黑" panose="020B0503020204020204" pitchFamily="34" charset="-122"/>
                          <a:cs typeface="Calibri" panose="020F0502020204030204" pitchFamily="34" charset="0"/>
                        </a:rPr>
                        <a:t>匹配一个换页符。</a:t>
                      </a:r>
                      <a:endParaRPr lang="zh-CN" altLang="en-US" sz="1100" kern="1200" dirty="0">
                        <a:solidFill>
                          <a:srgbClr val="FF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881">
                <a:tc>
                  <a:txBody>
                    <a:bodyPr/>
                    <a:lstStyle/>
                    <a:p>
                      <a:pPr algn="ctr"/>
                      <a:r>
                        <a:rPr lang="en-US" altLang="zh-CN" sz="1400" dirty="0" smtClean="0">
                          <a:solidFill>
                            <a:srgbClr val="FF0000"/>
                          </a:solidFill>
                          <a:latin typeface="Calibri" panose="020F0502020204030204" pitchFamily="34" charset="0"/>
                          <a:ea typeface="微软雅黑" panose="020B0503020204020204" pitchFamily="34" charset="-122"/>
                          <a:cs typeface="Calibri" panose="020F0502020204030204" pitchFamily="34" charset="0"/>
                        </a:rPr>
                        <a:t>\v</a:t>
                      </a:r>
                      <a:endPar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匹配一个垂直制表符</a:t>
                      </a:r>
                      <a:endParaRPr lang="zh-CN" alt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580">
                <a:tc>
                  <a:txBody>
                    <a:bodyPr/>
                    <a:lstStyle/>
                    <a:p>
                      <a:pPr algn="ctr"/>
                      <a:r>
                        <a:rPr lang="en-US" altLang="zh-CN" sz="1400" dirty="0" smtClean="0">
                          <a:latin typeface="Calibri" panose="020F0502020204030204" pitchFamily="34" charset="0"/>
                          <a:ea typeface="微软雅黑" panose="020B0503020204020204" pitchFamily="34" charset="-122"/>
                          <a:cs typeface="Calibri" panose="020F0502020204030204" pitchFamily="34" charset="0"/>
                        </a:rPr>
                        <a:t>\s</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匹配任何空白字符，包括空格、制表符、换页符等等。等价于 </a:t>
                      </a:r>
                      <a:r>
                        <a:rPr lang="en-US" altLang="zh-CN" sz="1100" kern="1200" dirty="0" smtClean="0">
                          <a:solidFill>
                            <a:srgbClr val="FF0000"/>
                          </a:solidFill>
                          <a:effectLst/>
                          <a:latin typeface="Calibri" panose="020F0502020204030204" pitchFamily="34" charset="0"/>
                          <a:ea typeface="微软雅黑" panose="020B0503020204020204" pitchFamily="34" charset="-122"/>
                          <a:cs typeface="Calibri" panose="020F0502020204030204" pitchFamily="34" charset="0"/>
                        </a:rPr>
                        <a:t>[  \f\n\r\t\v]</a:t>
                      </a:r>
                      <a:r>
                        <a:rPr lang="zh-CN" altLang="en-US" sz="1100" kern="1200" dirty="0" smtClean="0">
                          <a:solidFill>
                            <a:srgbClr val="FF0000"/>
                          </a:solidFill>
                          <a:effectLst/>
                          <a:latin typeface="Calibri" panose="020F0502020204030204" pitchFamily="34" charset="0"/>
                          <a:ea typeface="微软雅黑" panose="020B0503020204020204" pitchFamily="34" charset="-122"/>
                          <a:cs typeface="Calibri" panose="020F0502020204030204" pitchFamily="34" charset="0"/>
                        </a:rPr>
                        <a:t>。</a:t>
                      </a:r>
                      <a:endParaRPr lang="zh-CN" altLang="en-US" sz="1100" kern="1200" dirty="0">
                        <a:solidFill>
                          <a:srgbClr val="FF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881">
                <a:tc>
                  <a:txBody>
                    <a:bodyPr/>
                    <a:lstStyle/>
                    <a:p>
                      <a:pPr algn="ctr"/>
                      <a:r>
                        <a:rPr lang="en-US" altLang="zh-CN" sz="1400" dirty="0" smtClean="0">
                          <a:latin typeface="Calibri" panose="020F0502020204030204" pitchFamily="34" charset="0"/>
                          <a:ea typeface="微软雅黑" panose="020B0503020204020204" pitchFamily="34" charset="-122"/>
                          <a:cs typeface="Calibri" panose="020F0502020204030204" pitchFamily="34" charset="0"/>
                        </a:rPr>
                        <a:t>\S</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pt-BR"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匹配任何非空白字符。等价于 </a:t>
                      </a:r>
                      <a:r>
                        <a:rPr lang="pt-BR"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 \f\n\r\t\v]</a:t>
                      </a:r>
                      <a:r>
                        <a:rPr lang="zh-CN" altLang="pt-BR"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a:t>
                      </a:r>
                      <a:endParaRPr lang="zh-CN" alt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881">
                <a:tc>
                  <a:txBody>
                    <a:bodyPr/>
                    <a:lstStyle/>
                    <a:p>
                      <a:pPr algn="ctr"/>
                      <a:r>
                        <a:rPr lang="en-US" altLang="zh-CN" sz="1400" dirty="0" smtClean="0">
                          <a:latin typeface="Calibri" panose="020F0502020204030204" pitchFamily="34" charset="0"/>
                          <a:ea typeface="微软雅黑" panose="020B0503020204020204" pitchFamily="34" charset="-122"/>
                          <a:cs typeface="Calibri" panose="020F0502020204030204" pitchFamily="34" charset="0"/>
                        </a:rPr>
                        <a:t>[a-z]</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字符范围。匹配指定范围内的任意字符</a:t>
                      </a:r>
                      <a:endParaRPr lang="zh-CN" alt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8656">
                <a:tc>
                  <a:txBody>
                    <a:bodyPr/>
                    <a:lstStyle/>
                    <a:p>
                      <a:pPr algn="ctr"/>
                      <a:r>
                        <a:rPr lang="en-US" sz="1400" kern="1200" dirty="0">
                          <a:solidFill>
                            <a:schemeClr val="tx1"/>
                          </a:solidFill>
                          <a:latin typeface="Calibri" panose="020F0502020204030204" pitchFamily="34" charset="0"/>
                          <a:ea typeface="微软雅黑" panose="020B0503020204020204" pitchFamily="34" charset="-122"/>
                          <a:cs typeface="Calibri" panose="020F0502020204030204" pitchFamily="34" charset="0"/>
                        </a:rPr>
                        <a:t>[</a:t>
                      </a:r>
                      <a:r>
                        <a:rPr lang="en-US" sz="1400" kern="1200"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r>
                        <a:rPr lang="en-US" sz="1400" kern="1200" dirty="0">
                          <a:solidFill>
                            <a:schemeClr val="tx1"/>
                          </a:solidFill>
                          <a:latin typeface="Calibri" panose="020F0502020204030204" pitchFamily="34" charset="0"/>
                          <a:ea typeface="微软雅黑" panose="020B0503020204020204" pitchFamily="34" charset="-122"/>
                          <a:cs typeface="Calibri" panose="020F0502020204030204" pitchFamily="34" charset="0"/>
                        </a:rPr>
                        <a:t>a-z]</a:t>
                      </a:r>
                    </a:p>
                  </a:txBody>
                  <a:tcPr marL="38100" marR="381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负值字符范围。匹配任何不在指定范围内的任意</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字符。</a:t>
                      </a:r>
                      <a:endParaRPr lang="zh-CN" alt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txBody>
                  <a:tcPr marL="38100" marR="381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083119268"/>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元字符列表（基本</a:t>
            </a:r>
            <a:r>
              <a:rPr lang="zh-CN" altLang="en-US" dirty="0" smtClean="0"/>
              <a:t>）</a:t>
            </a:r>
            <a:r>
              <a:rPr lang="en-US" altLang="zh-CN" dirty="0" smtClean="0"/>
              <a:t>-</a:t>
            </a:r>
            <a:r>
              <a:rPr lang="zh-CN" altLang="en-US" dirty="0" smtClean="0"/>
              <a:t>续</a:t>
            </a:r>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2978915664"/>
              </p:ext>
            </p:extLst>
          </p:nvPr>
        </p:nvGraphicFramePr>
        <p:xfrm>
          <a:off x="0" y="1313609"/>
          <a:ext cx="12112892" cy="3656240"/>
        </p:xfrm>
        <a:graphic>
          <a:graphicData uri="http://schemas.openxmlformats.org/drawingml/2006/table">
            <a:tbl>
              <a:tblPr firstRow="1" bandRow="1">
                <a:tableStyleId>{72833802-FEF1-4C79-8D5D-14CF1EAF98D9}</a:tableStyleId>
              </a:tblPr>
              <a:tblGrid>
                <a:gridCol w="2022231"/>
                <a:gridCol w="8081174"/>
                <a:gridCol w="2009487"/>
              </a:tblGrid>
              <a:tr h="252000">
                <a:tc>
                  <a:txBody>
                    <a:bodyPr/>
                    <a:lstStyle/>
                    <a:p>
                      <a:pPr algn="ctr"/>
                      <a:r>
                        <a:rPr lang="zh-CN" altLang="en-US" sz="1050" b="1" dirty="0" smtClean="0">
                          <a:latin typeface="Calibri" panose="020F0502020204030204" pitchFamily="34" charset="0"/>
                          <a:ea typeface="微软雅黑" panose="020B0503020204020204" pitchFamily="34" charset="-122"/>
                          <a:cs typeface="Calibri" panose="020F0502020204030204" pitchFamily="34" charset="0"/>
                        </a:rPr>
                        <a:t>元字符</a:t>
                      </a:r>
                      <a:endParaRPr lang="zh-CN" altLang="en-US" sz="1050" b="1"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050" b="1" dirty="0" smtClean="0">
                          <a:latin typeface="Calibri" panose="020F0502020204030204" pitchFamily="34" charset="0"/>
                          <a:ea typeface="微软雅黑" panose="020B0503020204020204" pitchFamily="34" charset="-122"/>
                          <a:cs typeface="Calibri" panose="020F0502020204030204" pitchFamily="34" charset="0"/>
                        </a:rPr>
                        <a:t>含义</a:t>
                      </a:r>
                      <a:endParaRPr lang="zh-CN" altLang="en-US" sz="1050" b="1"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050" b="1" dirty="0" smtClean="0">
                          <a:latin typeface="Calibri" panose="020F0502020204030204" pitchFamily="34" charset="0"/>
                          <a:ea typeface="微软雅黑" panose="020B0503020204020204" pitchFamily="34" charset="-122"/>
                          <a:cs typeface="Calibri" panose="020F0502020204030204" pitchFamily="34" charset="0"/>
                        </a:rPr>
                        <a:t>例子</a:t>
                      </a:r>
                      <a:endParaRPr lang="zh-CN" altLang="en-US" sz="1050" b="1"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141">
                <a:tc>
                  <a:txBody>
                    <a:bodyPr/>
                    <a:lstStyle/>
                    <a:p>
                      <a:pPr algn="ctr"/>
                      <a:r>
                        <a:rPr lang="en-US" altLang="zh-CN" sz="1400" dirty="0" smtClean="0">
                          <a:latin typeface="Calibri" panose="020F0502020204030204" pitchFamily="34" charset="0"/>
                          <a:ea typeface="微软雅黑" panose="020B0503020204020204" pitchFamily="34" charset="-122"/>
                          <a:cs typeface="Calibri" panose="020F0502020204030204" pitchFamily="34" charset="0"/>
                        </a:rPr>
                        <a:t>\d</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匹配一个数字字符。等价于 </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[0-9]</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a:t>
                      </a:r>
                      <a:endParaRPr lang="zh-CN" alt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141">
                <a:tc>
                  <a:txBody>
                    <a:bodyPr/>
                    <a:lstStyle/>
                    <a:p>
                      <a:pPr algn="ctr"/>
                      <a:r>
                        <a:rPr lang="en-US" altLang="zh-CN" sz="1400" dirty="0" smtClean="0">
                          <a:latin typeface="Calibri" panose="020F0502020204030204" pitchFamily="34" charset="0"/>
                          <a:ea typeface="微软雅黑" panose="020B0503020204020204" pitchFamily="34" charset="-122"/>
                          <a:cs typeface="Calibri" panose="020F0502020204030204" pitchFamily="34" charset="0"/>
                        </a:rPr>
                        <a:t>\D</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匹配一个非数字字符。等价于 </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[^0-9]</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a:t>
                      </a:r>
                      <a:endParaRPr lang="zh-CN" alt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141">
                <a:tc>
                  <a:txBody>
                    <a:bodyPr/>
                    <a:lstStyle/>
                    <a:p>
                      <a:pPr algn="ctr"/>
                      <a:r>
                        <a:rPr lang="en-US" altLang="zh-CN" sz="1400" dirty="0" smtClean="0">
                          <a:latin typeface="Calibri" panose="020F0502020204030204" pitchFamily="34" charset="0"/>
                          <a:ea typeface="微软雅黑" panose="020B0503020204020204" pitchFamily="34" charset="-122"/>
                          <a:cs typeface="Calibri" panose="020F0502020204030204" pitchFamily="34" charset="0"/>
                        </a:rPr>
                        <a:t>\w</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匹配</a:t>
                      </a:r>
                      <a:r>
                        <a:rPr lang="zh-CN" alt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包括下划线的任何单词字符。等价</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于</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a:t>
                      </a:r>
                      <a:r>
                        <a:rPr 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A-Za-z0-9</a:t>
                      </a:r>
                      <a:r>
                        <a:rPr 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_]。</a:t>
                      </a:r>
                      <a:endParaRPr 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txBody>
                  <a:tcPr marL="38100" marR="381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141">
                <a:tc>
                  <a:txBody>
                    <a:bodyPr/>
                    <a:lstStyle/>
                    <a:p>
                      <a:pPr algn="ctr"/>
                      <a:r>
                        <a:rPr lang="en-US" altLang="zh-CN" sz="1400" dirty="0" smtClean="0">
                          <a:latin typeface="Calibri" panose="020F0502020204030204" pitchFamily="34" charset="0"/>
                          <a:ea typeface="微软雅黑" panose="020B0503020204020204" pitchFamily="34" charset="-122"/>
                          <a:cs typeface="Calibri" panose="020F0502020204030204" pitchFamily="34" charset="0"/>
                        </a:rPr>
                        <a:t>\W</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[^\w],</a:t>
                      </a:r>
                      <a:r>
                        <a:rPr lang="en-US" altLang="zh-CN" sz="1100" kern="1200" baseline="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 </a:t>
                      </a:r>
                      <a:r>
                        <a:rPr lang="zh-CN" altLang="en-US" sz="1100" kern="1200" baseline="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或者等价于 </a:t>
                      </a:r>
                      <a:r>
                        <a:rPr lang="en-US" altLang="zh-CN" sz="1100" kern="1200" baseline="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'[^A-Za-z0-9_]'</a:t>
                      </a:r>
                      <a:r>
                        <a:rPr lang="zh-CN" altLang="en-US" sz="1100" kern="1200" baseline="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a:t>
                      </a:r>
                      <a:endParaRPr lang="zh-CN" alt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smtClean="0">
                          <a:latin typeface="Calibri" panose="020F0502020204030204" pitchFamily="34" charset="0"/>
                          <a:ea typeface="微软雅黑" panose="020B0503020204020204" pitchFamily="34" charset="-122"/>
                          <a:cs typeface="Calibri" panose="020F0502020204030204" pitchFamily="34" charset="0"/>
                          <a:hlinkClick r:id="rId2" action="ppaction://hlinkfile"/>
                        </a:rPr>
                        <a:t>演示</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141">
                <a:tc>
                  <a:txBody>
                    <a:bodyPr/>
                    <a:lstStyle/>
                    <a:p>
                      <a:pPr algn="ctr"/>
                      <a:r>
                        <a:rPr lang="en-US" altLang="zh-CN" sz="1400" dirty="0" smtClean="0">
                          <a:latin typeface="Calibri" panose="020F0502020204030204" pitchFamily="34" charset="0"/>
                          <a:ea typeface="微软雅黑" panose="020B0503020204020204" pitchFamily="34" charset="-122"/>
                          <a:cs typeface="Calibri" panose="020F0502020204030204" pitchFamily="34" charset="0"/>
                        </a:rPr>
                        <a:t>\b</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匹配一个单词边界，也就是指单词和空格间的位置。</a:t>
                      </a:r>
                      <a:endParaRPr lang="zh-CN" alt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8952">
                <a:tc>
                  <a:txBody>
                    <a:bodyPr/>
                    <a:lstStyle/>
                    <a:p>
                      <a:pPr algn="ctr"/>
                      <a:r>
                        <a:rPr lang="en-US" altLang="zh-CN" sz="1400" dirty="0" smtClean="0">
                          <a:latin typeface="Calibri" panose="020F0502020204030204" pitchFamily="34" charset="0"/>
                          <a:ea typeface="微软雅黑" panose="020B0503020204020204" pitchFamily="34" charset="-122"/>
                          <a:cs typeface="Calibri" panose="020F0502020204030204" pitchFamily="34" charset="0"/>
                        </a:rPr>
                        <a:t>\B</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匹配非单词边界。</a:t>
                      </a:r>
                      <a:endParaRPr lang="zh-CN" alt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141">
                <a:tc>
                  <a:txBody>
                    <a:bodyPr/>
                    <a:lstStyle/>
                    <a:p>
                      <a:pPr algn="ctr"/>
                      <a:r>
                        <a:rPr lang="en-US" altLang="zh-CN" sz="1400" dirty="0" smtClean="0">
                          <a:latin typeface="Calibri" panose="020F0502020204030204" pitchFamily="34" charset="0"/>
                          <a:ea typeface="微软雅黑" panose="020B0503020204020204" pitchFamily="34" charset="-122"/>
                          <a:cs typeface="Calibri" panose="020F0502020204030204" pitchFamily="34" charset="0"/>
                        </a:rPr>
                        <a:t>\</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将下一个字符标记为一个特殊字符、或一个原义字符、或一个 向后引用、或一个八进制转义符。</a:t>
                      </a:r>
                      <a:endParaRPr lang="zh-CN" alt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141">
                <a:tc>
                  <a:txBody>
                    <a:bodyPr/>
                    <a:lstStyle/>
                    <a:p>
                      <a:pPr algn="ctr"/>
                      <a:r>
                        <a:rPr lang="en-US" altLang="zh-CN" sz="1400" dirty="0" smtClean="0">
                          <a:latin typeface="Calibri" panose="020F0502020204030204" pitchFamily="34" charset="0"/>
                          <a:ea typeface="微软雅黑" panose="020B0503020204020204" pitchFamily="34" charset="-122"/>
                          <a:cs typeface="Calibri" panose="020F0502020204030204" pitchFamily="34" charset="0"/>
                        </a:rPr>
                        <a:t>^</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匹配输入字符串的开始位置。如果设置了 </a:t>
                      </a:r>
                      <a:r>
                        <a:rPr lang="en-US" altLang="zh-CN" sz="1100" kern="1200" dirty="0" err="1"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RegExp</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 </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对象的 </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Multiline </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属性，</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 </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也匹配 </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'\n' </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或 </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'\r' </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之后的位置。</a:t>
                      </a:r>
                      <a:endParaRPr lang="zh-CN" alt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141">
                <a:tc>
                  <a:txBody>
                    <a:bodyPr/>
                    <a:lstStyle/>
                    <a:p>
                      <a:pPr algn="ctr"/>
                      <a:r>
                        <a:rPr lang="en-US" altLang="zh-CN" sz="1400" dirty="0" smtClean="0">
                          <a:latin typeface="Calibri" panose="020F0502020204030204" pitchFamily="34" charset="0"/>
                          <a:ea typeface="微软雅黑" panose="020B0503020204020204" pitchFamily="34" charset="-122"/>
                          <a:cs typeface="Calibri" panose="020F0502020204030204" pitchFamily="34" charset="0"/>
                        </a:rPr>
                        <a:t>$</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匹配输入字符串的结束位置。如果设置了</a:t>
                      </a:r>
                      <a:r>
                        <a:rPr lang="en-US" altLang="zh-CN" sz="1100" kern="1200" dirty="0" err="1"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RegExp</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 </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对象的 </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Multiline </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属性，</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 </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也匹配 </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'\n' </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或 </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'\r' </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之前的位置。</a:t>
                      </a:r>
                      <a:endParaRPr lang="zh-CN" altLang="en-US" sz="1100" kern="1200" dirty="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141">
                <a:tc>
                  <a:txBody>
                    <a:bodyPr/>
                    <a:lstStyle/>
                    <a:p>
                      <a:pPr algn="ctr"/>
                      <a:r>
                        <a:rPr lang="en-US" altLang="zh-CN" sz="1400" kern="1200" dirty="0" err="1" smtClean="0">
                          <a:solidFill>
                            <a:schemeClr val="tx1"/>
                          </a:solidFill>
                          <a:latin typeface="Calibri" panose="020F0502020204030204" pitchFamily="34" charset="0"/>
                          <a:ea typeface="微软雅黑" panose="020B0503020204020204" pitchFamily="34" charset="-122"/>
                          <a:cs typeface="Calibri" panose="020F0502020204030204" pitchFamily="34" charset="0"/>
                        </a:rPr>
                        <a:t>x|y</a:t>
                      </a:r>
                      <a:r>
                        <a:rPr lang="en-US" altLang="zh-CN" sz="1400" kern="1200" dirty="0" smtClean="0">
                          <a:solidFill>
                            <a:schemeClr val="tx1"/>
                          </a:solidFill>
                          <a:latin typeface="Calibri" panose="020F0502020204030204" pitchFamily="34" charset="0"/>
                          <a:ea typeface="微软雅黑" panose="020B0503020204020204" pitchFamily="34" charset="-122"/>
                          <a:cs typeface="Calibri" panose="020F0502020204030204" pitchFamily="34" charset="0"/>
                        </a:rPr>
                        <a:t>  </a:t>
                      </a:r>
                      <a:r>
                        <a:rPr lang="zh-CN" altLang="en-US" sz="1400" kern="1200" dirty="0" smtClean="0">
                          <a:solidFill>
                            <a:schemeClr val="tx1"/>
                          </a:solidFill>
                          <a:latin typeface="Calibri" panose="020F0502020204030204" pitchFamily="34" charset="0"/>
                          <a:ea typeface="微软雅黑" panose="020B0503020204020204" pitchFamily="34" charset="-122"/>
                          <a:cs typeface="Calibri" panose="020F0502020204030204" pitchFamily="34" charset="0"/>
                        </a:rPr>
                        <a:t>或者（</a:t>
                      </a:r>
                      <a:r>
                        <a:rPr lang="en-US" altLang="zh-CN" sz="1100" kern="1200" dirty="0" smtClean="0">
                          <a:solidFill>
                            <a:schemeClr val="tx1"/>
                          </a:solidFill>
                          <a:latin typeface="Calibri" panose="020F0502020204030204" pitchFamily="34" charset="0"/>
                          <a:ea typeface="微软雅黑" panose="020B0503020204020204" pitchFamily="34" charset="-122"/>
                          <a:cs typeface="Calibri" panose="020F0502020204030204" pitchFamily="34" charset="0"/>
                        </a:rPr>
                        <a:t>word1|word2|word3|…</a:t>
                      </a:r>
                      <a:r>
                        <a:rPr lang="zh-CN" altLang="en-US" sz="1400" kern="1200" dirty="0" smtClean="0">
                          <a:solidFill>
                            <a:schemeClr val="tx1"/>
                          </a:solidFill>
                          <a:latin typeface="Calibri" panose="020F0502020204030204" pitchFamily="34" charset="0"/>
                          <a:ea typeface="微软雅黑" panose="020B0503020204020204" pitchFamily="34" charset="-122"/>
                          <a:cs typeface="Calibri" panose="020F0502020204030204" pitchFamily="34" charset="0"/>
                        </a:rPr>
                        <a:t>）</a:t>
                      </a:r>
                      <a:endParaRPr lang="zh-CN" altLang="en-US" sz="1400" kern="1200" dirty="0">
                        <a:solidFill>
                          <a:schemeClr val="tx1"/>
                        </a:solidFill>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匹配 </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x </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或 </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y</a:t>
                      </a: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a:t>
                      </a:r>
                      <a:endPar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endParaRPr>
                    </a:p>
                    <a:p>
                      <a:pPr algn="ctr"/>
                      <a:r>
                        <a:rPr lang="zh-CN" altLang="en-US"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匹配</a:t>
                      </a:r>
                      <a:r>
                        <a:rPr lang="en-US" altLang="zh-CN" sz="1100" kern="1200" dirty="0" smtClean="0">
                          <a:solidFill>
                            <a:srgbClr val="454545"/>
                          </a:solidFill>
                          <a:effectLst/>
                          <a:latin typeface="Calibri" panose="020F0502020204030204" pitchFamily="34" charset="0"/>
                          <a:ea typeface="微软雅黑" panose="020B0503020204020204" pitchFamily="34" charset="-122"/>
                          <a:cs typeface="Calibri" panose="020F0502020204030204" pitchFamily="34" charset="0"/>
                        </a:rPr>
                        <a:t>word1,word2,word3</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56323" name="Picture 3" descr="C:\Users\fiona\AppData\Local\Microsoft\Windows\Temporary Internet Files\Content.IE5\ON23B7GE\red-button-for-web[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564" y="5776111"/>
            <a:ext cx="963440" cy="963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95986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746" name="直接连接符 6"/>
          <p:cNvCxnSpPr>
            <a:cxnSpLocks noChangeShapeType="1"/>
          </p:cNvCxnSpPr>
          <p:nvPr/>
        </p:nvCxnSpPr>
        <p:spPr bwMode="auto">
          <a:xfrm>
            <a:off x="4321175" y="3305175"/>
            <a:ext cx="5257800" cy="0"/>
          </a:xfrm>
          <a:prstGeom prst="line">
            <a:avLst/>
          </a:prstGeom>
          <a:noFill/>
          <a:ln w="19050" cmpd="sng">
            <a:solidFill>
              <a:schemeClr val="bg1"/>
            </a:solidFill>
            <a:round/>
            <a:headEnd type="oval" w="med" len="med"/>
            <a:tailEnd type="oval" w="med" len="med"/>
          </a:ln>
          <a:extLst>
            <a:ext uri="{909E8E84-426E-40DD-AFC4-6F175D3DCCD1}">
              <a14:hiddenFill xmlns:a14="http://schemas.microsoft.com/office/drawing/2010/main">
                <a:noFill/>
              </a14:hiddenFill>
            </a:ext>
          </a:extLst>
        </p:spPr>
      </p:cxnSp>
      <p:sp>
        <p:nvSpPr>
          <p:cNvPr id="31747" name="KSO_GT2.1"/>
          <p:cNvSpPr txBox="1">
            <a:spLocks noChangeArrowheads="1"/>
          </p:cNvSpPr>
          <p:nvPr/>
        </p:nvSpPr>
        <p:spPr bwMode="auto">
          <a:xfrm>
            <a:off x="5075239" y="3349628"/>
            <a:ext cx="4476751"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r" eaLnBrk="1" hangingPunct="1">
              <a:lnSpc>
                <a:spcPct val="130000"/>
              </a:lnSpc>
            </a:pPr>
            <a:endParaRPr lang="en-US" altLang="zh-CN" sz="1600" dirty="0">
              <a:solidFill>
                <a:schemeClr val="bg1"/>
              </a:solidFill>
              <a:latin typeface="Segoe UI" pitchFamily="34" charset="0"/>
              <a:cs typeface="Segoe UI" pitchFamily="34" charset="0"/>
            </a:endParaRPr>
          </a:p>
        </p:txBody>
      </p:sp>
      <p:grpSp>
        <p:nvGrpSpPr>
          <p:cNvPr id="31748" name="Group 4"/>
          <p:cNvGrpSpPr>
            <a:grpSpLocks/>
          </p:cNvGrpSpPr>
          <p:nvPr/>
        </p:nvGrpSpPr>
        <p:grpSpPr bwMode="auto">
          <a:xfrm>
            <a:off x="3021015" y="2433639"/>
            <a:ext cx="1536700" cy="1987550"/>
            <a:chOff x="0" y="0"/>
            <a:chExt cx="1152785" cy="1490412"/>
          </a:xfrm>
        </p:grpSpPr>
        <p:grpSp>
          <p:nvGrpSpPr>
            <p:cNvPr id="31749" name="Group 5"/>
            <p:cNvGrpSpPr>
              <a:grpSpLocks/>
            </p:cNvGrpSpPr>
            <p:nvPr/>
          </p:nvGrpSpPr>
          <p:grpSpPr bwMode="auto">
            <a:xfrm>
              <a:off x="138402" y="0"/>
              <a:ext cx="1014383" cy="1490412"/>
              <a:chOff x="0" y="0"/>
              <a:chExt cx="1014383" cy="1490412"/>
            </a:xfrm>
          </p:grpSpPr>
          <p:sp>
            <p:nvSpPr>
              <p:cNvPr id="31750"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sz="3200">
                  <a:solidFill>
                    <a:srgbClr val="FFFFFF"/>
                  </a:solidFill>
                </a:endParaRPr>
              </a:p>
            </p:txBody>
          </p:sp>
          <p:sp>
            <p:nvSpPr>
              <p:cNvPr id="31751" name="KSO_GN2"/>
              <p:cNvSpPr>
                <a:spLocks noChangeArrowheads="1"/>
              </p:cNvSpPr>
              <p:nvPr/>
            </p:nvSpPr>
            <p:spPr bwMode="auto">
              <a:xfrm rot="1132031">
                <a:off x="43080" y="31875"/>
                <a:ext cx="931612" cy="1428311"/>
              </a:xfrm>
              <a:prstGeom prst="roundRect">
                <a:avLst>
                  <a:gd name="adj" fmla="val 12134"/>
                </a:avLst>
              </a:prstGeom>
              <a:noFill/>
              <a:ln w="25400" cmpd="sng">
                <a:solidFill>
                  <a:srgbClr val="FFFFFF"/>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6400" dirty="0" smtClean="0">
                    <a:solidFill>
                      <a:srgbClr val="FFFFFF"/>
                    </a:solidFill>
                    <a:latin typeface="Impact" pitchFamily="34" charset="0"/>
                    <a:ea typeface="Gungsuh" pitchFamily="18" charset="-127"/>
                  </a:rPr>
                  <a:t>04</a:t>
                </a:r>
                <a:endParaRPr lang="zh-CN" altLang="en-US" sz="6400" dirty="0">
                  <a:solidFill>
                    <a:srgbClr val="FFFFFF"/>
                  </a:solidFill>
                  <a:latin typeface="Impact" pitchFamily="34" charset="0"/>
                  <a:ea typeface="Gungsuh" pitchFamily="18" charset="-127"/>
                </a:endParaRPr>
              </a:p>
            </p:txBody>
          </p:sp>
        </p:grpSp>
        <p:sp>
          <p:nvSpPr>
            <p:cNvPr id="31752" name="圆角矩形 26"/>
            <p:cNvSpPr>
              <a:spLocks/>
            </p:cNvSpPr>
            <p:nvPr/>
          </p:nvSpPr>
          <p:spPr bwMode="auto">
            <a:xfrm rot="1132031">
              <a:off x="0" y="832988"/>
              <a:ext cx="1014383" cy="634430"/>
            </a:xfrm>
            <a:custGeom>
              <a:avLst/>
              <a:gdLst>
                <a:gd name="T0" fmla="*/ 0 w 1321797"/>
                <a:gd name="T1" fmla="*/ 451707 h 826698"/>
                <a:gd name="T2" fmla="*/ 1321797 w 1321797"/>
                <a:gd name="T3" fmla="*/ 0 h 826698"/>
                <a:gd name="T4" fmla="*/ 1321797 w 1321797"/>
                <a:gd name="T5" fmla="*/ 666338 h 826698"/>
                <a:gd name="T6" fmla="*/ 1161437 w 1321797"/>
                <a:gd name="T7" fmla="*/ 826698 h 826698"/>
                <a:gd name="T8" fmla="*/ 160360 w 1321797"/>
                <a:gd name="T9" fmla="*/ 826698 h 826698"/>
                <a:gd name="T10" fmla="*/ 0 w 1321797"/>
                <a:gd name="T11" fmla="*/ 666338 h 826698"/>
                <a:gd name="T12" fmla="*/ 0 w 1321797"/>
                <a:gd name="T13" fmla="*/ 451707 h 826698"/>
              </a:gdLst>
              <a:ahLst/>
              <a:cxnLst>
                <a:cxn ang="0">
                  <a:pos x="T0" y="T1"/>
                </a:cxn>
                <a:cxn ang="0">
                  <a:pos x="T2" y="T3"/>
                </a:cxn>
                <a:cxn ang="0">
                  <a:pos x="T4" y="T5"/>
                </a:cxn>
                <a:cxn ang="0">
                  <a:pos x="T6" y="T7"/>
                </a:cxn>
                <a:cxn ang="0">
                  <a:pos x="T8" y="T9"/>
                </a:cxn>
                <a:cxn ang="0">
                  <a:pos x="T10" y="T11"/>
                </a:cxn>
                <a:cxn ang="0">
                  <a:pos x="T12" y="T13"/>
                </a:cxn>
              </a:cxnLst>
              <a:rect l="0" t="0" r="r" b="b"/>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a:alphaModFix amt="6600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31753" name="KSO_GT2"/>
          <p:cNvSpPr txBox="1">
            <a:spLocks noChangeArrowheads="1"/>
          </p:cNvSpPr>
          <p:nvPr/>
        </p:nvSpPr>
        <p:spPr bwMode="auto">
          <a:xfrm>
            <a:off x="4900615" y="2787653"/>
            <a:ext cx="4651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r" eaLnBrk="1" hangingPunct="1">
              <a:lnSpc>
                <a:spcPct val="80000"/>
              </a:lnSpc>
            </a:pPr>
            <a:r>
              <a:rPr lang="zh-CN" altLang="en-US" sz="2400" b="1" dirty="0" smtClean="0">
                <a:solidFill>
                  <a:srgbClr val="FFC000"/>
                </a:solidFill>
                <a:latin typeface="Segoe UI" pitchFamily="34" charset="0"/>
                <a:cs typeface="Segoe UI" pitchFamily="34" charset="0"/>
              </a:rPr>
              <a:t>补充概念</a:t>
            </a:r>
            <a:endParaRPr lang="zh-CN" altLang="en-US" sz="2400" b="1" dirty="0">
              <a:solidFill>
                <a:srgbClr val="FFC000"/>
              </a:solidFill>
              <a:latin typeface="Segoe UI" pitchFamily="34" charset="0"/>
              <a:cs typeface="Segoe UI" pitchFamily="34" charset="0"/>
            </a:endParaRPr>
          </a:p>
        </p:txBody>
      </p:sp>
    </p:spTree>
    <p:extLst>
      <p:ext uri="{BB962C8B-B14F-4D97-AF65-F5344CB8AC3E}">
        <p14:creationId xmlns:p14="http://schemas.microsoft.com/office/powerpoint/2010/main" val="2036939461"/>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 y="0"/>
            <a:ext cx="12192002" cy="6858001"/>
            <a:chOff x="-2" y="0"/>
            <a:chExt cx="12192002" cy="6858001"/>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a:xfrm>
              <a:off x="-2" y="0"/>
              <a:ext cx="1765005" cy="6858000"/>
            </a:xfrm>
            <a:prstGeom prst="rect">
              <a:avLst/>
            </a:prstGeom>
          </p:spPr>
        </p:pic>
        <p:pic>
          <p:nvPicPr>
            <p:cNvPr id="18" name="图片 17"/>
            <p:cNvPicPr>
              <a:picLocks noChangeAspect="1"/>
            </p:cNvPicPr>
            <p:nvPr/>
          </p:nvPicPr>
          <p:blipFill rotWithShape="1">
            <a:blip r:embed="rId2">
              <a:extLst>
                <a:ext uri="{28A0092B-C50C-407E-A947-70E740481C1C}">
                  <a14:useLocalDpi xmlns:a14="http://schemas.microsoft.com/office/drawing/2010/main" val="0"/>
                </a:ext>
              </a:extLst>
            </a:blip>
            <a:srcRect l="50000"/>
            <a:stretch/>
          </p:blipFill>
          <p:spPr>
            <a:xfrm>
              <a:off x="1765003" y="1"/>
              <a:ext cx="10426997" cy="6858000"/>
            </a:xfrm>
            <a:prstGeom prst="rect">
              <a:avLst/>
            </a:prstGeom>
          </p:spPr>
        </p:pic>
      </p:grpSp>
      <p:sp>
        <p:nvSpPr>
          <p:cNvPr id="30722" name="文本框 8"/>
          <p:cNvSpPr txBox="1">
            <a:spLocks noChangeArrowheads="1"/>
          </p:cNvSpPr>
          <p:nvPr/>
        </p:nvSpPr>
        <p:spPr bwMode="auto">
          <a:xfrm>
            <a:off x="2514600" y="-1179513"/>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en-US" smtClean="0">
              <a:solidFill>
                <a:srgbClr val="000000"/>
              </a:solidFill>
            </a:endParaRPr>
          </a:p>
        </p:txBody>
      </p:sp>
      <p:sp>
        <p:nvSpPr>
          <p:cNvPr id="30723" name="文本框 9"/>
          <p:cNvSpPr txBox="1">
            <a:spLocks noChangeArrowheads="1"/>
          </p:cNvSpPr>
          <p:nvPr/>
        </p:nvSpPr>
        <p:spPr bwMode="auto">
          <a:xfrm>
            <a:off x="513168" y="1691627"/>
            <a:ext cx="738664" cy="33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zh-CN" altLang="en-US" sz="3600" b="1" dirty="0" smtClean="0">
                <a:solidFill>
                  <a:srgbClr val="FFFFFF"/>
                </a:solidFill>
                <a:latin typeface="微软雅黑" pitchFamily="34" charset="-122"/>
                <a:ea typeface="微软雅黑" pitchFamily="34" charset="-122"/>
              </a:rPr>
              <a:t>表达式匹配原理</a:t>
            </a:r>
            <a:endParaRPr lang="zh-CN" altLang="en-US" sz="3600" dirty="0" smtClean="0">
              <a:solidFill>
                <a:srgbClr val="FFFFFF"/>
              </a:solidFill>
              <a:latin typeface="Segoe UI" pitchFamily="34" charset="0"/>
              <a:ea typeface="微软雅黑" pitchFamily="34" charset="-122"/>
            </a:endParaRPr>
          </a:p>
        </p:txBody>
      </p:sp>
      <p:sp>
        <p:nvSpPr>
          <p:cNvPr id="30735" name="文本框 14"/>
          <p:cNvSpPr txBox="1">
            <a:spLocks noChangeArrowheads="1"/>
          </p:cNvSpPr>
          <p:nvPr/>
        </p:nvSpPr>
        <p:spPr bwMode="auto">
          <a:xfrm>
            <a:off x="2440172" y="0"/>
            <a:ext cx="9751828" cy="634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400" dirty="0" smtClean="0">
                <a:solidFill>
                  <a:srgbClr val="09405E"/>
                </a:solidFill>
                <a:latin typeface="微软雅黑" pitchFamily="34" charset="-122"/>
                <a:ea typeface="微软雅黑" pitchFamily="34" charset="-122"/>
              </a:rPr>
              <a:t>两种匹配引擎：</a:t>
            </a:r>
            <a:endParaRPr lang="en-US" altLang="zh-CN" sz="1400" dirty="0" smtClean="0">
              <a:solidFill>
                <a:srgbClr val="09405E"/>
              </a:solidFill>
              <a:latin typeface="微软雅黑" pitchFamily="34" charset="-122"/>
              <a:ea typeface="微软雅黑" pitchFamily="34" charset="-122"/>
            </a:endParaRPr>
          </a:p>
          <a:p>
            <a:pPr eaLnBrk="1" hangingPunct="1"/>
            <a:r>
              <a:rPr lang="zh-CN" altLang="en-US" sz="1400" dirty="0">
                <a:solidFill>
                  <a:srgbClr val="09405E"/>
                </a:solidFill>
                <a:latin typeface="微软雅黑" pitchFamily="34" charset="-122"/>
                <a:ea typeface="微软雅黑" pitchFamily="34" charset="-122"/>
              </a:rPr>
              <a:t>文本驱动</a:t>
            </a:r>
            <a:r>
              <a:rPr lang="zh-CN" altLang="en-US" sz="1400" dirty="0" smtClean="0">
                <a:solidFill>
                  <a:srgbClr val="09405E"/>
                </a:solidFill>
                <a:latin typeface="微软雅黑" pitchFamily="34" charset="-122"/>
                <a:ea typeface="微软雅黑" pitchFamily="34" charset="-122"/>
              </a:rPr>
              <a:t>模式</a:t>
            </a:r>
            <a:r>
              <a:rPr lang="en-US" altLang="zh-CN" sz="1400" dirty="0" smtClean="0">
                <a:solidFill>
                  <a:srgbClr val="09405E"/>
                </a:solidFill>
                <a:latin typeface="微软雅黑" pitchFamily="34" charset="-122"/>
                <a:ea typeface="微软雅黑" pitchFamily="34" charset="-122"/>
              </a:rPr>
              <a:t>(DFA)</a:t>
            </a:r>
            <a:endParaRPr lang="zh-CN" altLang="en-US" sz="1400" dirty="0">
              <a:solidFill>
                <a:srgbClr val="09405E"/>
              </a:solidFill>
              <a:latin typeface="微软雅黑" pitchFamily="34" charset="-122"/>
              <a:ea typeface="微软雅黑" pitchFamily="34" charset="-122"/>
            </a:endParaRPr>
          </a:p>
          <a:p>
            <a:pPr eaLnBrk="1" hangingPunct="1"/>
            <a:r>
              <a:rPr lang="zh-CN" altLang="en-US" sz="1400" dirty="0">
                <a:solidFill>
                  <a:srgbClr val="09405E"/>
                </a:solidFill>
                <a:latin typeface="微软雅黑" pitchFamily="34" charset="-122"/>
                <a:ea typeface="微软雅黑" pitchFamily="34" charset="-122"/>
              </a:rPr>
              <a:t>            不同的表达式写法基本不会对匹配效率产生影响</a:t>
            </a:r>
          </a:p>
          <a:p>
            <a:pPr eaLnBrk="1" hangingPunct="1"/>
            <a:r>
              <a:rPr lang="zh-CN" altLang="en-US" sz="1400" dirty="0">
                <a:solidFill>
                  <a:srgbClr val="09405E"/>
                </a:solidFill>
                <a:latin typeface="微软雅黑" pitchFamily="34" charset="-122"/>
                <a:ea typeface="微软雅黑" pitchFamily="34" charset="-122"/>
              </a:rPr>
              <a:t>            匹配失败时返回失败中匹配成功的那部分，报告失败</a:t>
            </a:r>
          </a:p>
          <a:p>
            <a:pPr eaLnBrk="1" hangingPunct="1"/>
            <a:r>
              <a:rPr lang="zh-CN" altLang="en-US" sz="1400" dirty="0">
                <a:solidFill>
                  <a:srgbClr val="09405E"/>
                </a:solidFill>
                <a:latin typeface="微软雅黑" pitchFamily="34" charset="-122"/>
                <a:ea typeface="微软雅黑" pitchFamily="34" charset="-122"/>
              </a:rPr>
              <a:t>            多选结构的匹配顺序是按照最左最长原则</a:t>
            </a:r>
            <a:r>
              <a:rPr lang="zh-CN" altLang="en-US" sz="1400" dirty="0" smtClean="0">
                <a:solidFill>
                  <a:srgbClr val="09405E"/>
                </a:solidFill>
                <a:latin typeface="微软雅黑" pitchFamily="34" charset="-122"/>
                <a:ea typeface="微软雅黑" pitchFamily="34" charset="-122"/>
              </a:rPr>
              <a:t>的</a:t>
            </a:r>
            <a:endParaRPr lang="en-US" altLang="zh-CN" sz="1400" dirty="0">
              <a:solidFill>
                <a:srgbClr val="09405E"/>
              </a:solidFill>
              <a:latin typeface="微软雅黑" pitchFamily="34" charset="-122"/>
              <a:ea typeface="微软雅黑" pitchFamily="34" charset="-122"/>
            </a:endParaRPr>
          </a:p>
          <a:p>
            <a:pPr eaLnBrk="1" hangingPunct="1"/>
            <a:r>
              <a:rPr lang="zh-CN" altLang="en-US" sz="1400" dirty="0" smtClean="0">
                <a:solidFill>
                  <a:srgbClr val="09405E"/>
                </a:solidFill>
                <a:latin typeface="微软雅黑" pitchFamily="34" charset="-122"/>
                <a:ea typeface="微软雅黑" pitchFamily="34" charset="-122"/>
              </a:rPr>
              <a:t>表达式</a:t>
            </a:r>
            <a:r>
              <a:rPr lang="zh-CN" altLang="en-US" sz="1400" dirty="0">
                <a:solidFill>
                  <a:srgbClr val="09405E"/>
                </a:solidFill>
                <a:latin typeface="微软雅黑" pitchFamily="34" charset="-122"/>
                <a:ea typeface="微软雅黑" pitchFamily="34" charset="-122"/>
              </a:rPr>
              <a:t>驱动</a:t>
            </a:r>
            <a:r>
              <a:rPr lang="zh-CN" altLang="en-US" sz="1400" dirty="0" smtClean="0">
                <a:solidFill>
                  <a:srgbClr val="09405E"/>
                </a:solidFill>
                <a:latin typeface="微软雅黑" pitchFamily="34" charset="-122"/>
                <a:ea typeface="微软雅黑" pitchFamily="34" charset="-122"/>
              </a:rPr>
              <a:t>模式（</a:t>
            </a:r>
            <a:r>
              <a:rPr lang="en-US" altLang="zh-CN" sz="1400" dirty="0" smtClean="0">
                <a:solidFill>
                  <a:srgbClr val="09405E"/>
                </a:solidFill>
                <a:latin typeface="微软雅黑" pitchFamily="34" charset="-122"/>
                <a:ea typeface="微软雅黑" pitchFamily="34" charset="-122"/>
              </a:rPr>
              <a:t>NFA</a:t>
            </a:r>
            <a:r>
              <a:rPr lang="zh-CN" altLang="en-US" sz="1400" dirty="0" smtClean="0">
                <a:solidFill>
                  <a:srgbClr val="09405E"/>
                </a:solidFill>
                <a:latin typeface="微软雅黑" pitchFamily="34" charset="-122"/>
                <a:ea typeface="微软雅黑" pitchFamily="34" charset="-122"/>
              </a:rPr>
              <a:t>）</a:t>
            </a:r>
            <a:endParaRPr lang="zh-CN" altLang="en-US" sz="1400" dirty="0">
              <a:solidFill>
                <a:srgbClr val="09405E"/>
              </a:solidFill>
              <a:latin typeface="微软雅黑" pitchFamily="34" charset="-122"/>
              <a:ea typeface="微软雅黑" pitchFamily="34" charset="-122"/>
            </a:endParaRPr>
          </a:p>
          <a:p>
            <a:pPr eaLnBrk="1" hangingPunct="1"/>
            <a:r>
              <a:rPr lang="zh-CN" altLang="en-US" sz="1400" dirty="0">
                <a:solidFill>
                  <a:srgbClr val="09405E"/>
                </a:solidFill>
                <a:latin typeface="微软雅黑" pitchFamily="34" charset="-122"/>
                <a:ea typeface="微软雅黑" pitchFamily="34" charset="-122"/>
              </a:rPr>
              <a:t>            不同的表达式写法会对匹配顺序和效率产生影响</a:t>
            </a:r>
          </a:p>
          <a:p>
            <a:pPr eaLnBrk="1" hangingPunct="1"/>
            <a:r>
              <a:rPr lang="zh-CN" altLang="en-US" sz="1400" dirty="0">
                <a:solidFill>
                  <a:srgbClr val="09405E"/>
                </a:solidFill>
                <a:latin typeface="微软雅黑" pitchFamily="34" charset="-122"/>
                <a:ea typeface="微软雅黑" pitchFamily="34" charset="-122"/>
              </a:rPr>
              <a:t>            匹配失败是报告失败</a:t>
            </a:r>
          </a:p>
          <a:p>
            <a:pPr eaLnBrk="1" hangingPunct="1"/>
            <a:r>
              <a:rPr lang="zh-CN" altLang="en-US" sz="1400" dirty="0">
                <a:solidFill>
                  <a:srgbClr val="09405E"/>
                </a:solidFill>
                <a:latin typeface="微软雅黑" pitchFamily="34" charset="-122"/>
                <a:ea typeface="微软雅黑" pitchFamily="34" charset="-122"/>
              </a:rPr>
              <a:t>            多选结构的匹配顺序是按照书写顺序</a:t>
            </a:r>
            <a:r>
              <a:rPr lang="zh-CN" altLang="en-US" sz="1400" dirty="0" smtClean="0">
                <a:solidFill>
                  <a:srgbClr val="09405E"/>
                </a:solidFill>
                <a:latin typeface="微软雅黑" pitchFamily="34" charset="-122"/>
                <a:ea typeface="微软雅黑" pitchFamily="34" charset="-122"/>
              </a:rPr>
              <a:t>的</a:t>
            </a:r>
            <a:endParaRPr lang="en-US" altLang="zh-CN" sz="1400" dirty="0" smtClean="0">
              <a:solidFill>
                <a:srgbClr val="09405E"/>
              </a:solidFill>
              <a:latin typeface="微软雅黑" pitchFamily="34" charset="-122"/>
              <a:ea typeface="微软雅黑" pitchFamily="34" charset="-122"/>
            </a:endParaRPr>
          </a:p>
          <a:p>
            <a:pPr eaLnBrk="1" hangingPunct="1"/>
            <a:endParaRPr lang="zh-CN" altLang="en-US" sz="1400" dirty="0">
              <a:solidFill>
                <a:srgbClr val="09405E"/>
              </a:solidFill>
              <a:latin typeface="微软雅黑" pitchFamily="34" charset="-122"/>
              <a:ea typeface="微软雅黑" pitchFamily="34" charset="-122"/>
            </a:endParaRPr>
          </a:p>
          <a:p>
            <a:pPr eaLnBrk="1" hangingPunct="1"/>
            <a:r>
              <a:rPr lang="zh-CN" altLang="en-US" sz="1400" dirty="0" smtClean="0">
                <a:solidFill>
                  <a:srgbClr val="09405E"/>
                </a:solidFill>
                <a:latin typeface="微软雅黑" pitchFamily="34" charset="-122"/>
                <a:ea typeface="微软雅黑" pitchFamily="34" charset="-122"/>
              </a:rPr>
              <a:t>回溯</a:t>
            </a:r>
            <a:r>
              <a:rPr lang="zh-CN" altLang="en-US" sz="1400" dirty="0">
                <a:solidFill>
                  <a:srgbClr val="09405E"/>
                </a:solidFill>
                <a:latin typeface="微软雅黑" pitchFamily="34" charset="-122"/>
                <a:ea typeface="微软雅黑" pitchFamily="34" charset="-122"/>
              </a:rPr>
              <a:t>机制：</a:t>
            </a:r>
            <a:r>
              <a:rPr lang="en-US" altLang="zh-CN" sz="1400" dirty="0">
                <a:solidFill>
                  <a:srgbClr val="09405E"/>
                </a:solidFill>
                <a:latin typeface="微软雅黑" pitchFamily="34" charset="-122"/>
                <a:ea typeface="微软雅黑" pitchFamily="34" charset="-122"/>
              </a:rPr>
              <a:t>NFA</a:t>
            </a:r>
            <a:r>
              <a:rPr lang="zh-CN" altLang="en-US" sz="1400" dirty="0">
                <a:solidFill>
                  <a:srgbClr val="09405E"/>
                </a:solidFill>
                <a:latin typeface="微软雅黑" pitchFamily="34" charset="-122"/>
                <a:ea typeface="微软雅黑" pitchFamily="34" charset="-122"/>
              </a:rPr>
              <a:t>引擎最重要的性质是，他会依次处理各个子表达式或组成元素，遇到需要再两个可能成功的可能中                                            进行选择的时候，他会选择其一，同时记住另一个，以备稍后可能的需要。需要作出选择的情形包括量词和多选结构。不论选择哪一种途径，如果他能匹配成功，而且正则表达式的余下部分也成功了，匹配即告完成，如果正则表达式的余下部分最终失败，引擎会知道回溯到之前做选择的地方，选择其他的备用分支继续尝试。</a:t>
            </a:r>
          </a:p>
          <a:p>
            <a:pPr eaLnBrk="1" hangingPunct="1"/>
            <a:r>
              <a:rPr lang="zh-CN" altLang="en-US" sz="1400" dirty="0">
                <a:solidFill>
                  <a:srgbClr val="09405E"/>
                </a:solidFill>
                <a:latin typeface="微软雅黑" pitchFamily="34" charset="-122"/>
                <a:ea typeface="微软雅黑" pitchFamily="34" charset="-122"/>
              </a:rPr>
              <a:t>            回溯的两个要点：</a:t>
            </a:r>
          </a:p>
          <a:p>
            <a:pPr eaLnBrk="1" hangingPunct="1"/>
            <a:r>
              <a:rPr lang="zh-CN" altLang="en-US" sz="1400" dirty="0">
                <a:solidFill>
                  <a:srgbClr val="09405E"/>
                </a:solidFill>
                <a:latin typeface="微软雅黑" pitchFamily="34" charset="-122"/>
                <a:ea typeface="微软雅黑" pitchFamily="34" charset="-122"/>
              </a:rPr>
              <a:t>                </a:t>
            </a:r>
            <a:r>
              <a:rPr lang="en-US" altLang="zh-CN" sz="1400" dirty="0">
                <a:solidFill>
                  <a:srgbClr val="09405E"/>
                </a:solidFill>
                <a:latin typeface="微软雅黑" pitchFamily="34" charset="-122"/>
                <a:ea typeface="微软雅黑" pitchFamily="34" charset="-122"/>
              </a:rPr>
              <a:t>1</a:t>
            </a:r>
            <a:r>
              <a:rPr lang="zh-CN" altLang="en-US" sz="1400" dirty="0">
                <a:solidFill>
                  <a:srgbClr val="09405E"/>
                </a:solidFill>
                <a:latin typeface="微软雅黑" pitchFamily="34" charset="-122"/>
                <a:ea typeface="微软雅黑" pitchFamily="34" charset="-122"/>
              </a:rPr>
              <a:t>：面对众多选择时，哪个分支应当首先选择</a:t>
            </a:r>
          </a:p>
          <a:p>
            <a:pPr eaLnBrk="1" hangingPunct="1"/>
            <a:r>
              <a:rPr lang="zh-CN" altLang="en-US" sz="1400" dirty="0">
                <a:solidFill>
                  <a:srgbClr val="09405E"/>
                </a:solidFill>
                <a:latin typeface="微软雅黑" pitchFamily="34" charset="-122"/>
                <a:ea typeface="微软雅黑" pitchFamily="34" charset="-122"/>
              </a:rPr>
              <a:t>                    如果要在”进行尝试“和”跳过尝试“之间进行选择，对于匹配优先的量词，引擎会优先选择”进行尝试“，而对于忽略优先量词，会选择”跳过尝试“</a:t>
            </a:r>
          </a:p>
          <a:p>
            <a:pPr eaLnBrk="1" hangingPunct="1"/>
            <a:r>
              <a:rPr lang="zh-CN" altLang="en-US" sz="1400" dirty="0">
                <a:solidFill>
                  <a:srgbClr val="09405E"/>
                </a:solidFill>
                <a:latin typeface="微软雅黑" pitchFamily="34" charset="-122"/>
                <a:ea typeface="微软雅黑" pitchFamily="34" charset="-122"/>
              </a:rPr>
              <a:t>                    </a:t>
            </a:r>
            <a:r>
              <a:rPr lang="en-US" altLang="zh-CN" sz="1400" dirty="0" err="1">
                <a:solidFill>
                  <a:srgbClr val="09405E"/>
                </a:solidFill>
                <a:latin typeface="微软雅黑" pitchFamily="34" charset="-122"/>
                <a:ea typeface="微软雅黑" pitchFamily="34" charset="-122"/>
              </a:rPr>
              <a:t>re.search</a:t>
            </a:r>
            <a:r>
              <a:rPr lang="en-US" altLang="zh-CN" sz="1400" dirty="0">
                <a:solidFill>
                  <a:srgbClr val="09405E"/>
                </a:solidFill>
                <a:latin typeface="微软雅黑" pitchFamily="34" charset="-122"/>
                <a:ea typeface="微软雅黑" pitchFamily="34" charset="-122"/>
              </a:rPr>
              <a:t>(r'^.*([0-9]+)','abc123').group(1)       </a:t>
            </a:r>
            <a:r>
              <a:rPr lang="zh-CN" altLang="en-US" sz="1400" dirty="0">
                <a:solidFill>
                  <a:srgbClr val="09405E"/>
                </a:solidFill>
                <a:latin typeface="微软雅黑" pitchFamily="34" charset="-122"/>
                <a:ea typeface="微软雅黑" pitchFamily="34" charset="-122"/>
              </a:rPr>
              <a:t>结果是</a:t>
            </a:r>
            <a:r>
              <a:rPr lang="en-US" altLang="zh-CN" sz="1400" dirty="0">
                <a:solidFill>
                  <a:srgbClr val="09405E"/>
                </a:solidFill>
                <a:latin typeface="微软雅黑" pitchFamily="34" charset="-122"/>
                <a:ea typeface="微软雅黑" pitchFamily="34" charset="-122"/>
              </a:rPr>
              <a:t>3</a:t>
            </a:r>
          </a:p>
          <a:p>
            <a:pPr eaLnBrk="1" hangingPunct="1"/>
            <a:r>
              <a:rPr lang="en-US" altLang="zh-CN" sz="1400" dirty="0">
                <a:solidFill>
                  <a:srgbClr val="09405E"/>
                </a:solidFill>
                <a:latin typeface="微软雅黑" pitchFamily="34" charset="-122"/>
                <a:ea typeface="微软雅黑" pitchFamily="34" charset="-122"/>
              </a:rPr>
              <a:t>                    </a:t>
            </a:r>
            <a:r>
              <a:rPr lang="en-US" altLang="zh-CN" sz="1400" dirty="0" err="1">
                <a:solidFill>
                  <a:srgbClr val="09405E"/>
                </a:solidFill>
                <a:latin typeface="微软雅黑" pitchFamily="34" charset="-122"/>
                <a:ea typeface="微软雅黑" pitchFamily="34" charset="-122"/>
              </a:rPr>
              <a:t>re.search</a:t>
            </a:r>
            <a:r>
              <a:rPr lang="en-US" altLang="zh-CN" sz="1400" dirty="0">
                <a:solidFill>
                  <a:srgbClr val="09405E"/>
                </a:solidFill>
                <a:latin typeface="微软雅黑" pitchFamily="34" charset="-122"/>
                <a:ea typeface="微软雅黑" pitchFamily="34" charset="-122"/>
              </a:rPr>
              <a:t>(r'^.*?([0-9]+)','abc123').group(1)     </a:t>
            </a:r>
            <a:r>
              <a:rPr lang="zh-CN" altLang="en-US" sz="1400" dirty="0">
                <a:solidFill>
                  <a:srgbClr val="09405E"/>
                </a:solidFill>
                <a:latin typeface="微软雅黑" pitchFamily="34" charset="-122"/>
                <a:ea typeface="微软雅黑" pitchFamily="34" charset="-122"/>
              </a:rPr>
              <a:t>结果是</a:t>
            </a:r>
            <a:r>
              <a:rPr lang="en-US" altLang="zh-CN" sz="1400" dirty="0">
                <a:solidFill>
                  <a:srgbClr val="09405E"/>
                </a:solidFill>
                <a:latin typeface="微软雅黑" pitchFamily="34" charset="-122"/>
                <a:ea typeface="微软雅黑" pitchFamily="34" charset="-122"/>
              </a:rPr>
              <a:t>123</a:t>
            </a:r>
          </a:p>
          <a:p>
            <a:pPr eaLnBrk="1" hangingPunct="1"/>
            <a:r>
              <a:rPr lang="en-US" altLang="zh-CN" sz="1400" dirty="0">
                <a:solidFill>
                  <a:srgbClr val="09405E"/>
                </a:solidFill>
                <a:latin typeface="微软雅黑" pitchFamily="34" charset="-122"/>
                <a:ea typeface="微软雅黑" pitchFamily="34" charset="-122"/>
              </a:rPr>
              <a:t>                2</a:t>
            </a:r>
            <a:r>
              <a:rPr lang="zh-CN" altLang="en-US" sz="1400" dirty="0">
                <a:solidFill>
                  <a:srgbClr val="09405E"/>
                </a:solidFill>
                <a:latin typeface="微软雅黑" pitchFamily="34" charset="-122"/>
                <a:ea typeface="微软雅黑" pitchFamily="34" charset="-122"/>
              </a:rPr>
              <a:t>：回溯进行时，应该选择哪个保存的状态</a:t>
            </a:r>
          </a:p>
          <a:p>
            <a:pPr eaLnBrk="1" hangingPunct="1"/>
            <a:r>
              <a:rPr lang="zh-CN" altLang="en-US" sz="1400" dirty="0">
                <a:solidFill>
                  <a:srgbClr val="09405E"/>
                </a:solidFill>
                <a:latin typeface="微软雅黑" pitchFamily="34" charset="-122"/>
                <a:ea typeface="微软雅黑" pitchFamily="34" charset="-122"/>
              </a:rPr>
              <a:t>                   距离当前最近存储的选项就是当本地失败强制回溯时返回的，使用的原则是</a:t>
            </a:r>
            <a:r>
              <a:rPr lang="en-US" altLang="zh-CN" sz="1400" dirty="0">
                <a:solidFill>
                  <a:srgbClr val="09405E"/>
                </a:solidFill>
                <a:latin typeface="微软雅黑" pitchFamily="34" charset="-122"/>
                <a:ea typeface="微软雅黑" pitchFamily="34" charset="-122"/>
              </a:rPr>
              <a:t>LIFO</a:t>
            </a:r>
            <a:r>
              <a:rPr lang="zh-CN" altLang="en-US" sz="1400" dirty="0">
                <a:solidFill>
                  <a:srgbClr val="09405E"/>
                </a:solidFill>
                <a:latin typeface="微软雅黑" pitchFamily="34" charset="-122"/>
                <a:ea typeface="微软雅黑" pitchFamily="34" charset="-122"/>
              </a:rPr>
              <a:t>（</a:t>
            </a:r>
            <a:r>
              <a:rPr lang="en-US" altLang="zh-CN" sz="1400" dirty="0">
                <a:solidFill>
                  <a:srgbClr val="09405E"/>
                </a:solidFill>
                <a:latin typeface="微软雅黑" pitchFamily="34" charset="-122"/>
                <a:ea typeface="微软雅黑" pitchFamily="34" charset="-122"/>
              </a:rPr>
              <a:t>last in first out  </a:t>
            </a:r>
            <a:r>
              <a:rPr lang="zh-CN" altLang="en-US" sz="1400" dirty="0">
                <a:solidFill>
                  <a:srgbClr val="09405E"/>
                </a:solidFill>
                <a:latin typeface="微软雅黑" pitchFamily="34" charset="-122"/>
                <a:ea typeface="微软雅黑" pitchFamily="34" charset="-122"/>
              </a:rPr>
              <a:t>后进先出）</a:t>
            </a:r>
          </a:p>
          <a:p>
            <a:pPr eaLnBrk="1" hangingPunct="1"/>
            <a:r>
              <a:rPr lang="zh-CN" altLang="en-US" sz="1400" dirty="0">
                <a:solidFill>
                  <a:srgbClr val="09405E"/>
                </a:solidFill>
                <a:latin typeface="微软雅黑" pitchFamily="34" charset="-122"/>
                <a:ea typeface="微软雅黑" pitchFamily="34" charset="-122"/>
              </a:rPr>
              <a:t> </a:t>
            </a:r>
            <a:r>
              <a:rPr lang="zh-CN" altLang="en-US" sz="1400" dirty="0" smtClean="0">
                <a:solidFill>
                  <a:srgbClr val="09405E"/>
                </a:solidFill>
                <a:latin typeface="微软雅黑" pitchFamily="34" charset="-122"/>
                <a:ea typeface="微软雅黑" pitchFamily="34" charset="-122"/>
              </a:rPr>
              <a:t>固化</a:t>
            </a:r>
            <a:r>
              <a:rPr lang="zh-CN" altLang="en-US" sz="1400" dirty="0">
                <a:solidFill>
                  <a:srgbClr val="09405E"/>
                </a:solidFill>
                <a:latin typeface="微软雅黑" pitchFamily="34" charset="-122"/>
                <a:ea typeface="微软雅黑" pitchFamily="34" charset="-122"/>
              </a:rPr>
              <a:t>分组：</a:t>
            </a:r>
          </a:p>
          <a:p>
            <a:pPr eaLnBrk="1" hangingPunct="1"/>
            <a:r>
              <a:rPr lang="zh-CN" altLang="en-US" sz="1400" dirty="0">
                <a:solidFill>
                  <a:srgbClr val="09405E"/>
                </a:solidFill>
                <a:latin typeface="微软雅黑" pitchFamily="34" charset="-122"/>
                <a:ea typeface="微软雅黑" pitchFamily="34" charset="-122"/>
              </a:rPr>
              <a:t>                    </a:t>
            </a:r>
            <a:r>
              <a:rPr lang="en-US" altLang="zh-CN" sz="1400" dirty="0" err="1">
                <a:solidFill>
                  <a:srgbClr val="09405E"/>
                </a:solidFill>
                <a:latin typeface="微软雅黑" pitchFamily="34" charset="-122"/>
                <a:ea typeface="微软雅黑" pitchFamily="34" charset="-122"/>
              </a:rPr>
              <a:t>re.sub</a:t>
            </a:r>
            <a:r>
              <a:rPr lang="en-US" altLang="zh-CN" sz="1400" dirty="0">
                <a:solidFill>
                  <a:srgbClr val="09405E"/>
                </a:solidFill>
                <a:latin typeface="微软雅黑" pitchFamily="34" charset="-122"/>
                <a:ea typeface="微软雅黑" pitchFamily="34" charset="-122"/>
              </a:rPr>
              <a:t>(r'(\.\d\d(?&gt;[1-9]?))\</a:t>
            </a:r>
            <a:r>
              <a:rPr lang="en-US" altLang="zh-CN" sz="1400" dirty="0" err="1">
                <a:solidFill>
                  <a:srgbClr val="09405E"/>
                </a:solidFill>
                <a:latin typeface="微软雅黑" pitchFamily="34" charset="-122"/>
                <a:ea typeface="微软雅黑" pitchFamily="34" charset="-122"/>
              </a:rPr>
              <a:t>d+',r</a:t>
            </a:r>
            <a:r>
              <a:rPr lang="en-US" altLang="zh-CN" sz="1400" dirty="0">
                <a:solidFill>
                  <a:srgbClr val="09405E"/>
                </a:solidFill>
                <a:latin typeface="微软雅黑" pitchFamily="34" charset="-122"/>
                <a:ea typeface="微软雅黑" pitchFamily="34" charset="-122"/>
              </a:rPr>
              <a:t>'\1','1.25300046')    </a:t>
            </a:r>
            <a:r>
              <a:rPr lang="zh-CN" altLang="en-US" sz="1400" dirty="0">
                <a:solidFill>
                  <a:srgbClr val="09405E"/>
                </a:solidFill>
                <a:latin typeface="微软雅黑" pitchFamily="34" charset="-122"/>
                <a:ea typeface="微软雅黑" pitchFamily="34" charset="-122"/>
              </a:rPr>
              <a:t>保留三位小数 ， </a:t>
            </a:r>
            <a:r>
              <a:rPr lang="en-US" altLang="zh-CN" sz="1400" dirty="0">
                <a:solidFill>
                  <a:srgbClr val="09405E"/>
                </a:solidFill>
                <a:latin typeface="微软雅黑" pitchFamily="34" charset="-122"/>
                <a:ea typeface="微软雅黑" pitchFamily="34" charset="-122"/>
              </a:rPr>
              <a:t>(?&gt;...)</a:t>
            </a:r>
            <a:r>
              <a:rPr lang="zh-CN" altLang="en-US" sz="1400" dirty="0">
                <a:solidFill>
                  <a:srgbClr val="09405E"/>
                </a:solidFill>
                <a:latin typeface="微软雅黑" pitchFamily="34" charset="-122"/>
                <a:ea typeface="微软雅黑" pitchFamily="34" charset="-122"/>
              </a:rPr>
              <a:t>固化分组，固化分组中的备选状态会被抛弃，</a:t>
            </a:r>
            <a:r>
              <a:rPr lang="en-US" altLang="zh-CN" sz="1400" dirty="0">
                <a:solidFill>
                  <a:srgbClr val="09405E"/>
                </a:solidFill>
                <a:latin typeface="微软雅黑" pitchFamily="34" charset="-122"/>
                <a:ea typeface="微软雅黑" pitchFamily="34" charset="-122"/>
              </a:rPr>
              <a:t>python</a:t>
            </a:r>
            <a:r>
              <a:rPr lang="zh-CN" altLang="en-US" sz="1400" dirty="0">
                <a:solidFill>
                  <a:srgbClr val="09405E"/>
                </a:solidFill>
                <a:latin typeface="微软雅黑" pitchFamily="34" charset="-122"/>
                <a:ea typeface="微软雅黑" pitchFamily="34" charset="-122"/>
              </a:rPr>
              <a:t>不支持固化分组</a:t>
            </a:r>
          </a:p>
          <a:p>
            <a:pPr eaLnBrk="1" hangingPunct="1"/>
            <a:r>
              <a:rPr lang="zh-CN" altLang="en-US" sz="1400" dirty="0">
                <a:solidFill>
                  <a:srgbClr val="09405E"/>
                </a:solidFill>
                <a:latin typeface="微软雅黑" pitchFamily="34" charset="-122"/>
                <a:ea typeface="微软雅黑" pitchFamily="34" charset="-122"/>
              </a:rPr>
              <a:t>                    </a:t>
            </a:r>
            <a:r>
              <a:rPr lang="en-US" altLang="zh-CN" sz="1400" dirty="0" err="1">
                <a:solidFill>
                  <a:srgbClr val="09405E"/>
                </a:solidFill>
                <a:latin typeface="微软雅黑" pitchFamily="34" charset="-122"/>
                <a:ea typeface="微软雅黑" pitchFamily="34" charset="-122"/>
              </a:rPr>
              <a:t>re.sub</a:t>
            </a:r>
            <a:r>
              <a:rPr lang="en-US" altLang="zh-CN" sz="1400" dirty="0">
                <a:solidFill>
                  <a:srgbClr val="09405E"/>
                </a:solidFill>
                <a:latin typeface="微软雅黑" pitchFamily="34" charset="-122"/>
                <a:ea typeface="微软雅黑" pitchFamily="34" charset="-122"/>
              </a:rPr>
              <a:t>(r'(\.\d\d[1-9]?+)\</a:t>
            </a:r>
            <a:r>
              <a:rPr lang="en-US" altLang="zh-CN" sz="1400" dirty="0" err="1">
                <a:solidFill>
                  <a:srgbClr val="09405E"/>
                </a:solidFill>
                <a:latin typeface="微软雅黑" pitchFamily="34" charset="-122"/>
                <a:ea typeface="微软雅黑" pitchFamily="34" charset="-122"/>
              </a:rPr>
              <a:t>d+',r</a:t>
            </a:r>
            <a:r>
              <a:rPr lang="en-US" altLang="zh-CN" sz="1400" dirty="0">
                <a:solidFill>
                  <a:srgbClr val="09405E"/>
                </a:solidFill>
                <a:latin typeface="微软雅黑" pitchFamily="34" charset="-122"/>
                <a:ea typeface="微软雅黑" pitchFamily="34" charset="-122"/>
              </a:rPr>
              <a:t>'\1','1.25300046')        </a:t>
            </a:r>
            <a:r>
              <a:rPr lang="zh-CN" altLang="en-US" sz="1400" dirty="0">
                <a:solidFill>
                  <a:srgbClr val="09405E"/>
                </a:solidFill>
                <a:latin typeface="微软雅黑" pitchFamily="34" charset="-122"/>
                <a:ea typeface="微软雅黑" pitchFamily="34" charset="-122"/>
              </a:rPr>
              <a:t>保留三位小数，</a:t>
            </a:r>
            <a:r>
              <a:rPr lang="en-US" altLang="zh-CN" sz="1400" dirty="0">
                <a:solidFill>
                  <a:srgbClr val="09405E"/>
                </a:solidFill>
                <a:latin typeface="微软雅黑" pitchFamily="34" charset="-122"/>
                <a:ea typeface="微软雅黑" pitchFamily="34" charset="-122"/>
              </a:rPr>
              <a:t>?+,*+,++,{</a:t>
            </a:r>
            <a:r>
              <a:rPr lang="en-US" altLang="zh-CN" sz="1400" dirty="0" err="1">
                <a:solidFill>
                  <a:srgbClr val="09405E"/>
                </a:solidFill>
                <a:latin typeface="微软雅黑" pitchFamily="34" charset="-122"/>
                <a:ea typeface="微软雅黑" pitchFamily="34" charset="-122"/>
              </a:rPr>
              <a:t>m,n</a:t>
            </a:r>
            <a:r>
              <a:rPr lang="en-US" altLang="zh-CN" sz="1400" dirty="0">
                <a:solidFill>
                  <a:srgbClr val="09405E"/>
                </a:solidFill>
                <a:latin typeface="微软雅黑" pitchFamily="34" charset="-122"/>
                <a:ea typeface="微软雅黑" pitchFamily="34" charset="-122"/>
              </a:rPr>
              <a:t>}+</a:t>
            </a:r>
            <a:r>
              <a:rPr lang="zh-CN" altLang="en-US" sz="1400" dirty="0">
                <a:solidFill>
                  <a:srgbClr val="09405E"/>
                </a:solidFill>
                <a:latin typeface="微软雅黑" pitchFamily="34" charset="-122"/>
                <a:ea typeface="微软雅黑" pitchFamily="34" charset="-122"/>
              </a:rPr>
              <a:t>表示占有优先量词，和固化分组类似，占有优先量词从不交还已经匹配的字符，</a:t>
            </a:r>
            <a:r>
              <a:rPr lang="en-US" altLang="zh-CN" sz="1400" dirty="0">
                <a:solidFill>
                  <a:srgbClr val="09405E"/>
                </a:solidFill>
                <a:latin typeface="微软雅黑" pitchFamily="34" charset="-122"/>
                <a:ea typeface="微软雅黑" pitchFamily="34" charset="-122"/>
              </a:rPr>
              <a:t>python</a:t>
            </a:r>
            <a:r>
              <a:rPr lang="zh-CN" altLang="en-US" sz="1400" dirty="0">
                <a:solidFill>
                  <a:srgbClr val="09405E"/>
                </a:solidFill>
                <a:latin typeface="微软雅黑" pitchFamily="34" charset="-122"/>
                <a:ea typeface="微软雅黑" pitchFamily="34" charset="-122"/>
              </a:rPr>
              <a:t>不支持占有优先量词</a:t>
            </a:r>
          </a:p>
          <a:p>
            <a:pPr eaLnBrk="1" hangingPunct="1"/>
            <a:r>
              <a:rPr lang="zh-CN" altLang="en-US" sz="1400" dirty="0">
                <a:solidFill>
                  <a:srgbClr val="09405E"/>
                </a:solidFill>
                <a:latin typeface="微软雅黑" pitchFamily="34" charset="-122"/>
                <a:ea typeface="微软雅黑" pitchFamily="34" charset="-122"/>
              </a:rPr>
              <a:t>                    </a:t>
            </a:r>
            <a:r>
              <a:rPr lang="en-US" altLang="zh-CN" sz="1400" dirty="0" err="1">
                <a:solidFill>
                  <a:srgbClr val="09405E"/>
                </a:solidFill>
                <a:latin typeface="微软雅黑" pitchFamily="34" charset="-122"/>
                <a:ea typeface="微软雅黑" pitchFamily="34" charset="-122"/>
              </a:rPr>
              <a:t>re.sub</a:t>
            </a:r>
            <a:r>
              <a:rPr lang="en-US" altLang="zh-CN" sz="1400" dirty="0">
                <a:solidFill>
                  <a:srgbClr val="09405E"/>
                </a:solidFill>
                <a:latin typeface="微软雅黑" pitchFamily="34" charset="-122"/>
                <a:ea typeface="微软雅黑" pitchFamily="34" charset="-122"/>
              </a:rPr>
              <a:t>(r'(\.\d\d(?=([1-9]?))\2)\</a:t>
            </a:r>
            <a:r>
              <a:rPr lang="en-US" altLang="zh-CN" sz="1400" dirty="0" err="1">
                <a:solidFill>
                  <a:srgbClr val="09405E"/>
                </a:solidFill>
                <a:latin typeface="微软雅黑" pitchFamily="34" charset="-122"/>
                <a:ea typeface="微软雅黑" pitchFamily="34" charset="-122"/>
              </a:rPr>
              <a:t>d+',r</a:t>
            </a:r>
            <a:r>
              <a:rPr lang="en-US" altLang="zh-CN" sz="1400" dirty="0">
                <a:solidFill>
                  <a:srgbClr val="09405E"/>
                </a:solidFill>
                <a:latin typeface="微软雅黑" pitchFamily="34" charset="-122"/>
                <a:ea typeface="微软雅黑" pitchFamily="34" charset="-122"/>
              </a:rPr>
              <a:t>'\1','1.25300046')   </a:t>
            </a:r>
            <a:r>
              <a:rPr lang="zh-CN" altLang="en-US" sz="1400" dirty="0">
                <a:solidFill>
                  <a:srgbClr val="09405E"/>
                </a:solidFill>
                <a:latin typeface="微软雅黑" pitchFamily="34" charset="-122"/>
                <a:ea typeface="微软雅黑" pitchFamily="34" charset="-122"/>
              </a:rPr>
              <a:t>保留三位小数，使用肯定环视模拟固化</a:t>
            </a:r>
            <a:r>
              <a:rPr lang="zh-CN" altLang="en-US" sz="1400" dirty="0" smtClean="0">
                <a:solidFill>
                  <a:srgbClr val="09405E"/>
                </a:solidFill>
                <a:latin typeface="微软雅黑" pitchFamily="34" charset="-122"/>
                <a:ea typeface="微软雅黑" pitchFamily="34" charset="-122"/>
              </a:rPr>
              <a:t>分组</a:t>
            </a:r>
            <a:endParaRPr lang="en-US" altLang="zh-CN" sz="1400" dirty="0">
              <a:solidFill>
                <a:srgbClr val="09405E"/>
              </a:solidFill>
              <a:latin typeface="微软雅黑" pitchFamily="34" charset="-122"/>
              <a:ea typeface="微软雅黑" pitchFamily="34" charset="-122"/>
            </a:endParaRPr>
          </a:p>
        </p:txBody>
      </p:sp>
    </p:spTree>
    <p:extLst>
      <p:ext uri="{BB962C8B-B14F-4D97-AF65-F5344CB8AC3E}">
        <p14:creationId xmlns:p14="http://schemas.microsoft.com/office/powerpoint/2010/main" val="2282566366"/>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 y="0"/>
            <a:ext cx="12192002" cy="6858001"/>
            <a:chOff x="-2" y="0"/>
            <a:chExt cx="12192002" cy="6858001"/>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a:xfrm>
              <a:off x="-2" y="0"/>
              <a:ext cx="1765005" cy="6858000"/>
            </a:xfrm>
            <a:prstGeom prst="rect">
              <a:avLst/>
            </a:prstGeom>
          </p:spPr>
        </p:pic>
        <p:pic>
          <p:nvPicPr>
            <p:cNvPr id="18" name="图片 17"/>
            <p:cNvPicPr>
              <a:picLocks noChangeAspect="1"/>
            </p:cNvPicPr>
            <p:nvPr/>
          </p:nvPicPr>
          <p:blipFill rotWithShape="1">
            <a:blip r:embed="rId2">
              <a:extLst>
                <a:ext uri="{28A0092B-C50C-407E-A947-70E740481C1C}">
                  <a14:useLocalDpi xmlns:a14="http://schemas.microsoft.com/office/drawing/2010/main" val="0"/>
                </a:ext>
              </a:extLst>
            </a:blip>
            <a:srcRect l="50000"/>
            <a:stretch/>
          </p:blipFill>
          <p:spPr>
            <a:xfrm>
              <a:off x="1765003" y="1"/>
              <a:ext cx="10426997" cy="6858000"/>
            </a:xfrm>
            <a:prstGeom prst="rect">
              <a:avLst/>
            </a:prstGeom>
          </p:spPr>
        </p:pic>
      </p:grpSp>
      <p:sp>
        <p:nvSpPr>
          <p:cNvPr id="30722" name="文本框 8"/>
          <p:cNvSpPr txBox="1">
            <a:spLocks noChangeArrowheads="1"/>
          </p:cNvSpPr>
          <p:nvPr/>
        </p:nvSpPr>
        <p:spPr bwMode="auto">
          <a:xfrm>
            <a:off x="2514600" y="-1179513"/>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en-US" smtClean="0">
              <a:solidFill>
                <a:srgbClr val="000000"/>
              </a:solidFill>
            </a:endParaRPr>
          </a:p>
        </p:txBody>
      </p:sp>
      <p:sp>
        <p:nvSpPr>
          <p:cNvPr id="30723" name="文本框 9"/>
          <p:cNvSpPr txBox="1">
            <a:spLocks noChangeArrowheads="1"/>
          </p:cNvSpPr>
          <p:nvPr/>
        </p:nvSpPr>
        <p:spPr bwMode="auto">
          <a:xfrm>
            <a:off x="513168" y="2384125"/>
            <a:ext cx="738664" cy="1938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zh-CN" altLang="en-US" sz="3600" dirty="0" smtClean="0">
                <a:solidFill>
                  <a:srgbClr val="FFFFFF"/>
                </a:solidFill>
                <a:latin typeface="Segoe UI" pitchFamily="34" charset="0"/>
                <a:ea typeface="微软雅黑" pitchFamily="34" charset="-122"/>
              </a:rPr>
              <a:t>一些技巧</a:t>
            </a:r>
            <a:endParaRPr lang="zh-CN" altLang="en-US" sz="3600" dirty="0" smtClean="0">
              <a:solidFill>
                <a:srgbClr val="FFFFFF"/>
              </a:solidFill>
              <a:latin typeface="Segoe UI" pitchFamily="34" charset="0"/>
              <a:ea typeface="微软雅黑" pitchFamily="34" charset="-122"/>
            </a:endParaRPr>
          </a:p>
        </p:txBody>
      </p:sp>
      <p:sp>
        <p:nvSpPr>
          <p:cNvPr id="30735" name="文本框 14"/>
          <p:cNvSpPr txBox="1">
            <a:spLocks noChangeArrowheads="1"/>
          </p:cNvSpPr>
          <p:nvPr/>
        </p:nvSpPr>
        <p:spPr bwMode="auto">
          <a:xfrm>
            <a:off x="1929808" y="215444"/>
            <a:ext cx="10180676" cy="6340197"/>
          </a:xfrm>
          <a:prstGeom prst="rect">
            <a:avLst/>
          </a:prstGeom>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wrap="square"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285750" indent="-285750" eaLnBrk="1" hangingPunct="1">
              <a:buFont typeface="Wingdings" panose="05000000000000000000" pitchFamily="2" charset="2"/>
              <a:buChar char="u"/>
            </a:pPr>
            <a:r>
              <a:rPr lang="zh-CN" altLang="en-US" sz="1400" dirty="0" smtClean="0">
                <a:solidFill>
                  <a:srgbClr val="09405E"/>
                </a:solidFill>
                <a:latin typeface="微软雅黑" pitchFamily="34" charset="-122"/>
                <a:ea typeface="微软雅黑" pitchFamily="34" charset="-122"/>
              </a:rPr>
              <a:t>正则表达式</a:t>
            </a:r>
            <a:r>
              <a:rPr lang="zh-CN" altLang="en-US" sz="1400" dirty="0">
                <a:solidFill>
                  <a:srgbClr val="09405E"/>
                </a:solidFill>
                <a:latin typeface="微软雅黑" pitchFamily="34" charset="-122"/>
                <a:ea typeface="微软雅黑" pitchFamily="34" charset="-122"/>
              </a:rPr>
              <a:t>平衡法则</a:t>
            </a:r>
          </a:p>
          <a:p>
            <a:pPr eaLnBrk="1" hangingPunct="1"/>
            <a:r>
              <a:rPr lang="zh-CN" altLang="en-US" sz="1400" dirty="0">
                <a:solidFill>
                  <a:srgbClr val="09405E"/>
                </a:solidFill>
                <a:latin typeface="微软雅黑" pitchFamily="34" charset="-122"/>
                <a:ea typeface="微软雅黑" pitchFamily="34" charset="-122"/>
              </a:rPr>
              <a:t>        </a:t>
            </a:r>
            <a:r>
              <a:rPr lang="en-US" altLang="zh-CN" sz="1400" dirty="0">
                <a:solidFill>
                  <a:srgbClr val="09405E"/>
                </a:solidFill>
                <a:latin typeface="微软雅黑" pitchFamily="34" charset="-122"/>
                <a:ea typeface="微软雅黑" pitchFamily="34" charset="-122"/>
              </a:rPr>
              <a:t>1.</a:t>
            </a:r>
            <a:r>
              <a:rPr lang="zh-CN" altLang="en-US" sz="1400" dirty="0">
                <a:solidFill>
                  <a:srgbClr val="09405E"/>
                </a:solidFill>
                <a:latin typeface="微软雅黑" pitchFamily="34" charset="-122"/>
                <a:ea typeface="微软雅黑" pitchFamily="34" charset="-122"/>
              </a:rPr>
              <a:t>只匹配期望的文本，排除不期望的文本</a:t>
            </a:r>
          </a:p>
          <a:p>
            <a:pPr eaLnBrk="1" hangingPunct="1"/>
            <a:r>
              <a:rPr lang="zh-CN" altLang="en-US" sz="1400" dirty="0">
                <a:solidFill>
                  <a:srgbClr val="09405E"/>
                </a:solidFill>
                <a:latin typeface="微软雅黑" pitchFamily="34" charset="-122"/>
                <a:ea typeface="微软雅黑" pitchFamily="34" charset="-122"/>
              </a:rPr>
              <a:t>        </a:t>
            </a:r>
            <a:r>
              <a:rPr lang="en-US" altLang="zh-CN" sz="1400" dirty="0">
                <a:solidFill>
                  <a:srgbClr val="09405E"/>
                </a:solidFill>
                <a:latin typeface="微软雅黑" pitchFamily="34" charset="-122"/>
                <a:ea typeface="微软雅黑" pitchFamily="34" charset="-122"/>
              </a:rPr>
              <a:t>2.</a:t>
            </a:r>
            <a:r>
              <a:rPr lang="zh-CN" altLang="en-US" sz="1400" dirty="0">
                <a:solidFill>
                  <a:srgbClr val="09405E"/>
                </a:solidFill>
                <a:latin typeface="微软雅黑" pitchFamily="34" charset="-122"/>
                <a:ea typeface="微软雅黑" pitchFamily="34" charset="-122"/>
              </a:rPr>
              <a:t>易于控制和理解</a:t>
            </a:r>
          </a:p>
          <a:p>
            <a:pPr eaLnBrk="1" hangingPunct="1"/>
            <a:r>
              <a:rPr lang="zh-CN" altLang="en-US" sz="1400" dirty="0">
                <a:solidFill>
                  <a:srgbClr val="09405E"/>
                </a:solidFill>
                <a:latin typeface="微软雅黑" pitchFamily="34" charset="-122"/>
                <a:ea typeface="微软雅黑" pitchFamily="34" charset="-122"/>
              </a:rPr>
              <a:t>        </a:t>
            </a:r>
            <a:r>
              <a:rPr lang="en-US" altLang="zh-CN" sz="1400" dirty="0">
                <a:solidFill>
                  <a:srgbClr val="09405E"/>
                </a:solidFill>
                <a:latin typeface="微软雅黑" pitchFamily="34" charset="-122"/>
                <a:ea typeface="微软雅黑" pitchFamily="34" charset="-122"/>
              </a:rPr>
              <a:t>3.</a:t>
            </a:r>
            <a:r>
              <a:rPr lang="zh-CN" altLang="en-US" sz="1400" dirty="0">
                <a:solidFill>
                  <a:srgbClr val="09405E"/>
                </a:solidFill>
                <a:latin typeface="微软雅黑" pitchFamily="34" charset="-122"/>
                <a:ea typeface="微软雅黑" pitchFamily="34" charset="-122"/>
              </a:rPr>
              <a:t>如果使用</a:t>
            </a:r>
            <a:r>
              <a:rPr lang="en-US" altLang="zh-CN" sz="1400" dirty="0">
                <a:solidFill>
                  <a:srgbClr val="09405E"/>
                </a:solidFill>
                <a:latin typeface="微软雅黑" pitchFamily="34" charset="-122"/>
                <a:ea typeface="微软雅黑" pitchFamily="34" charset="-122"/>
              </a:rPr>
              <a:t>NFA</a:t>
            </a:r>
            <a:r>
              <a:rPr lang="zh-CN" altLang="en-US" sz="1400" dirty="0">
                <a:solidFill>
                  <a:srgbClr val="09405E"/>
                </a:solidFill>
                <a:latin typeface="微软雅黑" pitchFamily="34" charset="-122"/>
                <a:ea typeface="微软雅黑" pitchFamily="34" charset="-122"/>
              </a:rPr>
              <a:t>引擎，必须保证效率（如果能匹配，尽快返回结果，如果不能匹配，尽快报告失败）</a:t>
            </a:r>
          </a:p>
          <a:p>
            <a:pPr eaLnBrk="1" hangingPunct="1"/>
            <a:endParaRPr lang="zh-CN" altLang="en-US" sz="1400" dirty="0">
              <a:solidFill>
                <a:srgbClr val="09405E"/>
              </a:solidFill>
              <a:latin typeface="微软雅黑" pitchFamily="34" charset="-122"/>
              <a:ea typeface="微软雅黑" pitchFamily="34" charset="-122"/>
            </a:endParaRPr>
          </a:p>
          <a:p>
            <a:pPr marL="285750" indent="-285750" eaLnBrk="1" hangingPunct="1">
              <a:buFont typeface="Wingdings" panose="05000000000000000000" pitchFamily="2" charset="2"/>
              <a:buChar char="u"/>
            </a:pPr>
            <a:r>
              <a:rPr lang="zh-CN" altLang="en-US" sz="1400" dirty="0" smtClean="0">
                <a:solidFill>
                  <a:srgbClr val="09405E"/>
                </a:solidFill>
                <a:latin typeface="微软雅黑" pitchFamily="34" charset="-122"/>
                <a:ea typeface="微软雅黑" pitchFamily="34" charset="-122"/>
              </a:rPr>
              <a:t>一些常见问题：</a:t>
            </a:r>
            <a:endParaRPr lang="zh-CN" altLang="en-US" sz="1400" dirty="0">
              <a:solidFill>
                <a:srgbClr val="09405E"/>
              </a:solidFill>
              <a:latin typeface="微软雅黑" pitchFamily="34" charset="-122"/>
              <a:ea typeface="微软雅黑" pitchFamily="34" charset="-122"/>
            </a:endParaRPr>
          </a:p>
          <a:p>
            <a:pPr marL="342900" indent="-342900" eaLnBrk="1" hangingPunct="1">
              <a:buFont typeface="+mj-lt"/>
              <a:buAutoNum type="arabicPeriod"/>
            </a:pPr>
            <a:r>
              <a:rPr lang="zh-CN" altLang="en-US" sz="1400" dirty="0">
                <a:solidFill>
                  <a:srgbClr val="09405E"/>
                </a:solidFill>
                <a:latin typeface="微软雅黑" pitchFamily="34" charset="-122"/>
                <a:ea typeface="微软雅黑" pitchFamily="34" charset="-122"/>
              </a:rPr>
              <a:t>匹配多行文本     </a:t>
            </a:r>
            <a:r>
              <a:rPr lang="en-US" altLang="zh-CN" sz="1400" dirty="0" err="1">
                <a:solidFill>
                  <a:srgbClr val="7030A0"/>
                </a:solidFill>
                <a:latin typeface="微软雅黑" pitchFamily="34" charset="-122"/>
                <a:ea typeface="微软雅黑" pitchFamily="34" charset="-122"/>
              </a:rPr>
              <a:t>re.search</a:t>
            </a:r>
            <a:r>
              <a:rPr lang="en-US" altLang="zh-CN" sz="1400" dirty="0">
                <a:solidFill>
                  <a:srgbClr val="7030A0"/>
                </a:solidFill>
                <a:latin typeface="微软雅黑" pitchFamily="34" charset="-122"/>
                <a:ea typeface="微软雅黑" pitchFamily="34" charset="-122"/>
              </a:rPr>
              <a:t>(r'^\w+ =(.*)',a\\\</a:t>
            </a:r>
            <a:r>
              <a:rPr lang="en-US" altLang="zh-CN" sz="1400" dirty="0" err="1">
                <a:solidFill>
                  <a:srgbClr val="7030A0"/>
                </a:solidFill>
                <a:latin typeface="微软雅黑" pitchFamily="34" charset="-122"/>
                <a:ea typeface="微软雅黑" pitchFamily="34" charset="-122"/>
              </a:rPr>
              <a:t>nb</a:t>
            </a:r>
            <a:r>
              <a:rPr lang="en-US" altLang="zh-CN" sz="1400" dirty="0">
                <a:solidFill>
                  <a:srgbClr val="7030A0"/>
                </a:solidFill>
                <a:latin typeface="微软雅黑" pitchFamily="34" charset="-122"/>
                <a:ea typeface="微软雅黑" pitchFamily="34" charset="-122"/>
              </a:rPr>
              <a:t>\</a:t>
            </a:r>
            <a:r>
              <a:rPr lang="en-US" altLang="zh-CN" sz="1400" dirty="0" err="1">
                <a:solidFill>
                  <a:srgbClr val="7030A0"/>
                </a:solidFill>
                <a:latin typeface="微软雅黑" pitchFamily="34" charset="-122"/>
                <a:ea typeface="微软雅黑" pitchFamily="34" charset="-122"/>
              </a:rPr>
              <a:t>nc,re.S</a:t>
            </a:r>
            <a:r>
              <a:rPr lang="en-US" altLang="zh-CN" sz="1400" dirty="0">
                <a:solidFill>
                  <a:srgbClr val="7030A0"/>
                </a:solidFill>
                <a:latin typeface="微软雅黑" pitchFamily="34" charset="-122"/>
                <a:ea typeface="微软雅黑" pitchFamily="34" charset="-122"/>
              </a:rPr>
              <a:t>).group() </a:t>
            </a:r>
            <a:r>
              <a:rPr lang="en-US" altLang="zh-CN" sz="1400" dirty="0">
                <a:solidFill>
                  <a:srgbClr val="09405E"/>
                </a:solidFill>
                <a:latin typeface="微软雅黑" pitchFamily="34" charset="-122"/>
                <a:ea typeface="微软雅黑" pitchFamily="34" charset="-122"/>
              </a:rPr>
              <a:t>                 </a:t>
            </a:r>
            <a:r>
              <a:rPr lang="en-US" altLang="zh-CN" sz="1400" dirty="0" smtClean="0">
                <a:solidFill>
                  <a:srgbClr val="09405E"/>
                </a:solidFill>
                <a:latin typeface="微软雅黑" pitchFamily="34" charset="-122"/>
                <a:ea typeface="微软雅黑" pitchFamily="34" charset="-122"/>
              </a:rPr>
              <a:t># </a:t>
            </a:r>
            <a:r>
              <a:rPr lang="en-US" altLang="zh-CN" sz="1400" dirty="0" err="1">
                <a:solidFill>
                  <a:srgbClr val="09405E"/>
                </a:solidFill>
                <a:latin typeface="微软雅黑" pitchFamily="34" charset="-122"/>
                <a:ea typeface="微软雅黑" pitchFamily="34" charset="-122"/>
              </a:rPr>
              <a:t>re.S</a:t>
            </a:r>
            <a:r>
              <a:rPr lang="en-US" altLang="zh-CN" sz="1400" dirty="0">
                <a:solidFill>
                  <a:srgbClr val="09405E"/>
                </a:solidFill>
                <a:latin typeface="微软雅黑" pitchFamily="34" charset="-122"/>
                <a:ea typeface="微软雅黑" pitchFamily="34" charset="-122"/>
              </a:rPr>
              <a:t> </a:t>
            </a:r>
            <a:r>
              <a:rPr lang="zh-CN" altLang="en-US" sz="1400" dirty="0">
                <a:solidFill>
                  <a:srgbClr val="09405E"/>
                </a:solidFill>
                <a:latin typeface="微软雅黑" pitchFamily="34" charset="-122"/>
                <a:ea typeface="微软雅黑" pitchFamily="34" charset="-122"/>
              </a:rPr>
              <a:t>点任意匹配模式，点能匹配换行符</a:t>
            </a:r>
          </a:p>
          <a:p>
            <a:pPr marL="342900" indent="-342900" eaLnBrk="1" hangingPunct="1">
              <a:buFont typeface="+mj-lt"/>
              <a:buAutoNum type="arabicPeriod"/>
            </a:pPr>
            <a:r>
              <a:rPr lang="zh-CN" altLang="en-US" sz="1400" dirty="0">
                <a:solidFill>
                  <a:srgbClr val="09405E"/>
                </a:solidFill>
                <a:latin typeface="微软雅黑" pitchFamily="34" charset="-122"/>
                <a:ea typeface="微软雅黑" pitchFamily="34" charset="-122"/>
              </a:rPr>
              <a:t>匹配</a:t>
            </a:r>
            <a:r>
              <a:rPr lang="en-US" altLang="zh-CN" sz="1400" dirty="0" err="1">
                <a:solidFill>
                  <a:srgbClr val="09405E"/>
                </a:solidFill>
                <a:latin typeface="微软雅黑" pitchFamily="34" charset="-122"/>
                <a:ea typeface="微软雅黑" pitchFamily="34" charset="-122"/>
              </a:rPr>
              <a:t>ip</a:t>
            </a:r>
            <a:r>
              <a:rPr lang="en-US" altLang="zh-CN" sz="1400" dirty="0">
                <a:solidFill>
                  <a:srgbClr val="09405E"/>
                </a:solidFill>
                <a:latin typeface="微软雅黑" pitchFamily="34" charset="-122"/>
                <a:ea typeface="微软雅黑" pitchFamily="34" charset="-122"/>
              </a:rPr>
              <a:t>                </a:t>
            </a:r>
            <a:r>
              <a:rPr lang="en-US" altLang="zh-CN" sz="1400" dirty="0" err="1">
                <a:solidFill>
                  <a:srgbClr val="7030A0"/>
                </a:solidFill>
                <a:latin typeface="微软雅黑" pitchFamily="34" charset="-122"/>
                <a:ea typeface="微软雅黑" pitchFamily="34" charset="-122"/>
              </a:rPr>
              <a:t>re.search</a:t>
            </a:r>
            <a:r>
              <a:rPr lang="en-US" altLang="zh-CN" sz="1400" dirty="0">
                <a:solidFill>
                  <a:srgbClr val="7030A0"/>
                </a:solidFill>
                <a:latin typeface="微软雅黑" pitchFamily="34" charset="-122"/>
                <a:ea typeface="微软雅黑" pitchFamily="34" charset="-122"/>
              </a:rPr>
              <a:t>(r'(?&lt;![\w.])\b(2[0-4]\d|25[0-5]|[01]?\d\d?)\.(2[0-4]\d|25[0-5]|[01]?\d\d?)\.(2[0-4]\d|25[0-5]|[01]?\d\d?)\.(2[0-4]\d|25[0-5]|[01]?\d\d?)\b(?![\w.])','</a:t>
            </a:r>
            <a:r>
              <a:rPr lang="en-US" altLang="zh-CN" sz="1400" dirty="0" err="1">
                <a:solidFill>
                  <a:srgbClr val="7030A0"/>
                </a:solidFill>
                <a:latin typeface="微软雅黑" pitchFamily="34" charset="-122"/>
                <a:ea typeface="微软雅黑" pitchFamily="34" charset="-122"/>
              </a:rPr>
              <a:t>ip</a:t>
            </a:r>
            <a:r>
              <a:rPr lang="en-US" altLang="zh-CN" sz="1400" dirty="0">
                <a:solidFill>
                  <a:srgbClr val="7030A0"/>
                </a:solidFill>
                <a:latin typeface="微软雅黑" pitchFamily="34" charset="-122"/>
                <a:ea typeface="微软雅黑" pitchFamily="34" charset="-122"/>
              </a:rPr>
              <a:t>=192.168.1.1 and nice').group()</a:t>
            </a:r>
            <a:r>
              <a:rPr lang="en-US" altLang="zh-CN" sz="1400" dirty="0">
                <a:solidFill>
                  <a:srgbClr val="09405E"/>
                </a:solidFill>
                <a:latin typeface="微软雅黑" pitchFamily="34" charset="-122"/>
                <a:ea typeface="微软雅黑" pitchFamily="34" charset="-122"/>
              </a:rPr>
              <a:t>         </a:t>
            </a:r>
            <a:r>
              <a:rPr lang="en-US" altLang="zh-CN" sz="1400" dirty="0" smtClean="0">
                <a:solidFill>
                  <a:srgbClr val="09405E"/>
                </a:solidFill>
                <a:latin typeface="微软雅黑" pitchFamily="34" charset="-122"/>
                <a:ea typeface="微软雅黑" pitchFamily="34" charset="-122"/>
              </a:rPr>
              <a:t>#</a:t>
            </a:r>
            <a:r>
              <a:rPr lang="zh-CN" altLang="en-US" sz="1400" dirty="0" smtClean="0">
                <a:solidFill>
                  <a:srgbClr val="09405E"/>
                </a:solidFill>
                <a:latin typeface="微软雅黑" pitchFamily="34" charset="-122"/>
                <a:ea typeface="微软雅黑" pitchFamily="34" charset="-122"/>
              </a:rPr>
              <a:t>多</a:t>
            </a:r>
            <a:r>
              <a:rPr lang="zh-CN" altLang="en-US" sz="1400" dirty="0">
                <a:solidFill>
                  <a:srgbClr val="09405E"/>
                </a:solidFill>
                <a:latin typeface="微软雅黑" pitchFamily="34" charset="-122"/>
                <a:ea typeface="微软雅黑" pitchFamily="34" charset="-122"/>
              </a:rPr>
              <a:t>选分支的顺序是将匹配三位数字的分支放在前面，否定环视保证只匹配到四个数字</a:t>
            </a:r>
          </a:p>
          <a:p>
            <a:pPr marL="342900" indent="-342900" eaLnBrk="1" hangingPunct="1">
              <a:buFont typeface="+mj-lt"/>
              <a:buAutoNum type="arabicPeriod"/>
            </a:pPr>
            <a:endParaRPr lang="zh-CN" altLang="en-US" sz="1400" dirty="0">
              <a:solidFill>
                <a:srgbClr val="09405E"/>
              </a:solidFill>
              <a:latin typeface="微软雅黑" pitchFamily="34" charset="-122"/>
              <a:ea typeface="微软雅黑" pitchFamily="34" charset="-122"/>
            </a:endParaRPr>
          </a:p>
          <a:p>
            <a:pPr marL="342900" indent="-342900" eaLnBrk="1" hangingPunct="1">
              <a:buFont typeface="+mj-lt"/>
              <a:buAutoNum type="arabicPeriod"/>
            </a:pPr>
            <a:r>
              <a:rPr lang="zh-CN" altLang="en-US" sz="1400" dirty="0">
                <a:solidFill>
                  <a:srgbClr val="09405E"/>
                </a:solidFill>
                <a:latin typeface="微软雅黑" pitchFamily="34" charset="-122"/>
                <a:ea typeface="微软雅黑" pitchFamily="34" charset="-122"/>
              </a:rPr>
              <a:t>匹配文件路径      </a:t>
            </a:r>
            <a:r>
              <a:rPr lang="en-US" altLang="zh-CN" sz="1400" dirty="0" err="1">
                <a:solidFill>
                  <a:srgbClr val="7030A0"/>
                </a:solidFill>
                <a:latin typeface="微软雅黑" pitchFamily="34" charset="-122"/>
                <a:ea typeface="微软雅黑" pitchFamily="34" charset="-122"/>
              </a:rPr>
              <a:t>re.search</a:t>
            </a:r>
            <a:r>
              <a:rPr lang="en-US" altLang="zh-CN" sz="1400" dirty="0">
                <a:solidFill>
                  <a:srgbClr val="7030A0"/>
                </a:solidFill>
                <a:latin typeface="微软雅黑" pitchFamily="34" charset="-122"/>
                <a:ea typeface="微软雅黑" pitchFamily="34" charset="-122"/>
              </a:rPr>
              <a:t>(r'^(.*)/([^/]*)$','/bin/</a:t>
            </a:r>
            <a:r>
              <a:rPr lang="en-US" altLang="zh-CN" sz="1400" dirty="0" err="1">
                <a:solidFill>
                  <a:srgbClr val="7030A0"/>
                </a:solidFill>
                <a:latin typeface="微软雅黑" pitchFamily="34" charset="-122"/>
                <a:ea typeface="微软雅黑" pitchFamily="34" charset="-122"/>
              </a:rPr>
              <a:t>config</a:t>
            </a:r>
            <a:r>
              <a:rPr lang="en-US" altLang="zh-CN" sz="1400" dirty="0">
                <a:solidFill>
                  <a:srgbClr val="7030A0"/>
                </a:solidFill>
                <a:latin typeface="微软雅黑" pitchFamily="34" charset="-122"/>
                <a:ea typeface="微软雅黑" pitchFamily="34" charset="-122"/>
              </a:rPr>
              <a:t>/all.txt').group(1)</a:t>
            </a:r>
          </a:p>
          <a:p>
            <a:pPr marL="342900" indent="-342900" eaLnBrk="1" hangingPunct="1">
              <a:buFont typeface="+mj-lt"/>
              <a:buAutoNum type="arabicPeriod"/>
            </a:pPr>
            <a:r>
              <a:rPr lang="zh-CN" altLang="en-US" sz="1400" dirty="0">
                <a:solidFill>
                  <a:srgbClr val="09405E"/>
                </a:solidFill>
                <a:latin typeface="微软雅黑" pitchFamily="34" charset="-122"/>
                <a:ea typeface="微软雅黑" pitchFamily="34" charset="-122"/>
              </a:rPr>
              <a:t>匹配文件名      </a:t>
            </a:r>
            <a:r>
              <a:rPr lang="en-US" altLang="zh-CN" sz="1400" dirty="0" err="1">
                <a:solidFill>
                  <a:srgbClr val="09405E"/>
                </a:solidFill>
                <a:latin typeface="微软雅黑" pitchFamily="34" charset="-122"/>
                <a:ea typeface="微软雅黑" pitchFamily="34" charset="-122"/>
              </a:rPr>
              <a:t>re.search</a:t>
            </a:r>
            <a:r>
              <a:rPr lang="en-US" altLang="zh-CN" sz="1400" dirty="0">
                <a:solidFill>
                  <a:srgbClr val="09405E"/>
                </a:solidFill>
                <a:latin typeface="微软雅黑" pitchFamily="34" charset="-122"/>
                <a:ea typeface="微软雅黑" pitchFamily="34" charset="-122"/>
              </a:rPr>
              <a:t>(r'^(.*)/([^/]*)$','/bin/</a:t>
            </a:r>
            <a:r>
              <a:rPr lang="en-US" altLang="zh-CN" sz="1400" dirty="0" err="1">
                <a:solidFill>
                  <a:srgbClr val="09405E"/>
                </a:solidFill>
                <a:latin typeface="微软雅黑" pitchFamily="34" charset="-122"/>
                <a:ea typeface="微软雅黑" pitchFamily="34" charset="-122"/>
              </a:rPr>
              <a:t>config</a:t>
            </a:r>
            <a:r>
              <a:rPr lang="en-US" altLang="zh-CN" sz="1400" dirty="0">
                <a:solidFill>
                  <a:srgbClr val="09405E"/>
                </a:solidFill>
                <a:latin typeface="微软雅黑" pitchFamily="34" charset="-122"/>
                <a:ea typeface="微软雅黑" pitchFamily="34" charset="-122"/>
              </a:rPr>
              <a:t>/all.txt').group(2)</a:t>
            </a:r>
          </a:p>
          <a:p>
            <a:pPr marL="342900" indent="-342900" eaLnBrk="1" hangingPunct="1">
              <a:buFont typeface="+mj-lt"/>
              <a:buAutoNum type="arabicPeriod"/>
            </a:pPr>
            <a:r>
              <a:rPr lang="zh-CN" altLang="en-US" sz="1400" dirty="0">
                <a:solidFill>
                  <a:srgbClr val="09405E"/>
                </a:solidFill>
                <a:latin typeface="微软雅黑" pitchFamily="34" charset="-122"/>
                <a:ea typeface="微软雅黑" pitchFamily="34" charset="-122"/>
              </a:rPr>
              <a:t>匹配嵌套括号   </a:t>
            </a:r>
            <a:r>
              <a:rPr lang="en-US" altLang="zh-CN" sz="1400" dirty="0" err="1">
                <a:solidFill>
                  <a:srgbClr val="7030A0"/>
                </a:solidFill>
                <a:latin typeface="微软雅黑" pitchFamily="34" charset="-122"/>
                <a:ea typeface="微软雅黑" pitchFamily="34" charset="-122"/>
              </a:rPr>
              <a:t>re.search</a:t>
            </a:r>
            <a:r>
              <a:rPr lang="en-US" altLang="zh-CN" sz="1400" dirty="0">
                <a:solidFill>
                  <a:srgbClr val="7030A0"/>
                </a:solidFill>
                <a:latin typeface="微软雅黑" pitchFamily="34" charset="-122"/>
                <a:ea typeface="微软雅黑" pitchFamily="34" charset="-122"/>
              </a:rPr>
              <a:t>(r'\([^()]*(\([^()]*\)[^()]*)*\)','</a:t>
            </a:r>
            <a:r>
              <a:rPr lang="en-US" altLang="zh-CN" sz="1400" dirty="0" err="1">
                <a:solidFill>
                  <a:srgbClr val="7030A0"/>
                </a:solidFill>
                <a:latin typeface="微软雅黑" pitchFamily="34" charset="-122"/>
                <a:ea typeface="微软雅黑" pitchFamily="34" charset="-122"/>
              </a:rPr>
              <a:t>val</a:t>
            </a:r>
            <a:r>
              <a:rPr lang="en-US" altLang="zh-CN" sz="1400" dirty="0">
                <a:solidFill>
                  <a:srgbClr val="7030A0"/>
                </a:solidFill>
                <a:latin typeface="微软雅黑" pitchFamily="34" charset="-122"/>
                <a:ea typeface="微软雅黑" pitchFamily="34" charset="-122"/>
              </a:rPr>
              <a:t> = foo(bar(this), 3.7) + 2 * (that - 1);').group()</a:t>
            </a:r>
            <a:r>
              <a:rPr lang="en-US" altLang="zh-CN" sz="1400" dirty="0">
                <a:solidFill>
                  <a:srgbClr val="09405E"/>
                </a:solidFill>
                <a:latin typeface="微软雅黑" pitchFamily="34" charset="-122"/>
                <a:ea typeface="微软雅黑" pitchFamily="34" charset="-122"/>
              </a:rPr>
              <a:t>    </a:t>
            </a:r>
            <a:r>
              <a:rPr lang="en-US" altLang="zh-CN" sz="1400" dirty="0" smtClean="0">
                <a:solidFill>
                  <a:srgbClr val="09405E"/>
                </a:solidFill>
                <a:latin typeface="微软雅黑" pitchFamily="34" charset="-122"/>
                <a:ea typeface="微软雅黑" pitchFamily="34" charset="-122"/>
              </a:rPr>
              <a:t>#</a:t>
            </a:r>
            <a:r>
              <a:rPr lang="zh-CN" altLang="en-US" sz="1400" dirty="0" smtClean="0">
                <a:solidFill>
                  <a:srgbClr val="09405E"/>
                </a:solidFill>
                <a:latin typeface="微软雅黑" pitchFamily="34" charset="-122"/>
                <a:ea typeface="微软雅黑" pitchFamily="34" charset="-122"/>
              </a:rPr>
              <a:t>这里</a:t>
            </a:r>
            <a:r>
              <a:rPr lang="zh-CN" altLang="en-US" sz="1400" dirty="0">
                <a:solidFill>
                  <a:srgbClr val="09405E"/>
                </a:solidFill>
                <a:latin typeface="微软雅黑" pitchFamily="34" charset="-122"/>
                <a:ea typeface="微软雅黑" pitchFamily="34" charset="-122"/>
              </a:rPr>
              <a:t>是匹配单层嵌套的括号，正则表达式不支持匹配任意深度的嵌套结构，任意深度嵌套需要语言支持，</a:t>
            </a:r>
            <a:r>
              <a:rPr lang="en-US" altLang="zh-CN" sz="1400" dirty="0" err="1">
                <a:solidFill>
                  <a:srgbClr val="09405E"/>
                </a:solidFill>
                <a:latin typeface="微软雅黑" pitchFamily="34" charset="-122"/>
                <a:ea typeface="微软雅黑" pitchFamily="34" charset="-122"/>
              </a:rPr>
              <a:t>perl</a:t>
            </a:r>
            <a:r>
              <a:rPr lang="zh-CN" altLang="en-US" sz="1400" dirty="0">
                <a:solidFill>
                  <a:srgbClr val="09405E"/>
                </a:solidFill>
                <a:latin typeface="微软雅黑" pitchFamily="34" charset="-122"/>
                <a:ea typeface="微软雅黑" pitchFamily="34" charset="-122"/>
              </a:rPr>
              <a:t>，</a:t>
            </a:r>
            <a:r>
              <a:rPr lang="en-US" altLang="zh-CN" sz="1400" dirty="0" err="1">
                <a:solidFill>
                  <a:srgbClr val="09405E"/>
                </a:solidFill>
                <a:latin typeface="微软雅黑" pitchFamily="34" charset="-122"/>
                <a:ea typeface="微软雅黑" pitchFamily="34" charset="-122"/>
              </a:rPr>
              <a:t>php</a:t>
            </a:r>
            <a:r>
              <a:rPr lang="zh-CN" altLang="en-US" sz="1400" dirty="0">
                <a:solidFill>
                  <a:srgbClr val="09405E"/>
                </a:solidFill>
                <a:latin typeface="微软雅黑" pitchFamily="34" charset="-122"/>
                <a:ea typeface="微软雅黑" pitchFamily="34" charset="-122"/>
              </a:rPr>
              <a:t>支持</a:t>
            </a:r>
          </a:p>
          <a:p>
            <a:pPr marL="342900" indent="-342900" eaLnBrk="1" hangingPunct="1">
              <a:buFont typeface="+mj-lt"/>
              <a:buAutoNum type="arabicPeriod"/>
            </a:pPr>
            <a:r>
              <a:rPr lang="zh-CN" altLang="en-US" sz="1400" dirty="0">
                <a:solidFill>
                  <a:srgbClr val="09405E"/>
                </a:solidFill>
                <a:latin typeface="微软雅黑" pitchFamily="34" charset="-122"/>
                <a:ea typeface="微软雅黑" pitchFamily="34" charset="-122"/>
              </a:rPr>
              <a:t>匹配浮点数     </a:t>
            </a:r>
            <a:r>
              <a:rPr lang="zh-CN" altLang="en-US" sz="1400" dirty="0">
                <a:solidFill>
                  <a:srgbClr val="7030A0"/>
                </a:solidFill>
                <a:latin typeface="微软雅黑" pitchFamily="34" charset="-122"/>
                <a:ea typeface="微软雅黑" pitchFamily="34" charset="-122"/>
              </a:rPr>
              <a:t> </a:t>
            </a:r>
            <a:r>
              <a:rPr lang="en-US" altLang="zh-CN" sz="1400" dirty="0" err="1">
                <a:solidFill>
                  <a:srgbClr val="7030A0"/>
                </a:solidFill>
                <a:latin typeface="微软雅黑" pitchFamily="34" charset="-122"/>
                <a:ea typeface="微软雅黑" pitchFamily="34" charset="-122"/>
              </a:rPr>
              <a:t>re.search</a:t>
            </a:r>
            <a:r>
              <a:rPr lang="en-US" altLang="zh-CN" sz="1400" dirty="0">
                <a:solidFill>
                  <a:srgbClr val="7030A0"/>
                </a:solidFill>
                <a:latin typeface="微软雅黑" pitchFamily="34" charset="-122"/>
                <a:ea typeface="微软雅黑" pitchFamily="34" charset="-122"/>
              </a:rPr>
              <a:t>(r'-?((?&lt;=[^.\d])[0-9]+(\.[0-9]+)?((?=[^.\d])|(?=$))|(?&lt;=[^.\d])\.[0-9]+((?=[^.\d])|(?=$)))',a).group()</a:t>
            </a:r>
          </a:p>
          <a:p>
            <a:pPr marL="342900" indent="-342900" eaLnBrk="1" hangingPunct="1">
              <a:buFont typeface="+mj-lt"/>
              <a:buAutoNum type="arabicPeriod"/>
            </a:pPr>
            <a:r>
              <a:rPr lang="zh-CN" altLang="en-US" sz="1400" dirty="0">
                <a:solidFill>
                  <a:srgbClr val="09405E"/>
                </a:solidFill>
                <a:latin typeface="微软雅黑" pitchFamily="34" charset="-122"/>
                <a:ea typeface="微软雅黑" pitchFamily="34" charset="-122"/>
              </a:rPr>
              <a:t>匹配引号中内容  </a:t>
            </a:r>
            <a:r>
              <a:rPr lang="en-US" altLang="zh-CN" sz="1400" dirty="0" err="1">
                <a:solidFill>
                  <a:srgbClr val="09405E"/>
                </a:solidFill>
                <a:latin typeface="微软雅黑" pitchFamily="34" charset="-122"/>
                <a:ea typeface="微软雅黑" pitchFamily="34" charset="-122"/>
              </a:rPr>
              <a:t>re.search</a:t>
            </a:r>
            <a:r>
              <a:rPr lang="en-US" altLang="zh-CN" sz="1400" dirty="0">
                <a:solidFill>
                  <a:srgbClr val="09405E"/>
                </a:solidFill>
                <a:latin typeface="微软雅黑" pitchFamily="34" charset="-122"/>
                <a:ea typeface="微软雅黑" pitchFamily="34" charset="-122"/>
              </a:rPr>
              <a:t>(r'"(\\.|[^\\"])*"','"you need a 2\\"x3\\" photo"').group()    </a:t>
            </a:r>
            <a:r>
              <a:rPr lang="en-US" altLang="zh-CN" sz="1400" dirty="0" smtClean="0">
                <a:solidFill>
                  <a:srgbClr val="09405E"/>
                </a:solidFill>
                <a:latin typeface="微软雅黑" pitchFamily="34" charset="-122"/>
                <a:ea typeface="微软雅黑" pitchFamily="34" charset="-122"/>
              </a:rPr>
              <a:t>#</a:t>
            </a:r>
            <a:r>
              <a:rPr lang="zh-CN" altLang="en-US" sz="1400" dirty="0" smtClean="0">
                <a:solidFill>
                  <a:srgbClr val="09405E"/>
                </a:solidFill>
                <a:latin typeface="微软雅黑" pitchFamily="34" charset="-122"/>
                <a:ea typeface="微软雅黑" pitchFamily="34" charset="-122"/>
              </a:rPr>
              <a:t>允许</a:t>
            </a:r>
            <a:r>
              <a:rPr lang="zh-CN" altLang="en-US" sz="1400" dirty="0">
                <a:solidFill>
                  <a:srgbClr val="09405E"/>
                </a:solidFill>
                <a:latin typeface="微软雅黑" pitchFamily="34" charset="-122"/>
                <a:ea typeface="微软雅黑" pitchFamily="34" charset="-122"/>
              </a:rPr>
              <a:t>引号中嵌套转义引号</a:t>
            </a:r>
          </a:p>
          <a:p>
            <a:pPr marL="342900" indent="-342900" eaLnBrk="1" hangingPunct="1">
              <a:buFont typeface="+mj-lt"/>
              <a:buAutoNum type="arabicPeriod"/>
            </a:pPr>
            <a:r>
              <a:rPr lang="zh-CN" altLang="en-US" sz="1400" dirty="0">
                <a:solidFill>
                  <a:srgbClr val="09405E"/>
                </a:solidFill>
                <a:latin typeface="微软雅黑" pitchFamily="34" charset="-122"/>
                <a:ea typeface="微软雅黑" pitchFamily="34" charset="-122"/>
              </a:rPr>
              <a:t>去掉首尾空白字符    </a:t>
            </a:r>
            <a:r>
              <a:rPr lang="en-US" altLang="zh-CN" sz="1400" dirty="0" err="1">
                <a:solidFill>
                  <a:srgbClr val="09405E"/>
                </a:solidFill>
                <a:latin typeface="微软雅黑" pitchFamily="34" charset="-122"/>
                <a:ea typeface="微软雅黑" pitchFamily="34" charset="-122"/>
              </a:rPr>
              <a:t>re.sub</a:t>
            </a:r>
            <a:r>
              <a:rPr lang="en-US" altLang="zh-CN" sz="1400" dirty="0">
                <a:solidFill>
                  <a:srgbClr val="09405E"/>
                </a:solidFill>
                <a:latin typeface="微软雅黑" pitchFamily="34" charset="-122"/>
                <a:ea typeface="微软雅黑" pitchFamily="34" charset="-122"/>
              </a:rPr>
              <a:t>(r'^\s*((?:.*\S)?)\s*$',r'\1','  I am a boy  ')</a:t>
            </a:r>
          </a:p>
          <a:p>
            <a:pPr marL="342900" indent="-342900" eaLnBrk="1" hangingPunct="1">
              <a:buFont typeface="+mj-lt"/>
              <a:buAutoNum type="arabicPeriod"/>
            </a:pPr>
            <a:r>
              <a:rPr lang="zh-CN" altLang="en-US" sz="1400" dirty="0">
                <a:solidFill>
                  <a:srgbClr val="09405E"/>
                </a:solidFill>
                <a:latin typeface="微软雅黑" pitchFamily="34" charset="-122"/>
                <a:ea typeface="微软雅黑" pitchFamily="34" charset="-122"/>
              </a:rPr>
              <a:t>匹配</a:t>
            </a:r>
            <a:r>
              <a:rPr lang="en-US" altLang="zh-CN" sz="1400" dirty="0">
                <a:solidFill>
                  <a:srgbClr val="09405E"/>
                </a:solidFill>
                <a:latin typeface="微软雅黑" pitchFamily="34" charset="-122"/>
                <a:ea typeface="微软雅黑" pitchFamily="34" charset="-122"/>
              </a:rPr>
              <a:t>HTML tag     </a:t>
            </a:r>
            <a:r>
              <a:rPr lang="en-US" altLang="zh-CN" sz="1400" dirty="0" err="1">
                <a:solidFill>
                  <a:srgbClr val="09405E"/>
                </a:solidFill>
                <a:latin typeface="微软雅黑" pitchFamily="34" charset="-122"/>
                <a:ea typeface="微软雅黑" pitchFamily="34" charset="-122"/>
              </a:rPr>
              <a:t>re.search</a:t>
            </a:r>
            <a:r>
              <a:rPr lang="en-US" altLang="zh-CN" sz="1400" dirty="0">
                <a:solidFill>
                  <a:srgbClr val="09405E"/>
                </a:solidFill>
                <a:latin typeface="微软雅黑" pitchFamily="34" charset="-122"/>
                <a:ea typeface="微软雅黑" pitchFamily="34" charset="-122"/>
              </a:rPr>
              <a:t>(r'&lt;("[^"]*"|\'[^\']*\'|[^\'"&gt;])*&gt;','&lt;input name=</a:t>
            </a:r>
            <a:r>
              <a:rPr lang="en-US" altLang="zh-CN" sz="1400" dirty="0" err="1">
                <a:solidFill>
                  <a:srgbClr val="09405E"/>
                </a:solidFill>
                <a:latin typeface="微软雅黑" pitchFamily="34" charset="-122"/>
                <a:ea typeface="微软雅黑" pitchFamily="34" charset="-122"/>
              </a:rPr>
              <a:t>dir</a:t>
            </a:r>
            <a:r>
              <a:rPr lang="en-US" altLang="zh-CN" sz="1400" dirty="0">
                <a:solidFill>
                  <a:srgbClr val="09405E"/>
                </a:solidFill>
                <a:latin typeface="微软雅黑" pitchFamily="34" charset="-122"/>
                <a:ea typeface="微软雅黑" pitchFamily="34" charset="-122"/>
              </a:rPr>
              <a:t> value="&gt;"&gt;').group()  </a:t>
            </a:r>
            <a:r>
              <a:rPr lang="en-US" altLang="zh-CN" sz="1400" dirty="0" smtClean="0">
                <a:solidFill>
                  <a:srgbClr val="09405E"/>
                </a:solidFill>
                <a:latin typeface="微软雅黑" pitchFamily="34" charset="-122"/>
                <a:ea typeface="微软雅黑" pitchFamily="34" charset="-122"/>
              </a:rPr>
              <a:t>#</a:t>
            </a:r>
            <a:r>
              <a:rPr lang="zh-CN" altLang="en-US" sz="1400" dirty="0" smtClean="0">
                <a:solidFill>
                  <a:srgbClr val="09405E"/>
                </a:solidFill>
                <a:latin typeface="微软雅黑" pitchFamily="34" charset="-122"/>
                <a:ea typeface="微软雅黑" pitchFamily="34" charset="-122"/>
              </a:rPr>
              <a:t>对</a:t>
            </a:r>
            <a:r>
              <a:rPr lang="zh-CN" altLang="en-US" sz="1400" dirty="0">
                <a:solidFill>
                  <a:srgbClr val="09405E"/>
                </a:solidFill>
                <a:latin typeface="微软雅黑" pitchFamily="34" charset="-122"/>
                <a:ea typeface="微软雅黑" pitchFamily="34" charset="-122"/>
              </a:rPr>
              <a:t>单引号转义是因为和</a:t>
            </a:r>
            <a:r>
              <a:rPr lang="en-US" altLang="zh-CN" sz="1400" dirty="0">
                <a:solidFill>
                  <a:srgbClr val="09405E"/>
                </a:solidFill>
                <a:latin typeface="微软雅黑" pitchFamily="34" charset="-122"/>
                <a:ea typeface="微软雅黑" pitchFamily="34" charset="-122"/>
              </a:rPr>
              <a:t>r''</a:t>
            </a:r>
            <a:r>
              <a:rPr lang="zh-CN" altLang="en-US" sz="1400" dirty="0">
                <a:solidFill>
                  <a:srgbClr val="09405E"/>
                </a:solidFill>
                <a:latin typeface="微软雅黑" pitchFamily="34" charset="-122"/>
                <a:ea typeface="微软雅黑" pitchFamily="34" charset="-122"/>
              </a:rPr>
              <a:t>这个原生字符串的单引号冲突了</a:t>
            </a:r>
          </a:p>
          <a:p>
            <a:pPr marL="342900" indent="-342900" eaLnBrk="1" hangingPunct="1">
              <a:buFont typeface="+mj-lt"/>
              <a:buAutoNum type="arabicPeriod"/>
            </a:pPr>
            <a:r>
              <a:rPr lang="zh-CN" altLang="en-US" sz="1400" dirty="0">
                <a:solidFill>
                  <a:srgbClr val="09405E"/>
                </a:solidFill>
                <a:latin typeface="微软雅黑" pitchFamily="34" charset="-122"/>
                <a:ea typeface="微软雅黑" pitchFamily="34" charset="-122"/>
              </a:rPr>
              <a:t>匹配</a:t>
            </a:r>
            <a:r>
              <a:rPr lang="en-US" altLang="zh-CN" sz="1400" dirty="0">
                <a:solidFill>
                  <a:srgbClr val="09405E"/>
                </a:solidFill>
                <a:latin typeface="微软雅黑" pitchFamily="34" charset="-122"/>
                <a:ea typeface="微软雅黑" pitchFamily="34" charset="-122"/>
              </a:rPr>
              <a:t>HTML link    </a:t>
            </a:r>
            <a:r>
              <a:rPr lang="en-US" altLang="zh-CN" sz="1400" dirty="0" err="1">
                <a:solidFill>
                  <a:srgbClr val="09405E"/>
                </a:solidFill>
                <a:latin typeface="微软雅黑" pitchFamily="34" charset="-122"/>
                <a:ea typeface="微软雅黑" pitchFamily="34" charset="-122"/>
              </a:rPr>
              <a:t>re.search</a:t>
            </a:r>
            <a:r>
              <a:rPr lang="en-US" altLang="zh-CN" sz="1400" dirty="0">
                <a:solidFill>
                  <a:srgbClr val="09405E"/>
                </a:solidFill>
                <a:latin typeface="微软雅黑" pitchFamily="34" charset="-122"/>
                <a:ea typeface="微软雅黑" pitchFamily="34" charset="-122"/>
              </a:rPr>
              <a:t>(</a:t>
            </a:r>
            <a:r>
              <a:rPr lang="en-US" altLang="zh-CN" sz="1400" dirty="0" err="1">
                <a:solidFill>
                  <a:srgbClr val="09405E"/>
                </a:solidFill>
                <a:latin typeface="微软雅黑" pitchFamily="34" charset="-122"/>
                <a:ea typeface="微软雅黑" pitchFamily="34" charset="-122"/>
              </a:rPr>
              <a:t>r'a</a:t>
            </a:r>
            <a:r>
              <a:rPr lang="en-US" altLang="zh-CN" sz="1400" dirty="0">
                <a:solidFill>
                  <a:srgbClr val="09405E"/>
                </a:solidFill>
                <a:latin typeface="微软雅黑" pitchFamily="34" charset="-122"/>
                <a:ea typeface="微软雅黑" pitchFamily="34" charset="-122"/>
              </a:rPr>
              <a:t>\b\s*</a:t>
            </a:r>
            <a:r>
              <a:rPr lang="en-US" altLang="zh-CN" sz="1400" dirty="0" err="1">
                <a:solidFill>
                  <a:srgbClr val="09405E"/>
                </a:solidFill>
                <a:latin typeface="微软雅黑" pitchFamily="34" charset="-122"/>
                <a:ea typeface="微软雅黑" pitchFamily="34" charset="-122"/>
              </a:rPr>
              <a:t>href</a:t>
            </a:r>
            <a:r>
              <a:rPr lang="en-US" altLang="zh-CN" sz="1400" dirty="0">
                <a:solidFill>
                  <a:srgbClr val="09405E"/>
                </a:solidFill>
                <a:latin typeface="微软雅黑" pitchFamily="34" charset="-122"/>
                <a:ea typeface="微软雅黑" pitchFamily="34" charset="-122"/>
              </a:rPr>
              <a:t>\s*=\s*("[^"]*"|\'[^\']*\'|[^\'"&gt;])*&gt;(.*?)&lt;/a&gt;','&lt;a </a:t>
            </a:r>
            <a:r>
              <a:rPr lang="en-US" altLang="zh-CN" sz="1400" dirty="0" err="1">
                <a:solidFill>
                  <a:srgbClr val="09405E"/>
                </a:solidFill>
                <a:latin typeface="微软雅黑" pitchFamily="34" charset="-122"/>
                <a:ea typeface="微软雅黑" pitchFamily="34" charset="-122"/>
              </a:rPr>
              <a:t>href</a:t>
            </a:r>
            <a:r>
              <a:rPr lang="en-US" altLang="zh-CN" sz="1400" dirty="0">
                <a:solidFill>
                  <a:srgbClr val="09405E"/>
                </a:solidFill>
                <a:latin typeface="微软雅黑" pitchFamily="34" charset="-122"/>
                <a:ea typeface="微软雅黑" pitchFamily="34" charset="-122"/>
              </a:rPr>
              <a:t>="http://www.oreilly.com"&gt;O\'Reilly Media&lt;/a&gt;',</a:t>
            </a:r>
            <a:r>
              <a:rPr lang="en-US" altLang="zh-CN" sz="1400" dirty="0" err="1">
                <a:solidFill>
                  <a:srgbClr val="09405E"/>
                </a:solidFill>
                <a:latin typeface="微软雅黑" pitchFamily="34" charset="-122"/>
                <a:ea typeface="微软雅黑" pitchFamily="34" charset="-122"/>
              </a:rPr>
              <a:t>re.I|re.S</a:t>
            </a:r>
            <a:r>
              <a:rPr lang="en-US" altLang="zh-CN" sz="1400" dirty="0">
                <a:solidFill>
                  <a:srgbClr val="09405E"/>
                </a:solidFill>
                <a:latin typeface="微软雅黑" pitchFamily="34" charset="-122"/>
                <a:ea typeface="微软雅黑" pitchFamily="34" charset="-122"/>
              </a:rPr>
              <a:t>).group(1)      group(2)</a:t>
            </a:r>
            <a:r>
              <a:rPr lang="zh-CN" altLang="en-US" sz="1400" dirty="0">
                <a:solidFill>
                  <a:srgbClr val="09405E"/>
                </a:solidFill>
                <a:latin typeface="微软雅黑" pitchFamily="34" charset="-122"/>
                <a:ea typeface="微软雅黑" pitchFamily="34" charset="-122"/>
              </a:rPr>
              <a:t>是匹配链接文本</a:t>
            </a:r>
          </a:p>
          <a:p>
            <a:pPr marL="342900" indent="-342900" eaLnBrk="1" hangingPunct="1">
              <a:buFont typeface="+mj-lt"/>
              <a:buAutoNum type="arabicPeriod"/>
            </a:pPr>
            <a:r>
              <a:rPr lang="zh-CN" altLang="en-US" sz="1400" dirty="0">
                <a:solidFill>
                  <a:srgbClr val="09405E"/>
                </a:solidFill>
                <a:latin typeface="微软雅黑" pitchFamily="34" charset="-122"/>
                <a:ea typeface="微软雅黑" pitchFamily="34" charset="-122"/>
              </a:rPr>
              <a:t>匹配</a:t>
            </a:r>
            <a:r>
              <a:rPr lang="en-US" altLang="zh-CN" sz="1400" dirty="0" err="1">
                <a:solidFill>
                  <a:srgbClr val="09405E"/>
                </a:solidFill>
                <a:latin typeface="微软雅黑" pitchFamily="34" charset="-122"/>
                <a:ea typeface="微软雅黑" pitchFamily="34" charset="-122"/>
              </a:rPr>
              <a:t>URl</a:t>
            </a:r>
            <a:r>
              <a:rPr lang="zh-CN" altLang="en-US" sz="1400" dirty="0">
                <a:solidFill>
                  <a:srgbClr val="09405E"/>
                </a:solidFill>
                <a:latin typeface="微软雅黑" pitchFamily="34" charset="-122"/>
                <a:ea typeface="微软雅黑" pitchFamily="34" charset="-122"/>
              </a:rPr>
              <a:t>中的</a:t>
            </a:r>
            <a:r>
              <a:rPr lang="en-US" altLang="zh-CN" sz="1400" dirty="0">
                <a:solidFill>
                  <a:srgbClr val="09405E"/>
                </a:solidFill>
                <a:latin typeface="微软雅黑" pitchFamily="34" charset="-122"/>
                <a:ea typeface="微软雅黑" pitchFamily="34" charset="-122"/>
              </a:rPr>
              <a:t>host</a:t>
            </a:r>
            <a:r>
              <a:rPr lang="zh-CN" altLang="en-US" sz="1400" dirty="0">
                <a:solidFill>
                  <a:srgbClr val="09405E"/>
                </a:solidFill>
                <a:latin typeface="微软雅黑" pitchFamily="34" charset="-122"/>
                <a:ea typeface="微软雅黑" pitchFamily="34" charset="-122"/>
              </a:rPr>
              <a:t>，</a:t>
            </a:r>
            <a:r>
              <a:rPr lang="en-US" altLang="zh-CN" sz="1400" dirty="0">
                <a:solidFill>
                  <a:srgbClr val="09405E"/>
                </a:solidFill>
                <a:latin typeface="微软雅黑" pitchFamily="34" charset="-122"/>
                <a:ea typeface="微软雅黑" pitchFamily="34" charset="-122"/>
              </a:rPr>
              <a:t>port</a:t>
            </a:r>
            <a:r>
              <a:rPr lang="zh-CN" altLang="en-US" sz="1400" dirty="0">
                <a:solidFill>
                  <a:srgbClr val="09405E"/>
                </a:solidFill>
                <a:latin typeface="微软雅黑" pitchFamily="34" charset="-122"/>
                <a:ea typeface="微软雅黑" pitchFamily="34" charset="-122"/>
              </a:rPr>
              <a:t>，</a:t>
            </a:r>
            <a:r>
              <a:rPr lang="en-US" altLang="zh-CN" sz="1400" dirty="0">
                <a:solidFill>
                  <a:srgbClr val="09405E"/>
                </a:solidFill>
                <a:latin typeface="微软雅黑" pitchFamily="34" charset="-122"/>
                <a:ea typeface="微软雅黑" pitchFamily="34" charset="-122"/>
              </a:rPr>
              <a:t>path     </a:t>
            </a:r>
            <a:r>
              <a:rPr lang="en-US" altLang="zh-CN" sz="1400" dirty="0" err="1">
                <a:solidFill>
                  <a:srgbClr val="09405E"/>
                </a:solidFill>
                <a:latin typeface="微软雅黑" pitchFamily="34" charset="-122"/>
                <a:ea typeface="微软雅黑" pitchFamily="34" charset="-122"/>
              </a:rPr>
              <a:t>re.search</a:t>
            </a:r>
            <a:r>
              <a:rPr lang="en-US" altLang="zh-CN" sz="1400" dirty="0">
                <a:solidFill>
                  <a:srgbClr val="09405E"/>
                </a:solidFill>
                <a:latin typeface="微软雅黑" pitchFamily="34" charset="-122"/>
                <a:ea typeface="微软雅黑" pitchFamily="34" charset="-122"/>
              </a:rPr>
              <a:t>(</a:t>
            </a:r>
            <a:r>
              <a:rPr lang="en-US" altLang="zh-CN" sz="1400" dirty="0" err="1">
                <a:solidFill>
                  <a:srgbClr val="09405E"/>
                </a:solidFill>
                <a:latin typeface="微软雅黑" pitchFamily="34" charset="-122"/>
                <a:ea typeface="微软雅黑" pitchFamily="34" charset="-122"/>
              </a:rPr>
              <a:t>r'^http</a:t>
            </a:r>
            <a:r>
              <a:rPr lang="en-US" altLang="zh-CN" sz="1400" dirty="0">
                <a:solidFill>
                  <a:srgbClr val="09405E"/>
                </a:solidFill>
                <a:latin typeface="微软雅黑" pitchFamily="34" charset="-122"/>
                <a:ea typeface="微软雅黑" pitchFamily="34" charset="-122"/>
              </a:rPr>
              <a:t>://([^:/]+)(:(\d+))?(/.*)?$',"http://www.oreilly.com:8080/job/view").group(1)</a:t>
            </a:r>
          </a:p>
          <a:p>
            <a:pPr marL="342900" indent="-342900" eaLnBrk="1" hangingPunct="1">
              <a:buFont typeface="+mj-lt"/>
              <a:buAutoNum type="arabicPeriod"/>
            </a:pPr>
            <a:r>
              <a:rPr lang="zh-CN" altLang="en-US" sz="1400" dirty="0">
                <a:solidFill>
                  <a:srgbClr val="09405E"/>
                </a:solidFill>
                <a:latin typeface="微软雅黑" pitchFamily="34" charset="-122"/>
                <a:ea typeface="微软雅黑" pitchFamily="34" charset="-122"/>
              </a:rPr>
              <a:t>匹配</a:t>
            </a:r>
            <a:r>
              <a:rPr lang="en-US" altLang="zh-CN" sz="1400" dirty="0" err="1">
                <a:solidFill>
                  <a:srgbClr val="09405E"/>
                </a:solidFill>
                <a:latin typeface="微软雅黑" pitchFamily="34" charset="-122"/>
                <a:ea typeface="微软雅黑" pitchFamily="34" charset="-122"/>
              </a:rPr>
              <a:t>URl</a:t>
            </a:r>
            <a:r>
              <a:rPr lang="en-US" altLang="zh-CN" sz="1400" dirty="0">
                <a:solidFill>
                  <a:srgbClr val="09405E"/>
                </a:solidFill>
                <a:latin typeface="微软雅黑" pitchFamily="34" charset="-122"/>
                <a:ea typeface="微软雅黑" pitchFamily="34" charset="-122"/>
              </a:rPr>
              <a:t>   </a:t>
            </a:r>
            <a:r>
              <a:rPr lang="en-US" altLang="zh-CN" sz="1400" dirty="0" err="1">
                <a:solidFill>
                  <a:srgbClr val="09405E"/>
                </a:solidFill>
                <a:latin typeface="微软雅黑" pitchFamily="34" charset="-122"/>
                <a:ea typeface="微软雅黑" pitchFamily="34" charset="-122"/>
              </a:rPr>
              <a:t>re.search</a:t>
            </a:r>
            <a:r>
              <a:rPr lang="en-US" altLang="zh-CN" sz="1400" dirty="0">
                <a:solidFill>
                  <a:srgbClr val="09405E"/>
                </a:solidFill>
                <a:latin typeface="微软雅黑" pitchFamily="34" charset="-122"/>
                <a:ea typeface="微软雅黑" pitchFamily="34" charset="-122"/>
              </a:rPr>
              <a:t>(r'(\w(?:[-\w]*\w)?\.)+(</a:t>
            </a:r>
            <a:r>
              <a:rPr lang="en-US" altLang="zh-CN" sz="1400" dirty="0" err="1">
                <a:solidFill>
                  <a:srgbClr val="09405E"/>
                </a:solidFill>
                <a:latin typeface="微软雅黑" pitchFamily="34" charset="-122"/>
                <a:ea typeface="微软雅黑" pitchFamily="34" charset="-122"/>
              </a:rPr>
              <a:t>com|edu|biz|org|gov|in</a:t>
            </a:r>
            <a:r>
              <a:rPr lang="en-US" altLang="zh-CN" sz="1400" dirty="0">
                <a:solidFill>
                  <a:srgbClr val="09405E"/>
                </a:solidFill>
                <a:latin typeface="微软雅黑" pitchFamily="34" charset="-122"/>
                <a:ea typeface="微软雅黑" pitchFamily="34" charset="-122"/>
              </a:rPr>
              <a:t>(?:</a:t>
            </a:r>
            <a:r>
              <a:rPr lang="en-US" altLang="zh-CN" sz="1400" dirty="0" err="1">
                <a:solidFill>
                  <a:srgbClr val="09405E"/>
                </a:solidFill>
                <a:latin typeface="微软雅黑" pitchFamily="34" charset="-122"/>
                <a:ea typeface="微软雅黑" pitchFamily="34" charset="-122"/>
              </a:rPr>
              <a:t>t|fo</a:t>
            </a:r>
            <a:r>
              <a:rPr lang="en-US" altLang="zh-CN" sz="1400" dirty="0">
                <a:solidFill>
                  <a:srgbClr val="09405E"/>
                </a:solidFill>
                <a:latin typeface="微软雅黑" pitchFamily="34" charset="-122"/>
                <a:ea typeface="微软雅黑" pitchFamily="34" charset="-122"/>
              </a:rPr>
              <a:t>)|</a:t>
            </a:r>
            <a:r>
              <a:rPr lang="en-US" altLang="zh-CN" sz="1400" dirty="0" err="1">
                <a:solidFill>
                  <a:srgbClr val="09405E"/>
                </a:solidFill>
                <a:latin typeface="微软雅黑" pitchFamily="34" charset="-122"/>
                <a:ea typeface="微软雅黑" pitchFamily="34" charset="-122"/>
              </a:rPr>
              <a:t>mil|net|name|museum|coop|aero</a:t>
            </a:r>
            <a:r>
              <a:rPr lang="en-US" altLang="zh-CN" sz="1400" dirty="0">
                <a:solidFill>
                  <a:srgbClr val="09405E"/>
                </a:solidFill>
                <a:latin typeface="微软雅黑" pitchFamily="34" charset="-122"/>
                <a:ea typeface="微软雅黑" pitchFamily="34" charset="-122"/>
              </a:rPr>
              <a:t>|[a-z][a-z])\</a:t>
            </a:r>
            <a:r>
              <a:rPr lang="en-US" altLang="zh-CN" sz="1400" dirty="0" err="1">
                <a:solidFill>
                  <a:srgbClr val="09405E"/>
                </a:solidFill>
                <a:latin typeface="微软雅黑" pitchFamily="34" charset="-122"/>
                <a:ea typeface="微软雅黑" pitchFamily="34" charset="-122"/>
              </a:rPr>
              <a:t>b','www.OReilly.com</a:t>
            </a:r>
            <a:r>
              <a:rPr lang="en-US" altLang="zh-CN" sz="1400" dirty="0">
                <a:solidFill>
                  <a:srgbClr val="09405E"/>
                </a:solidFill>
                <a:latin typeface="微软雅黑" pitchFamily="34" charset="-122"/>
                <a:ea typeface="微软雅黑" pitchFamily="34" charset="-122"/>
              </a:rPr>
              <a:t>').group()</a:t>
            </a:r>
          </a:p>
          <a:p>
            <a:pPr marL="342900" indent="-342900" eaLnBrk="1" hangingPunct="1">
              <a:buFont typeface="+mj-lt"/>
              <a:buAutoNum type="arabicPeriod"/>
            </a:pPr>
            <a:r>
              <a:rPr lang="zh-CN" altLang="en-US" sz="1400" dirty="0">
                <a:solidFill>
                  <a:srgbClr val="09405E"/>
                </a:solidFill>
                <a:latin typeface="微软雅黑" pitchFamily="34" charset="-122"/>
                <a:ea typeface="微软雅黑" pitchFamily="34" charset="-122"/>
              </a:rPr>
              <a:t>匹配</a:t>
            </a:r>
            <a:r>
              <a:rPr lang="en-US" altLang="zh-CN" sz="1400" dirty="0">
                <a:solidFill>
                  <a:srgbClr val="09405E"/>
                </a:solidFill>
                <a:latin typeface="微软雅黑" pitchFamily="34" charset="-122"/>
                <a:ea typeface="微软雅黑" pitchFamily="34" charset="-122"/>
              </a:rPr>
              <a:t>44</a:t>
            </a:r>
            <a:r>
              <a:rPr lang="zh-CN" altLang="en-US" sz="1400" dirty="0">
                <a:solidFill>
                  <a:srgbClr val="09405E"/>
                </a:solidFill>
                <a:latin typeface="微软雅黑" pitchFamily="34" charset="-122"/>
                <a:ea typeface="微软雅黑" pitchFamily="34" charset="-122"/>
              </a:rPr>
              <a:t>开头的</a:t>
            </a:r>
            <a:r>
              <a:rPr lang="en-US" altLang="zh-CN" sz="1400" dirty="0">
                <a:solidFill>
                  <a:srgbClr val="09405E"/>
                </a:solidFill>
                <a:latin typeface="微软雅黑" pitchFamily="34" charset="-122"/>
                <a:ea typeface="微软雅黑" pitchFamily="34" charset="-122"/>
              </a:rPr>
              <a:t>5</a:t>
            </a:r>
            <a:r>
              <a:rPr lang="zh-CN" altLang="en-US" sz="1400" dirty="0">
                <a:solidFill>
                  <a:srgbClr val="09405E"/>
                </a:solidFill>
                <a:latin typeface="微软雅黑" pitchFamily="34" charset="-122"/>
                <a:ea typeface="微软雅黑" pitchFamily="34" charset="-122"/>
              </a:rPr>
              <a:t>位数字      </a:t>
            </a:r>
            <a:r>
              <a:rPr lang="en-US" altLang="zh-CN" sz="1400" dirty="0" err="1">
                <a:solidFill>
                  <a:srgbClr val="09405E"/>
                </a:solidFill>
                <a:latin typeface="微软雅黑" pitchFamily="34" charset="-122"/>
                <a:ea typeface="微软雅黑" pitchFamily="34" charset="-122"/>
              </a:rPr>
              <a:t>re.findall</a:t>
            </a:r>
            <a:r>
              <a:rPr lang="en-US" altLang="zh-CN" sz="1400" dirty="0">
                <a:solidFill>
                  <a:srgbClr val="09405E"/>
                </a:solidFill>
                <a:latin typeface="微软雅黑" pitchFamily="34" charset="-122"/>
                <a:ea typeface="微软雅黑" pitchFamily="34" charset="-122"/>
              </a:rPr>
              <a:t>(r'(?:(?!44)\d\d\d\d\d)*(44\d\d\d)','3454587654445459876744564</a:t>
            </a:r>
            <a:r>
              <a:rPr lang="en-US" altLang="zh-CN" sz="1400" dirty="0" smtClean="0">
                <a:solidFill>
                  <a:srgbClr val="09405E"/>
                </a:solidFill>
                <a:latin typeface="微软雅黑" pitchFamily="34" charset="-122"/>
                <a:ea typeface="微软雅黑" pitchFamily="34" charset="-122"/>
              </a:rPr>
              <a:t>')</a:t>
            </a:r>
            <a:endParaRPr lang="en-US" altLang="zh-CN" sz="1400" dirty="0">
              <a:solidFill>
                <a:srgbClr val="09405E"/>
              </a:solidFill>
              <a:latin typeface="微软雅黑" pitchFamily="34" charset="-122"/>
              <a:ea typeface="微软雅黑" pitchFamily="34" charset="-122"/>
            </a:endParaRPr>
          </a:p>
        </p:txBody>
      </p:sp>
    </p:spTree>
    <p:extLst>
      <p:ext uri="{BB962C8B-B14F-4D97-AF65-F5344CB8AC3E}">
        <p14:creationId xmlns:p14="http://schemas.microsoft.com/office/powerpoint/2010/main" val="409852753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文本框 12"/>
          <p:cNvSpPr txBox="1">
            <a:spLocks noChangeArrowheads="1"/>
          </p:cNvSpPr>
          <p:nvPr/>
        </p:nvSpPr>
        <p:spPr bwMode="auto">
          <a:xfrm>
            <a:off x="2890840" y="3048746"/>
            <a:ext cx="6410325" cy="95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7" rIns="91435" bIns="45717"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5400" b="1">
                <a:solidFill>
                  <a:schemeClr val="bg1"/>
                </a:solidFill>
                <a:effectLst>
                  <a:outerShdw blurRad="38100" dist="38100" dir="2700000" algn="tl">
                    <a:srgbClr val="C0C0C0"/>
                  </a:outerShdw>
                </a:effectLst>
                <a:latin typeface="Segoe UI" pitchFamily="34" charset="0"/>
                <a:ea typeface="微软雅黑" pitchFamily="34" charset="-122"/>
              </a:rPr>
              <a:t>THANKS YOU</a:t>
            </a:r>
            <a:endParaRPr lang="zh-CN" altLang="en-US" sz="5400" b="1">
              <a:solidFill>
                <a:schemeClr val="bg1"/>
              </a:solidFill>
              <a:effectLst>
                <a:outerShdw blurRad="38100" dist="38100" dir="2700000" algn="tl">
                  <a:srgbClr val="C0C0C0"/>
                </a:outerShdw>
              </a:effectLst>
              <a:latin typeface="Segoe UI" pitchFamily="34" charset="0"/>
              <a:ea typeface="微软雅黑" pitchFamily="34" charset="-122"/>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框 2"/>
          <p:cNvSpPr txBox="1">
            <a:spLocks noChangeArrowheads="1"/>
          </p:cNvSpPr>
          <p:nvPr/>
        </p:nvSpPr>
        <p:spPr bwMode="auto">
          <a:xfrm>
            <a:off x="790579" y="128588"/>
            <a:ext cx="2698164"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7" rIns="91435" bIns="45717">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800" b="1" dirty="0">
                <a:solidFill>
                  <a:schemeClr val="bg1"/>
                </a:solidFill>
                <a:latin typeface="微软雅黑" pitchFamily="34" charset="-122"/>
                <a:ea typeface="微软雅黑" pitchFamily="34" charset="-122"/>
              </a:rPr>
              <a:t>推荐书目与资料</a:t>
            </a:r>
          </a:p>
        </p:txBody>
      </p:sp>
      <p:grpSp>
        <p:nvGrpSpPr>
          <p:cNvPr id="45059" name="Group 3"/>
          <p:cNvGrpSpPr>
            <a:grpSpLocks/>
          </p:cNvGrpSpPr>
          <p:nvPr/>
        </p:nvGrpSpPr>
        <p:grpSpPr bwMode="auto">
          <a:xfrm>
            <a:off x="271464" y="223838"/>
            <a:ext cx="474663" cy="290512"/>
            <a:chOff x="0" y="0"/>
            <a:chExt cx="714375" cy="438150"/>
          </a:xfrm>
        </p:grpSpPr>
        <p:sp>
          <p:nvSpPr>
            <p:cNvPr id="45060"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a:p>
          </p:txBody>
        </p:sp>
        <p:sp>
          <p:nvSpPr>
            <p:cNvPr id="45061"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a:p>
          </p:txBody>
        </p:sp>
      </p:grpSp>
      <p:grpSp>
        <p:nvGrpSpPr>
          <p:cNvPr id="45062" name="Group 6"/>
          <p:cNvGrpSpPr>
            <a:grpSpLocks/>
          </p:cNvGrpSpPr>
          <p:nvPr/>
        </p:nvGrpSpPr>
        <p:grpSpPr bwMode="auto">
          <a:xfrm>
            <a:off x="2777374" y="3727450"/>
            <a:ext cx="2749471" cy="1549717"/>
            <a:chOff x="-466213" y="0"/>
            <a:chExt cx="2496198" cy="1405979"/>
          </a:xfrm>
        </p:grpSpPr>
        <p:sp>
          <p:nvSpPr>
            <p:cNvPr id="45063" name="Line 25"/>
            <p:cNvSpPr>
              <a:spLocks noChangeShapeType="1"/>
            </p:cNvSpPr>
            <p:nvPr/>
          </p:nvSpPr>
          <p:spPr bwMode="auto">
            <a:xfrm flipH="1">
              <a:off x="848904" y="0"/>
              <a:ext cx="926734" cy="793582"/>
            </a:xfrm>
            <a:prstGeom prst="line">
              <a:avLst/>
            </a:prstGeom>
            <a:noFill/>
            <a:ln w="38100" cmpd="sng">
              <a:solidFill>
                <a:srgbClr val="A6A6A6"/>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FFC000"/>
                </a:solidFill>
                <a:latin typeface="微软雅黑" panose="020B0503020204020204" pitchFamily="34" charset="-122"/>
                <a:ea typeface="微软雅黑" panose="020B0503020204020204" pitchFamily="34" charset="-122"/>
              </a:endParaRPr>
            </a:p>
          </p:txBody>
        </p:sp>
        <p:sp>
          <p:nvSpPr>
            <p:cNvPr id="45064" name="Text Box 55"/>
            <p:cNvSpPr txBox="1">
              <a:spLocks noChangeArrowheads="1"/>
            </p:cNvSpPr>
            <p:nvPr/>
          </p:nvSpPr>
          <p:spPr bwMode="auto">
            <a:xfrm>
              <a:off x="-466213" y="959211"/>
              <a:ext cx="2496198" cy="446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lnSpc>
                  <a:spcPct val="130000"/>
                </a:lnSpc>
              </a:pPr>
              <a:r>
                <a:rPr lang="zh-CN" altLang="en-US" sz="2000" b="1" dirty="0">
                  <a:solidFill>
                    <a:srgbClr val="FFC000"/>
                  </a:solidFill>
                  <a:latin typeface="微软雅黑" pitchFamily="34" charset="-122"/>
                  <a:ea typeface="微软雅黑" panose="020B0503020204020204" pitchFamily="34" charset="-122"/>
                </a:rPr>
                <a:t>（书）精通正则表达式</a:t>
              </a:r>
              <a:endParaRPr lang="ko-KR" altLang="en-US" sz="2000" b="1" dirty="0">
                <a:solidFill>
                  <a:srgbClr val="FFC000"/>
                </a:solidFill>
                <a:latin typeface="微软雅黑" pitchFamily="34" charset="-122"/>
                <a:ea typeface="Malgun Gothic" pitchFamily="34" charset="-127"/>
              </a:endParaRPr>
            </a:p>
          </p:txBody>
        </p:sp>
      </p:grpSp>
      <p:grpSp>
        <p:nvGrpSpPr>
          <p:cNvPr id="45068" name="Group 12"/>
          <p:cNvGrpSpPr>
            <a:grpSpLocks/>
          </p:cNvGrpSpPr>
          <p:nvPr/>
        </p:nvGrpSpPr>
        <p:grpSpPr bwMode="auto">
          <a:xfrm>
            <a:off x="6037619" y="3957638"/>
            <a:ext cx="5262979" cy="1883205"/>
            <a:chOff x="-1444873" y="-243395"/>
            <a:chExt cx="4772792" cy="1708474"/>
          </a:xfrm>
        </p:grpSpPr>
        <p:sp>
          <p:nvSpPr>
            <p:cNvPr id="45069" name="Line 27"/>
            <p:cNvSpPr>
              <a:spLocks noChangeShapeType="1"/>
            </p:cNvSpPr>
            <p:nvPr/>
          </p:nvSpPr>
          <p:spPr bwMode="auto">
            <a:xfrm>
              <a:off x="-630353" y="-243395"/>
              <a:ext cx="1677404" cy="1310586"/>
            </a:xfrm>
            <a:prstGeom prst="line">
              <a:avLst/>
            </a:prstGeom>
            <a:noFill/>
            <a:ln w="38100" cmpd="sng">
              <a:solidFill>
                <a:srgbClr val="A6A6A6"/>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5070" name="Text Box 55"/>
            <p:cNvSpPr txBox="1">
              <a:spLocks noChangeArrowheads="1"/>
            </p:cNvSpPr>
            <p:nvPr/>
          </p:nvSpPr>
          <p:spPr bwMode="auto">
            <a:xfrm>
              <a:off x="-1444873" y="1181671"/>
              <a:ext cx="4772792" cy="283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lnSpc>
                  <a:spcPct val="130000"/>
                </a:lnSpc>
              </a:pPr>
              <a:r>
                <a:rPr lang="zh-CN" altLang="en-US" sz="1100" b="1" dirty="0">
                  <a:solidFill>
                    <a:srgbClr val="7030A0"/>
                  </a:solidFill>
                  <a:latin typeface="微软雅黑" pitchFamily="34" charset="-122"/>
                  <a:ea typeface="微软雅黑" panose="020B0503020204020204" pitchFamily="34" charset="-122"/>
                </a:rPr>
                <a:t>网站：</a:t>
              </a:r>
              <a:r>
                <a:rPr lang="en-US" altLang="zh-CN" sz="1100" b="1" dirty="0">
                  <a:solidFill>
                    <a:srgbClr val="7030A0"/>
                  </a:solidFill>
                  <a:latin typeface="微软雅黑" pitchFamily="34" charset="-122"/>
                  <a:ea typeface="微软雅黑" panose="020B0503020204020204" pitchFamily="34" charset="-122"/>
                </a:rPr>
                <a:t>http://blog.csdn.net/wangyezi19930928/article/details/27311697</a:t>
              </a:r>
              <a:endParaRPr lang="ko-KR" altLang="en-US" sz="1100" b="1" dirty="0">
                <a:solidFill>
                  <a:srgbClr val="7030A0"/>
                </a:solidFill>
                <a:latin typeface="微软雅黑" pitchFamily="34" charset="-122"/>
                <a:ea typeface="微软雅黑" panose="020B0503020204020204" pitchFamily="34" charset="-122"/>
              </a:endParaRPr>
            </a:p>
          </p:txBody>
        </p:sp>
      </p:grpSp>
      <p:grpSp>
        <p:nvGrpSpPr>
          <p:cNvPr id="45071" name="Group 15"/>
          <p:cNvGrpSpPr>
            <a:grpSpLocks/>
          </p:cNvGrpSpPr>
          <p:nvPr/>
        </p:nvGrpSpPr>
        <p:grpSpPr bwMode="auto">
          <a:xfrm>
            <a:off x="7434263" y="2908173"/>
            <a:ext cx="4568419" cy="501305"/>
            <a:chOff x="-897024" y="0"/>
            <a:chExt cx="4144269" cy="455003"/>
          </a:xfrm>
        </p:grpSpPr>
        <p:sp>
          <p:nvSpPr>
            <p:cNvPr id="45072" name="Line 29"/>
            <p:cNvSpPr>
              <a:spLocks noChangeShapeType="1"/>
            </p:cNvSpPr>
            <p:nvPr/>
          </p:nvSpPr>
          <p:spPr bwMode="auto">
            <a:xfrm flipH="1">
              <a:off x="-897024" y="0"/>
              <a:ext cx="2154240" cy="0"/>
            </a:xfrm>
            <a:prstGeom prst="line">
              <a:avLst/>
            </a:prstGeom>
            <a:noFill/>
            <a:ln w="38100" cmpd="sng">
              <a:solidFill>
                <a:srgbClr val="A6A6A6"/>
              </a:solidFill>
              <a:prstDash val="sysDot"/>
              <a:round/>
              <a:headEnd type="oval"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5073" name="Text Box 55"/>
            <p:cNvSpPr txBox="1">
              <a:spLocks noChangeArrowheads="1"/>
            </p:cNvSpPr>
            <p:nvPr/>
          </p:nvSpPr>
          <p:spPr bwMode="auto">
            <a:xfrm>
              <a:off x="-701128" y="171464"/>
              <a:ext cx="3948373" cy="283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lnSpc>
                  <a:spcPct val="130000"/>
                </a:lnSpc>
              </a:pPr>
              <a:r>
                <a:rPr lang="zh-CN" altLang="en-US" sz="1100" b="1" dirty="0">
                  <a:solidFill>
                    <a:srgbClr val="7030A0"/>
                  </a:solidFill>
                  <a:latin typeface="微软雅黑" pitchFamily="34" charset="-122"/>
                  <a:ea typeface="微软雅黑" panose="020B0503020204020204" pitchFamily="34" charset="-122"/>
                </a:rPr>
                <a:t>网站：</a:t>
              </a:r>
              <a:r>
                <a:rPr lang="en-US" altLang="zh-CN" sz="1100" b="1" dirty="0">
                  <a:solidFill>
                    <a:srgbClr val="7030A0"/>
                  </a:solidFill>
                  <a:latin typeface="微软雅黑" pitchFamily="34" charset="-122"/>
                  <a:ea typeface="微软雅黑" panose="020B0503020204020204" pitchFamily="34" charset="-122"/>
                </a:rPr>
                <a:t>http://www.regular-expressions.info/quickstart.html</a:t>
              </a:r>
              <a:endParaRPr lang="ko-KR" altLang="en-US" sz="1100" b="1" dirty="0">
                <a:solidFill>
                  <a:srgbClr val="7030A0"/>
                </a:solidFill>
                <a:latin typeface="微软雅黑" pitchFamily="34" charset="-122"/>
                <a:ea typeface="微软雅黑" panose="020B0503020204020204" pitchFamily="34" charset="-122"/>
              </a:endParaRPr>
            </a:p>
          </p:txBody>
        </p:sp>
      </p:grpSp>
      <p:sp>
        <p:nvSpPr>
          <p:cNvPr id="45074" name="Oval 62"/>
          <p:cNvSpPr>
            <a:spLocks noChangeArrowheads="1"/>
          </p:cNvSpPr>
          <p:nvPr/>
        </p:nvSpPr>
        <p:spPr bwMode="auto">
          <a:xfrm>
            <a:off x="5137149" y="3929063"/>
            <a:ext cx="1822451" cy="584200"/>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45075" name="AutoShape 40"/>
          <p:cNvSpPr>
            <a:spLocks noChangeAspect="1" noChangeArrowheads="1" noTextEdit="1"/>
          </p:cNvSpPr>
          <p:nvPr/>
        </p:nvSpPr>
        <p:spPr bwMode="auto">
          <a:xfrm>
            <a:off x="5168902" y="1971678"/>
            <a:ext cx="29225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7" rIns="91435" bIns="45717"/>
          <a:lstStyle/>
          <a:p>
            <a:endParaRPr lang="zh-CN" altLang="en-US"/>
          </a:p>
        </p:txBody>
      </p:sp>
      <p:grpSp>
        <p:nvGrpSpPr>
          <p:cNvPr id="45076" name="Group 20"/>
          <p:cNvGrpSpPr>
            <a:grpSpLocks/>
          </p:cNvGrpSpPr>
          <p:nvPr/>
        </p:nvGrpSpPr>
        <p:grpSpPr bwMode="auto">
          <a:xfrm>
            <a:off x="2215795" y="2900363"/>
            <a:ext cx="2686408" cy="593072"/>
            <a:chOff x="-279828" y="0"/>
            <a:chExt cx="2438053" cy="538164"/>
          </a:xfrm>
        </p:grpSpPr>
        <p:sp>
          <p:nvSpPr>
            <p:cNvPr id="45077" name="Line 28"/>
            <p:cNvSpPr>
              <a:spLocks noChangeShapeType="1"/>
            </p:cNvSpPr>
            <p:nvPr/>
          </p:nvSpPr>
          <p:spPr bwMode="auto">
            <a:xfrm flipH="1">
              <a:off x="769354" y="0"/>
              <a:ext cx="1388871" cy="0"/>
            </a:xfrm>
            <a:prstGeom prst="line">
              <a:avLst/>
            </a:prstGeom>
            <a:noFill/>
            <a:ln w="38100" cmpd="sng">
              <a:solidFill>
                <a:srgbClr val="A6A6A6"/>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FFC000"/>
                </a:solidFill>
                <a:latin typeface="微软雅黑" panose="020B0503020204020204" pitchFamily="34" charset="-122"/>
                <a:ea typeface="微软雅黑" panose="020B0503020204020204" pitchFamily="34" charset="-122"/>
              </a:endParaRPr>
            </a:p>
          </p:txBody>
        </p:sp>
        <p:sp>
          <p:nvSpPr>
            <p:cNvPr id="45078" name="Text Box 55"/>
            <p:cNvSpPr txBox="1">
              <a:spLocks noChangeArrowheads="1"/>
            </p:cNvSpPr>
            <p:nvPr/>
          </p:nvSpPr>
          <p:spPr bwMode="auto">
            <a:xfrm>
              <a:off x="-279828" y="200233"/>
              <a:ext cx="2122855" cy="337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lnSpc>
                  <a:spcPct val="130000"/>
                </a:lnSpc>
              </a:pPr>
              <a:r>
                <a:rPr lang="zh-CN" altLang="en-US" sz="1400" b="1" dirty="0">
                  <a:solidFill>
                    <a:srgbClr val="FFC000"/>
                  </a:solidFill>
                  <a:latin typeface="微软雅黑" pitchFamily="34" charset="-122"/>
                  <a:ea typeface="微软雅黑" panose="020B0503020204020204" pitchFamily="34" charset="-122"/>
                </a:rPr>
                <a:t>（书）正则表达式必知必会</a:t>
              </a:r>
              <a:endParaRPr lang="ko-KR" altLang="en-US" sz="1400" b="1" dirty="0">
                <a:solidFill>
                  <a:srgbClr val="FFC000"/>
                </a:solidFill>
                <a:latin typeface="微软雅黑" pitchFamily="34" charset="-122"/>
                <a:ea typeface="Malgun Gothic" pitchFamily="34" charset="-127"/>
              </a:endParaRPr>
            </a:p>
          </p:txBody>
        </p:sp>
      </p:grpSp>
      <p:grpSp>
        <p:nvGrpSpPr>
          <p:cNvPr id="45079" name="Group 23"/>
          <p:cNvGrpSpPr>
            <a:grpSpLocks/>
          </p:cNvGrpSpPr>
          <p:nvPr/>
        </p:nvGrpSpPr>
        <p:grpSpPr bwMode="auto">
          <a:xfrm>
            <a:off x="4662491" y="1514478"/>
            <a:ext cx="2771775" cy="2771775"/>
            <a:chOff x="0" y="0"/>
            <a:chExt cx="2514600" cy="2514600"/>
          </a:xfrm>
        </p:grpSpPr>
        <p:sp>
          <p:nvSpPr>
            <p:cNvPr id="45080" name="Freeform 42"/>
            <p:cNvSpPr>
              <a:spLocks noChangeArrowheads="1"/>
            </p:cNvSpPr>
            <p:nvPr/>
          </p:nvSpPr>
          <p:spPr bwMode="auto">
            <a:xfrm>
              <a:off x="452225" y="452225"/>
              <a:ext cx="1610151" cy="1610151"/>
            </a:xfrm>
            <a:custGeom>
              <a:avLst/>
              <a:gdLst>
                <a:gd name="T0" fmla="*/ 1610151 w 720"/>
                <a:gd name="T1" fmla="*/ 805076 h 720"/>
                <a:gd name="T2" fmla="*/ 1592260 w 720"/>
                <a:gd name="T3" fmla="*/ 966091 h 720"/>
                <a:gd name="T4" fmla="*/ 1545298 w 720"/>
                <a:gd name="T5" fmla="*/ 1118160 h 720"/>
                <a:gd name="T6" fmla="*/ 1473735 w 720"/>
                <a:gd name="T7" fmla="*/ 1254576 h 720"/>
                <a:gd name="T8" fmla="*/ 1373101 w 720"/>
                <a:gd name="T9" fmla="*/ 1373101 h 720"/>
                <a:gd name="T10" fmla="*/ 1254576 w 720"/>
                <a:gd name="T11" fmla="*/ 1473735 h 720"/>
                <a:gd name="T12" fmla="*/ 1118160 w 720"/>
                <a:gd name="T13" fmla="*/ 1545298 h 720"/>
                <a:gd name="T14" fmla="*/ 966091 w 720"/>
                <a:gd name="T15" fmla="*/ 1592260 h 720"/>
                <a:gd name="T16" fmla="*/ 805076 w 720"/>
                <a:gd name="T17" fmla="*/ 1610151 h 720"/>
                <a:gd name="T18" fmla="*/ 722332 w 720"/>
                <a:gd name="T19" fmla="*/ 1605678 h 720"/>
                <a:gd name="T20" fmla="*/ 565789 w 720"/>
                <a:gd name="T21" fmla="*/ 1574370 h 720"/>
                <a:gd name="T22" fmla="*/ 420428 w 720"/>
                <a:gd name="T23" fmla="*/ 1511753 h 720"/>
                <a:gd name="T24" fmla="*/ 295194 w 720"/>
                <a:gd name="T25" fmla="*/ 1426773 h 720"/>
                <a:gd name="T26" fmla="*/ 183378 w 720"/>
                <a:gd name="T27" fmla="*/ 1314957 h 720"/>
                <a:gd name="T28" fmla="*/ 98398 w 720"/>
                <a:gd name="T29" fmla="*/ 1189723 h 720"/>
                <a:gd name="T30" fmla="*/ 35781 w 720"/>
                <a:gd name="T31" fmla="*/ 1046598 h 720"/>
                <a:gd name="T32" fmla="*/ 4473 w 720"/>
                <a:gd name="T33" fmla="*/ 887819 h 720"/>
                <a:gd name="T34" fmla="*/ 0 w 720"/>
                <a:gd name="T35" fmla="*/ 805076 h 720"/>
                <a:gd name="T36" fmla="*/ 17891 w 720"/>
                <a:gd name="T37" fmla="*/ 644060 h 720"/>
                <a:gd name="T38" fmla="*/ 64853 w 720"/>
                <a:gd name="T39" fmla="*/ 491991 h 720"/>
                <a:gd name="T40" fmla="*/ 136416 w 720"/>
                <a:gd name="T41" fmla="*/ 355575 h 720"/>
                <a:gd name="T42" fmla="*/ 237050 w 720"/>
                <a:gd name="T43" fmla="*/ 237050 h 720"/>
                <a:gd name="T44" fmla="*/ 355575 w 720"/>
                <a:gd name="T45" fmla="*/ 136416 h 720"/>
                <a:gd name="T46" fmla="*/ 491991 w 720"/>
                <a:gd name="T47" fmla="*/ 64853 h 720"/>
                <a:gd name="T48" fmla="*/ 644060 w 720"/>
                <a:gd name="T49" fmla="*/ 17891 h 720"/>
                <a:gd name="T50" fmla="*/ 805076 w 720"/>
                <a:gd name="T51" fmla="*/ 0 h 720"/>
                <a:gd name="T52" fmla="*/ 887819 w 720"/>
                <a:gd name="T53" fmla="*/ 4473 h 720"/>
                <a:gd name="T54" fmla="*/ 1046598 w 720"/>
                <a:gd name="T55" fmla="*/ 35781 h 720"/>
                <a:gd name="T56" fmla="*/ 1189723 w 720"/>
                <a:gd name="T57" fmla="*/ 98398 h 720"/>
                <a:gd name="T58" fmla="*/ 1314957 w 720"/>
                <a:gd name="T59" fmla="*/ 183378 h 720"/>
                <a:gd name="T60" fmla="*/ 1426773 w 720"/>
                <a:gd name="T61" fmla="*/ 295194 h 720"/>
                <a:gd name="T62" fmla="*/ 1511753 w 720"/>
                <a:gd name="T63" fmla="*/ 420428 h 720"/>
                <a:gd name="T64" fmla="*/ 1574370 w 720"/>
                <a:gd name="T65" fmla="*/ 563553 h 720"/>
                <a:gd name="T66" fmla="*/ 1605678 w 720"/>
                <a:gd name="T67" fmla="*/ 722332 h 720"/>
                <a:gd name="T68" fmla="*/ 1610151 w 720"/>
                <a:gd name="T69" fmla="*/ 805076 h 7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20"/>
                <a:gd name="T106" fmla="*/ 0 h 720"/>
                <a:gd name="T107" fmla="*/ 720 w 720"/>
                <a:gd name="T108" fmla="*/ 720 h 7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20" h="720">
                  <a:moveTo>
                    <a:pt x="720" y="360"/>
                  </a:moveTo>
                  <a:lnTo>
                    <a:pt x="720" y="360"/>
                  </a:lnTo>
                  <a:lnTo>
                    <a:pt x="718" y="397"/>
                  </a:lnTo>
                  <a:lnTo>
                    <a:pt x="712" y="432"/>
                  </a:lnTo>
                  <a:lnTo>
                    <a:pt x="704" y="468"/>
                  </a:lnTo>
                  <a:lnTo>
                    <a:pt x="691" y="500"/>
                  </a:lnTo>
                  <a:lnTo>
                    <a:pt x="676" y="532"/>
                  </a:lnTo>
                  <a:lnTo>
                    <a:pt x="659" y="561"/>
                  </a:lnTo>
                  <a:lnTo>
                    <a:pt x="638" y="588"/>
                  </a:lnTo>
                  <a:lnTo>
                    <a:pt x="614" y="614"/>
                  </a:lnTo>
                  <a:lnTo>
                    <a:pt x="588" y="638"/>
                  </a:lnTo>
                  <a:lnTo>
                    <a:pt x="561" y="659"/>
                  </a:lnTo>
                  <a:lnTo>
                    <a:pt x="532" y="676"/>
                  </a:lnTo>
                  <a:lnTo>
                    <a:pt x="500" y="691"/>
                  </a:lnTo>
                  <a:lnTo>
                    <a:pt x="468" y="704"/>
                  </a:lnTo>
                  <a:lnTo>
                    <a:pt x="432" y="712"/>
                  </a:lnTo>
                  <a:lnTo>
                    <a:pt x="397" y="718"/>
                  </a:lnTo>
                  <a:lnTo>
                    <a:pt x="360" y="720"/>
                  </a:lnTo>
                  <a:lnTo>
                    <a:pt x="323" y="718"/>
                  </a:lnTo>
                  <a:lnTo>
                    <a:pt x="288" y="712"/>
                  </a:lnTo>
                  <a:lnTo>
                    <a:pt x="253" y="704"/>
                  </a:lnTo>
                  <a:lnTo>
                    <a:pt x="220" y="691"/>
                  </a:lnTo>
                  <a:lnTo>
                    <a:pt x="188" y="676"/>
                  </a:lnTo>
                  <a:lnTo>
                    <a:pt x="159" y="659"/>
                  </a:lnTo>
                  <a:lnTo>
                    <a:pt x="132" y="638"/>
                  </a:lnTo>
                  <a:lnTo>
                    <a:pt x="106" y="614"/>
                  </a:lnTo>
                  <a:lnTo>
                    <a:pt x="82" y="588"/>
                  </a:lnTo>
                  <a:lnTo>
                    <a:pt x="61" y="561"/>
                  </a:lnTo>
                  <a:lnTo>
                    <a:pt x="44" y="532"/>
                  </a:lnTo>
                  <a:lnTo>
                    <a:pt x="29" y="500"/>
                  </a:lnTo>
                  <a:lnTo>
                    <a:pt x="16" y="468"/>
                  </a:lnTo>
                  <a:lnTo>
                    <a:pt x="8" y="432"/>
                  </a:lnTo>
                  <a:lnTo>
                    <a:pt x="2" y="397"/>
                  </a:lnTo>
                  <a:lnTo>
                    <a:pt x="0" y="360"/>
                  </a:lnTo>
                  <a:lnTo>
                    <a:pt x="2" y="323"/>
                  </a:lnTo>
                  <a:lnTo>
                    <a:pt x="8" y="288"/>
                  </a:lnTo>
                  <a:lnTo>
                    <a:pt x="16" y="252"/>
                  </a:lnTo>
                  <a:lnTo>
                    <a:pt x="29" y="220"/>
                  </a:lnTo>
                  <a:lnTo>
                    <a:pt x="44" y="188"/>
                  </a:lnTo>
                  <a:lnTo>
                    <a:pt x="61" y="159"/>
                  </a:lnTo>
                  <a:lnTo>
                    <a:pt x="82" y="132"/>
                  </a:lnTo>
                  <a:lnTo>
                    <a:pt x="106" y="106"/>
                  </a:lnTo>
                  <a:lnTo>
                    <a:pt x="132" y="82"/>
                  </a:lnTo>
                  <a:lnTo>
                    <a:pt x="159" y="61"/>
                  </a:lnTo>
                  <a:lnTo>
                    <a:pt x="188" y="44"/>
                  </a:lnTo>
                  <a:lnTo>
                    <a:pt x="220" y="29"/>
                  </a:lnTo>
                  <a:lnTo>
                    <a:pt x="253" y="16"/>
                  </a:lnTo>
                  <a:lnTo>
                    <a:pt x="288" y="8"/>
                  </a:lnTo>
                  <a:lnTo>
                    <a:pt x="323" y="2"/>
                  </a:lnTo>
                  <a:lnTo>
                    <a:pt x="360" y="0"/>
                  </a:lnTo>
                  <a:lnTo>
                    <a:pt x="397" y="2"/>
                  </a:lnTo>
                  <a:lnTo>
                    <a:pt x="432" y="8"/>
                  </a:lnTo>
                  <a:lnTo>
                    <a:pt x="468" y="16"/>
                  </a:lnTo>
                  <a:lnTo>
                    <a:pt x="500" y="29"/>
                  </a:lnTo>
                  <a:lnTo>
                    <a:pt x="532" y="44"/>
                  </a:lnTo>
                  <a:lnTo>
                    <a:pt x="561" y="61"/>
                  </a:lnTo>
                  <a:lnTo>
                    <a:pt x="588" y="82"/>
                  </a:lnTo>
                  <a:lnTo>
                    <a:pt x="614" y="106"/>
                  </a:lnTo>
                  <a:lnTo>
                    <a:pt x="638" y="132"/>
                  </a:lnTo>
                  <a:lnTo>
                    <a:pt x="659" y="159"/>
                  </a:lnTo>
                  <a:lnTo>
                    <a:pt x="676" y="188"/>
                  </a:lnTo>
                  <a:lnTo>
                    <a:pt x="691" y="220"/>
                  </a:lnTo>
                  <a:lnTo>
                    <a:pt x="704" y="252"/>
                  </a:lnTo>
                  <a:lnTo>
                    <a:pt x="712" y="288"/>
                  </a:lnTo>
                  <a:lnTo>
                    <a:pt x="718" y="323"/>
                  </a:lnTo>
                  <a:lnTo>
                    <a:pt x="720" y="360"/>
                  </a:lnTo>
                  <a:close/>
                </a:path>
              </a:pathLst>
            </a:custGeom>
            <a:gradFill rotWithShape="0">
              <a:gsLst>
                <a:gs pos="0">
                  <a:srgbClr val="094162"/>
                </a:gs>
                <a:gs pos="50000">
                  <a:srgbClr val="094162"/>
                </a:gs>
                <a:gs pos="100000">
                  <a:srgbClr val="106FAA"/>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zh-CN" altLang="en-US" sz="2800" dirty="0">
                  <a:solidFill>
                    <a:srgbClr val="F2F2F2"/>
                  </a:solidFill>
                  <a:latin typeface="微软雅黑" pitchFamily="34" charset="-122"/>
                  <a:ea typeface="微软雅黑" pitchFamily="34" charset="-122"/>
                </a:rPr>
                <a:t>参考学习资料</a:t>
              </a:r>
            </a:p>
          </p:txBody>
        </p:sp>
        <p:sp>
          <p:nvSpPr>
            <p:cNvPr id="45081" name="Freeform 43"/>
            <p:cNvSpPr>
              <a:spLocks noEditPoints="1"/>
            </p:cNvSpPr>
            <p:nvPr/>
          </p:nvSpPr>
          <p:spPr bwMode="auto">
            <a:xfrm>
              <a:off x="0" y="0"/>
              <a:ext cx="2514600" cy="2514600"/>
            </a:xfrm>
            <a:custGeom>
              <a:avLst/>
              <a:gdLst>
                <a:gd name="T0" fmla="*/ 6 w 1124"/>
                <a:gd name="T1" fmla="*/ 477 h 1124"/>
                <a:gd name="T2" fmla="*/ 45 w 1124"/>
                <a:gd name="T3" fmla="*/ 344 h 1124"/>
                <a:gd name="T4" fmla="*/ 112 w 1124"/>
                <a:gd name="T5" fmla="*/ 226 h 1124"/>
                <a:gd name="T6" fmla="*/ 204 w 1124"/>
                <a:gd name="T7" fmla="*/ 129 h 1124"/>
                <a:gd name="T8" fmla="*/ 318 w 1124"/>
                <a:gd name="T9" fmla="*/ 56 h 1124"/>
                <a:gd name="T10" fmla="*/ 448 w 1124"/>
                <a:gd name="T11" fmla="*/ 11 h 1124"/>
                <a:gd name="T12" fmla="*/ 562 w 1124"/>
                <a:gd name="T13" fmla="*/ 0 h 1124"/>
                <a:gd name="T14" fmla="*/ 676 w 1124"/>
                <a:gd name="T15" fmla="*/ 11 h 1124"/>
                <a:gd name="T16" fmla="*/ 806 w 1124"/>
                <a:gd name="T17" fmla="*/ 56 h 1124"/>
                <a:gd name="T18" fmla="*/ 920 w 1124"/>
                <a:gd name="T19" fmla="*/ 129 h 1124"/>
                <a:gd name="T20" fmla="*/ 1012 w 1124"/>
                <a:gd name="T21" fmla="*/ 226 h 1124"/>
                <a:gd name="T22" fmla="*/ 1079 w 1124"/>
                <a:gd name="T23" fmla="*/ 344 h 1124"/>
                <a:gd name="T24" fmla="*/ 1118 w 1124"/>
                <a:gd name="T25" fmla="*/ 477 h 1124"/>
                <a:gd name="T26" fmla="*/ 1124 w 1124"/>
                <a:gd name="T27" fmla="*/ 562 h 1124"/>
                <a:gd name="T28" fmla="*/ 1107 w 1124"/>
                <a:gd name="T29" fmla="*/ 702 h 1124"/>
                <a:gd name="T30" fmla="*/ 1057 w 1124"/>
                <a:gd name="T31" fmla="*/ 830 h 1124"/>
                <a:gd name="T32" fmla="*/ 978 w 1124"/>
                <a:gd name="T33" fmla="*/ 939 h 1124"/>
                <a:gd name="T34" fmla="*/ 877 w 1124"/>
                <a:gd name="T35" fmla="*/ 1028 h 1124"/>
                <a:gd name="T36" fmla="*/ 755 w 1124"/>
                <a:gd name="T37" fmla="*/ 1090 h 1124"/>
                <a:gd name="T38" fmla="*/ 620 w 1124"/>
                <a:gd name="T39" fmla="*/ 1121 h 1124"/>
                <a:gd name="T40" fmla="*/ 533 w 1124"/>
                <a:gd name="T41" fmla="*/ 1124 h 1124"/>
                <a:gd name="T42" fmla="*/ 395 w 1124"/>
                <a:gd name="T43" fmla="*/ 1098 h 1124"/>
                <a:gd name="T44" fmla="*/ 271 w 1124"/>
                <a:gd name="T45" fmla="*/ 1042 h 1124"/>
                <a:gd name="T46" fmla="*/ 165 w 1124"/>
                <a:gd name="T47" fmla="*/ 959 h 1124"/>
                <a:gd name="T48" fmla="*/ 82 w 1124"/>
                <a:gd name="T49" fmla="*/ 853 h 1124"/>
                <a:gd name="T50" fmla="*/ 26 w 1124"/>
                <a:gd name="T51" fmla="*/ 729 h 1124"/>
                <a:gd name="T52" fmla="*/ 0 w 1124"/>
                <a:gd name="T53" fmla="*/ 591 h 1124"/>
                <a:gd name="T54" fmla="*/ 217 w 1124"/>
                <a:gd name="T55" fmla="*/ 249 h 1124"/>
                <a:gd name="T56" fmla="*/ 153 w 1124"/>
                <a:gd name="T57" fmla="*/ 340 h 1124"/>
                <a:gd name="T58" fmla="*/ 111 w 1124"/>
                <a:gd name="T59" fmla="*/ 446 h 1124"/>
                <a:gd name="T60" fmla="*/ 96 w 1124"/>
                <a:gd name="T61" fmla="*/ 562 h 1124"/>
                <a:gd name="T62" fmla="*/ 101 w 1124"/>
                <a:gd name="T63" fmla="*/ 633 h 1124"/>
                <a:gd name="T64" fmla="*/ 133 w 1124"/>
                <a:gd name="T65" fmla="*/ 743 h 1124"/>
                <a:gd name="T66" fmla="*/ 190 w 1124"/>
                <a:gd name="T67" fmla="*/ 840 h 1124"/>
                <a:gd name="T68" fmla="*/ 233 w 1124"/>
                <a:gd name="T69" fmla="*/ 891 h 1124"/>
                <a:gd name="T70" fmla="*/ 321 w 1124"/>
                <a:gd name="T71" fmla="*/ 960 h 1124"/>
                <a:gd name="T72" fmla="*/ 424 w 1124"/>
                <a:gd name="T73" fmla="*/ 1007 h 1124"/>
                <a:gd name="T74" fmla="*/ 538 w 1124"/>
                <a:gd name="T75" fmla="*/ 1028 h 1124"/>
                <a:gd name="T76" fmla="*/ 610 w 1124"/>
                <a:gd name="T77" fmla="*/ 1024 h 1124"/>
                <a:gd name="T78" fmla="*/ 723 w 1124"/>
                <a:gd name="T79" fmla="*/ 999 h 1124"/>
                <a:gd name="T80" fmla="*/ 822 w 1124"/>
                <a:gd name="T81" fmla="*/ 947 h 1124"/>
                <a:gd name="T82" fmla="*/ 891 w 1124"/>
                <a:gd name="T83" fmla="*/ 891 h 1124"/>
                <a:gd name="T84" fmla="*/ 948 w 1124"/>
                <a:gd name="T85" fmla="*/ 822 h 1124"/>
                <a:gd name="T86" fmla="*/ 999 w 1124"/>
                <a:gd name="T87" fmla="*/ 723 h 1124"/>
                <a:gd name="T88" fmla="*/ 1025 w 1124"/>
                <a:gd name="T89" fmla="*/ 610 h 1124"/>
                <a:gd name="T90" fmla="*/ 1028 w 1124"/>
                <a:gd name="T91" fmla="*/ 538 h 1124"/>
                <a:gd name="T92" fmla="*/ 1007 w 1124"/>
                <a:gd name="T93" fmla="*/ 424 h 1124"/>
                <a:gd name="T94" fmla="*/ 960 w 1124"/>
                <a:gd name="T95" fmla="*/ 321 h 1124"/>
                <a:gd name="T96" fmla="*/ 891 w 1124"/>
                <a:gd name="T97" fmla="*/ 233 h 1124"/>
                <a:gd name="T98" fmla="*/ 840 w 1124"/>
                <a:gd name="T99" fmla="*/ 190 h 1124"/>
                <a:gd name="T100" fmla="*/ 744 w 1124"/>
                <a:gd name="T101" fmla="*/ 133 h 1124"/>
                <a:gd name="T102" fmla="*/ 633 w 1124"/>
                <a:gd name="T103" fmla="*/ 101 h 1124"/>
                <a:gd name="T104" fmla="*/ 562 w 1124"/>
                <a:gd name="T105" fmla="*/ 96 h 1124"/>
                <a:gd name="T106" fmla="*/ 445 w 1124"/>
                <a:gd name="T107" fmla="*/ 111 h 1124"/>
                <a:gd name="T108" fmla="*/ 340 w 1124"/>
                <a:gd name="T109" fmla="*/ 153 h 1124"/>
                <a:gd name="T110" fmla="*/ 249 w 1124"/>
                <a:gd name="T111" fmla="*/ 217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4" h="1124">
                  <a:moveTo>
                    <a:pt x="0" y="562"/>
                  </a:moveTo>
                  <a:lnTo>
                    <a:pt x="0" y="562"/>
                  </a:lnTo>
                  <a:lnTo>
                    <a:pt x="0" y="533"/>
                  </a:lnTo>
                  <a:lnTo>
                    <a:pt x="3" y="504"/>
                  </a:lnTo>
                  <a:lnTo>
                    <a:pt x="6" y="477"/>
                  </a:lnTo>
                  <a:lnTo>
                    <a:pt x="11" y="448"/>
                  </a:lnTo>
                  <a:lnTo>
                    <a:pt x="18" y="422"/>
                  </a:lnTo>
                  <a:lnTo>
                    <a:pt x="26" y="395"/>
                  </a:lnTo>
                  <a:lnTo>
                    <a:pt x="34" y="369"/>
                  </a:lnTo>
                  <a:lnTo>
                    <a:pt x="45" y="344"/>
                  </a:lnTo>
                  <a:lnTo>
                    <a:pt x="56" y="318"/>
                  </a:lnTo>
                  <a:lnTo>
                    <a:pt x="67" y="294"/>
                  </a:lnTo>
                  <a:lnTo>
                    <a:pt x="82" y="271"/>
                  </a:lnTo>
                  <a:lnTo>
                    <a:pt x="96" y="247"/>
                  </a:lnTo>
                  <a:lnTo>
                    <a:pt x="112" y="226"/>
                  </a:lnTo>
                  <a:lnTo>
                    <a:pt x="128" y="204"/>
                  </a:lnTo>
                  <a:lnTo>
                    <a:pt x="146" y="185"/>
                  </a:lnTo>
                  <a:lnTo>
                    <a:pt x="165" y="165"/>
                  </a:lnTo>
                  <a:lnTo>
                    <a:pt x="185" y="146"/>
                  </a:lnTo>
                  <a:lnTo>
                    <a:pt x="204" y="129"/>
                  </a:lnTo>
                  <a:lnTo>
                    <a:pt x="226" y="113"/>
                  </a:lnTo>
                  <a:lnTo>
                    <a:pt x="247" y="96"/>
                  </a:lnTo>
                  <a:lnTo>
                    <a:pt x="271" y="82"/>
                  </a:lnTo>
                  <a:lnTo>
                    <a:pt x="294" y="68"/>
                  </a:lnTo>
                  <a:lnTo>
                    <a:pt x="318" y="56"/>
                  </a:lnTo>
                  <a:lnTo>
                    <a:pt x="344" y="45"/>
                  </a:lnTo>
                  <a:lnTo>
                    <a:pt x="369" y="34"/>
                  </a:lnTo>
                  <a:lnTo>
                    <a:pt x="395" y="26"/>
                  </a:lnTo>
                  <a:lnTo>
                    <a:pt x="422" y="18"/>
                  </a:lnTo>
                  <a:lnTo>
                    <a:pt x="448" y="11"/>
                  </a:lnTo>
                  <a:lnTo>
                    <a:pt x="477" y="7"/>
                  </a:lnTo>
                  <a:lnTo>
                    <a:pt x="504" y="3"/>
                  </a:lnTo>
                  <a:lnTo>
                    <a:pt x="533" y="0"/>
                  </a:lnTo>
                  <a:lnTo>
                    <a:pt x="562" y="0"/>
                  </a:lnTo>
                  <a:lnTo>
                    <a:pt x="591" y="0"/>
                  </a:lnTo>
                  <a:lnTo>
                    <a:pt x="620" y="3"/>
                  </a:lnTo>
                  <a:lnTo>
                    <a:pt x="647" y="7"/>
                  </a:lnTo>
                  <a:lnTo>
                    <a:pt x="676" y="11"/>
                  </a:lnTo>
                  <a:lnTo>
                    <a:pt x="702" y="18"/>
                  </a:lnTo>
                  <a:lnTo>
                    <a:pt x="729" y="26"/>
                  </a:lnTo>
                  <a:lnTo>
                    <a:pt x="755" y="34"/>
                  </a:lnTo>
                  <a:lnTo>
                    <a:pt x="781" y="45"/>
                  </a:lnTo>
                  <a:lnTo>
                    <a:pt x="806" y="56"/>
                  </a:lnTo>
                  <a:lnTo>
                    <a:pt x="830" y="68"/>
                  </a:lnTo>
                  <a:lnTo>
                    <a:pt x="853" y="82"/>
                  </a:lnTo>
                  <a:lnTo>
                    <a:pt x="877" y="96"/>
                  </a:lnTo>
                  <a:lnTo>
                    <a:pt x="898" y="113"/>
                  </a:lnTo>
                  <a:lnTo>
                    <a:pt x="920" y="129"/>
                  </a:lnTo>
                  <a:lnTo>
                    <a:pt x="940" y="146"/>
                  </a:lnTo>
                  <a:lnTo>
                    <a:pt x="959" y="165"/>
                  </a:lnTo>
                  <a:lnTo>
                    <a:pt x="978" y="185"/>
                  </a:lnTo>
                  <a:lnTo>
                    <a:pt x="996" y="204"/>
                  </a:lnTo>
                  <a:lnTo>
                    <a:pt x="1012" y="226"/>
                  </a:lnTo>
                  <a:lnTo>
                    <a:pt x="1028" y="247"/>
                  </a:lnTo>
                  <a:lnTo>
                    <a:pt x="1042" y="271"/>
                  </a:lnTo>
                  <a:lnTo>
                    <a:pt x="1057" y="294"/>
                  </a:lnTo>
                  <a:lnTo>
                    <a:pt x="1068" y="318"/>
                  </a:lnTo>
                  <a:lnTo>
                    <a:pt x="1079" y="344"/>
                  </a:lnTo>
                  <a:lnTo>
                    <a:pt x="1090" y="369"/>
                  </a:lnTo>
                  <a:lnTo>
                    <a:pt x="1099" y="395"/>
                  </a:lnTo>
                  <a:lnTo>
                    <a:pt x="1107" y="422"/>
                  </a:lnTo>
                  <a:lnTo>
                    <a:pt x="1113" y="448"/>
                  </a:lnTo>
                  <a:lnTo>
                    <a:pt x="1118" y="477"/>
                  </a:lnTo>
                  <a:lnTo>
                    <a:pt x="1121" y="504"/>
                  </a:lnTo>
                  <a:lnTo>
                    <a:pt x="1124" y="533"/>
                  </a:lnTo>
                  <a:lnTo>
                    <a:pt x="1124" y="562"/>
                  </a:lnTo>
                  <a:lnTo>
                    <a:pt x="1124" y="591"/>
                  </a:lnTo>
                  <a:lnTo>
                    <a:pt x="1121" y="620"/>
                  </a:lnTo>
                  <a:lnTo>
                    <a:pt x="1118" y="647"/>
                  </a:lnTo>
                  <a:lnTo>
                    <a:pt x="1113" y="676"/>
                  </a:lnTo>
                  <a:lnTo>
                    <a:pt x="1107" y="702"/>
                  </a:lnTo>
                  <a:lnTo>
                    <a:pt x="1099" y="729"/>
                  </a:lnTo>
                  <a:lnTo>
                    <a:pt x="1090" y="755"/>
                  </a:lnTo>
                  <a:lnTo>
                    <a:pt x="1079" y="780"/>
                  </a:lnTo>
                  <a:lnTo>
                    <a:pt x="1068" y="806"/>
                  </a:lnTo>
                  <a:lnTo>
                    <a:pt x="1057" y="830"/>
                  </a:lnTo>
                  <a:lnTo>
                    <a:pt x="1042" y="853"/>
                  </a:lnTo>
                  <a:lnTo>
                    <a:pt x="1028" y="877"/>
                  </a:lnTo>
                  <a:lnTo>
                    <a:pt x="1012" y="898"/>
                  </a:lnTo>
                  <a:lnTo>
                    <a:pt x="996" y="920"/>
                  </a:lnTo>
                  <a:lnTo>
                    <a:pt x="978" y="939"/>
                  </a:lnTo>
                  <a:lnTo>
                    <a:pt x="959" y="959"/>
                  </a:lnTo>
                  <a:lnTo>
                    <a:pt x="940" y="978"/>
                  </a:lnTo>
                  <a:lnTo>
                    <a:pt x="920" y="996"/>
                  </a:lnTo>
                  <a:lnTo>
                    <a:pt x="898" y="1012"/>
                  </a:lnTo>
                  <a:lnTo>
                    <a:pt x="877" y="1028"/>
                  </a:lnTo>
                  <a:lnTo>
                    <a:pt x="853" y="1042"/>
                  </a:lnTo>
                  <a:lnTo>
                    <a:pt x="830" y="1057"/>
                  </a:lnTo>
                  <a:lnTo>
                    <a:pt x="806" y="1068"/>
                  </a:lnTo>
                  <a:lnTo>
                    <a:pt x="781" y="1079"/>
                  </a:lnTo>
                  <a:lnTo>
                    <a:pt x="755" y="1090"/>
                  </a:lnTo>
                  <a:lnTo>
                    <a:pt x="729" y="1098"/>
                  </a:lnTo>
                  <a:lnTo>
                    <a:pt x="702" y="1106"/>
                  </a:lnTo>
                  <a:lnTo>
                    <a:pt x="676" y="1113"/>
                  </a:lnTo>
                  <a:lnTo>
                    <a:pt x="647" y="1118"/>
                  </a:lnTo>
                  <a:lnTo>
                    <a:pt x="620" y="1121"/>
                  </a:lnTo>
                  <a:lnTo>
                    <a:pt x="591" y="1124"/>
                  </a:lnTo>
                  <a:lnTo>
                    <a:pt x="562" y="1124"/>
                  </a:lnTo>
                  <a:lnTo>
                    <a:pt x="533" y="1124"/>
                  </a:lnTo>
                  <a:lnTo>
                    <a:pt x="504" y="1121"/>
                  </a:lnTo>
                  <a:lnTo>
                    <a:pt x="477" y="1118"/>
                  </a:lnTo>
                  <a:lnTo>
                    <a:pt x="448" y="1113"/>
                  </a:lnTo>
                  <a:lnTo>
                    <a:pt x="422" y="1106"/>
                  </a:lnTo>
                  <a:lnTo>
                    <a:pt x="395" y="1098"/>
                  </a:lnTo>
                  <a:lnTo>
                    <a:pt x="369" y="1090"/>
                  </a:lnTo>
                  <a:lnTo>
                    <a:pt x="344" y="1079"/>
                  </a:lnTo>
                  <a:lnTo>
                    <a:pt x="318" y="1068"/>
                  </a:lnTo>
                  <a:lnTo>
                    <a:pt x="294" y="1057"/>
                  </a:lnTo>
                  <a:lnTo>
                    <a:pt x="271" y="1042"/>
                  </a:lnTo>
                  <a:lnTo>
                    <a:pt x="247" y="1028"/>
                  </a:lnTo>
                  <a:lnTo>
                    <a:pt x="226" y="1012"/>
                  </a:lnTo>
                  <a:lnTo>
                    <a:pt x="204" y="996"/>
                  </a:lnTo>
                  <a:lnTo>
                    <a:pt x="185" y="978"/>
                  </a:lnTo>
                  <a:lnTo>
                    <a:pt x="165" y="959"/>
                  </a:lnTo>
                  <a:lnTo>
                    <a:pt x="146" y="939"/>
                  </a:lnTo>
                  <a:lnTo>
                    <a:pt x="128" y="920"/>
                  </a:lnTo>
                  <a:lnTo>
                    <a:pt x="112" y="898"/>
                  </a:lnTo>
                  <a:lnTo>
                    <a:pt x="96" y="877"/>
                  </a:lnTo>
                  <a:lnTo>
                    <a:pt x="82" y="853"/>
                  </a:lnTo>
                  <a:lnTo>
                    <a:pt x="67" y="830"/>
                  </a:lnTo>
                  <a:lnTo>
                    <a:pt x="56" y="806"/>
                  </a:lnTo>
                  <a:lnTo>
                    <a:pt x="45" y="780"/>
                  </a:lnTo>
                  <a:lnTo>
                    <a:pt x="34" y="755"/>
                  </a:lnTo>
                  <a:lnTo>
                    <a:pt x="26" y="729"/>
                  </a:lnTo>
                  <a:lnTo>
                    <a:pt x="18" y="702"/>
                  </a:lnTo>
                  <a:lnTo>
                    <a:pt x="11" y="676"/>
                  </a:lnTo>
                  <a:lnTo>
                    <a:pt x="6" y="647"/>
                  </a:lnTo>
                  <a:lnTo>
                    <a:pt x="3" y="620"/>
                  </a:lnTo>
                  <a:lnTo>
                    <a:pt x="0" y="591"/>
                  </a:lnTo>
                  <a:lnTo>
                    <a:pt x="0" y="562"/>
                  </a:lnTo>
                  <a:close/>
                  <a:moveTo>
                    <a:pt x="233" y="233"/>
                  </a:moveTo>
                  <a:lnTo>
                    <a:pt x="233" y="233"/>
                  </a:lnTo>
                  <a:lnTo>
                    <a:pt x="217" y="249"/>
                  </a:lnTo>
                  <a:lnTo>
                    <a:pt x="202" y="267"/>
                  </a:lnTo>
                  <a:lnTo>
                    <a:pt x="190" y="284"/>
                  </a:lnTo>
                  <a:lnTo>
                    <a:pt x="177" y="302"/>
                  </a:lnTo>
                  <a:lnTo>
                    <a:pt x="164" y="321"/>
                  </a:lnTo>
                  <a:lnTo>
                    <a:pt x="153" y="340"/>
                  </a:lnTo>
                  <a:lnTo>
                    <a:pt x="143" y="360"/>
                  </a:lnTo>
                  <a:lnTo>
                    <a:pt x="133" y="381"/>
                  </a:lnTo>
                  <a:lnTo>
                    <a:pt x="125" y="402"/>
                  </a:lnTo>
                  <a:lnTo>
                    <a:pt x="117" y="424"/>
                  </a:lnTo>
                  <a:lnTo>
                    <a:pt x="111" y="446"/>
                  </a:lnTo>
                  <a:lnTo>
                    <a:pt x="106" y="469"/>
                  </a:lnTo>
                  <a:lnTo>
                    <a:pt x="101" y="491"/>
                  </a:lnTo>
                  <a:lnTo>
                    <a:pt x="98" y="514"/>
                  </a:lnTo>
                  <a:lnTo>
                    <a:pt x="96" y="538"/>
                  </a:lnTo>
                  <a:lnTo>
                    <a:pt x="96" y="562"/>
                  </a:lnTo>
                  <a:lnTo>
                    <a:pt x="96" y="586"/>
                  </a:lnTo>
                  <a:lnTo>
                    <a:pt x="98" y="610"/>
                  </a:lnTo>
                  <a:lnTo>
                    <a:pt x="101" y="633"/>
                  </a:lnTo>
                  <a:lnTo>
                    <a:pt x="106" y="655"/>
                  </a:lnTo>
                  <a:lnTo>
                    <a:pt x="111" y="678"/>
                  </a:lnTo>
                  <a:lnTo>
                    <a:pt x="117" y="700"/>
                  </a:lnTo>
                  <a:lnTo>
                    <a:pt x="125" y="723"/>
                  </a:lnTo>
                  <a:lnTo>
                    <a:pt x="133" y="743"/>
                  </a:lnTo>
                  <a:lnTo>
                    <a:pt x="143" y="764"/>
                  </a:lnTo>
                  <a:lnTo>
                    <a:pt x="153" y="784"/>
                  </a:lnTo>
                  <a:lnTo>
                    <a:pt x="164" y="803"/>
                  </a:lnTo>
                  <a:lnTo>
                    <a:pt x="177" y="822"/>
                  </a:lnTo>
                  <a:lnTo>
                    <a:pt x="190" y="840"/>
                  </a:lnTo>
                  <a:lnTo>
                    <a:pt x="202" y="857"/>
                  </a:lnTo>
                  <a:lnTo>
                    <a:pt x="217" y="875"/>
                  </a:lnTo>
                  <a:lnTo>
                    <a:pt x="233" y="891"/>
                  </a:lnTo>
                  <a:lnTo>
                    <a:pt x="249" y="907"/>
                  </a:lnTo>
                  <a:lnTo>
                    <a:pt x="267" y="922"/>
                  </a:lnTo>
                  <a:lnTo>
                    <a:pt x="284" y="935"/>
                  </a:lnTo>
                  <a:lnTo>
                    <a:pt x="302" y="947"/>
                  </a:lnTo>
                  <a:lnTo>
                    <a:pt x="321" y="960"/>
                  </a:lnTo>
                  <a:lnTo>
                    <a:pt x="340" y="971"/>
                  </a:lnTo>
                  <a:lnTo>
                    <a:pt x="360" y="981"/>
                  </a:lnTo>
                  <a:lnTo>
                    <a:pt x="381" y="991"/>
                  </a:lnTo>
                  <a:lnTo>
                    <a:pt x="402" y="999"/>
                  </a:lnTo>
                  <a:lnTo>
                    <a:pt x="424" y="1007"/>
                  </a:lnTo>
                  <a:lnTo>
                    <a:pt x="445" y="1013"/>
                  </a:lnTo>
                  <a:lnTo>
                    <a:pt x="469" y="1018"/>
                  </a:lnTo>
                  <a:lnTo>
                    <a:pt x="491" y="1023"/>
                  </a:lnTo>
                  <a:lnTo>
                    <a:pt x="514" y="1024"/>
                  </a:lnTo>
                  <a:lnTo>
                    <a:pt x="538" y="1028"/>
                  </a:lnTo>
                  <a:lnTo>
                    <a:pt x="562" y="1028"/>
                  </a:lnTo>
                  <a:lnTo>
                    <a:pt x="586" y="1028"/>
                  </a:lnTo>
                  <a:lnTo>
                    <a:pt x="610" y="1024"/>
                  </a:lnTo>
                  <a:lnTo>
                    <a:pt x="633" y="1023"/>
                  </a:lnTo>
                  <a:lnTo>
                    <a:pt x="655" y="1018"/>
                  </a:lnTo>
                  <a:lnTo>
                    <a:pt x="678" y="1013"/>
                  </a:lnTo>
                  <a:lnTo>
                    <a:pt x="700" y="1007"/>
                  </a:lnTo>
                  <a:lnTo>
                    <a:pt x="723" y="999"/>
                  </a:lnTo>
                  <a:lnTo>
                    <a:pt x="744" y="991"/>
                  </a:lnTo>
                  <a:lnTo>
                    <a:pt x="764" y="981"/>
                  </a:lnTo>
                  <a:lnTo>
                    <a:pt x="784" y="971"/>
                  </a:lnTo>
                  <a:lnTo>
                    <a:pt x="803" y="960"/>
                  </a:lnTo>
                  <a:lnTo>
                    <a:pt x="822" y="947"/>
                  </a:lnTo>
                  <a:lnTo>
                    <a:pt x="840" y="935"/>
                  </a:lnTo>
                  <a:lnTo>
                    <a:pt x="858" y="922"/>
                  </a:lnTo>
                  <a:lnTo>
                    <a:pt x="875" y="907"/>
                  </a:lnTo>
                  <a:lnTo>
                    <a:pt x="891" y="891"/>
                  </a:lnTo>
                  <a:lnTo>
                    <a:pt x="907" y="875"/>
                  </a:lnTo>
                  <a:lnTo>
                    <a:pt x="922" y="857"/>
                  </a:lnTo>
                  <a:lnTo>
                    <a:pt x="935" y="840"/>
                  </a:lnTo>
                  <a:lnTo>
                    <a:pt x="948" y="822"/>
                  </a:lnTo>
                  <a:lnTo>
                    <a:pt x="960" y="803"/>
                  </a:lnTo>
                  <a:lnTo>
                    <a:pt x="972" y="784"/>
                  </a:lnTo>
                  <a:lnTo>
                    <a:pt x="981" y="764"/>
                  </a:lnTo>
                  <a:lnTo>
                    <a:pt x="991" y="743"/>
                  </a:lnTo>
                  <a:lnTo>
                    <a:pt x="999" y="723"/>
                  </a:lnTo>
                  <a:lnTo>
                    <a:pt x="1007" y="700"/>
                  </a:lnTo>
                  <a:lnTo>
                    <a:pt x="1013" y="678"/>
                  </a:lnTo>
                  <a:lnTo>
                    <a:pt x="1018" y="655"/>
                  </a:lnTo>
                  <a:lnTo>
                    <a:pt x="1023" y="633"/>
                  </a:lnTo>
                  <a:lnTo>
                    <a:pt x="1025" y="610"/>
                  </a:lnTo>
                  <a:lnTo>
                    <a:pt x="1028" y="586"/>
                  </a:lnTo>
                  <a:lnTo>
                    <a:pt x="1028" y="562"/>
                  </a:lnTo>
                  <a:lnTo>
                    <a:pt x="1028" y="538"/>
                  </a:lnTo>
                  <a:lnTo>
                    <a:pt x="1025" y="514"/>
                  </a:lnTo>
                  <a:lnTo>
                    <a:pt x="1023" y="491"/>
                  </a:lnTo>
                  <a:lnTo>
                    <a:pt x="1018" y="469"/>
                  </a:lnTo>
                  <a:lnTo>
                    <a:pt x="1013" y="446"/>
                  </a:lnTo>
                  <a:lnTo>
                    <a:pt x="1007" y="424"/>
                  </a:lnTo>
                  <a:lnTo>
                    <a:pt x="999" y="402"/>
                  </a:lnTo>
                  <a:lnTo>
                    <a:pt x="991" y="381"/>
                  </a:lnTo>
                  <a:lnTo>
                    <a:pt x="981" y="360"/>
                  </a:lnTo>
                  <a:lnTo>
                    <a:pt x="972" y="340"/>
                  </a:lnTo>
                  <a:lnTo>
                    <a:pt x="960" y="321"/>
                  </a:lnTo>
                  <a:lnTo>
                    <a:pt x="948" y="302"/>
                  </a:lnTo>
                  <a:lnTo>
                    <a:pt x="935" y="284"/>
                  </a:lnTo>
                  <a:lnTo>
                    <a:pt x="922" y="267"/>
                  </a:lnTo>
                  <a:lnTo>
                    <a:pt x="907" y="249"/>
                  </a:lnTo>
                  <a:lnTo>
                    <a:pt x="891" y="233"/>
                  </a:lnTo>
                  <a:lnTo>
                    <a:pt x="875" y="217"/>
                  </a:lnTo>
                  <a:lnTo>
                    <a:pt x="858" y="202"/>
                  </a:lnTo>
                  <a:lnTo>
                    <a:pt x="840" y="190"/>
                  </a:lnTo>
                  <a:lnTo>
                    <a:pt x="822" y="177"/>
                  </a:lnTo>
                  <a:lnTo>
                    <a:pt x="803" y="164"/>
                  </a:lnTo>
                  <a:lnTo>
                    <a:pt x="784" y="153"/>
                  </a:lnTo>
                  <a:lnTo>
                    <a:pt x="764" y="143"/>
                  </a:lnTo>
                  <a:lnTo>
                    <a:pt x="744" y="133"/>
                  </a:lnTo>
                  <a:lnTo>
                    <a:pt x="723" y="125"/>
                  </a:lnTo>
                  <a:lnTo>
                    <a:pt x="700" y="117"/>
                  </a:lnTo>
                  <a:lnTo>
                    <a:pt x="678" y="111"/>
                  </a:lnTo>
                  <a:lnTo>
                    <a:pt x="655" y="106"/>
                  </a:lnTo>
                  <a:lnTo>
                    <a:pt x="633" y="101"/>
                  </a:lnTo>
                  <a:lnTo>
                    <a:pt x="610" y="100"/>
                  </a:lnTo>
                  <a:lnTo>
                    <a:pt x="586" y="96"/>
                  </a:lnTo>
                  <a:lnTo>
                    <a:pt x="562" y="96"/>
                  </a:lnTo>
                  <a:lnTo>
                    <a:pt x="538" y="96"/>
                  </a:lnTo>
                  <a:lnTo>
                    <a:pt x="514" y="100"/>
                  </a:lnTo>
                  <a:lnTo>
                    <a:pt x="491" y="101"/>
                  </a:lnTo>
                  <a:lnTo>
                    <a:pt x="469" y="106"/>
                  </a:lnTo>
                  <a:lnTo>
                    <a:pt x="445" y="111"/>
                  </a:lnTo>
                  <a:lnTo>
                    <a:pt x="424" y="117"/>
                  </a:lnTo>
                  <a:lnTo>
                    <a:pt x="402" y="125"/>
                  </a:lnTo>
                  <a:lnTo>
                    <a:pt x="381" y="133"/>
                  </a:lnTo>
                  <a:lnTo>
                    <a:pt x="360" y="143"/>
                  </a:lnTo>
                  <a:lnTo>
                    <a:pt x="340" y="153"/>
                  </a:lnTo>
                  <a:lnTo>
                    <a:pt x="321" y="164"/>
                  </a:lnTo>
                  <a:lnTo>
                    <a:pt x="302" y="177"/>
                  </a:lnTo>
                  <a:lnTo>
                    <a:pt x="284" y="190"/>
                  </a:lnTo>
                  <a:lnTo>
                    <a:pt x="267" y="202"/>
                  </a:lnTo>
                  <a:lnTo>
                    <a:pt x="249" y="217"/>
                  </a:lnTo>
                  <a:lnTo>
                    <a:pt x="233" y="233"/>
                  </a:lnTo>
                  <a:close/>
                </a:path>
              </a:pathLst>
            </a:custGeom>
            <a:solidFill>
              <a:srgbClr val="106F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Tree>
    <p:extLst>
      <p:ext uri="{BB962C8B-B14F-4D97-AF65-F5344CB8AC3E}">
        <p14:creationId xmlns:p14="http://schemas.microsoft.com/office/powerpoint/2010/main" val="361398680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746" name="直接连接符 6"/>
          <p:cNvCxnSpPr>
            <a:cxnSpLocks noChangeShapeType="1"/>
          </p:cNvCxnSpPr>
          <p:nvPr/>
        </p:nvCxnSpPr>
        <p:spPr bwMode="auto">
          <a:xfrm>
            <a:off x="4321175" y="3305175"/>
            <a:ext cx="5257800" cy="0"/>
          </a:xfrm>
          <a:prstGeom prst="line">
            <a:avLst/>
          </a:prstGeom>
          <a:noFill/>
          <a:ln w="19050" cmpd="sng">
            <a:solidFill>
              <a:schemeClr val="bg1"/>
            </a:solidFill>
            <a:round/>
            <a:headEnd type="oval" w="med" len="med"/>
            <a:tailEnd type="oval" w="med" len="med"/>
          </a:ln>
          <a:extLst>
            <a:ext uri="{909E8E84-426E-40DD-AFC4-6F175D3DCCD1}">
              <a14:hiddenFill xmlns:a14="http://schemas.microsoft.com/office/drawing/2010/main">
                <a:noFill/>
              </a14:hiddenFill>
            </a:ext>
          </a:extLst>
        </p:spPr>
      </p:cxnSp>
      <p:sp>
        <p:nvSpPr>
          <p:cNvPr id="31747" name="KSO_GT2.1"/>
          <p:cNvSpPr txBox="1">
            <a:spLocks noChangeArrowheads="1"/>
          </p:cNvSpPr>
          <p:nvPr/>
        </p:nvSpPr>
        <p:spPr bwMode="auto">
          <a:xfrm>
            <a:off x="5075239" y="3349628"/>
            <a:ext cx="4476751"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r" eaLnBrk="1" hangingPunct="1">
              <a:lnSpc>
                <a:spcPct val="130000"/>
              </a:lnSpc>
            </a:pPr>
            <a:r>
              <a:rPr lang="en-US" altLang="zh-CN" sz="1600" dirty="0">
                <a:solidFill>
                  <a:schemeClr val="bg1"/>
                </a:solidFill>
                <a:latin typeface="Segoe UI" pitchFamily="34" charset="0"/>
                <a:cs typeface="Segoe UI" pitchFamily="34" charset="0"/>
              </a:rPr>
              <a:t>POSIX &amp; PCRE</a:t>
            </a:r>
          </a:p>
        </p:txBody>
      </p:sp>
      <p:grpSp>
        <p:nvGrpSpPr>
          <p:cNvPr id="31748" name="Group 4"/>
          <p:cNvGrpSpPr>
            <a:grpSpLocks/>
          </p:cNvGrpSpPr>
          <p:nvPr/>
        </p:nvGrpSpPr>
        <p:grpSpPr bwMode="auto">
          <a:xfrm>
            <a:off x="3021015" y="2433639"/>
            <a:ext cx="1536700" cy="1987550"/>
            <a:chOff x="0" y="0"/>
            <a:chExt cx="1152785" cy="1490412"/>
          </a:xfrm>
        </p:grpSpPr>
        <p:grpSp>
          <p:nvGrpSpPr>
            <p:cNvPr id="31749" name="Group 5"/>
            <p:cNvGrpSpPr>
              <a:grpSpLocks/>
            </p:cNvGrpSpPr>
            <p:nvPr/>
          </p:nvGrpSpPr>
          <p:grpSpPr bwMode="auto">
            <a:xfrm>
              <a:off x="138402" y="0"/>
              <a:ext cx="1014383" cy="1490412"/>
              <a:chOff x="0" y="0"/>
              <a:chExt cx="1014383" cy="1490412"/>
            </a:xfrm>
          </p:grpSpPr>
          <p:sp>
            <p:nvSpPr>
              <p:cNvPr id="31750"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sz="3200">
                  <a:solidFill>
                    <a:srgbClr val="FFFFFF"/>
                  </a:solidFill>
                </a:endParaRPr>
              </a:p>
            </p:txBody>
          </p:sp>
          <p:sp>
            <p:nvSpPr>
              <p:cNvPr id="31751" name="KSO_GN2"/>
              <p:cNvSpPr>
                <a:spLocks noChangeArrowheads="1"/>
              </p:cNvSpPr>
              <p:nvPr/>
            </p:nvSpPr>
            <p:spPr bwMode="auto">
              <a:xfrm rot="1132031">
                <a:off x="43080" y="31875"/>
                <a:ext cx="931612" cy="1428311"/>
              </a:xfrm>
              <a:prstGeom prst="roundRect">
                <a:avLst>
                  <a:gd name="adj" fmla="val 12134"/>
                </a:avLst>
              </a:prstGeom>
              <a:noFill/>
              <a:ln w="25400" cmpd="sng">
                <a:solidFill>
                  <a:srgbClr val="FFFFFF"/>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6400">
                    <a:solidFill>
                      <a:srgbClr val="FFFFFF"/>
                    </a:solidFill>
                    <a:latin typeface="Impact" pitchFamily="34" charset="0"/>
                    <a:ea typeface="Gungsuh" pitchFamily="18" charset="-127"/>
                  </a:rPr>
                  <a:t>01</a:t>
                </a:r>
                <a:endParaRPr lang="zh-CN" altLang="en-US" sz="6400">
                  <a:solidFill>
                    <a:srgbClr val="FFFFFF"/>
                  </a:solidFill>
                  <a:latin typeface="Impact" pitchFamily="34" charset="0"/>
                  <a:ea typeface="Gungsuh" pitchFamily="18" charset="-127"/>
                </a:endParaRPr>
              </a:p>
            </p:txBody>
          </p:sp>
        </p:grpSp>
        <p:sp>
          <p:nvSpPr>
            <p:cNvPr id="31752" name="圆角矩形 26"/>
            <p:cNvSpPr>
              <a:spLocks/>
            </p:cNvSpPr>
            <p:nvPr/>
          </p:nvSpPr>
          <p:spPr bwMode="auto">
            <a:xfrm rot="1132031">
              <a:off x="0" y="832988"/>
              <a:ext cx="1014383" cy="634430"/>
            </a:xfrm>
            <a:custGeom>
              <a:avLst/>
              <a:gdLst>
                <a:gd name="T0" fmla="*/ 0 w 1321797"/>
                <a:gd name="T1" fmla="*/ 451707 h 826698"/>
                <a:gd name="T2" fmla="*/ 1321797 w 1321797"/>
                <a:gd name="T3" fmla="*/ 0 h 826698"/>
                <a:gd name="T4" fmla="*/ 1321797 w 1321797"/>
                <a:gd name="T5" fmla="*/ 666338 h 826698"/>
                <a:gd name="T6" fmla="*/ 1161437 w 1321797"/>
                <a:gd name="T7" fmla="*/ 826698 h 826698"/>
                <a:gd name="T8" fmla="*/ 160360 w 1321797"/>
                <a:gd name="T9" fmla="*/ 826698 h 826698"/>
                <a:gd name="T10" fmla="*/ 0 w 1321797"/>
                <a:gd name="T11" fmla="*/ 666338 h 826698"/>
                <a:gd name="T12" fmla="*/ 0 w 1321797"/>
                <a:gd name="T13" fmla="*/ 451707 h 826698"/>
              </a:gdLst>
              <a:ahLst/>
              <a:cxnLst>
                <a:cxn ang="0">
                  <a:pos x="T0" y="T1"/>
                </a:cxn>
                <a:cxn ang="0">
                  <a:pos x="T2" y="T3"/>
                </a:cxn>
                <a:cxn ang="0">
                  <a:pos x="T4" y="T5"/>
                </a:cxn>
                <a:cxn ang="0">
                  <a:pos x="T6" y="T7"/>
                </a:cxn>
                <a:cxn ang="0">
                  <a:pos x="T8" y="T9"/>
                </a:cxn>
                <a:cxn ang="0">
                  <a:pos x="T10" y="T11"/>
                </a:cxn>
                <a:cxn ang="0">
                  <a:pos x="T12" y="T13"/>
                </a:cxn>
              </a:cxnLst>
              <a:rect l="0" t="0" r="r" b="b"/>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a:alphaModFix amt="6600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31753" name="KSO_GT2"/>
          <p:cNvSpPr txBox="1">
            <a:spLocks noChangeArrowheads="1"/>
          </p:cNvSpPr>
          <p:nvPr/>
        </p:nvSpPr>
        <p:spPr bwMode="auto">
          <a:xfrm>
            <a:off x="4900615" y="2787653"/>
            <a:ext cx="4651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r" eaLnBrk="1" hangingPunct="1">
              <a:lnSpc>
                <a:spcPct val="80000"/>
              </a:lnSpc>
            </a:pPr>
            <a:r>
              <a:rPr lang="zh-CN" altLang="en-US" sz="2400" b="1" dirty="0">
                <a:solidFill>
                  <a:srgbClr val="FFC000"/>
                </a:solidFill>
                <a:latin typeface="Segoe UI" pitchFamily="34" charset="0"/>
                <a:cs typeface="Segoe UI" pitchFamily="34" charset="0"/>
              </a:rPr>
              <a:t>正则表达式的历史与流派</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2"/>
          <p:cNvSpPr txBox="1">
            <a:spLocks noChangeArrowheads="1"/>
          </p:cNvSpPr>
          <p:nvPr/>
        </p:nvSpPr>
        <p:spPr bwMode="auto">
          <a:xfrm>
            <a:off x="749541" y="128588"/>
            <a:ext cx="4594517"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7" rIns="91435" bIns="45717">
            <a:sp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01</a:t>
            </a:r>
            <a:r>
              <a:rPr lang="zh-CN" alt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Segoe UI" pitchFamily="34" charset="0"/>
                <a:cs typeface="Segoe UI" pitchFamily="34" charset="0"/>
              </a:rPr>
              <a:t>正则表达式的历史与流派</a:t>
            </a:r>
          </a:p>
        </p:txBody>
      </p:sp>
      <p:grpSp>
        <p:nvGrpSpPr>
          <p:cNvPr id="34819" name="Group 3"/>
          <p:cNvGrpSpPr>
            <a:grpSpLocks/>
          </p:cNvGrpSpPr>
          <p:nvPr/>
        </p:nvGrpSpPr>
        <p:grpSpPr bwMode="auto">
          <a:xfrm>
            <a:off x="271464" y="223838"/>
            <a:ext cx="474663" cy="290512"/>
            <a:chOff x="0" y="0"/>
            <a:chExt cx="714375" cy="438150"/>
          </a:xfrm>
        </p:grpSpPr>
        <p:sp>
          <p:nvSpPr>
            <p:cNvPr id="34820"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a:p>
          </p:txBody>
        </p:sp>
        <p:sp>
          <p:nvSpPr>
            <p:cNvPr id="34821"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a:p>
          </p:txBody>
        </p:sp>
      </p:grpSp>
      <p:sp>
        <p:nvSpPr>
          <p:cNvPr id="34822" name="任意多边形 53"/>
          <p:cNvSpPr>
            <a:spLocks/>
          </p:cNvSpPr>
          <p:nvPr/>
        </p:nvSpPr>
        <p:spPr bwMode="auto">
          <a:xfrm>
            <a:off x="1519239" y="2690813"/>
            <a:ext cx="9153525" cy="0"/>
          </a:xfrm>
          <a:custGeom>
            <a:avLst/>
            <a:gdLst>
              <a:gd name="T0" fmla="*/ 0 w 8374743"/>
              <a:gd name="T1" fmla="*/ 0 h 1349828"/>
              <a:gd name="T2" fmla="*/ 0 w 8374743"/>
              <a:gd name="T3" fmla="*/ 1349828 h 1349828"/>
              <a:gd name="T4" fmla="*/ 8374743 w 8374743"/>
              <a:gd name="T5" fmla="*/ 1349828 h 1349828"/>
            </a:gdLst>
            <a:ahLst/>
            <a:cxnLst>
              <a:cxn ang="0">
                <a:pos x="T0" y="T1"/>
              </a:cxn>
              <a:cxn ang="0">
                <a:pos x="T2" y="T3"/>
              </a:cxn>
              <a:cxn ang="0">
                <a:pos x="T4" y="T5"/>
              </a:cxn>
            </a:cxnLst>
            <a:rect l="0" t="0" r="r" b="b"/>
            <a:pathLst>
              <a:path w="8374743" h="1349828">
                <a:moveTo>
                  <a:pt x="0" y="0"/>
                </a:moveTo>
                <a:lnTo>
                  <a:pt x="0" y="1349828"/>
                </a:lnTo>
                <a:lnTo>
                  <a:pt x="8374743" y="1349828"/>
                </a:lnTo>
              </a:path>
            </a:pathLst>
          </a:custGeom>
          <a:noFill/>
          <a:ln w="25400" cap="flat" cmpd="sng">
            <a:solidFill>
              <a:srgbClr val="09405E"/>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435" tIns="45717" rIns="91435" bIns="45717" anchor="ctr"/>
          <a:lstStyle/>
          <a:p>
            <a:endParaRPr lang="zh-CN" altLang="en-US"/>
          </a:p>
        </p:txBody>
      </p:sp>
      <p:sp>
        <p:nvSpPr>
          <p:cNvPr id="34825" name="椭圆 56"/>
          <p:cNvSpPr>
            <a:spLocks noChangeArrowheads="1"/>
          </p:cNvSpPr>
          <p:nvPr/>
        </p:nvSpPr>
        <p:spPr bwMode="auto">
          <a:xfrm>
            <a:off x="3470263" y="2619818"/>
            <a:ext cx="227667" cy="171131"/>
          </a:xfrm>
          <a:prstGeom prst="ellipse">
            <a:avLst/>
          </a:prstGeom>
          <a:solidFill>
            <a:schemeClr val="accent2"/>
          </a:solidFill>
          <a:ln w="25400" cmpd="sng">
            <a:solidFill>
              <a:srgbClr val="FFFFFF"/>
            </a:solidFill>
            <a:round/>
            <a:headEnd/>
            <a:tailEnd/>
          </a:ln>
        </p:spPr>
        <p:txBody>
          <a:bodyPr lIns="91435" tIns="45717" rIns="91435" bIns="45717"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en-US" altLang="zh-CN" sz="1300">
              <a:solidFill>
                <a:srgbClr val="FFFFFF"/>
              </a:solidFill>
            </a:endParaRPr>
          </a:p>
        </p:txBody>
      </p:sp>
      <p:sp>
        <p:nvSpPr>
          <p:cNvPr id="34826" name="椭圆形标注 57"/>
          <p:cNvSpPr>
            <a:spLocks noChangeArrowheads="1"/>
          </p:cNvSpPr>
          <p:nvPr/>
        </p:nvSpPr>
        <p:spPr bwMode="auto">
          <a:xfrm flipH="1">
            <a:off x="2897666" y="1740105"/>
            <a:ext cx="1333201" cy="686577"/>
          </a:xfrm>
          <a:prstGeom prst="wedgeEllipseCallout">
            <a:avLst>
              <a:gd name="adj1" fmla="val -27060"/>
              <a:gd name="adj2" fmla="val 71625"/>
            </a:avLst>
          </a:prstGeom>
          <a:solidFill>
            <a:srgbClr val="09405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zh-CN" altLang="en-US" sz="1200" b="1" dirty="0">
                <a:solidFill>
                  <a:srgbClr val="FFFFFF"/>
                </a:solidFill>
                <a:latin typeface="Agency FB" pitchFamily="34" charset="0"/>
                <a:ea typeface="微软雅黑" pitchFamily="34" charset="-122"/>
              </a:rPr>
              <a:t>萌芽期</a:t>
            </a:r>
            <a:endParaRPr lang="en-US" altLang="zh-CN" sz="1200" b="1" dirty="0">
              <a:solidFill>
                <a:srgbClr val="FFFFFF"/>
              </a:solidFill>
              <a:latin typeface="Agency FB" pitchFamily="34" charset="0"/>
              <a:ea typeface="微软雅黑" pitchFamily="34" charset="-122"/>
            </a:endParaRPr>
          </a:p>
        </p:txBody>
      </p:sp>
      <p:sp>
        <p:nvSpPr>
          <p:cNvPr id="34827" name="椭圆 58"/>
          <p:cNvSpPr>
            <a:spLocks noChangeArrowheads="1"/>
          </p:cNvSpPr>
          <p:nvPr/>
        </p:nvSpPr>
        <p:spPr bwMode="auto">
          <a:xfrm>
            <a:off x="6332990" y="2646194"/>
            <a:ext cx="227665" cy="171131"/>
          </a:xfrm>
          <a:prstGeom prst="ellipse">
            <a:avLst/>
          </a:prstGeom>
          <a:solidFill>
            <a:schemeClr val="accent2"/>
          </a:solidFill>
          <a:ln w="25400" cmpd="sng">
            <a:solidFill>
              <a:srgbClr val="FFFFFF"/>
            </a:solidFill>
            <a:round/>
            <a:headEnd/>
            <a:tailEnd/>
          </a:ln>
        </p:spPr>
        <p:txBody>
          <a:bodyPr lIns="91435" tIns="45717" rIns="91435" bIns="45717"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en-US" altLang="zh-CN" sz="1300">
              <a:solidFill>
                <a:srgbClr val="FFFFFF"/>
              </a:solidFill>
            </a:endParaRPr>
          </a:p>
        </p:txBody>
      </p:sp>
      <p:sp>
        <p:nvSpPr>
          <p:cNvPr id="34828" name="椭圆形标注 59"/>
          <p:cNvSpPr>
            <a:spLocks noChangeArrowheads="1"/>
          </p:cNvSpPr>
          <p:nvPr/>
        </p:nvSpPr>
        <p:spPr bwMode="auto">
          <a:xfrm flipH="1">
            <a:off x="5804840" y="1766482"/>
            <a:ext cx="1333201" cy="686577"/>
          </a:xfrm>
          <a:prstGeom prst="wedgeEllipseCallout">
            <a:avLst>
              <a:gd name="adj1" fmla="val -27060"/>
              <a:gd name="adj2" fmla="val 71625"/>
            </a:avLst>
          </a:prstGeom>
          <a:solidFill>
            <a:srgbClr val="09416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zh-CN" altLang="en-US" sz="1200" b="1" dirty="0">
                <a:solidFill>
                  <a:srgbClr val="FFFFFF"/>
                </a:solidFill>
                <a:latin typeface="Agency FB" pitchFamily="34" charset="0"/>
                <a:ea typeface="微软雅黑" pitchFamily="34" charset="-122"/>
              </a:rPr>
              <a:t>成长混乱期</a:t>
            </a:r>
            <a:endParaRPr lang="en-US" altLang="zh-CN" sz="1200" b="1" dirty="0">
              <a:solidFill>
                <a:srgbClr val="FFFFFF"/>
              </a:solidFill>
              <a:latin typeface="Agency FB" pitchFamily="34" charset="0"/>
              <a:ea typeface="微软雅黑" pitchFamily="34" charset="-122"/>
            </a:endParaRPr>
          </a:p>
        </p:txBody>
      </p:sp>
      <p:sp>
        <p:nvSpPr>
          <p:cNvPr id="34829" name="椭圆 60"/>
          <p:cNvSpPr>
            <a:spLocks noChangeArrowheads="1"/>
          </p:cNvSpPr>
          <p:nvPr/>
        </p:nvSpPr>
        <p:spPr bwMode="auto">
          <a:xfrm>
            <a:off x="9102057" y="2619818"/>
            <a:ext cx="227665" cy="171131"/>
          </a:xfrm>
          <a:prstGeom prst="ellipse">
            <a:avLst/>
          </a:prstGeom>
          <a:solidFill>
            <a:schemeClr val="accent2"/>
          </a:solidFill>
          <a:ln w="25400" cmpd="sng">
            <a:solidFill>
              <a:srgbClr val="FFFFFF"/>
            </a:solidFill>
            <a:round/>
            <a:headEnd/>
            <a:tailEnd/>
          </a:ln>
        </p:spPr>
        <p:txBody>
          <a:bodyPr lIns="91435" tIns="45717" rIns="91435" bIns="45717"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en-US" altLang="zh-CN" sz="1300">
              <a:solidFill>
                <a:srgbClr val="FFFFFF"/>
              </a:solidFill>
            </a:endParaRPr>
          </a:p>
        </p:txBody>
      </p:sp>
      <p:sp>
        <p:nvSpPr>
          <p:cNvPr id="34830" name="椭圆形标注 61"/>
          <p:cNvSpPr>
            <a:spLocks noChangeArrowheads="1"/>
          </p:cNvSpPr>
          <p:nvPr/>
        </p:nvSpPr>
        <p:spPr bwMode="auto">
          <a:xfrm flipH="1">
            <a:off x="8578669" y="1740105"/>
            <a:ext cx="1330263" cy="686577"/>
          </a:xfrm>
          <a:prstGeom prst="wedgeEllipseCallout">
            <a:avLst>
              <a:gd name="adj1" fmla="val -27060"/>
              <a:gd name="adj2" fmla="val 71625"/>
            </a:avLst>
          </a:prstGeom>
          <a:solidFill>
            <a:srgbClr val="09405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zh-CN" altLang="en-US" sz="1200" b="1" dirty="0">
                <a:solidFill>
                  <a:srgbClr val="FFFFFF"/>
                </a:solidFill>
                <a:latin typeface="Agency FB" pitchFamily="34" charset="0"/>
                <a:ea typeface="微软雅黑" pitchFamily="34" charset="-122"/>
              </a:rPr>
              <a:t>成熟期</a:t>
            </a:r>
            <a:endParaRPr lang="en-US" altLang="zh-CN" sz="1200" b="1" dirty="0">
              <a:solidFill>
                <a:srgbClr val="FFFFFF"/>
              </a:solidFill>
              <a:latin typeface="Agency FB" pitchFamily="34" charset="0"/>
              <a:ea typeface="微软雅黑" pitchFamily="34" charset="-122"/>
            </a:endParaRPr>
          </a:p>
        </p:txBody>
      </p:sp>
      <p:sp>
        <p:nvSpPr>
          <p:cNvPr id="34831" name="任意多边形 62"/>
          <p:cNvSpPr>
            <a:spLocks/>
          </p:cNvSpPr>
          <p:nvPr/>
        </p:nvSpPr>
        <p:spPr bwMode="auto">
          <a:xfrm>
            <a:off x="2124442" y="2831127"/>
            <a:ext cx="2252479" cy="2644898"/>
          </a:xfrm>
          <a:custGeom>
            <a:avLst/>
            <a:gdLst>
              <a:gd name="T0" fmla="*/ 1144303 w 1293018"/>
              <a:gd name="T1" fmla="*/ 0 h 2000700"/>
              <a:gd name="T2" fmla="*/ 1248747 w 1293018"/>
              <a:gd name="T3" fmla="*/ 180192 h 2000700"/>
              <a:gd name="T4" fmla="*/ 1594999 w 1293018"/>
              <a:gd name="T5" fmla="*/ 180192 h 2000700"/>
              <a:gd name="T6" fmla="*/ 1774825 w 1293018"/>
              <a:gd name="T7" fmla="*/ 360133 h 2000700"/>
              <a:gd name="T8" fmla="*/ 1774825 w 1293018"/>
              <a:gd name="T9" fmla="*/ 2568022 h 2000700"/>
              <a:gd name="T10" fmla="*/ 1594999 w 1293018"/>
              <a:gd name="T11" fmla="*/ 2747963 h 2000700"/>
              <a:gd name="T12" fmla="*/ 179826 w 1293018"/>
              <a:gd name="T13" fmla="*/ 2747963 h 2000700"/>
              <a:gd name="T14" fmla="*/ 0 w 1293018"/>
              <a:gd name="T15" fmla="*/ 2568022 h 2000700"/>
              <a:gd name="T16" fmla="*/ 0 w 1293018"/>
              <a:gd name="T17" fmla="*/ 360133 h 2000700"/>
              <a:gd name="T18" fmla="*/ 179826 w 1293018"/>
              <a:gd name="T19" fmla="*/ 180192 h 2000700"/>
              <a:gd name="T20" fmla="*/ 1039857 w 1293018"/>
              <a:gd name="T21" fmla="*/ 180192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solidFill>
            <a:srgbClr val="09405E"/>
          </a:solidFill>
          <a:ln w="3175" cmpd="sng">
            <a:solidFill>
              <a:schemeClr val="bg1"/>
            </a:solidFill>
            <a:miter lim="800000"/>
            <a:headEnd/>
            <a:tailEnd/>
          </a:ln>
          <a:effectLst>
            <a:outerShdw dist="38100" dir="2700000" algn="ctr" rotWithShape="0">
              <a:srgbClr val="000000">
                <a:alpha val="18999"/>
              </a:srgbClr>
            </a:outerShdw>
          </a:effectLst>
        </p:spPr>
        <p:txBody>
          <a:bodyPr lIns="91435" tIns="45717" rIns="91435" bIns="45717"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228586" indent="-228586" eaLnBrk="1" hangingPunct="1">
              <a:lnSpc>
                <a:spcPct val="150000"/>
              </a:lnSpc>
              <a:buFont typeface="+mj-lt"/>
              <a:buAutoNum type="arabicPeriod"/>
            </a:pPr>
            <a:r>
              <a:rPr lang="en-US" altLang="zh-CN" sz="1100" dirty="0">
                <a:solidFill>
                  <a:schemeClr val="bg1"/>
                </a:solidFill>
                <a:latin typeface="微软雅黑" pitchFamily="34" charset="-122"/>
                <a:ea typeface="微软雅黑" pitchFamily="34" charset="-122"/>
              </a:rPr>
              <a:t>1940s, Warren et.al.</a:t>
            </a:r>
            <a:endParaRPr lang="zh-CN" altLang="en-US" sz="1100" dirty="0">
              <a:solidFill>
                <a:schemeClr val="bg1"/>
              </a:solidFill>
              <a:latin typeface="微软雅黑" pitchFamily="34" charset="-122"/>
              <a:ea typeface="微软雅黑" pitchFamily="34" charset="-122"/>
            </a:endParaRPr>
          </a:p>
          <a:p>
            <a:pPr marL="228586" indent="-228586" eaLnBrk="1" hangingPunct="1">
              <a:lnSpc>
                <a:spcPct val="150000"/>
              </a:lnSpc>
              <a:buFont typeface="+mj-lt"/>
              <a:buAutoNum type="arabicPeriod"/>
            </a:pPr>
            <a:r>
              <a:rPr lang="en-US" altLang="zh-CN" sz="1100" dirty="0">
                <a:solidFill>
                  <a:schemeClr val="bg1"/>
                </a:solidFill>
                <a:latin typeface="微软雅黑" pitchFamily="34" charset="-122"/>
                <a:ea typeface="微软雅黑" pitchFamily="34" charset="-122"/>
              </a:rPr>
              <a:t>1950s, Stephen: regular sets</a:t>
            </a:r>
          </a:p>
          <a:p>
            <a:pPr marL="228586" indent="-228586" eaLnBrk="1" hangingPunct="1">
              <a:lnSpc>
                <a:spcPct val="150000"/>
              </a:lnSpc>
              <a:buFont typeface="+mj-lt"/>
              <a:buAutoNum type="arabicPeriod"/>
            </a:pPr>
            <a:r>
              <a:rPr lang="en-US" altLang="zh-CN" sz="1100" dirty="0">
                <a:solidFill>
                  <a:schemeClr val="bg1"/>
                </a:solidFill>
                <a:latin typeface="微软雅黑" pitchFamily="34" charset="-122"/>
                <a:ea typeface="微软雅黑" pitchFamily="34" charset="-122"/>
              </a:rPr>
              <a:t>1950-60s, </a:t>
            </a:r>
            <a:r>
              <a:rPr lang="zh-CN" altLang="en-US" sz="1100" dirty="0">
                <a:solidFill>
                  <a:schemeClr val="bg1"/>
                </a:solidFill>
                <a:latin typeface="微软雅黑" pitchFamily="34" charset="-122"/>
                <a:ea typeface="微软雅黑" pitchFamily="34" charset="-122"/>
              </a:rPr>
              <a:t>理论数学界发展</a:t>
            </a:r>
            <a:endParaRPr lang="en-US" altLang="zh-CN" sz="1100" dirty="0">
              <a:solidFill>
                <a:schemeClr val="bg1"/>
              </a:solidFill>
              <a:latin typeface="微软雅黑" pitchFamily="34" charset="-122"/>
              <a:ea typeface="微软雅黑" pitchFamily="34" charset="-122"/>
            </a:endParaRPr>
          </a:p>
          <a:p>
            <a:pPr marL="228586" indent="-228586" eaLnBrk="1" hangingPunct="1">
              <a:lnSpc>
                <a:spcPct val="150000"/>
              </a:lnSpc>
              <a:buFont typeface="+mj-lt"/>
              <a:buAutoNum type="arabicPeriod"/>
            </a:pPr>
            <a:r>
              <a:rPr lang="en-US" altLang="zh-CN" sz="1100" dirty="0">
                <a:solidFill>
                  <a:schemeClr val="bg1"/>
                </a:solidFill>
                <a:latin typeface="微软雅黑" pitchFamily="34" charset="-122"/>
                <a:ea typeface="微软雅黑" pitchFamily="34" charset="-122"/>
              </a:rPr>
              <a:t>1968</a:t>
            </a:r>
            <a:r>
              <a:rPr lang="zh-CN" altLang="en-US" sz="1100" dirty="0">
                <a:solidFill>
                  <a:schemeClr val="bg1"/>
                </a:solidFill>
                <a:latin typeface="微软雅黑" pitchFamily="34" charset="-122"/>
                <a:ea typeface="微软雅黑" pitchFamily="34" charset="-122"/>
              </a:rPr>
              <a:t>， </a:t>
            </a:r>
            <a:r>
              <a:rPr lang="en-US" altLang="zh-CN" sz="1100" dirty="0">
                <a:solidFill>
                  <a:schemeClr val="bg1"/>
                </a:solidFill>
                <a:latin typeface="微软雅黑" pitchFamily="34" charset="-122"/>
                <a:ea typeface="微软雅黑" pitchFamily="34" charset="-122"/>
              </a:rPr>
              <a:t>Thompson: </a:t>
            </a:r>
            <a:r>
              <a:rPr lang="zh-CN" altLang="en-US" sz="1100" dirty="0">
                <a:solidFill>
                  <a:schemeClr val="bg1"/>
                </a:solidFill>
                <a:latin typeface="微软雅黑" pitchFamily="34" charset="-122"/>
                <a:ea typeface="微软雅黑" pitchFamily="34" charset="-122"/>
              </a:rPr>
              <a:t>正则表达式编译器</a:t>
            </a:r>
            <a:r>
              <a:rPr lang="en-US" altLang="zh-CN" sz="1100" dirty="0">
                <a:solidFill>
                  <a:schemeClr val="bg1"/>
                </a:solidFill>
                <a:latin typeface="微软雅黑" pitchFamily="34" charset="-122"/>
                <a:ea typeface="微软雅黑" pitchFamily="34" charset="-122"/>
              </a:rPr>
              <a:t>-&gt; </a:t>
            </a:r>
            <a:r>
              <a:rPr lang="en-US" altLang="zh-CN" sz="1100" dirty="0" err="1">
                <a:solidFill>
                  <a:schemeClr val="bg1"/>
                </a:solidFill>
                <a:latin typeface="微软雅黑" pitchFamily="34" charset="-122"/>
                <a:ea typeface="微软雅黑" pitchFamily="34" charset="-122"/>
              </a:rPr>
              <a:t>qed</a:t>
            </a:r>
            <a:r>
              <a:rPr lang="en-US" altLang="zh-CN" sz="1100" dirty="0">
                <a:solidFill>
                  <a:schemeClr val="bg1"/>
                </a:solidFill>
                <a:latin typeface="微软雅黑" pitchFamily="34" charset="-122"/>
                <a:ea typeface="微软雅黑" pitchFamily="34" charset="-122"/>
              </a:rPr>
              <a:t>-&gt; </a:t>
            </a:r>
            <a:r>
              <a:rPr lang="en-US" altLang="zh-CN" sz="1100" dirty="0" err="1">
                <a:solidFill>
                  <a:schemeClr val="bg1"/>
                </a:solidFill>
                <a:latin typeface="微软雅黑" pitchFamily="34" charset="-122"/>
                <a:ea typeface="微软雅黑" pitchFamily="34" charset="-122"/>
              </a:rPr>
              <a:t>ed</a:t>
            </a:r>
            <a:r>
              <a:rPr lang="en-US" altLang="zh-CN" sz="1100" dirty="0">
                <a:solidFill>
                  <a:schemeClr val="bg1"/>
                </a:solidFill>
                <a:latin typeface="微软雅黑" pitchFamily="34" charset="-122"/>
                <a:ea typeface="微软雅黑" pitchFamily="34" charset="-122"/>
              </a:rPr>
              <a:t> </a:t>
            </a:r>
            <a:r>
              <a:rPr lang="zh-CN" altLang="en-US" sz="1100" dirty="0">
                <a:solidFill>
                  <a:schemeClr val="bg1"/>
                </a:solidFill>
                <a:latin typeface="微软雅黑" pitchFamily="34" charset="-122"/>
                <a:ea typeface="微软雅黑" pitchFamily="34" charset="-122"/>
              </a:rPr>
              <a:t>编辑器（</a:t>
            </a:r>
            <a:r>
              <a:rPr lang="en-US" altLang="zh-CN" sz="1100" dirty="0" err="1">
                <a:solidFill>
                  <a:schemeClr val="bg1"/>
                </a:solidFill>
                <a:latin typeface="微软雅黑" pitchFamily="34" charset="-122"/>
                <a:ea typeface="微软雅黑" pitchFamily="34" charset="-122"/>
              </a:rPr>
              <a:t>unix</a:t>
            </a:r>
            <a:r>
              <a:rPr lang="zh-CN" altLang="en-US" sz="1100" dirty="0">
                <a:solidFill>
                  <a:schemeClr val="bg1"/>
                </a:solidFill>
                <a:latin typeface="微软雅黑" pitchFamily="34" charset="-122"/>
                <a:ea typeface="微软雅黑" pitchFamily="34" charset="-122"/>
              </a:rPr>
              <a:t>）的基础</a:t>
            </a:r>
            <a:endParaRPr lang="en-US" altLang="zh-CN" sz="1100" dirty="0">
              <a:solidFill>
                <a:schemeClr val="bg1"/>
              </a:solidFill>
              <a:latin typeface="微软雅黑" pitchFamily="34" charset="-122"/>
              <a:ea typeface="微软雅黑" pitchFamily="34" charset="-122"/>
            </a:endParaRPr>
          </a:p>
          <a:p>
            <a:pPr marL="228586" indent="-228586" eaLnBrk="1" hangingPunct="1">
              <a:lnSpc>
                <a:spcPct val="150000"/>
              </a:lnSpc>
              <a:buFont typeface="+mj-lt"/>
              <a:buAutoNum type="arabicPeriod"/>
            </a:pPr>
            <a:endParaRPr lang="en-US" altLang="zh-CN" sz="900" dirty="0">
              <a:solidFill>
                <a:schemeClr val="bg1"/>
              </a:solidFill>
              <a:latin typeface="微软雅黑" pitchFamily="34" charset="-122"/>
              <a:ea typeface="微软雅黑" pitchFamily="34" charset="-122"/>
            </a:endParaRPr>
          </a:p>
        </p:txBody>
      </p:sp>
      <p:sp>
        <p:nvSpPr>
          <p:cNvPr id="34832" name="任意多边形 63"/>
          <p:cNvSpPr>
            <a:spLocks/>
          </p:cNvSpPr>
          <p:nvPr/>
        </p:nvSpPr>
        <p:spPr bwMode="auto">
          <a:xfrm>
            <a:off x="5005241" y="2831127"/>
            <a:ext cx="2252479" cy="2644898"/>
          </a:xfrm>
          <a:custGeom>
            <a:avLst/>
            <a:gdLst>
              <a:gd name="T0" fmla="*/ 1144303 w 1293018"/>
              <a:gd name="T1" fmla="*/ 0 h 2000700"/>
              <a:gd name="T2" fmla="*/ 1248747 w 1293018"/>
              <a:gd name="T3" fmla="*/ 180192 h 2000700"/>
              <a:gd name="T4" fmla="*/ 1594999 w 1293018"/>
              <a:gd name="T5" fmla="*/ 180192 h 2000700"/>
              <a:gd name="T6" fmla="*/ 1774825 w 1293018"/>
              <a:gd name="T7" fmla="*/ 360133 h 2000700"/>
              <a:gd name="T8" fmla="*/ 1774825 w 1293018"/>
              <a:gd name="T9" fmla="*/ 2568022 h 2000700"/>
              <a:gd name="T10" fmla="*/ 1594999 w 1293018"/>
              <a:gd name="T11" fmla="*/ 2747963 h 2000700"/>
              <a:gd name="T12" fmla="*/ 179826 w 1293018"/>
              <a:gd name="T13" fmla="*/ 2747963 h 2000700"/>
              <a:gd name="T14" fmla="*/ 0 w 1293018"/>
              <a:gd name="T15" fmla="*/ 2568022 h 2000700"/>
              <a:gd name="T16" fmla="*/ 0 w 1293018"/>
              <a:gd name="T17" fmla="*/ 360133 h 2000700"/>
              <a:gd name="T18" fmla="*/ 179826 w 1293018"/>
              <a:gd name="T19" fmla="*/ 180192 h 2000700"/>
              <a:gd name="T20" fmla="*/ 1039857 w 1293018"/>
              <a:gd name="T21" fmla="*/ 180192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solidFill>
            <a:srgbClr val="09405E"/>
          </a:solidFill>
          <a:ln w="3175" cmpd="sng">
            <a:solidFill>
              <a:schemeClr val="bg1"/>
            </a:solidFill>
            <a:miter lim="800000"/>
            <a:headEnd/>
            <a:tailEnd/>
          </a:ln>
          <a:effectLst>
            <a:outerShdw dist="38100" dir="2700000" algn="ctr" rotWithShape="0">
              <a:srgbClr val="000000">
                <a:alpha val="18999"/>
              </a:srgbClr>
            </a:outerShdw>
          </a:effectLst>
        </p:spPr>
        <p:txBody>
          <a:bodyPr lIns="91435" tIns="45717" rIns="91435" bIns="45717" anchor="ctr"/>
          <a:lstStyle/>
          <a:p>
            <a:pPr marL="228586" indent="-228586" eaLnBrk="1" hangingPunct="1">
              <a:lnSpc>
                <a:spcPct val="150000"/>
              </a:lnSpc>
              <a:buFont typeface="+mj-lt"/>
              <a:buAutoNum type="arabicPeriod"/>
            </a:pPr>
            <a:r>
              <a:rPr lang="en-US" altLang="zh-CN" sz="1100" dirty="0" err="1">
                <a:solidFill>
                  <a:schemeClr val="bg1"/>
                </a:solidFill>
                <a:latin typeface="微软雅黑" pitchFamily="34" charset="-122"/>
                <a:ea typeface="微软雅黑" pitchFamily="34" charset="-122"/>
              </a:rPr>
              <a:t>grep</a:t>
            </a:r>
            <a:r>
              <a:rPr lang="en-US" altLang="zh-CN" sz="1100" dirty="0">
                <a:solidFill>
                  <a:schemeClr val="bg1"/>
                </a:solidFill>
                <a:latin typeface="微软雅黑" pitchFamily="34" charset="-122"/>
                <a:ea typeface="微软雅黑" pitchFamily="34" charset="-122"/>
              </a:rPr>
              <a:t>-&gt;</a:t>
            </a:r>
            <a:r>
              <a:rPr lang="en-US" altLang="zh-CN" sz="1100" dirty="0" err="1">
                <a:solidFill>
                  <a:schemeClr val="bg1"/>
                </a:solidFill>
                <a:latin typeface="微软雅黑" pitchFamily="34" charset="-122"/>
                <a:ea typeface="微软雅黑" pitchFamily="34" charset="-122"/>
              </a:rPr>
              <a:t>egrep</a:t>
            </a:r>
            <a:endParaRPr lang="en-US" altLang="zh-CN" sz="1100" dirty="0">
              <a:solidFill>
                <a:schemeClr val="bg1"/>
              </a:solidFill>
              <a:latin typeface="微软雅黑" pitchFamily="34" charset="-122"/>
              <a:ea typeface="微软雅黑" pitchFamily="34" charset="-122"/>
            </a:endParaRPr>
          </a:p>
          <a:p>
            <a:pPr marL="228586" indent="-228586" eaLnBrk="1" hangingPunct="1">
              <a:lnSpc>
                <a:spcPct val="150000"/>
              </a:lnSpc>
              <a:buFont typeface="+mj-lt"/>
              <a:buAutoNum type="arabicPeriod"/>
            </a:pPr>
            <a:r>
              <a:rPr lang="en-US" altLang="zh-CN" sz="1100" dirty="0" err="1">
                <a:solidFill>
                  <a:schemeClr val="bg1"/>
                </a:solidFill>
                <a:latin typeface="微软雅黑" pitchFamily="34" charset="-122"/>
                <a:ea typeface="微软雅黑" pitchFamily="34" charset="-122"/>
              </a:rPr>
              <a:t>awk</a:t>
            </a:r>
            <a:endParaRPr lang="en-US" altLang="zh-CN" sz="1100" dirty="0">
              <a:solidFill>
                <a:schemeClr val="bg1"/>
              </a:solidFill>
              <a:latin typeface="微软雅黑" pitchFamily="34" charset="-122"/>
              <a:ea typeface="微软雅黑" pitchFamily="34" charset="-122"/>
            </a:endParaRPr>
          </a:p>
          <a:p>
            <a:pPr marL="228586" indent="-228586" eaLnBrk="1" hangingPunct="1">
              <a:lnSpc>
                <a:spcPct val="150000"/>
              </a:lnSpc>
              <a:buFont typeface="+mj-lt"/>
              <a:buAutoNum type="arabicPeriod"/>
            </a:pPr>
            <a:r>
              <a:rPr lang="en-US" altLang="zh-CN" sz="1100" dirty="0" err="1">
                <a:solidFill>
                  <a:schemeClr val="bg1"/>
                </a:solidFill>
                <a:latin typeface="微软雅黑" pitchFamily="34" charset="-122"/>
                <a:ea typeface="微软雅黑" pitchFamily="34" charset="-122"/>
              </a:rPr>
              <a:t>lex</a:t>
            </a:r>
            <a:endParaRPr lang="en-US" altLang="zh-CN" sz="1100" dirty="0">
              <a:solidFill>
                <a:schemeClr val="bg1"/>
              </a:solidFill>
              <a:latin typeface="微软雅黑" pitchFamily="34" charset="-122"/>
              <a:ea typeface="微软雅黑" pitchFamily="34" charset="-122"/>
            </a:endParaRPr>
          </a:p>
          <a:p>
            <a:pPr marL="228586" indent="-228586" eaLnBrk="1" hangingPunct="1">
              <a:lnSpc>
                <a:spcPct val="150000"/>
              </a:lnSpc>
              <a:buFont typeface="+mj-lt"/>
              <a:buAutoNum type="arabicPeriod"/>
            </a:pPr>
            <a:r>
              <a:rPr lang="en-US" altLang="zh-CN" sz="1100" dirty="0" err="1">
                <a:solidFill>
                  <a:schemeClr val="bg1"/>
                </a:solidFill>
                <a:latin typeface="微软雅黑" pitchFamily="34" charset="-122"/>
                <a:ea typeface="微软雅黑" pitchFamily="34" charset="-122"/>
              </a:rPr>
              <a:t>Sed</a:t>
            </a:r>
            <a:endParaRPr lang="en-US" altLang="zh-CN" sz="1100" dirty="0">
              <a:solidFill>
                <a:schemeClr val="bg1"/>
              </a:solidFill>
              <a:latin typeface="微软雅黑" pitchFamily="34" charset="-122"/>
              <a:ea typeface="微软雅黑" pitchFamily="34" charset="-122"/>
            </a:endParaRPr>
          </a:p>
          <a:p>
            <a:pPr marL="228586" indent="-228586" eaLnBrk="1" hangingPunct="1">
              <a:lnSpc>
                <a:spcPct val="150000"/>
              </a:lnSpc>
              <a:buFont typeface="+mj-lt"/>
              <a:buAutoNum type="arabicPeriod"/>
            </a:pPr>
            <a:r>
              <a:rPr lang="zh-CN" altLang="en-US" sz="1100" dirty="0">
                <a:solidFill>
                  <a:schemeClr val="bg1"/>
                </a:solidFill>
                <a:latin typeface="微软雅黑" pitchFamily="34" charset="-122"/>
                <a:ea typeface="微软雅黑" pitchFamily="34" charset="-122"/>
              </a:rPr>
              <a:t>对于同一个工具，版本更迭不向下兼容；不同工具之间都有自己的一套语法。</a:t>
            </a:r>
            <a:endParaRPr lang="en-US" altLang="zh-CN" sz="1100" dirty="0">
              <a:solidFill>
                <a:schemeClr val="bg1"/>
              </a:solidFill>
              <a:latin typeface="微软雅黑" pitchFamily="34" charset="-122"/>
              <a:ea typeface="微软雅黑" pitchFamily="34" charset="-122"/>
            </a:endParaRPr>
          </a:p>
          <a:p>
            <a:pPr marL="228586" indent="-228586" eaLnBrk="1" hangingPunct="1">
              <a:lnSpc>
                <a:spcPct val="150000"/>
              </a:lnSpc>
              <a:buFont typeface="+mj-lt"/>
              <a:buAutoNum type="arabicPeriod"/>
            </a:pPr>
            <a:r>
              <a:rPr lang="zh-CN" altLang="en-US" sz="1100" dirty="0">
                <a:solidFill>
                  <a:schemeClr val="bg1"/>
                </a:solidFill>
                <a:latin typeface="微软雅黑" pitchFamily="34" charset="-122"/>
                <a:ea typeface="微软雅黑" pitchFamily="34" charset="-122"/>
              </a:rPr>
              <a:t>正则表达式领域没有统一的标准</a:t>
            </a:r>
            <a:endParaRPr lang="en-US" altLang="zh-CN" sz="1100" dirty="0">
              <a:solidFill>
                <a:schemeClr val="bg1"/>
              </a:solidFill>
              <a:latin typeface="微软雅黑" pitchFamily="34" charset="-122"/>
              <a:ea typeface="微软雅黑" pitchFamily="34" charset="-122"/>
            </a:endParaRPr>
          </a:p>
        </p:txBody>
      </p:sp>
      <p:sp>
        <p:nvSpPr>
          <p:cNvPr id="34833" name="任意多边形 64"/>
          <p:cNvSpPr>
            <a:spLocks/>
          </p:cNvSpPr>
          <p:nvPr/>
        </p:nvSpPr>
        <p:spPr bwMode="auto">
          <a:xfrm>
            <a:off x="7777481" y="2831127"/>
            <a:ext cx="2254495" cy="2644898"/>
          </a:xfrm>
          <a:custGeom>
            <a:avLst/>
            <a:gdLst>
              <a:gd name="T0" fmla="*/ 1145327 w 1293018"/>
              <a:gd name="T1" fmla="*/ 0 h 2000700"/>
              <a:gd name="T2" fmla="*/ 1249864 w 1293018"/>
              <a:gd name="T3" fmla="*/ 180192 h 2000700"/>
              <a:gd name="T4" fmla="*/ 1596426 w 1293018"/>
              <a:gd name="T5" fmla="*/ 180192 h 2000700"/>
              <a:gd name="T6" fmla="*/ 1776413 w 1293018"/>
              <a:gd name="T7" fmla="*/ 360133 h 2000700"/>
              <a:gd name="T8" fmla="*/ 1776413 w 1293018"/>
              <a:gd name="T9" fmla="*/ 2568022 h 2000700"/>
              <a:gd name="T10" fmla="*/ 1596426 w 1293018"/>
              <a:gd name="T11" fmla="*/ 2747963 h 2000700"/>
              <a:gd name="T12" fmla="*/ 179987 w 1293018"/>
              <a:gd name="T13" fmla="*/ 2747963 h 2000700"/>
              <a:gd name="T14" fmla="*/ 0 w 1293018"/>
              <a:gd name="T15" fmla="*/ 2568022 h 2000700"/>
              <a:gd name="T16" fmla="*/ 0 w 1293018"/>
              <a:gd name="T17" fmla="*/ 360133 h 2000700"/>
              <a:gd name="T18" fmla="*/ 179987 w 1293018"/>
              <a:gd name="T19" fmla="*/ 180192 h 2000700"/>
              <a:gd name="T20" fmla="*/ 1040788 w 1293018"/>
              <a:gd name="T21" fmla="*/ 180192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solidFill>
            <a:srgbClr val="09405E"/>
          </a:solidFill>
          <a:ln w="3175" cmpd="sng">
            <a:solidFill>
              <a:schemeClr val="bg1"/>
            </a:solidFill>
            <a:miter lim="800000"/>
            <a:headEnd/>
            <a:tailEnd/>
          </a:ln>
          <a:effectLst>
            <a:outerShdw dist="38100" dir="2700000" algn="ctr" rotWithShape="0">
              <a:srgbClr val="000000">
                <a:alpha val="18999"/>
              </a:srgbClr>
            </a:outerShdw>
          </a:effectLst>
        </p:spPr>
        <p:txBody>
          <a:bodyPr lIns="91435" tIns="45717" rIns="91435" bIns="45717" anchor="ctr"/>
          <a:lstStyle/>
          <a:p>
            <a:pPr marL="228586" indent="-228586" eaLnBrk="1" hangingPunct="1">
              <a:lnSpc>
                <a:spcPct val="150000"/>
              </a:lnSpc>
              <a:buFont typeface="+mj-lt"/>
              <a:buAutoNum type="arabicPeriod"/>
            </a:pPr>
            <a:r>
              <a:rPr lang="en-US" altLang="zh-CN" sz="1100" dirty="0">
                <a:solidFill>
                  <a:schemeClr val="bg1"/>
                </a:solidFill>
                <a:latin typeface="微软雅黑" pitchFamily="34" charset="-122"/>
                <a:ea typeface="微软雅黑" pitchFamily="34" charset="-122"/>
              </a:rPr>
              <a:t>1986</a:t>
            </a:r>
            <a:r>
              <a:rPr lang="zh-CN" altLang="en-US" sz="1100" dirty="0">
                <a:solidFill>
                  <a:schemeClr val="bg1"/>
                </a:solidFill>
                <a:latin typeface="微软雅黑" pitchFamily="34" charset="-122"/>
                <a:ea typeface="微软雅黑" pitchFamily="34" charset="-122"/>
              </a:rPr>
              <a:t>，</a:t>
            </a:r>
            <a:r>
              <a:rPr lang="en-US" altLang="zh-CN" sz="1100" dirty="0">
                <a:solidFill>
                  <a:schemeClr val="bg1"/>
                </a:solidFill>
                <a:latin typeface="微软雅黑" pitchFamily="34" charset="-122"/>
                <a:ea typeface="微软雅黑" pitchFamily="34" charset="-122"/>
              </a:rPr>
              <a:t>POSIX</a:t>
            </a:r>
            <a:r>
              <a:rPr lang="zh-CN" altLang="en-US" sz="1100" dirty="0">
                <a:solidFill>
                  <a:schemeClr val="bg1"/>
                </a:solidFill>
                <a:latin typeface="微软雅黑" pitchFamily="34" charset="-122"/>
                <a:ea typeface="微软雅黑" pitchFamily="34" charset="-122"/>
              </a:rPr>
              <a:t>确认了正则表达式领域的两个大类：</a:t>
            </a:r>
            <a:endParaRPr lang="en-US" altLang="zh-CN" sz="1100" dirty="0">
              <a:solidFill>
                <a:schemeClr val="bg1"/>
              </a:solidFill>
              <a:latin typeface="微软雅黑" pitchFamily="34" charset="-122"/>
              <a:ea typeface="微软雅黑" pitchFamily="34" charset="-122"/>
            </a:endParaRPr>
          </a:p>
          <a:p>
            <a:pPr marL="179989" eaLnBrk="1" hangingPunct="1">
              <a:lnSpc>
                <a:spcPct val="150000"/>
              </a:lnSpc>
            </a:pPr>
            <a:r>
              <a:rPr lang="en-US" altLang="zh-CN" sz="1100" dirty="0">
                <a:solidFill>
                  <a:srgbClr val="FFFF00"/>
                </a:solidFill>
                <a:latin typeface="微软雅黑" pitchFamily="34" charset="-122"/>
                <a:ea typeface="微软雅黑" pitchFamily="34" charset="-122"/>
              </a:rPr>
              <a:t>BRE &amp; ERE</a:t>
            </a:r>
          </a:p>
          <a:p>
            <a:pPr eaLnBrk="1" hangingPunct="1">
              <a:lnSpc>
                <a:spcPct val="150000"/>
              </a:lnSpc>
            </a:pPr>
            <a:r>
              <a:rPr lang="en-US" altLang="zh-CN" sz="1100" dirty="0">
                <a:solidFill>
                  <a:srgbClr val="FFFF00"/>
                </a:solidFill>
                <a:latin typeface="微软雅黑" pitchFamily="34" charset="-122"/>
                <a:ea typeface="微软雅黑" pitchFamily="34" charset="-122"/>
              </a:rPr>
              <a:t>2.  PCRE(Perl compatible RE)</a:t>
            </a:r>
          </a:p>
          <a:p>
            <a:pPr marL="179989" eaLnBrk="1" hangingPunct="1">
              <a:lnSpc>
                <a:spcPct val="150000"/>
              </a:lnSpc>
            </a:pPr>
            <a:r>
              <a:rPr lang="en-US" altLang="zh-CN" sz="1100" dirty="0">
                <a:solidFill>
                  <a:schemeClr val="bg1"/>
                </a:solidFill>
                <a:latin typeface="微软雅黑" pitchFamily="34" charset="-122"/>
                <a:ea typeface="微软雅黑" pitchFamily="34" charset="-122"/>
              </a:rPr>
              <a:t> </a:t>
            </a:r>
            <a:r>
              <a:rPr lang="en-US" altLang="zh-CN" sz="1100" dirty="0" err="1">
                <a:solidFill>
                  <a:srgbClr val="FFFF00"/>
                </a:solidFill>
                <a:latin typeface="微软雅黑" pitchFamily="34" charset="-122"/>
                <a:ea typeface="微软雅黑" pitchFamily="34" charset="-122"/>
              </a:rPr>
              <a:t>perl</a:t>
            </a:r>
            <a:r>
              <a:rPr lang="en-US" altLang="zh-CN" sz="1100" dirty="0">
                <a:solidFill>
                  <a:srgbClr val="FFFF00"/>
                </a:solidFill>
                <a:latin typeface="微软雅黑" pitchFamily="34" charset="-122"/>
                <a:ea typeface="微软雅黑" pitchFamily="34" charset="-122"/>
              </a:rPr>
              <a:t> </a:t>
            </a:r>
            <a:r>
              <a:rPr lang="zh-CN" altLang="en-US" sz="1100" dirty="0">
                <a:solidFill>
                  <a:srgbClr val="FFFF00"/>
                </a:solidFill>
                <a:latin typeface="微软雅黑" pitchFamily="34" charset="-122"/>
                <a:ea typeface="微软雅黑" pitchFamily="34" charset="-122"/>
              </a:rPr>
              <a:t>、</a:t>
            </a:r>
            <a:r>
              <a:rPr lang="en-US" altLang="zh-CN" sz="1100" dirty="0" err="1">
                <a:solidFill>
                  <a:srgbClr val="FFFF00"/>
                </a:solidFill>
                <a:latin typeface="微软雅黑" pitchFamily="34" charset="-122"/>
                <a:ea typeface="微软雅黑" pitchFamily="34" charset="-122"/>
              </a:rPr>
              <a:t>Tcl</a:t>
            </a:r>
            <a:r>
              <a:rPr lang="zh-CN" altLang="en-US" sz="1100" dirty="0">
                <a:solidFill>
                  <a:srgbClr val="FFFF00"/>
                </a:solidFill>
                <a:latin typeface="微软雅黑" pitchFamily="34" charset="-122"/>
                <a:ea typeface="微软雅黑" pitchFamily="34" charset="-122"/>
              </a:rPr>
              <a:t>、</a:t>
            </a:r>
            <a:r>
              <a:rPr lang="en-US" altLang="zh-CN" sz="1100" dirty="0">
                <a:solidFill>
                  <a:srgbClr val="FFFF00"/>
                </a:solidFill>
                <a:latin typeface="微软雅黑" pitchFamily="34" charset="-122"/>
                <a:ea typeface="微软雅黑" pitchFamily="34" charset="-122"/>
              </a:rPr>
              <a:t>Python</a:t>
            </a:r>
            <a:r>
              <a:rPr lang="zh-CN" altLang="en-US" sz="1100" dirty="0">
                <a:solidFill>
                  <a:srgbClr val="FFFF00"/>
                </a:solidFill>
                <a:latin typeface="微软雅黑" pitchFamily="34" charset="-122"/>
                <a:ea typeface="微软雅黑" pitchFamily="34" charset="-122"/>
              </a:rPr>
              <a:t>、</a:t>
            </a:r>
            <a:r>
              <a:rPr lang="en-US" altLang="zh-CN" sz="1100" dirty="0">
                <a:solidFill>
                  <a:srgbClr val="FFFF00"/>
                </a:solidFill>
                <a:latin typeface="微软雅黑" pitchFamily="34" charset="-122"/>
                <a:ea typeface="微软雅黑" pitchFamily="34" charset="-122"/>
              </a:rPr>
              <a:t>.NET</a:t>
            </a:r>
          </a:p>
          <a:p>
            <a:pPr marL="179989" eaLnBrk="1" hangingPunct="1">
              <a:lnSpc>
                <a:spcPct val="150000"/>
              </a:lnSpc>
            </a:pPr>
            <a:r>
              <a:rPr lang="en-US" altLang="zh-CN" sz="1100" dirty="0">
                <a:solidFill>
                  <a:srgbClr val="FFFF00"/>
                </a:solidFill>
                <a:latin typeface="微软雅黑" pitchFamily="34" charset="-122"/>
                <a:ea typeface="微软雅黑" pitchFamily="34" charset="-122"/>
              </a:rPr>
              <a:t> ruby</a:t>
            </a:r>
            <a:r>
              <a:rPr lang="zh-CN" altLang="en-US" sz="1100" dirty="0">
                <a:solidFill>
                  <a:srgbClr val="FFFF00"/>
                </a:solidFill>
                <a:latin typeface="微软雅黑" pitchFamily="34" charset="-122"/>
                <a:ea typeface="微软雅黑" pitchFamily="34" charset="-122"/>
              </a:rPr>
              <a:t>、</a:t>
            </a:r>
            <a:r>
              <a:rPr lang="en-US" altLang="zh-CN" sz="1100" dirty="0">
                <a:solidFill>
                  <a:srgbClr val="FFFF00"/>
                </a:solidFill>
                <a:latin typeface="微软雅黑" pitchFamily="34" charset="-122"/>
                <a:ea typeface="微软雅黑" pitchFamily="34" charset="-122"/>
              </a:rPr>
              <a:t>PHP</a:t>
            </a:r>
            <a:r>
              <a:rPr lang="zh-CN" altLang="en-US" sz="1100" dirty="0">
                <a:solidFill>
                  <a:srgbClr val="FFFF00"/>
                </a:solidFill>
                <a:latin typeface="微软雅黑" pitchFamily="34" charset="-122"/>
                <a:ea typeface="微软雅黑" pitchFamily="34" charset="-122"/>
              </a:rPr>
              <a:t>、</a:t>
            </a:r>
            <a:r>
              <a:rPr lang="en-US" altLang="zh-CN" sz="1100" dirty="0">
                <a:solidFill>
                  <a:srgbClr val="FFFF00"/>
                </a:solidFill>
                <a:latin typeface="微软雅黑" pitchFamily="34" charset="-122"/>
                <a:ea typeface="微软雅黑" pitchFamily="34" charset="-122"/>
              </a:rPr>
              <a:t>C/C++</a:t>
            </a:r>
            <a:r>
              <a:rPr lang="zh-CN" altLang="en-US" sz="1100" dirty="0">
                <a:solidFill>
                  <a:srgbClr val="FFFF00"/>
                </a:solidFill>
                <a:latin typeface="微软雅黑" pitchFamily="34" charset="-122"/>
                <a:ea typeface="微软雅黑" pitchFamily="34" charset="-122"/>
              </a:rPr>
              <a:t>、</a:t>
            </a:r>
            <a:r>
              <a:rPr lang="en-US" altLang="zh-CN" sz="1100" dirty="0">
                <a:solidFill>
                  <a:srgbClr val="FFFF00"/>
                </a:solidFill>
                <a:latin typeface="微软雅黑" pitchFamily="34" charset="-122"/>
                <a:ea typeface="微软雅黑" pitchFamily="34" charset="-122"/>
              </a:rPr>
              <a:t>Java</a:t>
            </a:r>
            <a:r>
              <a:rPr lang="zh-CN" altLang="en-US" sz="1100" dirty="0">
                <a:solidFill>
                  <a:srgbClr val="FFFF00"/>
                </a:solidFill>
                <a:latin typeface="微软雅黑" pitchFamily="34" charset="-122"/>
                <a:ea typeface="微软雅黑" pitchFamily="34" charset="-122"/>
              </a:rPr>
              <a:t>、</a:t>
            </a:r>
            <a:r>
              <a:rPr lang="en-US" altLang="zh-CN" sz="1100" dirty="0" err="1">
                <a:solidFill>
                  <a:srgbClr val="FFFF00"/>
                </a:solidFill>
                <a:latin typeface="微软雅黑" pitchFamily="34" charset="-122"/>
                <a:ea typeface="微软雅黑" pitchFamily="34" charset="-122"/>
              </a:rPr>
              <a:t>Javascript</a:t>
            </a:r>
            <a:r>
              <a:rPr lang="en-US" altLang="zh-CN" sz="1100" dirty="0">
                <a:solidFill>
                  <a:srgbClr val="FFFF00"/>
                </a:solidFill>
                <a:latin typeface="微软雅黑" pitchFamily="34" charset="-122"/>
                <a:ea typeface="微软雅黑" pitchFamily="34" charset="-122"/>
              </a:rPr>
              <a:t>    </a:t>
            </a:r>
            <a:endParaRPr lang="zh-CN" altLang="en-US" sz="1100" dirty="0">
              <a:solidFill>
                <a:srgbClr val="FFFF00"/>
              </a:solidFill>
              <a:latin typeface="微软雅黑" pitchFamily="34" charset="-122"/>
              <a:ea typeface="微软雅黑" pitchFamily="34" charset="-122"/>
            </a:endParaRPr>
          </a:p>
        </p:txBody>
      </p:sp>
    </p:spTree>
    <p:extLst>
      <p:ext uri="{BB962C8B-B14F-4D97-AF65-F5344CB8AC3E}">
        <p14:creationId xmlns:p14="http://schemas.microsoft.com/office/powerpoint/2010/main" val="311631700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5848" y="2822820"/>
            <a:ext cx="2277209" cy="1162050"/>
          </a:xfrm>
          <a:prstGeom prst="rect">
            <a:avLst/>
          </a:prstGeom>
        </p:spPr>
        <p:txBody>
          <a:bodyPr lIns="91435" tIns="45717" rIns="91435" bIns="45717" anchor="ctr"/>
          <a:lstStyle/>
          <a:p>
            <a:pPr algn="ctr"/>
            <a:r>
              <a:rPr lang="en-US" altLang="zh-CN" sz="2800" b="1" kern="1200" dirty="0">
                <a:solidFill>
                  <a:schemeClr val="bg1"/>
                </a:solidFill>
                <a:latin typeface="微软雅黑" pitchFamily="34" charset="-122"/>
                <a:ea typeface="微软雅黑" pitchFamily="34" charset="-122"/>
                <a:cs typeface="+mn-cs"/>
              </a:rPr>
              <a:t>BRE vs ERE</a:t>
            </a:r>
            <a:endParaRPr lang="zh-CN" altLang="en-US" sz="2800" b="1" kern="1200" dirty="0">
              <a:solidFill>
                <a:schemeClr val="bg1"/>
              </a:solidFill>
              <a:latin typeface="微软雅黑" pitchFamily="34" charset="-122"/>
              <a:ea typeface="微软雅黑" pitchFamily="34" charset="-122"/>
              <a:cs typeface="+mn-cs"/>
            </a:endParaRPr>
          </a:p>
        </p:txBody>
      </p:sp>
      <p:graphicFrame>
        <p:nvGraphicFramePr>
          <p:cNvPr id="7" name="内容占位符 6"/>
          <p:cNvGraphicFramePr>
            <a:graphicFrameLocks noGrp="1"/>
          </p:cNvGraphicFramePr>
          <p:nvPr>
            <p:ph idx="4294967295"/>
            <p:extLst>
              <p:ext uri="{D42A27DB-BD31-4B8C-83A1-F6EECF244321}">
                <p14:modId xmlns:p14="http://schemas.microsoft.com/office/powerpoint/2010/main" val="3406819876"/>
              </p:ext>
            </p:extLst>
          </p:nvPr>
        </p:nvGraphicFramePr>
        <p:xfrm>
          <a:off x="2484555" y="1104662"/>
          <a:ext cx="9165252" cy="4983480"/>
        </p:xfrm>
        <a:graphic>
          <a:graphicData uri="http://schemas.openxmlformats.org/drawingml/2006/table">
            <a:tbl>
              <a:tblPr firstRow="1" bandRow="1">
                <a:tableStyleId>{073A0DAA-6AF3-43AB-8588-CEC1D06C72B9}</a:tableStyleId>
              </a:tblPr>
              <a:tblGrid>
                <a:gridCol w="1117359"/>
                <a:gridCol w="4387361"/>
                <a:gridCol w="3660532"/>
              </a:tblGrid>
              <a:tr h="518160">
                <a:tc>
                  <a:txBody>
                    <a:bodyPr/>
                    <a:lstStyle/>
                    <a:p>
                      <a:pPr algn="ctr"/>
                      <a:r>
                        <a:rPr lang="zh-CN" altLang="en-US" sz="1400" dirty="0" smtClean="0">
                          <a:latin typeface="Calibri" panose="020F0502020204030204" pitchFamily="34" charset="0"/>
                          <a:ea typeface="微软雅黑" panose="020B0503020204020204" pitchFamily="34" charset="-122"/>
                          <a:cs typeface="Calibri" panose="020F0502020204030204" pitchFamily="34" charset="0"/>
                        </a:rPr>
                        <a:t>比较项目</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txBody>
                  <a:tcPr marL="115695" marR="11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162"/>
                    </a:solidFill>
                  </a:tcPr>
                </a:tc>
                <a:tc>
                  <a:txBody>
                    <a:bodyPr/>
                    <a:lstStyle/>
                    <a:p>
                      <a:pPr algn="ctr"/>
                      <a:r>
                        <a:rPr lang="en-US" altLang="zh-CN" sz="1200" dirty="0" smtClean="0">
                          <a:latin typeface="Calibri" panose="020F0502020204030204" pitchFamily="34" charset="0"/>
                          <a:ea typeface="微软雅黑" panose="020B0503020204020204" pitchFamily="34" charset="-122"/>
                          <a:cs typeface="Calibri" panose="020F0502020204030204" pitchFamily="34" charset="0"/>
                        </a:rPr>
                        <a:t>BRE</a:t>
                      </a:r>
                      <a:endParaRPr lang="zh-CN" altLang="en-US" sz="1200" dirty="0">
                        <a:latin typeface="Calibri" panose="020F0502020204030204" pitchFamily="34" charset="0"/>
                        <a:ea typeface="微软雅黑" panose="020B0503020204020204" pitchFamily="34" charset="-122"/>
                        <a:cs typeface="Calibri" panose="020F0502020204030204" pitchFamily="34" charset="0"/>
                      </a:endParaRPr>
                    </a:p>
                  </a:txBody>
                  <a:tcPr marL="115695" marR="11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162"/>
                    </a:solidFill>
                  </a:tcPr>
                </a:tc>
                <a:tc>
                  <a:txBody>
                    <a:bodyPr/>
                    <a:lstStyle/>
                    <a:p>
                      <a:pPr algn="ctr"/>
                      <a:r>
                        <a:rPr lang="en-US" altLang="zh-CN" sz="1200" dirty="0" smtClean="0">
                          <a:latin typeface="Calibri" panose="020F0502020204030204" pitchFamily="34" charset="0"/>
                          <a:ea typeface="微软雅黑" panose="020B0503020204020204" pitchFamily="34" charset="-122"/>
                          <a:cs typeface="Calibri" panose="020F0502020204030204" pitchFamily="34" charset="0"/>
                        </a:rPr>
                        <a:t>ERE</a:t>
                      </a:r>
                      <a:endParaRPr lang="zh-CN" altLang="en-US" sz="1200" dirty="0">
                        <a:latin typeface="Calibri" panose="020F0502020204030204" pitchFamily="34" charset="0"/>
                        <a:ea typeface="微软雅黑" panose="020B0503020204020204" pitchFamily="34" charset="-122"/>
                        <a:cs typeface="Calibri" panose="020F0502020204030204" pitchFamily="34" charset="0"/>
                      </a:endParaRPr>
                    </a:p>
                  </a:txBody>
                  <a:tcPr marL="115695" marR="11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162"/>
                    </a:solidFill>
                  </a:tcPr>
                </a:tc>
              </a:tr>
              <a:tr h="3611880">
                <a:tc>
                  <a:txBody>
                    <a:bodyPr/>
                    <a:lstStyle/>
                    <a:p>
                      <a:pPr algn="ctr"/>
                      <a:r>
                        <a:rPr lang="zh-CN" altLang="en-US" sz="1100" kern="1200" dirty="0" smtClean="0">
                          <a:solidFill>
                            <a:schemeClr val="bg1"/>
                          </a:solidFill>
                          <a:latin typeface="Calibri" panose="020F0502020204030204" pitchFamily="34" charset="0"/>
                          <a:ea typeface="微软雅黑" panose="020B0503020204020204" pitchFamily="34" charset="-122"/>
                          <a:cs typeface="Calibri" panose="020F0502020204030204" pitchFamily="34" charset="0"/>
                        </a:rPr>
                        <a:t>支持能力集</a:t>
                      </a:r>
                      <a:endParaRPr lang="zh-CN" altLang="en-US" sz="1100" kern="1200" dirty="0">
                        <a:solidFill>
                          <a:schemeClr val="bg1"/>
                        </a:solidFill>
                        <a:latin typeface="Calibri" panose="020F0502020204030204" pitchFamily="34" charset="0"/>
                        <a:ea typeface="微软雅黑" panose="020B0503020204020204" pitchFamily="34" charset="-122"/>
                        <a:cs typeface="Calibri" panose="020F0502020204030204" pitchFamily="34" charset="0"/>
                      </a:endParaRPr>
                    </a:p>
                  </a:txBody>
                  <a:tcPr marL="115695" marR="11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162"/>
                    </a:solidFill>
                  </a:tcPr>
                </a:tc>
                <a:tc>
                  <a:txBody>
                    <a:bodyPr/>
                    <a:lstStyle/>
                    <a:p>
                      <a:pPr marL="171450" indent="-171450">
                        <a:buFont typeface="Arial" panose="020B0604020202020204" pitchFamily="34" charset="0"/>
                        <a:buChar char="•"/>
                      </a:pPr>
                      <a:r>
                        <a:rPr lang="zh-CN" altLang="en-US"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普通字符（</a:t>
                      </a:r>
                      <a:r>
                        <a:rPr lang="en-US" altLang="zh-CN"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Literal text</a:t>
                      </a:r>
                      <a:r>
                        <a:rPr lang="zh-CN" altLang="en-US"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），如</a:t>
                      </a:r>
                      <a:r>
                        <a:rPr lang="en-US" altLang="zh-CN"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a</a:t>
                      </a:r>
                      <a:r>
                        <a:rPr lang="zh-CN" altLang="en-US"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a:t>
                      </a:r>
                      <a:r>
                        <a:rPr lang="en-US" altLang="zh-CN"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b</a:t>
                      </a:r>
                      <a:r>
                        <a:rPr lang="zh-CN" altLang="en-US"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a:t>
                      </a:r>
                      <a:r>
                        <a:rPr lang="en-US" altLang="zh-CN"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c</a:t>
                      </a:r>
                      <a:r>
                        <a:rPr lang="zh-CN" altLang="en-US"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等</a:t>
                      </a:r>
                    </a:p>
                    <a:p>
                      <a:pPr marL="171450" indent="-171450">
                        <a:buFont typeface="Arial" panose="020B0604020202020204" pitchFamily="34" charset="0"/>
                        <a:buChar char="•"/>
                      </a:pPr>
                      <a:r>
                        <a:rPr lang="zh-CN" altLang="en-US"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非打印字符，包括</a:t>
                      </a:r>
                      <a:r>
                        <a:rPr lang="en-US" altLang="zh-CN"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TAB</a:t>
                      </a:r>
                      <a:r>
                        <a:rPr lang="zh-CN" altLang="en-US"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，回车，换行，回车换行（</a:t>
                      </a:r>
                      <a:r>
                        <a:rPr lang="en-US" altLang="zh-CN"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WINDOWS</a:t>
                      </a:r>
                      <a:r>
                        <a:rPr lang="zh-CN" altLang="en-US"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a:t>
                      </a:r>
                    </a:p>
                    <a:p>
                      <a:pPr marL="171450" indent="-171450">
                        <a:buFont typeface="Arial" panose="020B0604020202020204" pitchFamily="34" charset="0"/>
                        <a:buChar char="•"/>
                      </a:pPr>
                      <a:r>
                        <a:rPr lang="zh-CN" altLang="en-US"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任意字符</a:t>
                      </a:r>
                      <a:r>
                        <a:rPr lang="en-US" altLang="zh-CN"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100" u="none" strike="noStrike" kern="1200" cap="none" spc="0" normalizeH="0" baseline="0" noProof="0" dirty="0" smtClean="0">
                          <a:ln>
                            <a:noFill/>
                          </a:ln>
                          <a:solidFill>
                            <a:schemeClr val="accent1"/>
                          </a:solidFill>
                          <a:effectLst/>
                          <a:uLnTx/>
                          <a:uFillTx/>
                          <a:latin typeface="Calibri" panose="020F0502020204030204" pitchFamily="34" charset="0"/>
                          <a:ea typeface="微软雅黑" panose="020B0503020204020204" pitchFamily="34" charset="-122"/>
                          <a:cs typeface="Calibri" panose="020F0502020204030204" pitchFamily="34" charset="0"/>
                          <a:hlinkClick r:id="rId2" action="ppaction://hlinksldjump"/>
                        </a:rPr>
                        <a:t>字符集</a:t>
                      </a:r>
                      <a:endParaRPr kumimoji="0" lang="en-US" altLang="zh-CN" sz="1100" u="none" strike="noStrike" kern="1200" cap="none" spc="0" normalizeH="0" baseline="0" noProof="0" dirty="0" smtClean="0">
                        <a:ln>
                          <a:noFill/>
                        </a:ln>
                        <a:solidFill>
                          <a:schemeClr val="accent1"/>
                        </a:solidFill>
                        <a:effectLst/>
                        <a:uLnTx/>
                        <a:uFillTx/>
                        <a:latin typeface="Calibri" panose="020F0502020204030204" pitchFamily="34" charset="0"/>
                        <a:ea typeface="微软雅黑" panose="020B0503020204020204" pitchFamily="34" charset="-122"/>
                        <a:cs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边缘匹配符，不管是</a:t>
                      </a:r>
                      <a:r>
                        <a:rPr lang="en-US" altLang="zh-CN"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BRE</a:t>
                      </a:r>
                      <a:r>
                        <a:rPr lang="zh-CN" altLang="en-US"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还是</a:t>
                      </a:r>
                      <a:r>
                        <a:rPr lang="en-US" altLang="zh-CN"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ERE</a:t>
                      </a:r>
                      <a:r>
                        <a:rPr lang="zh-CN" altLang="en-US"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，都只支持匹配行首或行尾，不像</a:t>
                      </a:r>
                      <a:r>
                        <a:rPr lang="en-US" altLang="zh-CN" sz="1100" kern="1200" dirty="0" err="1"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perl</a:t>
                      </a:r>
                      <a:r>
                        <a:rPr lang="zh-CN" altLang="en-US"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，还可以匹配单词首和单词尾</a:t>
                      </a:r>
                    </a:p>
                    <a:p>
                      <a:pPr marL="171450" indent="-171450">
                        <a:buFont typeface="Arial" panose="020B0604020202020204" pitchFamily="34" charset="0"/>
                        <a:buChar char="•"/>
                      </a:pPr>
                      <a:r>
                        <a:rPr lang="zh-CN" altLang="en-US"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匹配重复次数（</a:t>
                      </a:r>
                      <a:r>
                        <a:rPr lang="en-US" altLang="zh-CN"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Quantifier/Repetition</a:t>
                      </a:r>
                      <a:r>
                        <a:rPr lang="zh-CN" altLang="en-US"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a:t>
                      </a:r>
                    </a:p>
                    <a:p>
                      <a:pPr marL="171450" indent="-171450">
                        <a:buFont typeface="Arial" panose="020B0604020202020204" pitchFamily="34" charset="0"/>
                        <a:buChar char="•"/>
                      </a:pPr>
                      <a:r>
                        <a:rPr lang="zh-CN" altLang="en-US"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rPr>
                        <a:t>分组及后向引用</a:t>
                      </a:r>
                      <a:endParaRPr lang="en-US" altLang="zh-CN" sz="1100" kern="1200" dirty="0" smtClean="0">
                        <a:solidFill>
                          <a:schemeClr val="accent1"/>
                        </a:solidFill>
                        <a:effectLst/>
                        <a:latin typeface="Calibri" panose="020F0502020204030204" pitchFamily="34" charset="0"/>
                        <a:ea typeface="微软雅黑" panose="020B0503020204020204" pitchFamily="34" charset="-122"/>
                        <a:cs typeface="Calibri" panose="020F0502020204030204" pitchFamily="34" charset="0"/>
                      </a:endParaRPr>
                    </a:p>
                    <a:p>
                      <a:pPr marL="171450" indent="-171450">
                        <a:buFont typeface="Arial" panose="020B0604020202020204" pitchFamily="34" charset="0"/>
                        <a:buChar char="•"/>
                      </a:pPr>
                      <a:r>
                        <a:rPr lang="en-US" altLang="zh-CN"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BRE</a:t>
                      </a:r>
                      <a:r>
                        <a:rPr lang="zh-CN" altLang="en-US"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只定义了</a:t>
                      </a:r>
                      <a:r>
                        <a:rPr lang="en-US" altLang="zh-CN"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4</a:t>
                      </a:r>
                      <a:r>
                        <a:rPr lang="zh-CN" altLang="en-US"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组元字符：</a:t>
                      </a:r>
                    </a:p>
                    <a:p>
                      <a:pPr marL="0" indent="0">
                        <a:buFont typeface="Arial" panose="020B0604020202020204" pitchFamily="34" charset="0"/>
                        <a:buNone/>
                      </a:pPr>
                      <a:r>
                        <a:rPr lang="zh-CN" altLang="en-US"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　　</a:t>
                      </a:r>
                      <a:r>
                        <a:rPr lang="en-US" altLang="zh-CN"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      </a:t>
                      </a:r>
                      <a:r>
                        <a:rPr lang="zh-CN" altLang="en-US"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用于在多个字符中选定一个字符进行匹配，</a:t>
                      </a:r>
                      <a:r>
                        <a:rPr lang="en-US" altLang="zh-CN"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a:t>
                      </a:r>
                      <a:r>
                        <a:rPr lang="zh-CN" altLang="en-US"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内可以有</a:t>
                      </a:r>
                      <a:r>
                        <a:rPr lang="en-US" altLang="zh-CN"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a:t>
                      </a:r>
                      <a:r>
                        <a:rPr lang="zh-CN" altLang="en-US"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以示范围，但</a:t>
                      </a:r>
                      <a:r>
                        <a:rPr lang="en-US" altLang="zh-CN"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a:t>
                      </a:r>
                      <a:r>
                        <a:rPr lang="zh-CN" altLang="en-US"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本身不是元字符</a:t>
                      </a:r>
                    </a:p>
                    <a:p>
                      <a:pPr marL="0" indent="0">
                        <a:buFont typeface="Arial" panose="020B0604020202020204" pitchFamily="34" charset="0"/>
                        <a:buNone/>
                      </a:pPr>
                      <a:r>
                        <a:rPr lang="zh-CN" altLang="en-US"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　　</a:t>
                      </a:r>
                      <a:r>
                        <a:rPr lang="en-US" altLang="zh-CN"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        </a:t>
                      </a:r>
                      <a:r>
                        <a:rPr lang="zh-CN" altLang="en-US"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用于匹配任意字符</a:t>
                      </a:r>
                    </a:p>
                    <a:p>
                      <a:pPr marL="0" indent="0">
                        <a:buFont typeface="Arial" panose="020B0604020202020204" pitchFamily="34" charset="0"/>
                        <a:buNone/>
                      </a:pPr>
                      <a:r>
                        <a:rPr lang="zh-CN" altLang="en-US"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　　</a:t>
                      </a:r>
                      <a:r>
                        <a:rPr lang="en-US" altLang="zh-CN"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      </a:t>
                      </a:r>
                      <a:r>
                        <a:rPr lang="zh-CN" altLang="en-US"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用于匹配时表示“非”的含义，还有一个用法是匹配行首</a:t>
                      </a:r>
                    </a:p>
                    <a:p>
                      <a:pPr marL="0" indent="0">
                        <a:buFont typeface="Arial" panose="020B0604020202020204" pitchFamily="34" charset="0"/>
                        <a:buNone/>
                      </a:pPr>
                      <a:r>
                        <a:rPr lang="zh-CN" altLang="en-US"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　　</a:t>
                      </a:r>
                      <a:r>
                        <a:rPr lang="en-US" altLang="zh-CN"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      </a:t>
                      </a:r>
                      <a:r>
                        <a:rPr lang="zh-CN" altLang="en-US" sz="1100" b="0" i="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用于匹配行尾</a:t>
                      </a:r>
                    </a:p>
                  </a:txBody>
                  <a:tcPr marL="115695" marR="11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zh-CN" altLang="en-US"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普通字符（</a:t>
                      </a:r>
                      <a:r>
                        <a:rPr lang="en-US" altLang="zh-CN"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Literal text</a:t>
                      </a:r>
                      <a:r>
                        <a:rPr lang="zh-CN" altLang="en-US"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），如</a:t>
                      </a:r>
                      <a:r>
                        <a:rPr lang="en-US" altLang="zh-CN"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a</a:t>
                      </a:r>
                      <a:r>
                        <a:rPr lang="zh-CN" altLang="en-US"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a:t>
                      </a:r>
                      <a:r>
                        <a:rPr lang="en-US" altLang="zh-CN"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b</a:t>
                      </a:r>
                      <a:r>
                        <a:rPr lang="zh-CN" altLang="en-US"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a:t>
                      </a:r>
                      <a:r>
                        <a:rPr lang="en-US" altLang="zh-CN"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c</a:t>
                      </a:r>
                      <a:r>
                        <a:rPr lang="zh-CN" altLang="en-US"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等</a:t>
                      </a:r>
                    </a:p>
                    <a:p>
                      <a:pPr marL="171450" indent="-171450">
                        <a:buFont typeface="Arial" panose="020B0604020202020204" pitchFamily="34" charset="0"/>
                        <a:buChar char="•"/>
                      </a:pPr>
                      <a:r>
                        <a:rPr lang="zh-CN" altLang="en-US"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非打印字符，包括</a:t>
                      </a:r>
                      <a:r>
                        <a:rPr lang="en-US" altLang="zh-CN"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TAB</a:t>
                      </a:r>
                      <a:r>
                        <a:rPr lang="zh-CN" altLang="en-US"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，回车，换行，回车换行（</a:t>
                      </a:r>
                      <a:r>
                        <a:rPr lang="en-US" altLang="zh-CN"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WINDOWS</a:t>
                      </a:r>
                      <a:r>
                        <a:rPr lang="zh-CN" altLang="en-US"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a:t>
                      </a:r>
                    </a:p>
                    <a:p>
                      <a:pPr marL="171450" indent="-171450">
                        <a:buFont typeface="Arial" panose="020B0604020202020204" pitchFamily="34" charset="0"/>
                        <a:buChar char="•"/>
                      </a:pPr>
                      <a:r>
                        <a:rPr lang="zh-CN" altLang="en-US"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任意字符</a:t>
                      </a:r>
                      <a:r>
                        <a:rPr lang="en-US" altLang="zh-CN"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100" u="none" strike="noStrike" kern="1200" cap="none" spc="0" normalizeH="0" baseline="0" noProof="0" dirty="0" smtClean="0">
                          <a:ln>
                            <a:noFill/>
                          </a:ln>
                          <a:solidFill>
                            <a:srgbClr val="148CD6"/>
                          </a:solidFill>
                          <a:effectLst/>
                          <a:uLnTx/>
                          <a:uFillTx/>
                          <a:latin typeface="Calibri" panose="020F0502020204030204" pitchFamily="34" charset="0"/>
                          <a:ea typeface="微软雅黑" panose="020B0503020204020204" pitchFamily="34" charset="-122"/>
                          <a:cs typeface="Calibri" panose="020F0502020204030204" pitchFamily="34" charset="0"/>
                        </a:rPr>
                        <a:t>字符集，包括单词型字符（</a:t>
                      </a:r>
                      <a:r>
                        <a:rPr kumimoji="0" lang="en-US" altLang="zh-CN" sz="1100" u="none" strike="noStrike" kern="1200" cap="none" spc="0" normalizeH="0" baseline="0" noProof="0" dirty="0" smtClean="0">
                          <a:ln>
                            <a:noFill/>
                          </a:ln>
                          <a:solidFill>
                            <a:srgbClr val="148CD6"/>
                          </a:solidFill>
                          <a:effectLst/>
                          <a:uLnTx/>
                          <a:uFillTx/>
                          <a:latin typeface="Calibri" panose="020F0502020204030204" pitchFamily="34" charset="0"/>
                          <a:ea typeface="微软雅黑" panose="020B0503020204020204" pitchFamily="34" charset="-122"/>
                          <a:cs typeface="Calibri" panose="020F0502020204030204" pitchFamily="34" charset="0"/>
                        </a:rPr>
                        <a:t>[[:</a:t>
                      </a:r>
                      <a:r>
                        <a:rPr kumimoji="0" lang="en-US" altLang="zh-CN" sz="1100" u="none" strike="noStrike" kern="1200" cap="none" spc="0" normalizeH="0" baseline="0" noProof="0" dirty="0" err="1" smtClean="0">
                          <a:ln>
                            <a:noFill/>
                          </a:ln>
                          <a:solidFill>
                            <a:srgbClr val="148CD6"/>
                          </a:solidFill>
                          <a:effectLst/>
                          <a:uLnTx/>
                          <a:uFillTx/>
                          <a:latin typeface="Calibri" panose="020F0502020204030204" pitchFamily="34" charset="0"/>
                          <a:ea typeface="微软雅黑" panose="020B0503020204020204" pitchFamily="34" charset="-122"/>
                          <a:cs typeface="Calibri" panose="020F0502020204030204" pitchFamily="34" charset="0"/>
                        </a:rPr>
                        <a:t>alnum</a:t>
                      </a:r>
                      <a:r>
                        <a:rPr kumimoji="0" lang="en-US" altLang="zh-CN" sz="1100" u="none" strike="noStrike" kern="1200" cap="none" spc="0" normalizeH="0" baseline="0" noProof="0" dirty="0" smtClean="0">
                          <a:ln>
                            <a:noFill/>
                          </a:ln>
                          <a:solidFill>
                            <a:srgbClr val="148CD6"/>
                          </a:solidFill>
                          <a:effectLst/>
                          <a:uLnTx/>
                          <a:uFillTx/>
                          <a:latin typeface="Calibri" panose="020F0502020204030204" pitchFamily="34" charset="0"/>
                          <a:ea typeface="微软雅黑" panose="020B0503020204020204" pitchFamily="34" charset="-122"/>
                          <a:cs typeface="Calibri" panose="020F0502020204030204" pitchFamily="34" charset="0"/>
                        </a:rPr>
                        <a:t>:]]</a:t>
                      </a:r>
                      <a:r>
                        <a:rPr kumimoji="0" lang="zh-CN" altLang="en-US" sz="1100" u="none" strike="noStrike" kern="1200" cap="none" spc="0" normalizeH="0" baseline="0" noProof="0" dirty="0" smtClean="0">
                          <a:ln>
                            <a:noFill/>
                          </a:ln>
                          <a:solidFill>
                            <a:srgbClr val="148CD6"/>
                          </a:solidFill>
                          <a:effectLst/>
                          <a:uLnTx/>
                          <a:uFillTx/>
                          <a:latin typeface="Calibri" panose="020F0502020204030204" pitchFamily="34" charset="0"/>
                          <a:ea typeface="微软雅黑" panose="020B0503020204020204" pitchFamily="34" charset="-122"/>
                          <a:cs typeface="Calibri" panose="020F0502020204030204" pitchFamily="34" charset="0"/>
                        </a:rPr>
                        <a:t>），非单词型字符（</a:t>
                      </a:r>
                      <a:r>
                        <a:rPr kumimoji="0" lang="en-US" altLang="zh-CN" sz="1100" u="none" strike="noStrike" kern="1200" cap="none" spc="0" normalizeH="0" baseline="0" noProof="0" dirty="0" smtClean="0">
                          <a:ln>
                            <a:noFill/>
                          </a:ln>
                          <a:solidFill>
                            <a:srgbClr val="148CD6"/>
                          </a:solidFill>
                          <a:effectLst/>
                          <a:uLnTx/>
                          <a:uFillTx/>
                          <a:latin typeface="Calibri" panose="020F0502020204030204" pitchFamily="34" charset="0"/>
                          <a:ea typeface="微软雅黑" panose="020B0503020204020204" pitchFamily="34" charset="-122"/>
                          <a:cs typeface="Calibri" panose="020F0502020204030204" pitchFamily="34" charset="0"/>
                        </a:rPr>
                        <a:t>[^[:</a:t>
                      </a:r>
                      <a:r>
                        <a:rPr kumimoji="0" lang="en-US" altLang="zh-CN" sz="1100" u="none" strike="noStrike" kern="1200" cap="none" spc="0" normalizeH="0" baseline="0" noProof="0" dirty="0" err="1" smtClean="0">
                          <a:ln>
                            <a:noFill/>
                          </a:ln>
                          <a:solidFill>
                            <a:srgbClr val="148CD6"/>
                          </a:solidFill>
                          <a:effectLst/>
                          <a:uLnTx/>
                          <a:uFillTx/>
                          <a:latin typeface="Calibri" panose="020F0502020204030204" pitchFamily="34" charset="0"/>
                          <a:ea typeface="微软雅黑" panose="020B0503020204020204" pitchFamily="34" charset="-122"/>
                          <a:cs typeface="Calibri" panose="020F0502020204030204" pitchFamily="34" charset="0"/>
                        </a:rPr>
                        <a:t>alnum</a:t>
                      </a:r>
                      <a:r>
                        <a:rPr kumimoji="0" lang="en-US" altLang="zh-CN" sz="1100" u="none" strike="noStrike" kern="1200" cap="none" spc="0" normalizeH="0" baseline="0" noProof="0" dirty="0" smtClean="0">
                          <a:ln>
                            <a:noFill/>
                          </a:ln>
                          <a:solidFill>
                            <a:srgbClr val="148CD6"/>
                          </a:solidFill>
                          <a:effectLst/>
                          <a:uLnTx/>
                          <a:uFillTx/>
                          <a:latin typeface="Calibri" panose="020F0502020204030204" pitchFamily="34" charset="0"/>
                          <a:ea typeface="微软雅黑" panose="020B0503020204020204" pitchFamily="34" charset="-122"/>
                          <a:cs typeface="Calibri" panose="020F0502020204030204" pitchFamily="34" charset="0"/>
                        </a:rPr>
                        <a:t>:]]</a:t>
                      </a:r>
                      <a:r>
                        <a:rPr kumimoji="0" lang="zh-CN" altLang="en-US" sz="1100" u="none" strike="noStrike" kern="1200" cap="none" spc="0" normalizeH="0" baseline="0" noProof="0" dirty="0" smtClean="0">
                          <a:ln>
                            <a:noFill/>
                          </a:ln>
                          <a:solidFill>
                            <a:srgbClr val="148CD6"/>
                          </a:solidFill>
                          <a:effectLst/>
                          <a:uLnTx/>
                          <a:uFillTx/>
                          <a:latin typeface="Calibri" panose="020F0502020204030204" pitchFamily="34" charset="0"/>
                          <a:ea typeface="微软雅黑" panose="020B0503020204020204" pitchFamily="34" charset="-122"/>
                          <a:cs typeface="Calibri" panose="020F0502020204030204" pitchFamily="34" charset="0"/>
                        </a:rPr>
                        <a:t>），数字（</a:t>
                      </a:r>
                      <a:r>
                        <a:rPr kumimoji="0" lang="en-US" altLang="zh-CN" sz="1100" u="none" strike="noStrike" kern="1200" cap="none" spc="0" normalizeH="0" baseline="0" noProof="0" dirty="0" smtClean="0">
                          <a:ln>
                            <a:noFill/>
                          </a:ln>
                          <a:solidFill>
                            <a:srgbClr val="148CD6"/>
                          </a:solidFill>
                          <a:effectLst/>
                          <a:uLnTx/>
                          <a:uFillTx/>
                          <a:latin typeface="Calibri" panose="020F0502020204030204" pitchFamily="34" charset="0"/>
                          <a:ea typeface="微软雅黑" panose="020B0503020204020204" pitchFamily="34" charset="-122"/>
                          <a:cs typeface="Calibri" panose="020F0502020204030204" pitchFamily="34" charset="0"/>
                        </a:rPr>
                        <a:t>[[:digit:]]</a:t>
                      </a:r>
                      <a:r>
                        <a:rPr kumimoji="0" lang="zh-CN" altLang="en-US" sz="1100" u="none" strike="noStrike" kern="1200" cap="none" spc="0" normalizeH="0" baseline="0" noProof="0" dirty="0" smtClean="0">
                          <a:ln>
                            <a:noFill/>
                          </a:ln>
                          <a:solidFill>
                            <a:srgbClr val="148CD6"/>
                          </a:solidFill>
                          <a:effectLst/>
                          <a:uLnTx/>
                          <a:uFillTx/>
                          <a:latin typeface="Calibri" panose="020F0502020204030204" pitchFamily="34" charset="0"/>
                          <a:ea typeface="微软雅黑" panose="020B0503020204020204" pitchFamily="34" charset="-122"/>
                          <a:cs typeface="Calibri" panose="020F0502020204030204" pitchFamily="34" charset="0"/>
                        </a:rPr>
                        <a:t>），非数字（</a:t>
                      </a:r>
                      <a:r>
                        <a:rPr kumimoji="0" lang="en-US" altLang="zh-CN" sz="1100" u="none" strike="noStrike" kern="1200" cap="none" spc="0" normalizeH="0" baseline="0" noProof="0" dirty="0" smtClean="0">
                          <a:ln>
                            <a:noFill/>
                          </a:ln>
                          <a:solidFill>
                            <a:srgbClr val="148CD6"/>
                          </a:solidFill>
                          <a:effectLst/>
                          <a:uLnTx/>
                          <a:uFillTx/>
                          <a:latin typeface="Calibri" panose="020F0502020204030204" pitchFamily="34" charset="0"/>
                          <a:ea typeface="微软雅黑" panose="020B0503020204020204" pitchFamily="34" charset="-122"/>
                          <a:cs typeface="Calibri" panose="020F0502020204030204" pitchFamily="34" charset="0"/>
                        </a:rPr>
                        <a:t>[^[:</a:t>
                      </a:r>
                      <a:r>
                        <a:rPr kumimoji="0" lang="en-US" altLang="zh-CN" sz="1100" u="none" strike="noStrike" kern="1200" cap="none" spc="0" normalizeH="0" baseline="0" noProof="0" dirty="0" err="1" smtClean="0">
                          <a:ln>
                            <a:noFill/>
                          </a:ln>
                          <a:solidFill>
                            <a:srgbClr val="148CD6"/>
                          </a:solidFill>
                          <a:effectLst/>
                          <a:uLnTx/>
                          <a:uFillTx/>
                          <a:latin typeface="Calibri" panose="020F0502020204030204" pitchFamily="34" charset="0"/>
                          <a:ea typeface="微软雅黑" panose="020B0503020204020204" pitchFamily="34" charset="-122"/>
                          <a:cs typeface="Calibri" panose="020F0502020204030204" pitchFamily="34" charset="0"/>
                        </a:rPr>
                        <a:t>alnum</a:t>
                      </a:r>
                      <a:r>
                        <a:rPr kumimoji="0" lang="en-US" altLang="zh-CN" sz="1100" u="none" strike="noStrike" kern="1200" cap="none" spc="0" normalizeH="0" baseline="0" noProof="0" dirty="0" smtClean="0">
                          <a:ln>
                            <a:noFill/>
                          </a:ln>
                          <a:solidFill>
                            <a:srgbClr val="148CD6"/>
                          </a:solidFill>
                          <a:effectLst/>
                          <a:uLnTx/>
                          <a:uFillTx/>
                          <a:latin typeface="Calibri" panose="020F0502020204030204" pitchFamily="34" charset="0"/>
                          <a:ea typeface="微软雅黑" panose="020B0503020204020204" pitchFamily="34" charset="-122"/>
                          <a:cs typeface="Calibri" panose="020F0502020204030204" pitchFamily="34" charset="0"/>
                        </a:rPr>
                        <a:t>:]]</a:t>
                      </a:r>
                      <a:r>
                        <a:rPr kumimoji="0" lang="zh-CN" altLang="en-US" sz="1100" u="none" strike="noStrike" kern="1200" cap="none" spc="0" normalizeH="0" baseline="0" noProof="0" dirty="0" smtClean="0">
                          <a:ln>
                            <a:noFill/>
                          </a:ln>
                          <a:solidFill>
                            <a:srgbClr val="148CD6"/>
                          </a:solidFill>
                          <a:effectLst/>
                          <a:uLnTx/>
                          <a:uFillTx/>
                          <a:latin typeface="Calibri" panose="020F0502020204030204" pitchFamily="34" charset="0"/>
                          <a:ea typeface="微软雅黑" panose="020B0503020204020204" pitchFamily="34" charset="-122"/>
                          <a:cs typeface="Calibri" panose="020F0502020204030204" pitchFamily="34" charset="0"/>
                        </a:rPr>
                        <a:t>），空格、</a:t>
                      </a:r>
                      <a:r>
                        <a:rPr kumimoji="0" lang="en-US" altLang="zh-CN" sz="1100" u="none" strike="noStrike" kern="1200" cap="none" spc="0" normalizeH="0" baseline="0" noProof="0" dirty="0" smtClean="0">
                          <a:ln>
                            <a:noFill/>
                          </a:ln>
                          <a:solidFill>
                            <a:srgbClr val="148CD6"/>
                          </a:solidFill>
                          <a:effectLst/>
                          <a:uLnTx/>
                          <a:uFillTx/>
                          <a:latin typeface="Calibri" panose="020F0502020204030204" pitchFamily="34" charset="0"/>
                          <a:ea typeface="微软雅黑" panose="020B0503020204020204" pitchFamily="34" charset="-122"/>
                          <a:cs typeface="Calibri" panose="020F0502020204030204" pitchFamily="34" charset="0"/>
                        </a:rPr>
                        <a:t>TAB</a:t>
                      </a:r>
                      <a:r>
                        <a:rPr kumimoji="0" lang="zh-CN" altLang="en-US" sz="1100" u="none" strike="noStrike" kern="1200" cap="none" spc="0" normalizeH="0" baseline="0" noProof="0" dirty="0" smtClean="0">
                          <a:ln>
                            <a:noFill/>
                          </a:ln>
                          <a:solidFill>
                            <a:srgbClr val="148CD6"/>
                          </a:solidFill>
                          <a:effectLst/>
                          <a:uLnTx/>
                          <a:uFillTx/>
                          <a:latin typeface="Calibri" panose="020F0502020204030204" pitchFamily="34" charset="0"/>
                          <a:ea typeface="微软雅黑" panose="020B0503020204020204" pitchFamily="34" charset="-122"/>
                          <a:cs typeface="Calibri" panose="020F0502020204030204" pitchFamily="34" charset="0"/>
                        </a:rPr>
                        <a:t>、换行等空白字符（</a:t>
                      </a:r>
                      <a:r>
                        <a:rPr kumimoji="0" lang="en-US" altLang="zh-CN" sz="1100" u="none" strike="noStrike" kern="1200" cap="none" spc="0" normalizeH="0" baseline="0" noProof="0" dirty="0" smtClean="0">
                          <a:ln>
                            <a:noFill/>
                          </a:ln>
                          <a:solidFill>
                            <a:srgbClr val="148CD6"/>
                          </a:solidFill>
                          <a:effectLst/>
                          <a:uLnTx/>
                          <a:uFillTx/>
                          <a:latin typeface="Calibri" panose="020F0502020204030204" pitchFamily="34" charset="0"/>
                          <a:ea typeface="微软雅黑" panose="020B0503020204020204" pitchFamily="34" charset="-122"/>
                          <a:cs typeface="Calibri" panose="020F0502020204030204" pitchFamily="34" charset="0"/>
                        </a:rPr>
                        <a:t>[[:space:]]</a:t>
                      </a:r>
                      <a:r>
                        <a:rPr kumimoji="0" lang="zh-CN" altLang="en-US" sz="1100" u="none" strike="noStrike" kern="1200" cap="none" spc="0" normalizeH="0" baseline="0" noProof="0" dirty="0" smtClean="0">
                          <a:ln>
                            <a:noFill/>
                          </a:ln>
                          <a:solidFill>
                            <a:srgbClr val="148CD6"/>
                          </a:solidFill>
                          <a:effectLst/>
                          <a:uLnTx/>
                          <a:uFillTx/>
                          <a:latin typeface="Calibri" panose="020F0502020204030204" pitchFamily="34" charset="0"/>
                          <a:ea typeface="微软雅黑" panose="020B0503020204020204" pitchFamily="34" charset="-122"/>
                          <a:cs typeface="Calibri" panose="020F0502020204030204" pitchFamily="34" charset="0"/>
                        </a:rPr>
                        <a:t>）以及非空白字符（</a:t>
                      </a:r>
                      <a:r>
                        <a:rPr kumimoji="0" lang="en-US" altLang="zh-CN" sz="1100" u="none" strike="noStrike" kern="1200" cap="none" spc="0" normalizeH="0" baseline="0" noProof="0" dirty="0" smtClean="0">
                          <a:ln>
                            <a:noFill/>
                          </a:ln>
                          <a:solidFill>
                            <a:srgbClr val="148CD6"/>
                          </a:solidFill>
                          <a:effectLst/>
                          <a:uLnTx/>
                          <a:uFillTx/>
                          <a:latin typeface="Calibri" panose="020F0502020204030204" pitchFamily="34" charset="0"/>
                          <a:ea typeface="微软雅黑" panose="020B0503020204020204" pitchFamily="34" charset="-122"/>
                          <a:cs typeface="Calibri" panose="020F0502020204030204" pitchFamily="34" charset="0"/>
                        </a:rPr>
                        <a:t>[^[:space:]]</a:t>
                      </a:r>
                      <a:r>
                        <a:rPr kumimoji="0" lang="zh-CN" altLang="en-US" sz="1100" u="none" strike="noStrike" kern="1200" cap="none" spc="0" normalizeH="0" baseline="0" noProof="0" dirty="0" smtClean="0">
                          <a:ln>
                            <a:noFill/>
                          </a:ln>
                          <a:solidFill>
                            <a:srgbClr val="148CD6"/>
                          </a:solidFill>
                          <a:effectLst/>
                          <a:uLnTx/>
                          <a:uFillTx/>
                          <a:latin typeface="Calibri" panose="020F0502020204030204" pitchFamily="34" charset="0"/>
                          <a:ea typeface="微软雅黑" panose="020B0503020204020204" pitchFamily="34" charset="-122"/>
                          <a:cs typeface="Calibri" panose="020F0502020204030204" pitchFamily="34" charset="0"/>
                        </a:rPr>
                        <a:t>）</a:t>
                      </a:r>
                      <a:endParaRPr lang="en-US" altLang="zh-CN"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endParaRPr>
                    </a:p>
                    <a:p>
                      <a:pPr marL="171450" indent="-171450">
                        <a:buFont typeface="Arial" panose="020B0604020202020204" pitchFamily="34" charset="0"/>
                        <a:buChar char="•"/>
                      </a:pPr>
                      <a:r>
                        <a:rPr lang="zh-CN" altLang="en-US"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边缘匹配符，不管是</a:t>
                      </a:r>
                      <a:r>
                        <a:rPr lang="en-US" altLang="zh-CN"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BRE</a:t>
                      </a:r>
                      <a:r>
                        <a:rPr lang="zh-CN" altLang="en-US"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还是</a:t>
                      </a:r>
                      <a:r>
                        <a:rPr lang="en-US" altLang="zh-CN"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ERE</a:t>
                      </a:r>
                      <a:r>
                        <a:rPr lang="zh-CN" altLang="en-US"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，都只支持匹配行首或行尾，不像</a:t>
                      </a:r>
                      <a:r>
                        <a:rPr lang="en-US" altLang="zh-CN" sz="1100" kern="1200" dirty="0" err="1"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perl</a:t>
                      </a:r>
                      <a:r>
                        <a:rPr lang="zh-CN" altLang="en-US"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，还可以匹配单词首和单词尾</a:t>
                      </a:r>
                    </a:p>
                    <a:p>
                      <a:pPr marL="171450" indent="-171450">
                        <a:buFont typeface="Arial" panose="020B0604020202020204" pitchFamily="34" charset="0"/>
                        <a:buChar char="•"/>
                      </a:pPr>
                      <a:r>
                        <a:rPr lang="zh-CN" altLang="en-US"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匹配重复次数（</a:t>
                      </a:r>
                      <a:r>
                        <a:rPr lang="en-US" altLang="zh-CN"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Quantifier/Repetition</a:t>
                      </a:r>
                      <a:r>
                        <a:rPr lang="zh-CN" altLang="en-US"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a:t>
                      </a:r>
                    </a:p>
                    <a:p>
                      <a:pPr marL="171450" indent="-171450">
                        <a:buFont typeface="Arial" panose="020B0604020202020204" pitchFamily="34" charset="0"/>
                        <a:buChar char="•"/>
                      </a:pPr>
                      <a:r>
                        <a:rPr lang="zh-CN" altLang="en-US"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rPr>
                        <a:t>分组及后向引用</a:t>
                      </a:r>
                      <a:endParaRPr lang="en-US" altLang="zh-CN" sz="1100" kern="1200" dirty="0" smtClean="0">
                        <a:solidFill>
                          <a:srgbClr val="148CD6"/>
                        </a:solidFill>
                        <a:effectLst/>
                        <a:latin typeface="Calibri" panose="020F0502020204030204" pitchFamily="34" charset="0"/>
                        <a:ea typeface="微软雅黑" panose="020B0503020204020204" pitchFamily="34" charset="-122"/>
                        <a:cs typeface="Calibri" panose="020F0502020204030204" pitchFamily="34" charset="0"/>
                      </a:endParaRPr>
                    </a:p>
                    <a:p>
                      <a:pPr marL="171450" indent="-171450" algn="l" defTabSz="914400" rtl="0" eaLnBrk="1" latinLnBrk="0" hangingPunct="1">
                        <a:buFont typeface="Arial" panose="020B0604020202020204" pitchFamily="34" charset="0"/>
                        <a:buChar char="•"/>
                      </a:pPr>
                      <a:r>
                        <a:rPr lang="en-US" altLang="zh-CN" sz="110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ERE</a:t>
                      </a:r>
                      <a:r>
                        <a:rPr lang="zh-CN" altLang="en-US" sz="110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在</a:t>
                      </a:r>
                      <a:r>
                        <a:rPr lang="en-US" altLang="zh-CN" sz="110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BRE</a:t>
                      </a:r>
                      <a:r>
                        <a:rPr lang="zh-CN" altLang="en-US" sz="110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基础上增加了</a:t>
                      </a:r>
                      <a:r>
                        <a:rPr lang="en-US" altLang="zh-CN" sz="110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3</a:t>
                      </a:r>
                      <a:r>
                        <a:rPr lang="zh-CN" altLang="en-US" sz="110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组元字符的定义：</a:t>
                      </a:r>
                    </a:p>
                    <a:p>
                      <a:pPr marL="0" indent="0" algn="l" defTabSz="914400" rtl="0" eaLnBrk="1" latinLnBrk="0" hangingPunct="1">
                        <a:buFont typeface="Arial" panose="020B0604020202020204" pitchFamily="34" charset="0"/>
                        <a:buNone/>
                      </a:pPr>
                      <a:r>
                        <a:rPr lang="zh-CN" altLang="en-US" sz="110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　　</a:t>
                      </a:r>
                      <a:r>
                        <a:rPr lang="en-US" altLang="zh-CN" sz="110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      </a:t>
                      </a:r>
                      <a:r>
                        <a:rPr lang="zh-CN" altLang="en-US" sz="110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用于表示重复匹配的次数。</a:t>
                      </a:r>
                      <a:endParaRPr lang="en-US" altLang="zh-CN" sz="110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endParaRPr>
                    </a:p>
                    <a:p>
                      <a:pPr marL="0" indent="0" algn="l" defTabSz="914400" rtl="0" eaLnBrk="1" latinLnBrk="0" hangingPunct="1">
                        <a:buFont typeface="Arial" panose="020B0604020202020204" pitchFamily="34" charset="0"/>
                        <a:buNone/>
                      </a:pPr>
                      <a:r>
                        <a:rPr lang="zh-CN" altLang="en-US" sz="110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　　</a:t>
                      </a:r>
                      <a:r>
                        <a:rPr lang="en-US" altLang="zh-CN" sz="110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      </a:t>
                      </a:r>
                      <a:r>
                        <a:rPr lang="zh-CN" altLang="en-US" sz="110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用于分组。</a:t>
                      </a:r>
                      <a:endParaRPr lang="en-US" altLang="zh-CN" sz="110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endParaRPr>
                    </a:p>
                    <a:p>
                      <a:pPr marL="0" indent="0" algn="l" defTabSz="914400" rtl="0" eaLnBrk="1" latinLnBrk="0" hangingPunct="1">
                        <a:buFont typeface="Arial" panose="020B0604020202020204" pitchFamily="34" charset="0"/>
                        <a:buNone/>
                      </a:pPr>
                      <a:r>
                        <a:rPr lang="zh-CN" altLang="en-US" sz="110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　　</a:t>
                      </a:r>
                      <a:r>
                        <a:rPr lang="en-US" altLang="zh-CN" sz="110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      </a:t>
                      </a:r>
                      <a:r>
                        <a:rPr lang="zh-CN" altLang="en-US" sz="110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完全为</a:t>
                      </a:r>
                      <a:r>
                        <a:rPr lang="en-US" altLang="zh-CN" sz="110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ERE</a:t>
                      </a:r>
                      <a:r>
                        <a:rPr lang="zh-CN" altLang="en-US" sz="110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新增的多项匹配能力定义的</a:t>
                      </a:r>
                      <a:endParaRPr lang="zh-CN" altLang="en-US" sz="1100" kern="1200" dirty="0">
                        <a:solidFill>
                          <a:schemeClr val="dk1"/>
                        </a:solidFill>
                        <a:effectLst/>
                        <a:latin typeface="Calibri" panose="020F0502020204030204" pitchFamily="34" charset="0"/>
                        <a:ea typeface="微软雅黑" panose="020B0503020204020204" pitchFamily="34" charset="-122"/>
                        <a:cs typeface="Calibri" panose="020F0502020204030204" pitchFamily="34" charset="0"/>
                      </a:endParaRPr>
                    </a:p>
                  </a:txBody>
                  <a:tcPr marL="115695" marR="11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4360">
                <a:tc>
                  <a:txBody>
                    <a:bodyPr/>
                    <a:lstStyle/>
                    <a:p>
                      <a:pPr algn="ctr"/>
                      <a:r>
                        <a:rPr lang="zh-CN" altLang="en-US" sz="1100" kern="1200" dirty="0" smtClean="0">
                          <a:solidFill>
                            <a:schemeClr val="bg1"/>
                          </a:solidFill>
                          <a:latin typeface="Calibri" panose="020F0502020204030204" pitchFamily="34" charset="0"/>
                          <a:ea typeface="微软雅黑" panose="020B0503020204020204" pitchFamily="34" charset="-122"/>
                          <a:cs typeface="Calibri" panose="020F0502020204030204" pitchFamily="34" charset="0"/>
                        </a:rPr>
                        <a:t>不支持</a:t>
                      </a:r>
                      <a:endParaRPr lang="zh-CN" altLang="en-US" sz="1100" kern="1200" dirty="0">
                        <a:solidFill>
                          <a:schemeClr val="bg1"/>
                        </a:solidFill>
                        <a:latin typeface="Calibri" panose="020F0502020204030204" pitchFamily="34" charset="0"/>
                        <a:ea typeface="微软雅黑" panose="020B0503020204020204" pitchFamily="34" charset="-122"/>
                        <a:cs typeface="Calibri" panose="020F0502020204030204" pitchFamily="34" charset="0"/>
                      </a:endParaRPr>
                    </a:p>
                  </a:txBody>
                  <a:tcPr marL="115695" marR="11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162"/>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100" kern="1200" dirty="0" smtClean="0">
                          <a:solidFill>
                            <a:schemeClr val="bg1"/>
                          </a:solidFill>
                          <a:effectLst/>
                          <a:latin typeface="Calibri" panose="020F0502020204030204" pitchFamily="34" charset="0"/>
                          <a:ea typeface="微软雅黑" panose="020B0503020204020204" pitchFamily="34" charset="-122"/>
                          <a:cs typeface="Calibri" panose="020F0502020204030204" pitchFamily="34" charset="0"/>
                        </a:rPr>
                        <a:t>多项匹配（</a:t>
                      </a:r>
                      <a:r>
                        <a:rPr lang="en-US" altLang="zh-CN" sz="1100" kern="1200" dirty="0" smtClean="0">
                          <a:solidFill>
                            <a:schemeClr val="bg1"/>
                          </a:solidFill>
                          <a:effectLst/>
                          <a:latin typeface="Calibri" panose="020F0502020204030204" pitchFamily="34" charset="0"/>
                          <a:ea typeface="微软雅黑" panose="020B0503020204020204" pitchFamily="34" charset="-122"/>
                          <a:cs typeface="Calibri" panose="020F0502020204030204" pitchFamily="34" charset="0"/>
                        </a:rPr>
                        <a:t>Alteration</a:t>
                      </a:r>
                      <a:r>
                        <a:rPr lang="zh-CN" altLang="en-US" sz="1100" kern="1200" dirty="0" smtClean="0">
                          <a:solidFill>
                            <a:schemeClr val="bg1"/>
                          </a:solidFill>
                          <a:effectLst/>
                          <a:latin typeface="Calibri" panose="020F0502020204030204" pitchFamily="34" charset="0"/>
                          <a:ea typeface="微软雅黑" panose="020B0503020204020204" pitchFamily="34" charset="-122"/>
                          <a:cs typeface="Calibri" panose="020F0502020204030204" pitchFamily="34" charset="0"/>
                        </a:rPr>
                        <a:t>），使用元字符</a:t>
                      </a:r>
                      <a:r>
                        <a:rPr lang="en-US" altLang="zh-CN" sz="1100" kern="1200" dirty="0" smtClean="0">
                          <a:solidFill>
                            <a:schemeClr val="bg1"/>
                          </a:solidFill>
                          <a:effectLst/>
                          <a:latin typeface="Calibri" panose="020F0502020204030204" pitchFamily="34" charset="0"/>
                          <a:ea typeface="微软雅黑" panose="020B0503020204020204" pitchFamily="34" charset="-122"/>
                          <a:cs typeface="Calibri" panose="020F0502020204030204" pitchFamily="34" charset="0"/>
                        </a:rPr>
                        <a:t>|</a:t>
                      </a:r>
                      <a:r>
                        <a:rPr lang="zh-CN" altLang="en-US" sz="1100" kern="1200" dirty="0" smtClean="0">
                          <a:solidFill>
                            <a:schemeClr val="bg1"/>
                          </a:solidFill>
                          <a:effectLst/>
                          <a:latin typeface="Calibri" panose="020F0502020204030204" pitchFamily="34" charset="0"/>
                          <a:ea typeface="微软雅黑" panose="020B0503020204020204" pitchFamily="34" charset="-122"/>
                          <a:cs typeface="Calibri" panose="020F0502020204030204" pitchFamily="34" charset="0"/>
                        </a:rPr>
                        <a:t>；</a:t>
                      </a:r>
                      <a:endParaRPr lang="en-US" altLang="zh-CN" sz="1100" kern="1200" dirty="0" smtClean="0">
                        <a:solidFill>
                          <a:schemeClr val="bg1"/>
                        </a:solidFill>
                        <a:effectLst/>
                        <a:latin typeface="Calibri" panose="020F0502020204030204" pitchFamily="34" charset="0"/>
                        <a:ea typeface="微软雅黑" panose="020B0503020204020204" pitchFamily="34" charset="-122"/>
                        <a:cs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100" kern="1200" dirty="0" smtClean="0">
                          <a:solidFill>
                            <a:schemeClr val="bg1"/>
                          </a:solidFill>
                          <a:effectLst/>
                          <a:latin typeface="Calibri" panose="020F0502020204030204" pitchFamily="34" charset="0"/>
                          <a:ea typeface="微软雅黑" panose="020B0503020204020204" pitchFamily="34" charset="-122"/>
                          <a:cs typeface="Calibri" panose="020F0502020204030204" pitchFamily="34" charset="0"/>
                        </a:rPr>
                        <a:t>正前向查找和负前向查找；</a:t>
                      </a:r>
                      <a:endParaRPr lang="en-US" altLang="zh-CN" sz="1100" kern="1200" dirty="0" smtClean="0">
                        <a:solidFill>
                          <a:schemeClr val="bg1"/>
                        </a:solidFill>
                        <a:effectLst/>
                        <a:latin typeface="Calibri" panose="020F0502020204030204" pitchFamily="34" charset="0"/>
                        <a:ea typeface="微软雅黑" panose="020B0503020204020204" pitchFamily="34" charset="-122"/>
                        <a:cs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100" kern="1200" dirty="0" smtClean="0">
                          <a:solidFill>
                            <a:schemeClr val="bg1"/>
                          </a:solidFill>
                          <a:effectLst/>
                          <a:latin typeface="Calibri" panose="020F0502020204030204" pitchFamily="34" charset="0"/>
                          <a:ea typeface="微软雅黑" panose="020B0503020204020204" pitchFamily="34" charset="-122"/>
                          <a:cs typeface="Calibri" panose="020F0502020204030204" pitchFamily="34" charset="0"/>
                        </a:rPr>
                        <a:t>正后向查找和负后向查找</a:t>
                      </a:r>
                      <a:endParaRPr lang="zh-CN" altLang="en-US" sz="1100" kern="1200" dirty="0">
                        <a:solidFill>
                          <a:schemeClr val="dk1"/>
                        </a:solidFill>
                        <a:effectLst/>
                        <a:latin typeface="Calibri" panose="020F0502020204030204" pitchFamily="34" charset="0"/>
                        <a:ea typeface="微软雅黑" panose="020B0503020204020204" pitchFamily="34" charset="-122"/>
                        <a:cs typeface="Calibri" panose="020F0502020204030204" pitchFamily="34" charset="0"/>
                      </a:endParaRPr>
                    </a:p>
                  </a:txBody>
                  <a:tcPr marL="115695" marR="11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06FAA"/>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100" kern="1200" dirty="0" smtClean="0">
                          <a:solidFill>
                            <a:schemeClr val="bg1"/>
                          </a:solidFill>
                          <a:effectLst/>
                          <a:latin typeface="Calibri" panose="020F0502020204030204" pitchFamily="34" charset="0"/>
                          <a:ea typeface="微软雅黑" panose="020B0503020204020204" pitchFamily="34" charset="-122"/>
                          <a:cs typeface="Calibri" panose="020F0502020204030204" pitchFamily="34" charset="0"/>
                        </a:rPr>
                        <a:t>多项匹配（</a:t>
                      </a:r>
                      <a:r>
                        <a:rPr lang="en-US" altLang="zh-CN" sz="1100" kern="1200" dirty="0" smtClean="0">
                          <a:solidFill>
                            <a:schemeClr val="bg1"/>
                          </a:solidFill>
                          <a:effectLst/>
                          <a:latin typeface="Calibri" panose="020F0502020204030204" pitchFamily="34" charset="0"/>
                          <a:ea typeface="微软雅黑" panose="020B0503020204020204" pitchFamily="34" charset="-122"/>
                          <a:cs typeface="Calibri" panose="020F0502020204030204" pitchFamily="34" charset="0"/>
                        </a:rPr>
                        <a:t>Alteration</a:t>
                      </a:r>
                      <a:r>
                        <a:rPr lang="zh-CN" altLang="en-US" sz="1100" kern="1200" dirty="0" smtClean="0">
                          <a:solidFill>
                            <a:schemeClr val="bg1"/>
                          </a:solidFill>
                          <a:effectLst/>
                          <a:latin typeface="Calibri" panose="020F0502020204030204" pitchFamily="34" charset="0"/>
                          <a:ea typeface="微软雅黑" panose="020B0503020204020204" pitchFamily="34" charset="-122"/>
                          <a:cs typeface="Calibri" panose="020F0502020204030204" pitchFamily="34" charset="0"/>
                        </a:rPr>
                        <a:t>），使用元字符</a:t>
                      </a:r>
                      <a:r>
                        <a:rPr lang="en-US" altLang="zh-CN" sz="1100" kern="1200" dirty="0" smtClean="0">
                          <a:solidFill>
                            <a:schemeClr val="bg1"/>
                          </a:solidFill>
                          <a:effectLst/>
                          <a:latin typeface="Calibri" panose="020F0502020204030204" pitchFamily="34" charset="0"/>
                          <a:ea typeface="微软雅黑" panose="020B0503020204020204" pitchFamily="34" charset="-122"/>
                          <a:cs typeface="Calibri" panose="020F0502020204030204" pitchFamily="34" charset="0"/>
                        </a:rPr>
                        <a:t>|</a:t>
                      </a:r>
                      <a:r>
                        <a:rPr lang="zh-CN" altLang="en-US" sz="1100" kern="1200" dirty="0" smtClean="0">
                          <a:solidFill>
                            <a:schemeClr val="bg1"/>
                          </a:solidFill>
                          <a:effectLst/>
                          <a:latin typeface="Calibri" panose="020F0502020204030204" pitchFamily="34" charset="0"/>
                          <a:ea typeface="微软雅黑" panose="020B0503020204020204" pitchFamily="34" charset="-122"/>
                          <a:cs typeface="Calibri" panose="020F0502020204030204" pitchFamily="34" charset="0"/>
                        </a:rPr>
                        <a:t>；</a:t>
                      </a:r>
                      <a:endParaRPr lang="en-US" altLang="zh-CN" sz="1100" kern="1200" dirty="0" smtClean="0">
                        <a:solidFill>
                          <a:schemeClr val="bg1"/>
                        </a:solidFill>
                        <a:effectLst/>
                        <a:latin typeface="Calibri" panose="020F0502020204030204" pitchFamily="34" charset="0"/>
                        <a:ea typeface="微软雅黑" panose="020B0503020204020204" pitchFamily="34" charset="-122"/>
                        <a:cs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100" kern="1200" dirty="0" smtClean="0">
                          <a:solidFill>
                            <a:schemeClr val="bg1"/>
                          </a:solidFill>
                          <a:effectLst/>
                          <a:latin typeface="Calibri" panose="020F0502020204030204" pitchFamily="34" charset="0"/>
                          <a:ea typeface="微软雅黑" panose="020B0503020204020204" pitchFamily="34" charset="-122"/>
                          <a:cs typeface="Calibri" panose="020F0502020204030204" pitchFamily="34" charset="0"/>
                        </a:rPr>
                        <a:t>正前向查找和负前向查找；</a:t>
                      </a:r>
                      <a:endParaRPr lang="en-US" altLang="zh-CN" sz="1100" kern="1200" dirty="0" smtClean="0">
                        <a:solidFill>
                          <a:schemeClr val="bg1"/>
                        </a:solidFill>
                        <a:effectLst/>
                        <a:latin typeface="Calibri" panose="020F0502020204030204" pitchFamily="34" charset="0"/>
                        <a:ea typeface="微软雅黑" panose="020B0503020204020204" pitchFamily="34" charset="-122"/>
                        <a:cs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100" kern="1200" dirty="0" smtClean="0">
                          <a:solidFill>
                            <a:schemeClr val="bg1"/>
                          </a:solidFill>
                          <a:effectLst/>
                          <a:latin typeface="Calibri" panose="020F0502020204030204" pitchFamily="34" charset="0"/>
                          <a:ea typeface="微软雅黑" panose="020B0503020204020204" pitchFamily="34" charset="-122"/>
                          <a:cs typeface="Calibri" panose="020F0502020204030204" pitchFamily="34" charset="0"/>
                        </a:rPr>
                        <a:t>正后向查找和负后向查找</a:t>
                      </a:r>
                      <a:endParaRPr lang="zh-CN" altLang="en-US" sz="1100" kern="1200" dirty="0">
                        <a:solidFill>
                          <a:schemeClr val="dk1"/>
                        </a:solidFill>
                        <a:effectLst/>
                        <a:latin typeface="Calibri" panose="020F0502020204030204" pitchFamily="34" charset="0"/>
                        <a:ea typeface="微软雅黑" panose="020B0503020204020204" pitchFamily="34" charset="-122"/>
                        <a:cs typeface="Calibri" panose="020F0502020204030204" pitchFamily="34" charset="0"/>
                      </a:endParaRPr>
                    </a:p>
                  </a:txBody>
                  <a:tcPr marL="115695" marR="11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06FAA"/>
                    </a:solidFill>
                  </a:tcPr>
                </a:tc>
              </a:tr>
              <a:tr h="259080">
                <a:tc>
                  <a:txBody>
                    <a:bodyPr/>
                    <a:lstStyle/>
                    <a:p>
                      <a:pPr algn="ctr"/>
                      <a:r>
                        <a:rPr lang="zh-CN" altLang="en-US" sz="1100" dirty="0" smtClean="0">
                          <a:solidFill>
                            <a:schemeClr val="bg1"/>
                          </a:solidFill>
                          <a:latin typeface="Calibri" panose="020F0502020204030204" pitchFamily="34" charset="0"/>
                          <a:ea typeface="微软雅黑" panose="020B0503020204020204" pitchFamily="34" charset="-122"/>
                          <a:cs typeface="Calibri" panose="020F0502020204030204" pitchFamily="34" charset="0"/>
                        </a:rPr>
                        <a:t>应用工具</a:t>
                      </a:r>
                      <a:endParaRPr lang="zh-CN" altLang="en-US" sz="1100" dirty="0">
                        <a:solidFill>
                          <a:schemeClr val="bg1"/>
                        </a:solidFill>
                        <a:latin typeface="Calibri" panose="020F0502020204030204" pitchFamily="34" charset="0"/>
                        <a:ea typeface="微软雅黑" panose="020B0503020204020204" pitchFamily="34" charset="-122"/>
                        <a:cs typeface="Calibri" panose="020F0502020204030204" pitchFamily="34" charset="0"/>
                      </a:endParaRPr>
                    </a:p>
                  </a:txBody>
                  <a:tcPr marL="115695" marR="11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162"/>
                    </a:solidFill>
                  </a:tcPr>
                </a:tc>
                <a:tc>
                  <a:txBody>
                    <a:bodyPr/>
                    <a:lstStyle/>
                    <a:p>
                      <a:pPr marL="171450" indent="-171450" algn="l" defTabSz="914400" rtl="0" eaLnBrk="1" latinLnBrk="0" hangingPunct="1">
                        <a:buFont typeface="Arial" panose="020B0604020202020204" pitchFamily="34" charset="0"/>
                        <a:buChar char="•"/>
                      </a:pPr>
                      <a:r>
                        <a:rPr lang="en-US" altLang="zh-CN" sz="1100" kern="1200" dirty="0" err="1"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Grep</a:t>
                      </a:r>
                      <a:r>
                        <a:rPr lang="en-US" altLang="zh-CN" sz="110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 vi  </a:t>
                      </a:r>
                      <a:r>
                        <a:rPr lang="en-US" altLang="zh-CN" sz="1100" kern="1200" dirty="0" err="1"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sed</a:t>
                      </a:r>
                      <a:endParaRPr lang="zh-CN" altLang="en-US" sz="1100" kern="1200" dirty="0">
                        <a:solidFill>
                          <a:schemeClr val="dk1"/>
                        </a:solidFill>
                        <a:effectLst/>
                        <a:latin typeface="Calibri" panose="020F0502020204030204" pitchFamily="34" charset="0"/>
                        <a:ea typeface="微软雅黑" panose="020B0503020204020204" pitchFamily="34" charset="-122"/>
                        <a:cs typeface="Calibri" panose="020F0502020204030204" pitchFamily="34" charset="0"/>
                      </a:endParaRPr>
                    </a:p>
                  </a:txBody>
                  <a:tcPr marL="115695" marR="11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400" rtl="0" eaLnBrk="1" latinLnBrk="0" hangingPunct="1">
                        <a:buFont typeface="Arial" panose="020B0604020202020204" pitchFamily="34" charset="0"/>
                        <a:buChar char="•"/>
                      </a:pPr>
                      <a:r>
                        <a:rPr lang="en-US" altLang="zh-CN" sz="1100" kern="1200" dirty="0" err="1"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egrep</a:t>
                      </a:r>
                      <a:r>
                        <a:rPr lang="zh-CN" altLang="en-US" sz="1100" kern="1200" dirty="0"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a:t>
                      </a:r>
                      <a:r>
                        <a:rPr lang="en-US" altLang="zh-CN" sz="1100" kern="1200" dirty="0" err="1" smtClean="0">
                          <a:solidFill>
                            <a:schemeClr val="dk1"/>
                          </a:solidFill>
                          <a:effectLst/>
                          <a:latin typeface="Calibri" panose="020F0502020204030204" pitchFamily="34" charset="0"/>
                          <a:ea typeface="微软雅黑" panose="020B0503020204020204" pitchFamily="34" charset="-122"/>
                          <a:cs typeface="Calibri" panose="020F0502020204030204" pitchFamily="34" charset="0"/>
                        </a:rPr>
                        <a:t>awk</a:t>
                      </a:r>
                      <a:endParaRPr lang="zh-CN" altLang="en-US" sz="1100" kern="1200" dirty="0">
                        <a:solidFill>
                          <a:schemeClr val="dk1"/>
                        </a:solidFill>
                        <a:effectLst/>
                        <a:latin typeface="Calibri" panose="020F0502020204030204" pitchFamily="34" charset="0"/>
                        <a:ea typeface="微软雅黑" panose="020B0503020204020204" pitchFamily="34" charset="-122"/>
                        <a:cs typeface="Calibri" panose="020F0502020204030204" pitchFamily="34" charset="0"/>
                      </a:endParaRPr>
                    </a:p>
                  </a:txBody>
                  <a:tcPr marL="115695" marR="1156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4" name="Picture 3" descr="C:\Users\fiona\AppData\Local\Microsoft\Windows\Temporary Internet Files\Content.IE5\ON23B7GE\red-button-for-web[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564" y="5776111"/>
            <a:ext cx="963440" cy="963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020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75492" y="2912331"/>
            <a:ext cx="2942493" cy="1143000"/>
          </a:xfrm>
        </p:spPr>
        <p:txBody>
          <a:bodyPr anchor="ctr"/>
          <a:lstStyle/>
          <a:p>
            <a:pPr algn="ctr"/>
            <a:r>
              <a:rPr lang="en-US" altLang="zh-CN" sz="2800" b="1" kern="1200" dirty="0">
                <a:solidFill>
                  <a:schemeClr val="bg1"/>
                </a:solidFill>
                <a:latin typeface="微软雅黑" pitchFamily="34" charset="-122"/>
                <a:ea typeface="微软雅黑" pitchFamily="34" charset="-122"/>
                <a:cs typeface="+mn-cs"/>
              </a:rPr>
              <a:t>POSIX </a:t>
            </a:r>
            <a:r>
              <a:rPr lang="zh-CN" altLang="en-US" sz="2800" b="1" kern="1200" dirty="0">
                <a:solidFill>
                  <a:schemeClr val="bg1"/>
                </a:solidFill>
                <a:latin typeface="微软雅黑" pitchFamily="34" charset="-122"/>
                <a:ea typeface="微软雅黑" pitchFamily="34" charset="-122"/>
                <a:cs typeface="+mn-cs"/>
              </a:rPr>
              <a:t>字符集</a:t>
            </a:r>
          </a:p>
        </p:txBody>
      </p:sp>
      <p:graphicFrame>
        <p:nvGraphicFramePr>
          <p:cNvPr id="11" name="表格 10"/>
          <p:cNvGraphicFramePr>
            <a:graphicFrameLocks noGrp="1"/>
          </p:cNvGraphicFramePr>
          <p:nvPr>
            <p:extLst>
              <p:ext uri="{D42A27DB-BD31-4B8C-83A1-F6EECF244321}">
                <p14:modId xmlns:p14="http://schemas.microsoft.com/office/powerpoint/2010/main" val="1854491346"/>
              </p:ext>
            </p:extLst>
          </p:nvPr>
        </p:nvGraphicFramePr>
        <p:xfrm>
          <a:off x="3658576" y="754835"/>
          <a:ext cx="8128000" cy="5562600"/>
        </p:xfrm>
        <a:graphic>
          <a:graphicData uri="http://schemas.openxmlformats.org/drawingml/2006/table">
            <a:tbl>
              <a:tblPr firstRow="1" bandRow="1">
                <a:tableStyleId>{793D81CF-94F2-401A-BA57-92F5A7B2D0C5}</a:tableStyleId>
              </a:tblPr>
              <a:tblGrid>
                <a:gridCol w="2032000"/>
                <a:gridCol w="2032000"/>
                <a:gridCol w="2032000"/>
                <a:gridCol w="2032000"/>
              </a:tblGrid>
              <a:tr h="370840">
                <a:tc>
                  <a:txBody>
                    <a:bodyPr/>
                    <a:lstStyle/>
                    <a:p>
                      <a:pPr algn="ctr" fontAlgn="ctr"/>
                      <a:r>
                        <a:rPr lang="en-US" sz="1000" u="none" strike="noStrike" dirty="0">
                          <a:effectLst/>
                        </a:rPr>
                        <a:t>POSIX</a:t>
                      </a:r>
                      <a:r>
                        <a:rPr lang="zh-CN" altLang="en-US" sz="1000" u="none" strike="noStrike" dirty="0">
                          <a:effectLst/>
                        </a:rPr>
                        <a:t>字符组</a:t>
                      </a:r>
                      <a:endParaRPr lang="zh-CN" altLang="en-US" sz="1000" b="1" i="0" u="none" strike="noStrike" dirty="0">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solidFill>
                      <a:srgbClr val="094162"/>
                    </a:solidFill>
                  </a:tcPr>
                </a:tc>
                <a:tc>
                  <a:txBody>
                    <a:bodyPr/>
                    <a:lstStyle/>
                    <a:p>
                      <a:pPr algn="ctr" fontAlgn="ctr"/>
                      <a:r>
                        <a:rPr lang="zh-CN" altLang="en-US" sz="1000" u="none" strike="noStrike" dirty="0">
                          <a:effectLst/>
                        </a:rPr>
                        <a:t>说明</a:t>
                      </a:r>
                      <a:endParaRPr lang="zh-CN" altLang="en-US" sz="1000" b="1" i="0" u="none" strike="noStrike" dirty="0">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solidFill>
                      <a:srgbClr val="094162"/>
                    </a:solidFill>
                  </a:tcPr>
                </a:tc>
                <a:tc>
                  <a:txBody>
                    <a:bodyPr/>
                    <a:lstStyle/>
                    <a:p>
                      <a:pPr algn="ctr" fontAlgn="ctr"/>
                      <a:r>
                        <a:rPr lang="en-US" sz="1000" u="none" strike="noStrike" dirty="0">
                          <a:effectLst/>
                        </a:rPr>
                        <a:t>ASCII</a:t>
                      </a:r>
                      <a:r>
                        <a:rPr lang="zh-CN" altLang="en-US" sz="1000" u="none" strike="noStrike" dirty="0">
                          <a:effectLst/>
                        </a:rPr>
                        <a:t>语言环境</a:t>
                      </a:r>
                      <a:endParaRPr lang="zh-CN" altLang="en-US" sz="1000" b="1" i="0" u="none" strike="noStrike" dirty="0">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solidFill>
                      <a:srgbClr val="094162"/>
                    </a:solidFill>
                  </a:tcPr>
                </a:tc>
                <a:tc>
                  <a:txBody>
                    <a:bodyPr/>
                    <a:lstStyle/>
                    <a:p>
                      <a:pPr algn="ctr" fontAlgn="ctr"/>
                      <a:r>
                        <a:rPr lang="en-US" sz="1000" u="none" strike="noStrike" dirty="0">
                          <a:effectLst/>
                        </a:rPr>
                        <a:t>Unicode</a:t>
                      </a:r>
                      <a:r>
                        <a:rPr lang="zh-CN" altLang="en-US" sz="1000" u="none" strike="noStrike" dirty="0">
                          <a:effectLst/>
                        </a:rPr>
                        <a:t>语言环境</a:t>
                      </a:r>
                      <a:endParaRPr lang="zh-CN" altLang="en-US" sz="1000" b="1" i="0" u="none" strike="noStrike" dirty="0">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solidFill>
                      <a:srgbClr val="094162"/>
                    </a:solidFill>
                  </a:tcPr>
                </a:tc>
              </a:tr>
              <a:tr h="370840">
                <a:tc>
                  <a:txBody>
                    <a:bodyPr/>
                    <a:lstStyle/>
                    <a:p>
                      <a:pPr algn="ctr" fontAlgn="ctr"/>
                      <a:r>
                        <a:rPr lang="en-US" sz="1000" u="none" strike="noStrike">
                          <a:effectLst/>
                        </a:rPr>
                        <a:t>[:alnum:]*</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zh-CN" altLang="en-US" sz="1000" u="none" strike="noStrike">
                          <a:effectLst/>
                        </a:rPr>
                        <a:t>字母字符和数字字符</a:t>
                      </a:r>
                      <a:endParaRPr lang="zh-CN" alt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[a-zA-Z0-9]</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[\p{L&amp;}\p{Nd}]</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r>
              <a:tr h="370840">
                <a:tc>
                  <a:txBody>
                    <a:bodyPr/>
                    <a:lstStyle/>
                    <a:p>
                      <a:pPr algn="ctr" fontAlgn="ctr"/>
                      <a:r>
                        <a:rPr lang="en-US" sz="1000" u="none" strike="noStrike">
                          <a:effectLst/>
                        </a:rPr>
                        <a:t>[:alpha:]</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zh-CN" altLang="en-US" sz="1000" u="none" strike="noStrike" dirty="0">
                          <a:effectLst/>
                        </a:rPr>
                        <a:t>字母</a:t>
                      </a:r>
                      <a:endParaRPr lang="zh-CN" altLang="en-US" sz="1000" b="0" i="0" u="none" strike="noStrike" dirty="0">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dirty="0">
                          <a:effectLst/>
                        </a:rPr>
                        <a:t>[a-</a:t>
                      </a:r>
                      <a:r>
                        <a:rPr lang="en-US" sz="1000" u="none" strike="noStrike" dirty="0" err="1">
                          <a:effectLst/>
                        </a:rPr>
                        <a:t>zA</a:t>
                      </a:r>
                      <a:r>
                        <a:rPr lang="en-US" sz="1000" u="none" strike="noStrike" dirty="0">
                          <a:effectLst/>
                        </a:rPr>
                        <a:t>-Z]</a:t>
                      </a:r>
                      <a:endParaRPr lang="en-US" sz="1000" b="0" i="0" u="none" strike="noStrike" dirty="0">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\p{L&amp;}</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r>
              <a:tr h="370840">
                <a:tc>
                  <a:txBody>
                    <a:bodyPr/>
                    <a:lstStyle/>
                    <a:p>
                      <a:pPr algn="ctr" fontAlgn="ctr"/>
                      <a:r>
                        <a:rPr lang="en-US" sz="1000" u="none" strike="noStrike">
                          <a:effectLst/>
                        </a:rPr>
                        <a:t>[:ascii:]</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ASCII</a:t>
                      </a:r>
                      <a:r>
                        <a:rPr lang="zh-CN" altLang="en-US" sz="1000" u="none" strike="noStrike">
                          <a:effectLst/>
                        </a:rPr>
                        <a:t>字符</a:t>
                      </a:r>
                      <a:endParaRPr lang="zh-CN" alt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[\x00-\x7F]</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\p{InBasicLatin}</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r>
              <a:tr h="370840">
                <a:tc>
                  <a:txBody>
                    <a:bodyPr/>
                    <a:lstStyle/>
                    <a:p>
                      <a:pPr algn="ctr" fontAlgn="ctr"/>
                      <a:r>
                        <a:rPr lang="en-US" sz="1000" u="none" strike="noStrike" dirty="0">
                          <a:effectLst/>
                        </a:rPr>
                        <a:t>[:blank:]</a:t>
                      </a:r>
                      <a:endParaRPr lang="en-US" sz="1000" b="0" i="0" u="none" strike="noStrike" dirty="0">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zh-CN" altLang="en-US" sz="1000" u="none" strike="noStrike">
                          <a:effectLst/>
                        </a:rPr>
                        <a:t>空格字符和制表符</a:t>
                      </a:r>
                      <a:endParaRPr lang="zh-CN" alt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 \t]</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[\p{Zs}\t]</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r>
              <a:tr h="370840">
                <a:tc>
                  <a:txBody>
                    <a:bodyPr/>
                    <a:lstStyle/>
                    <a:p>
                      <a:pPr algn="ctr" fontAlgn="ctr"/>
                      <a:r>
                        <a:rPr lang="en-US" sz="1000" u="none" strike="noStrike">
                          <a:effectLst/>
                        </a:rPr>
                        <a:t>[:cntrl:]</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zh-CN" altLang="en-US" sz="1000" u="none" strike="noStrike">
                          <a:effectLst/>
                        </a:rPr>
                        <a:t>控制字符</a:t>
                      </a:r>
                      <a:endParaRPr lang="zh-CN" alt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dirty="0">
                          <a:effectLst/>
                        </a:rPr>
                        <a:t>[\x00-\x1F\x7F]</a:t>
                      </a:r>
                      <a:endParaRPr lang="en-US" sz="1000" b="0" i="0" u="none" strike="noStrike" dirty="0">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\p{Cc}</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r>
              <a:tr h="370840">
                <a:tc>
                  <a:txBody>
                    <a:bodyPr/>
                    <a:lstStyle/>
                    <a:p>
                      <a:pPr algn="ctr" fontAlgn="ctr"/>
                      <a:r>
                        <a:rPr lang="en-US" sz="1000" u="none" strike="noStrike">
                          <a:effectLst/>
                        </a:rPr>
                        <a:t>[:digit:]</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zh-CN" altLang="en-US" sz="1000" u="none" strike="noStrike" dirty="0">
                          <a:effectLst/>
                        </a:rPr>
                        <a:t>数字字符</a:t>
                      </a:r>
                      <a:endParaRPr lang="zh-CN" altLang="en-US" sz="1000" b="0" i="0" u="none" strike="noStrike" dirty="0">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altLang="zh-CN" sz="1000" u="none" strike="noStrike">
                          <a:effectLst/>
                        </a:rPr>
                        <a:t>[0-9]</a:t>
                      </a:r>
                      <a:endParaRPr lang="en-US" altLang="zh-CN"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\p{Nd}</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r>
              <a:tr h="370840">
                <a:tc>
                  <a:txBody>
                    <a:bodyPr/>
                    <a:lstStyle/>
                    <a:p>
                      <a:pPr algn="ctr" fontAlgn="ctr"/>
                      <a:r>
                        <a:rPr lang="en-US" sz="1000" u="none" strike="noStrike">
                          <a:effectLst/>
                        </a:rPr>
                        <a:t>[:graph:]</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zh-CN" altLang="en-US" sz="1000" u="none" strike="noStrike">
                          <a:effectLst/>
                        </a:rPr>
                        <a:t>空白字符之外的字符</a:t>
                      </a:r>
                      <a:endParaRPr lang="zh-CN" alt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[\x21-\x7E]</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[^\p{Z}\p{C}]</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r>
              <a:tr h="370840">
                <a:tc>
                  <a:txBody>
                    <a:bodyPr/>
                    <a:lstStyle/>
                    <a:p>
                      <a:pPr algn="ctr" fontAlgn="ctr"/>
                      <a:r>
                        <a:rPr lang="en-US" sz="1000" u="none" strike="noStrike">
                          <a:effectLst/>
                        </a:rPr>
                        <a:t>[:lower:]</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zh-CN" altLang="en-US" sz="1000" u="none" strike="noStrike">
                          <a:effectLst/>
                        </a:rPr>
                        <a:t>小写字母字符</a:t>
                      </a:r>
                      <a:endParaRPr lang="zh-CN" alt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[a-z]</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\p{Ll}</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r>
              <a:tr h="370840">
                <a:tc>
                  <a:txBody>
                    <a:bodyPr/>
                    <a:lstStyle/>
                    <a:p>
                      <a:pPr algn="ctr" fontAlgn="ctr"/>
                      <a:r>
                        <a:rPr lang="en-US" sz="1000" u="none" strike="noStrike">
                          <a:effectLst/>
                        </a:rPr>
                        <a:t>[:print:]</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zh-CN" altLang="en-US" sz="1000" u="none" strike="noStrike">
                          <a:effectLst/>
                        </a:rPr>
                        <a:t>类似</a:t>
                      </a:r>
                      <a:r>
                        <a:rPr lang="en-US" altLang="zh-CN" sz="1000" u="none" strike="noStrike">
                          <a:effectLst/>
                        </a:rPr>
                        <a:t>[:</a:t>
                      </a:r>
                      <a:r>
                        <a:rPr lang="en-US" sz="1000" u="none" strike="noStrike">
                          <a:effectLst/>
                        </a:rPr>
                        <a:t>graph:]，</a:t>
                      </a:r>
                      <a:r>
                        <a:rPr lang="zh-CN" altLang="en-US" sz="1000" u="none" strike="noStrike">
                          <a:effectLst/>
                        </a:rPr>
                        <a:t>但包括空白字符</a:t>
                      </a:r>
                      <a:endParaRPr lang="zh-CN" alt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[\x20-\x7E]</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\P{C}</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r>
              <a:tr h="370840">
                <a:tc>
                  <a:txBody>
                    <a:bodyPr/>
                    <a:lstStyle/>
                    <a:p>
                      <a:pPr algn="ctr" fontAlgn="ctr"/>
                      <a:r>
                        <a:rPr lang="en-US" sz="1000" u="none" strike="noStrike">
                          <a:effectLst/>
                        </a:rPr>
                        <a:t>[:punct:]</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zh-CN" altLang="en-US" sz="1000" u="none" strike="noStrike">
                          <a:effectLst/>
                        </a:rPr>
                        <a:t>标点符号</a:t>
                      </a:r>
                      <a:endParaRPr lang="zh-CN" alt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altLang="zh-CN" sz="1000" u="none" strike="noStrike">
                          <a:effectLst/>
                        </a:rPr>
                        <a:t>[][!"#$%&amp;'()*+,./:;&lt;=&gt;?@\^_`{|}~-]</a:t>
                      </a:r>
                      <a:endParaRPr lang="en-US" altLang="zh-CN"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[\p{P}\p{S}]</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r>
              <a:tr h="370840">
                <a:tc>
                  <a:txBody>
                    <a:bodyPr/>
                    <a:lstStyle/>
                    <a:p>
                      <a:pPr algn="ctr" fontAlgn="ctr"/>
                      <a:r>
                        <a:rPr lang="en-US" sz="1000" u="none" strike="noStrike">
                          <a:effectLst/>
                        </a:rPr>
                        <a:t>[:space:]</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zh-CN" altLang="en-US" sz="1000" u="none" strike="noStrike">
                          <a:effectLst/>
                        </a:rPr>
                        <a:t>空白字符</a:t>
                      </a:r>
                      <a:endParaRPr lang="zh-CN" alt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 \t\r\n\v\f]</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[\p{Z}\t\r\n\v\f]</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r>
              <a:tr h="370840">
                <a:tc>
                  <a:txBody>
                    <a:bodyPr/>
                    <a:lstStyle/>
                    <a:p>
                      <a:pPr algn="ctr" fontAlgn="ctr"/>
                      <a:r>
                        <a:rPr lang="en-US" sz="1000" u="none" strike="noStrike">
                          <a:effectLst/>
                        </a:rPr>
                        <a:t>[:upper:]</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zh-CN" altLang="en-US" sz="1000" u="none" strike="noStrike">
                          <a:effectLst/>
                        </a:rPr>
                        <a:t>大写字母字符</a:t>
                      </a:r>
                      <a:endParaRPr lang="zh-CN" alt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[A-Z]</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\p{Lu}</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r>
              <a:tr h="370840">
                <a:tc>
                  <a:txBody>
                    <a:bodyPr/>
                    <a:lstStyle/>
                    <a:p>
                      <a:pPr algn="ctr" fontAlgn="ctr"/>
                      <a:r>
                        <a:rPr lang="en-US" sz="1000" u="none" strike="noStrike">
                          <a:effectLst/>
                        </a:rPr>
                        <a:t>[:word:]*</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zh-CN" altLang="en-US" sz="1000" u="none" strike="noStrike">
                          <a:effectLst/>
                        </a:rPr>
                        <a:t>字母字符</a:t>
                      </a:r>
                      <a:endParaRPr lang="zh-CN" alt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[A-Za-z0-9_]</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a:effectLst/>
                        </a:rPr>
                        <a:t>[\p{L}\p{N}\p{Pc}]</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r>
              <a:tr h="370840">
                <a:tc>
                  <a:txBody>
                    <a:bodyPr/>
                    <a:lstStyle/>
                    <a:p>
                      <a:pPr algn="ctr" fontAlgn="ctr"/>
                      <a:r>
                        <a:rPr lang="en-US" sz="1000" u="none" strike="noStrike">
                          <a:effectLst/>
                        </a:rPr>
                        <a:t>[:xdigit:]</a:t>
                      </a:r>
                      <a:endParaRPr 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zh-CN" altLang="en-US" sz="1000" u="none" strike="noStrike">
                          <a:effectLst/>
                        </a:rPr>
                        <a:t>十六进制字符</a:t>
                      </a:r>
                      <a:endParaRPr lang="zh-CN" altLang="en-US" sz="1000" b="0" i="0" u="none" strike="noStrike">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dirty="0">
                          <a:effectLst/>
                        </a:rPr>
                        <a:t>[A-Fa-f0-9]</a:t>
                      </a:r>
                      <a:endParaRPr lang="en-US" sz="1000" b="0" i="0" u="none" strike="noStrike" dirty="0">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en-US" sz="1000" u="none" strike="noStrike" dirty="0">
                          <a:effectLst/>
                        </a:rPr>
                        <a:t>[A-Fa-f0-9]</a:t>
                      </a:r>
                      <a:endParaRPr lang="en-US" sz="1000" b="0" i="0" u="none" strike="noStrike" dirty="0">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r>
            </a:tbl>
          </a:graphicData>
        </a:graphic>
      </p:graphicFrame>
      <p:pic>
        <p:nvPicPr>
          <p:cNvPr id="5" name="Picture 3" descr="C:\Users\fiona\AppData\Local\Microsoft\Windows\Temporary Internet Files\Content.IE5\ON23B7GE\red-button-for-web[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564" y="5776111"/>
            <a:ext cx="963440" cy="963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0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746" name="直接连接符 6"/>
          <p:cNvCxnSpPr>
            <a:cxnSpLocks noChangeShapeType="1"/>
          </p:cNvCxnSpPr>
          <p:nvPr/>
        </p:nvCxnSpPr>
        <p:spPr bwMode="auto">
          <a:xfrm>
            <a:off x="4321175" y="3305175"/>
            <a:ext cx="5257800" cy="0"/>
          </a:xfrm>
          <a:prstGeom prst="line">
            <a:avLst/>
          </a:prstGeom>
          <a:noFill/>
          <a:ln w="19050" cmpd="sng">
            <a:solidFill>
              <a:schemeClr val="bg1"/>
            </a:solidFill>
            <a:round/>
            <a:headEnd type="oval" w="med" len="med"/>
            <a:tailEnd type="oval" w="med" len="med"/>
          </a:ln>
          <a:extLst>
            <a:ext uri="{909E8E84-426E-40DD-AFC4-6F175D3DCCD1}">
              <a14:hiddenFill xmlns:a14="http://schemas.microsoft.com/office/drawing/2010/main">
                <a:noFill/>
              </a14:hiddenFill>
            </a:ext>
          </a:extLst>
        </p:spPr>
      </p:cxnSp>
      <p:sp>
        <p:nvSpPr>
          <p:cNvPr id="31747" name="KSO_GT2.1"/>
          <p:cNvSpPr txBox="1">
            <a:spLocks noChangeArrowheads="1"/>
          </p:cNvSpPr>
          <p:nvPr/>
        </p:nvSpPr>
        <p:spPr bwMode="auto">
          <a:xfrm>
            <a:off x="5075239" y="3349628"/>
            <a:ext cx="4476751"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r" eaLnBrk="1" hangingPunct="1">
              <a:lnSpc>
                <a:spcPct val="130000"/>
              </a:lnSpc>
            </a:pPr>
            <a:r>
              <a:rPr lang="en-US" altLang="zh-CN" sz="1600" dirty="0">
                <a:solidFill>
                  <a:schemeClr val="bg1"/>
                </a:solidFill>
                <a:latin typeface="Segoe UI" pitchFamily="34" charset="0"/>
                <a:cs typeface="Segoe UI" pitchFamily="34" charset="0"/>
              </a:rPr>
              <a:t>re &amp; regex</a:t>
            </a:r>
          </a:p>
        </p:txBody>
      </p:sp>
      <p:grpSp>
        <p:nvGrpSpPr>
          <p:cNvPr id="31748" name="Group 4"/>
          <p:cNvGrpSpPr>
            <a:grpSpLocks/>
          </p:cNvGrpSpPr>
          <p:nvPr/>
        </p:nvGrpSpPr>
        <p:grpSpPr bwMode="auto">
          <a:xfrm>
            <a:off x="3021015" y="2433639"/>
            <a:ext cx="1536700" cy="1987550"/>
            <a:chOff x="0" y="0"/>
            <a:chExt cx="1152785" cy="1490412"/>
          </a:xfrm>
        </p:grpSpPr>
        <p:grpSp>
          <p:nvGrpSpPr>
            <p:cNvPr id="31749" name="Group 5"/>
            <p:cNvGrpSpPr>
              <a:grpSpLocks/>
            </p:cNvGrpSpPr>
            <p:nvPr/>
          </p:nvGrpSpPr>
          <p:grpSpPr bwMode="auto">
            <a:xfrm>
              <a:off x="138402" y="0"/>
              <a:ext cx="1014383" cy="1490412"/>
              <a:chOff x="0" y="0"/>
              <a:chExt cx="1014383" cy="1490412"/>
            </a:xfrm>
          </p:grpSpPr>
          <p:sp>
            <p:nvSpPr>
              <p:cNvPr id="31750"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sz="3200">
                  <a:solidFill>
                    <a:srgbClr val="FFFFFF"/>
                  </a:solidFill>
                </a:endParaRPr>
              </a:p>
            </p:txBody>
          </p:sp>
          <p:sp>
            <p:nvSpPr>
              <p:cNvPr id="31751" name="KSO_GN2"/>
              <p:cNvSpPr>
                <a:spLocks noChangeArrowheads="1"/>
              </p:cNvSpPr>
              <p:nvPr/>
            </p:nvSpPr>
            <p:spPr bwMode="auto">
              <a:xfrm rot="1132031">
                <a:off x="43080" y="31875"/>
                <a:ext cx="931612" cy="1428311"/>
              </a:xfrm>
              <a:prstGeom prst="roundRect">
                <a:avLst>
                  <a:gd name="adj" fmla="val 12134"/>
                </a:avLst>
              </a:prstGeom>
              <a:noFill/>
              <a:ln w="25400" cmpd="sng">
                <a:solidFill>
                  <a:srgbClr val="FFFFFF"/>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6400" dirty="0" smtClean="0">
                    <a:solidFill>
                      <a:srgbClr val="FFFFFF"/>
                    </a:solidFill>
                    <a:latin typeface="Impact" pitchFamily="34" charset="0"/>
                    <a:ea typeface="Gungsuh" pitchFamily="18" charset="-127"/>
                  </a:rPr>
                  <a:t>02</a:t>
                </a:r>
                <a:endParaRPr lang="zh-CN" altLang="en-US" sz="6400" dirty="0">
                  <a:solidFill>
                    <a:srgbClr val="FFFFFF"/>
                  </a:solidFill>
                  <a:latin typeface="Impact" pitchFamily="34" charset="0"/>
                  <a:ea typeface="Gungsuh" pitchFamily="18" charset="-127"/>
                </a:endParaRPr>
              </a:p>
            </p:txBody>
          </p:sp>
        </p:grpSp>
        <p:sp>
          <p:nvSpPr>
            <p:cNvPr id="31752" name="圆角矩形 26"/>
            <p:cNvSpPr>
              <a:spLocks/>
            </p:cNvSpPr>
            <p:nvPr/>
          </p:nvSpPr>
          <p:spPr bwMode="auto">
            <a:xfrm rot="1132031">
              <a:off x="0" y="832988"/>
              <a:ext cx="1014383" cy="634430"/>
            </a:xfrm>
            <a:custGeom>
              <a:avLst/>
              <a:gdLst>
                <a:gd name="T0" fmla="*/ 0 w 1321797"/>
                <a:gd name="T1" fmla="*/ 451707 h 826698"/>
                <a:gd name="T2" fmla="*/ 1321797 w 1321797"/>
                <a:gd name="T3" fmla="*/ 0 h 826698"/>
                <a:gd name="T4" fmla="*/ 1321797 w 1321797"/>
                <a:gd name="T5" fmla="*/ 666338 h 826698"/>
                <a:gd name="T6" fmla="*/ 1161437 w 1321797"/>
                <a:gd name="T7" fmla="*/ 826698 h 826698"/>
                <a:gd name="T8" fmla="*/ 160360 w 1321797"/>
                <a:gd name="T9" fmla="*/ 826698 h 826698"/>
                <a:gd name="T10" fmla="*/ 0 w 1321797"/>
                <a:gd name="T11" fmla="*/ 666338 h 826698"/>
                <a:gd name="T12" fmla="*/ 0 w 1321797"/>
                <a:gd name="T13" fmla="*/ 451707 h 826698"/>
              </a:gdLst>
              <a:ahLst/>
              <a:cxnLst>
                <a:cxn ang="0">
                  <a:pos x="T0" y="T1"/>
                </a:cxn>
                <a:cxn ang="0">
                  <a:pos x="T2" y="T3"/>
                </a:cxn>
                <a:cxn ang="0">
                  <a:pos x="T4" y="T5"/>
                </a:cxn>
                <a:cxn ang="0">
                  <a:pos x="T6" y="T7"/>
                </a:cxn>
                <a:cxn ang="0">
                  <a:pos x="T8" y="T9"/>
                </a:cxn>
                <a:cxn ang="0">
                  <a:pos x="T10" y="T11"/>
                </a:cxn>
                <a:cxn ang="0">
                  <a:pos x="T12" y="T13"/>
                </a:cxn>
              </a:cxnLst>
              <a:rect l="0" t="0" r="r" b="b"/>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a:alphaModFix amt="6600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31753" name="KSO_GT2"/>
          <p:cNvSpPr txBox="1">
            <a:spLocks noChangeArrowheads="1"/>
          </p:cNvSpPr>
          <p:nvPr/>
        </p:nvSpPr>
        <p:spPr bwMode="auto">
          <a:xfrm>
            <a:off x="4900615" y="2787653"/>
            <a:ext cx="4651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r" eaLnBrk="1" hangingPunct="1">
              <a:lnSpc>
                <a:spcPct val="80000"/>
              </a:lnSpc>
            </a:pPr>
            <a:r>
              <a:rPr lang="en-US" altLang="zh-CN" sz="2400" b="1" dirty="0">
                <a:solidFill>
                  <a:srgbClr val="FFC000"/>
                </a:solidFill>
                <a:latin typeface="Segoe UI" pitchFamily="34" charset="0"/>
                <a:cs typeface="Segoe UI" pitchFamily="34" charset="0"/>
              </a:rPr>
              <a:t>Python</a:t>
            </a:r>
            <a:r>
              <a:rPr lang="zh-CN" altLang="en-US" sz="2400" b="1" dirty="0">
                <a:solidFill>
                  <a:srgbClr val="FFC000"/>
                </a:solidFill>
                <a:latin typeface="Segoe UI" pitchFamily="34" charset="0"/>
                <a:cs typeface="Segoe UI" pitchFamily="34" charset="0"/>
              </a:rPr>
              <a:t>实现正则的方法</a:t>
            </a:r>
          </a:p>
        </p:txBody>
      </p:sp>
    </p:spTree>
    <p:extLst>
      <p:ext uri="{BB962C8B-B14F-4D97-AF65-F5344CB8AC3E}">
        <p14:creationId xmlns:p14="http://schemas.microsoft.com/office/powerpoint/2010/main" val="203693946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33961"/>
            <a:ext cx="10972800" cy="1143000"/>
          </a:xfrm>
        </p:spPr>
        <p:txBody>
          <a:bodyPr/>
          <a:lstStyle/>
          <a:p>
            <a:pPr>
              <a:buFont typeface="Arial" pitchFamily="34" charset="0"/>
            </a:pPr>
            <a:r>
              <a:rPr lang="en-US" altLang="zh-CN" sz="2800" b="1" kern="1200" dirty="0">
                <a:solidFill>
                  <a:srgbClr val="FFFFFF"/>
                </a:solidFill>
                <a:latin typeface="微软雅黑" pitchFamily="34" charset="-122"/>
                <a:ea typeface="微软雅黑" pitchFamily="34" charset="-122"/>
                <a:cs typeface="+mn-cs"/>
              </a:rPr>
              <a:t>Python </a:t>
            </a:r>
            <a:r>
              <a:rPr lang="zh-CN" altLang="en-US" sz="2800" b="1" kern="1200" dirty="0">
                <a:solidFill>
                  <a:srgbClr val="FFFFFF"/>
                </a:solidFill>
                <a:latin typeface="微软雅黑" pitchFamily="34" charset="-122"/>
                <a:ea typeface="微软雅黑" pitchFamily="34" charset="-122"/>
                <a:cs typeface="+mn-cs"/>
              </a:rPr>
              <a:t>正</a:t>
            </a:r>
            <a:r>
              <a:rPr lang="zh-CN" altLang="en-US" sz="2800" b="1" kern="1200" dirty="0" smtClean="0">
                <a:solidFill>
                  <a:srgbClr val="FFFFFF"/>
                </a:solidFill>
                <a:latin typeface="微软雅黑" pitchFamily="34" charset="-122"/>
                <a:ea typeface="微软雅黑" pitchFamily="34" charset="-122"/>
                <a:cs typeface="+mn-cs"/>
              </a:rPr>
              <a:t>则使用步骤</a:t>
            </a:r>
            <a:endParaRPr lang="zh-CN" altLang="en-US" sz="2800" b="1" kern="1200" dirty="0">
              <a:solidFill>
                <a:srgbClr val="FFFFFF"/>
              </a:solidFill>
              <a:latin typeface="微软雅黑" pitchFamily="34" charset="-122"/>
              <a:ea typeface="微软雅黑" pitchFamily="34" charset="-122"/>
              <a:cs typeface="+mn-cs"/>
            </a:endParaRPr>
          </a:p>
        </p:txBody>
      </p:sp>
      <p:graphicFrame>
        <p:nvGraphicFramePr>
          <p:cNvPr id="6" name="内容占位符 5"/>
          <p:cNvGraphicFramePr>
            <a:graphicFrameLocks noGrp="1" noChangeAspect="1"/>
          </p:cNvGraphicFramePr>
          <p:nvPr>
            <p:ph idx="1"/>
            <p:extLst>
              <p:ext uri="{D42A27DB-BD31-4B8C-83A1-F6EECF244321}">
                <p14:modId xmlns:p14="http://schemas.microsoft.com/office/powerpoint/2010/main" val="1854727721"/>
              </p:ext>
            </p:extLst>
          </p:nvPr>
        </p:nvGraphicFramePr>
        <p:xfrm>
          <a:off x="148274" y="1037229"/>
          <a:ext cx="9613976" cy="5275386"/>
        </p:xfrm>
        <a:graphic>
          <a:graphicData uri="http://schemas.openxmlformats.org/presentationml/2006/ole">
            <mc:AlternateContent xmlns:mc="http://schemas.openxmlformats.org/markup-compatibility/2006">
              <mc:Choice xmlns:v="urn:schemas-microsoft-com:vml" Requires="v">
                <p:oleObj spid="_x0000_s55323" name="Visio" r:id="rId3" imgW="12949903" imgH="7106130" progId="Visio.Drawing.11">
                  <p:embed/>
                </p:oleObj>
              </mc:Choice>
              <mc:Fallback>
                <p:oleObj name="Visio" r:id="rId3" imgW="12949903" imgH="7106130" progId="Visio.Drawing.11">
                  <p:embed/>
                  <p:pic>
                    <p:nvPicPr>
                      <p:cNvPr id="0" name=""/>
                      <p:cNvPicPr/>
                      <p:nvPr/>
                    </p:nvPicPr>
                    <p:blipFill>
                      <a:blip r:embed="rId4"/>
                      <a:stretch>
                        <a:fillRect/>
                      </a:stretch>
                    </p:blipFill>
                    <p:spPr>
                      <a:xfrm>
                        <a:off x="148274" y="1037229"/>
                        <a:ext cx="9613976" cy="5275386"/>
                      </a:xfrm>
                      <a:prstGeom prst="rect">
                        <a:avLst/>
                      </a:prstGeom>
                    </p:spPr>
                  </p:pic>
                </p:oleObj>
              </mc:Fallback>
            </mc:AlternateContent>
          </a:graphicData>
        </a:graphic>
      </p:graphicFrame>
      <p:sp>
        <p:nvSpPr>
          <p:cNvPr id="3" name="TextBox 2"/>
          <p:cNvSpPr txBox="1"/>
          <p:nvPr/>
        </p:nvSpPr>
        <p:spPr>
          <a:xfrm>
            <a:off x="9913545" y="1919335"/>
            <a:ext cx="1107996" cy="369332"/>
          </a:xfrm>
          <a:prstGeom prst="rect">
            <a:avLst/>
          </a:prstGeom>
          <a:noFill/>
        </p:spPr>
        <p:txBody>
          <a:bodyPr wrap="none" rtlCol="0">
            <a:spAutoFit/>
          </a:bodyPr>
          <a:lstStyle/>
          <a:p>
            <a:r>
              <a:rPr lang="zh-CN" altLang="en-US" b="1" dirty="0" smtClean="0">
                <a:hlinkClick r:id="rId5" action="ppaction://hlinkfile"/>
              </a:rPr>
              <a:t>演示文件</a:t>
            </a:r>
            <a:endParaRPr lang="zh-CN" altLang="en-US" b="1" dirty="0"/>
          </a:p>
        </p:txBody>
      </p:sp>
    </p:spTree>
    <p:extLst>
      <p:ext uri="{BB962C8B-B14F-4D97-AF65-F5344CB8AC3E}">
        <p14:creationId xmlns:p14="http://schemas.microsoft.com/office/powerpoint/2010/main" val="2518589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423</TotalTime>
  <Pages>0</Pages>
  <Words>2948</Words>
  <Characters>0</Characters>
  <Application>Microsoft Office PowerPoint</Application>
  <DocSecurity>0</DocSecurity>
  <PresentationFormat>自定义</PresentationFormat>
  <Lines>0</Lines>
  <Paragraphs>555</Paragraphs>
  <Slides>29</Slides>
  <Notes>1</Notes>
  <HiddenSlides>0</HiddenSlides>
  <MMClips>0</MMClips>
  <ScaleCrop>false</ScaleCrop>
  <HeadingPairs>
    <vt:vector size="6" baseType="variant">
      <vt:variant>
        <vt:lpstr>主题</vt:lpstr>
      </vt:variant>
      <vt:variant>
        <vt:i4>5</vt:i4>
      </vt:variant>
      <vt:variant>
        <vt:lpstr>嵌入 OLE 服务器</vt:lpstr>
      </vt:variant>
      <vt:variant>
        <vt:i4>1</vt:i4>
      </vt:variant>
      <vt:variant>
        <vt:lpstr>幻灯片标题</vt:lpstr>
      </vt:variant>
      <vt:variant>
        <vt:i4>29</vt:i4>
      </vt:variant>
    </vt:vector>
  </HeadingPairs>
  <TitlesOfParts>
    <vt:vector size="35" baseType="lpstr">
      <vt:lpstr>Office 主题</vt:lpstr>
      <vt:lpstr>1_Office 主题</vt:lpstr>
      <vt:lpstr>2_Office 主题</vt:lpstr>
      <vt:lpstr>3_Office 主题</vt:lpstr>
      <vt:lpstr>5_Office 主题</vt:lpstr>
      <vt:lpstr>Visio</vt:lpstr>
      <vt:lpstr>PowerPoint 演示文稿</vt:lpstr>
      <vt:lpstr>PowerPoint 演示文稿</vt:lpstr>
      <vt:lpstr>PowerPoint 演示文稿</vt:lpstr>
      <vt:lpstr>PowerPoint 演示文稿</vt:lpstr>
      <vt:lpstr>PowerPoint 演示文稿</vt:lpstr>
      <vt:lpstr>BRE vs ERE</vt:lpstr>
      <vt:lpstr>POSIX 字符集</vt:lpstr>
      <vt:lpstr>PowerPoint 演示文稿</vt:lpstr>
      <vt:lpstr>Python 正则使用步骤</vt:lpstr>
      <vt:lpstr>PowerPoint 演示文稿</vt:lpstr>
      <vt:lpstr>PowerPoint 演示文稿</vt:lpstr>
      <vt:lpstr>PowerPoint 演示文稿</vt:lpstr>
      <vt:lpstr>正则语法</vt:lpstr>
      <vt:lpstr>正则语法</vt:lpstr>
      <vt:lpstr>正则语法</vt:lpstr>
      <vt:lpstr>正则语法</vt:lpstr>
      <vt:lpstr>正则语法</vt:lpstr>
      <vt:lpstr>正则语法</vt:lpstr>
      <vt:lpstr>正则语法</vt:lpstr>
      <vt:lpstr>正则语法</vt:lpstr>
      <vt:lpstr>正则语法</vt:lpstr>
      <vt:lpstr>PowerPoint 演示文稿</vt:lpstr>
      <vt:lpstr>PowerPoint 演示文稿</vt:lpstr>
      <vt:lpstr>元字符列表（基本）</vt:lpstr>
      <vt:lpstr>元字符列表（基本）-续</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李国海</dc:creator>
  <cp:lastModifiedBy>fiona</cp:lastModifiedBy>
  <cp:revision>161</cp:revision>
  <dcterms:created xsi:type="dcterms:W3CDTF">2014-06-29T11:45:14Z</dcterms:created>
  <dcterms:modified xsi:type="dcterms:W3CDTF">2017-04-11T03:24:00Z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2052-9.1.0.4555</vt:lpwstr>
  </property>
</Properties>
</file>