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FDB10-CA18-4B8C-BAA4-874530551AAF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2ADB9-D8FB-4F2D-9E44-BC083C76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784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2ADB9-D8FB-4F2D-9E44-BC083C76AD9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527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B35F-12E3-4ABD-9BF4-FC309EAC281D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B7C8-FA6F-495C-B32D-55118277A4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63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B35F-12E3-4ABD-9BF4-FC309EAC281D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B7C8-FA6F-495C-B32D-55118277A4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08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B35F-12E3-4ABD-9BF4-FC309EAC281D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B7C8-FA6F-495C-B32D-55118277A4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21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B35F-12E3-4ABD-9BF4-FC309EAC281D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B7C8-FA6F-495C-B32D-55118277A4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98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B35F-12E3-4ABD-9BF4-FC309EAC281D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B7C8-FA6F-495C-B32D-55118277A4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73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B35F-12E3-4ABD-9BF4-FC309EAC281D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B7C8-FA6F-495C-B32D-55118277A4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96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B35F-12E3-4ABD-9BF4-FC309EAC281D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B7C8-FA6F-495C-B32D-55118277A4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45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B35F-12E3-4ABD-9BF4-FC309EAC281D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B7C8-FA6F-495C-B32D-55118277A4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71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B35F-12E3-4ABD-9BF4-FC309EAC281D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B7C8-FA6F-495C-B32D-55118277A4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99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B35F-12E3-4ABD-9BF4-FC309EAC281D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B7C8-FA6F-495C-B32D-55118277A4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62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B35F-12E3-4ABD-9BF4-FC309EAC281D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B7C8-FA6F-495C-B32D-55118277A4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90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2B35F-12E3-4ABD-9BF4-FC309EAC281D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7B7C8-FA6F-495C-B32D-55118277A4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27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armgkb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09319" y="1927655"/>
            <a:ext cx="8682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Python </a:t>
            </a:r>
            <a:r>
              <a:rPr lang="zh-CN" altLang="en-US" sz="3600" dirty="0" smtClean="0"/>
              <a:t>网页抓取基础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5387546" y="4160108"/>
            <a:ext cx="234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石今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833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5927" y="518984"/>
            <a:ext cx="9331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为保险起见，编写及测试爬虫脚本之前，我们先对</a:t>
            </a:r>
            <a:r>
              <a:rPr lang="en-US" altLang="zh-CN" dirty="0" smtClean="0"/>
              <a:t>settings.py</a:t>
            </a:r>
            <a:r>
              <a:rPr lang="zh-CN" altLang="en-US" dirty="0" smtClean="0"/>
              <a:t>进行设置。在</a:t>
            </a:r>
            <a:r>
              <a:rPr lang="en-US" altLang="zh-CN" dirty="0" smtClean="0"/>
              <a:t>settings.py</a:t>
            </a:r>
            <a:r>
              <a:rPr lang="zh-CN" altLang="en-US" dirty="0" smtClean="0"/>
              <a:t>中，大部分配置保持默认设置即可。而</a:t>
            </a:r>
            <a:r>
              <a:rPr lang="en-US" altLang="zh-CN" dirty="0" smtClean="0"/>
              <a:t>DOWNLOAD_DELAY</a:t>
            </a:r>
            <a:r>
              <a:rPr lang="zh-CN" altLang="en-US" dirty="0" smtClean="0"/>
              <a:t>我们将其取消注释，并设置为一个不小于一定数值的整数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en-US" altLang="zh-CN" dirty="0" smtClean="0"/>
              <a:t>30)</a:t>
            </a:r>
            <a:r>
              <a:rPr lang="zh-CN" altLang="en-US" dirty="0" smtClean="0"/>
              <a:t>。这里我们将</a:t>
            </a:r>
            <a:r>
              <a:rPr lang="en-US" altLang="zh-CN" dirty="0" smtClean="0"/>
              <a:t>DOWNLOAD_DELAY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，表示</a:t>
            </a:r>
            <a:r>
              <a:rPr lang="en-US" altLang="zh-CN" dirty="0" smtClean="0"/>
              <a:t>3s</a:t>
            </a:r>
            <a:r>
              <a:rPr lang="zh-CN" altLang="en-US" dirty="0" smtClean="0"/>
              <a:t>进行一次爬取。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7" y="1674727"/>
            <a:ext cx="90773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8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5927" y="518984"/>
            <a:ext cx="933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进入</a:t>
            </a:r>
            <a:r>
              <a:rPr lang="en-US" altLang="zh-CN" dirty="0" smtClean="0"/>
              <a:t>spiders</a:t>
            </a:r>
            <a:r>
              <a:rPr lang="zh-CN" altLang="en-US" dirty="0" smtClean="0"/>
              <a:t>文件夹，打开</a:t>
            </a:r>
            <a:r>
              <a:rPr lang="en-US" altLang="zh-CN" dirty="0" smtClean="0"/>
              <a:t>new.py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69" y="1214734"/>
            <a:ext cx="10398341" cy="242045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39114" y="4423719"/>
            <a:ext cx="973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我们先定义一个爬虫类，该类继承自</a:t>
            </a:r>
            <a:r>
              <a:rPr lang="en-US" altLang="zh-CN" dirty="0" err="1" smtClean="0"/>
              <a:t>scrapy.spiders.Spider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我们自定义一个名字，</a:t>
            </a:r>
            <a:r>
              <a:rPr lang="en-US" altLang="zh-CN" dirty="0" err="1" smtClean="0"/>
              <a:t>allowed_domains</a:t>
            </a:r>
            <a:r>
              <a:rPr lang="zh-CN" altLang="en-US" dirty="0" smtClean="0"/>
              <a:t>为指定爬虫爬取的网页范围，</a:t>
            </a:r>
            <a:r>
              <a:rPr lang="en-US" altLang="zh-CN" dirty="0" err="1" smtClean="0"/>
              <a:t>start_urls</a:t>
            </a:r>
            <a:r>
              <a:rPr lang="zh-CN" altLang="en-US" dirty="0" smtClean="0"/>
              <a:t>表示起始的爬取位点。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7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25" y="174924"/>
            <a:ext cx="12487275" cy="4695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7751" y="5362832"/>
            <a:ext cx="11450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之后，我们要加上一个</a:t>
            </a:r>
            <a:r>
              <a:rPr lang="en-US" altLang="zh-CN" dirty="0" smtClean="0"/>
              <a:t>parse</a:t>
            </a:r>
            <a:r>
              <a:rPr lang="zh-CN" altLang="en-US" dirty="0" smtClean="0"/>
              <a:t>函数，该函数的参数为网站的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。</a:t>
            </a:r>
            <a:r>
              <a:rPr lang="zh-CN" altLang="en-US" dirty="0" smtClean="0"/>
              <a:t>我们通过对</a:t>
            </a:r>
            <a:r>
              <a:rPr lang="zh-CN" altLang="en-US" dirty="0" smtClean="0"/>
              <a:t>网站的</a:t>
            </a:r>
            <a:r>
              <a:rPr lang="zh-CN" altLang="en-US" dirty="0" smtClean="0"/>
              <a:t>源码的处理</a:t>
            </a:r>
            <a:r>
              <a:rPr lang="zh-CN" altLang="en-US" dirty="0" smtClean="0"/>
              <a:t>，获得下一步的链接，使用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生成器来生成进一步要爬取的网站。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43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3741" y="634314"/>
            <a:ext cx="101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网页的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41" y="1183674"/>
            <a:ext cx="6791325" cy="3848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7751" y="5362832"/>
            <a:ext cx="11450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同样是在控制台中，选择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工具窗口，当提交某一访问时（打开某一超链接），可以看到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信息和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信息。其中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会作为</a:t>
            </a:r>
            <a:r>
              <a:rPr lang="en-US" altLang="zh-CN" dirty="0" smtClean="0"/>
              <a:t>parse()</a:t>
            </a:r>
            <a:r>
              <a:rPr lang="zh-CN" altLang="en-US" dirty="0" smtClean="0"/>
              <a:t>方法的参数传入。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5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3741" y="634314"/>
            <a:ext cx="10149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数据库爬虫的几条</a:t>
            </a:r>
            <a:r>
              <a:rPr lang="en-US" altLang="zh-CN" dirty="0" smtClean="0"/>
              <a:t>tips</a:t>
            </a:r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构建数据库时，需要知道数据来源，即，对抓取网页进行保留</a:t>
            </a:r>
            <a:r>
              <a:rPr lang="zh-CN" altLang="en-US" dirty="0" smtClean="0"/>
              <a:t>备份，以方便对数据进行验证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在保留网页后，根据网页在网站中的相对位置进行整理分类。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对网页元素进行整理分类，建立表格、数据库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9035" y="2720674"/>
            <a:ext cx="12725400" cy="7905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6119" y="4217773"/>
            <a:ext cx="8542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这里，我保存了访问网站的全文，文件起名方式为：对地址进行分割，取后三位，以下划线进行连接。这样可以在结果文件夹中直接看到网站的一个结构信息。也可以写一个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文件，对文件夹中的网页地址与文件名称的对应关系进行记录。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80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10" y="882736"/>
            <a:ext cx="6562725" cy="742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1610" y="2487828"/>
            <a:ext cx="85426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这里，我使用了</a:t>
            </a:r>
            <a:r>
              <a:rPr lang="en-US" altLang="zh-CN" dirty="0" err="1" smtClean="0"/>
              <a:t>xpath</a:t>
            </a:r>
            <a:r>
              <a:rPr lang="zh-CN" altLang="en-US" dirty="0" smtClean="0"/>
              <a:t>来对下一步要访问的地址进行定位。如果不会写</a:t>
            </a:r>
            <a:r>
              <a:rPr lang="en-US" altLang="zh-CN" dirty="0" err="1" smtClean="0"/>
              <a:t>xpath</a:t>
            </a:r>
            <a:r>
              <a:rPr lang="zh-CN" altLang="en-US" dirty="0" smtClean="0"/>
              <a:t>路径，可以使用之前说的</a:t>
            </a:r>
            <a:r>
              <a:rPr lang="en-US" altLang="zh-CN" dirty="0" smtClean="0"/>
              <a:t>copy </a:t>
            </a:r>
            <a:r>
              <a:rPr lang="en-US" altLang="zh-CN" dirty="0" err="1" smtClean="0"/>
              <a:t>Xpath</a:t>
            </a:r>
            <a:r>
              <a:rPr lang="zh-CN" altLang="en-US" dirty="0" smtClean="0"/>
              <a:t>来获得获得元素的</a:t>
            </a:r>
            <a:r>
              <a:rPr lang="en-US" altLang="zh-CN" dirty="0" err="1" smtClean="0"/>
              <a:t>xpath</a:t>
            </a:r>
            <a:r>
              <a:rPr lang="zh-CN" altLang="en-US" dirty="0" smtClean="0"/>
              <a:t>位置。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退回到项目文件夹的根目录，运行爬虫：</a:t>
            </a:r>
            <a:endParaRPr lang="en-US" altLang="zh-CN" dirty="0" smtClean="0"/>
          </a:p>
          <a:p>
            <a:r>
              <a:rPr lang="en-US" altLang="zh-CN" dirty="0" err="1" smtClean="0"/>
              <a:t>scrapy</a:t>
            </a:r>
            <a:r>
              <a:rPr lang="en-US" altLang="zh-CN" dirty="0" smtClean="0"/>
              <a:t> crawl </a:t>
            </a:r>
            <a:r>
              <a:rPr lang="en-US" altLang="zh-CN" dirty="0" err="1" smtClean="0"/>
              <a:t>mycancer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可以使用</a:t>
            </a:r>
            <a:r>
              <a:rPr lang="en-US" altLang="zh-CN" dirty="0" err="1" smtClean="0"/>
              <a:t>nohup</a:t>
            </a:r>
            <a:r>
              <a:rPr lang="zh-CN" altLang="en-US" dirty="0" smtClean="0"/>
              <a:t>命令， </a:t>
            </a:r>
            <a:r>
              <a:rPr lang="en-US" altLang="zh-CN" dirty="0" err="1" smtClean="0"/>
              <a:t>nohup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scrapy</a:t>
            </a:r>
            <a:r>
              <a:rPr lang="en-US" altLang="zh-CN" dirty="0" smtClean="0"/>
              <a:t> crawl </a:t>
            </a:r>
            <a:r>
              <a:rPr lang="en-US" altLang="zh-CN" dirty="0" err="1" smtClean="0"/>
              <a:t>mycancer</a:t>
            </a:r>
            <a:r>
              <a:rPr lang="en-US" altLang="zh-CN" dirty="0"/>
              <a:t> </a:t>
            </a:r>
            <a:r>
              <a:rPr lang="en-US" altLang="zh-CN" dirty="0" smtClean="0"/>
              <a:t>&amp;&gt; log.txt &amp;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183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48" y="1602483"/>
            <a:ext cx="11495888" cy="43648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5503" y="691978"/>
            <a:ext cx="679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页面抓取的完成总共用了两个小时左右。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9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4886" y="560173"/>
            <a:ext cx="9185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方法的网页的爬取方法：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案例： </a:t>
            </a:r>
            <a:r>
              <a:rPr lang="en-US" altLang="zh-CN" dirty="0" smtClean="0"/>
              <a:t>https://www.pharmgkb.org/search/browseAlpha.action?browseKey=allGenes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77" y="1728835"/>
            <a:ext cx="9857603" cy="682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1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8984" y="518984"/>
            <a:ext cx="10486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为什么要将这种网站单独拿出来讲？因为在这种网页中，点击</a:t>
            </a:r>
            <a:r>
              <a:rPr lang="en-US" altLang="zh-CN" dirty="0" smtClean="0"/>
              <a:t>Next 50 </a:t>
            </a:r>
            <a:r>
              <a:rPr lang="zh-CN" altLang="en-US" dirty="0" smtClean="0"/>
              <a:t>或选择页面，地址栏中网址都是不变的。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86" y="1481880"/>
            <a:ext cx="138779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7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8454" y="626076"/>
            <a:ext cx="94652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那么我们便打开控制台，点击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工具窗口，此时点击一个</a:t>
            </a:r>
            <a:r>
              <a:rPr lang="en-US" altLang="zh-CN" dirty="0" smtClean="0"/>
              <a:t>next 50</a:t>
            </a:r>
            <a:r>
              <a:rPr lang="zh-CN" altLang="en-US" dirty="0" smtClean="0"/>
              <a:t>，获得一个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信息，我们把</a:t>
            </a:r>
            <a:r>
              <a:rPr lang="en-US" altLang="zh-CN" dirty="0" smtClean="0"/>
              <a:t>response header</a:t>
            </a:r>
            <a:r>
              <a:rPr lang="zh-CN" altLang="en-US" dirty="0" smtClean="0"/>
              <a:t>复制如下：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GET </a:t>
            </a:r>
            <a:r>
              <a:rPr lang="en-US" altLang="zh-CN" dirty="0" smtClean="0">
                <a:solidFill>
                  <a:srgbClr val="FF0000"/>
                </a:solidFill>
              </a:rPr>
              <a:t>/search/</a:t>
            </a:r>
            <a:r>
              <a:rPr lang="en-US" altLang="zh-CN" dirty="0" err="1" smtClean="0">
                <a:solidFill>
                  <a:srgbClr val="FF0000"/>
                </a:solidFill>
              </a:rPr>
              <a:t>browseAlpha.action?returnType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en-US" altLang="zh-CN" dirty="0" err="1" smtClean="0">
                <a:solidFill>
                  <a:srgbClr val="FF0000"/>
                </a:solidFill>
              </a:rPr>
              <a:t>ajax&amp;browseKey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en-US" altLang="zh-CN" dirty="0" err="1" smtClean="0">
                <a:solidFill>
                  <a:srgbClr val="FF0000"/>
                </a:solidFill>
              </a:rPr>
              <a:t>allGenes&amp;opt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en-US" altLang="zh-CN" dirty="0" err="1" smtClean="0">
                <a:solidFill>
                  <a:srgbClr val="FF0000"/>
                </a:solidFill>
              </a:rPr>
              <a:t>A&amp;startIndex</a:t>
            </a:r>
            <a:r>
              <a:rPr lang="en-US" altLang="zh-CN" dirty="0" smtClean="0">
                <a:solidFill>
                  <a:srgbClr val="FF0000"/>
                </a:solidFill>
              </a:rPr>
              <a:t>=100 </a:t>
            </a:r>
            <a:r>
              <a:rPr lang="en-US" altLang="zh-CN" dirty="0" smtClean="0"/>
              <a:t>HTTP/1.1</a:t>
            </a:r>
          </a:p>
          <a:p>
            <a:r>
              <a:rPr lang="en-US" altLang="zh-CN" dirty="0" smtClean="0"/>
              <a:t>Host: www.pharmgkb.org</a:t>
            </a:r>
          </a:p>
          <a:p>
            <a:r>
              <a:rPr lang="en-US" altLang="zh-CN" dirty="0" smtClean="0"/>
              <a:t>Connection: keep-alive</a:t>
            </a:r>
          </a:p>
          <a:p>
            <a:r>
              <a:rPr lang="en-US" altLang="zh-CN" dirty="0" smtClean="0"/>
              <a:t>Accept: text/html, */*; q=0.01</a:t>
            </a:r>
          </a:p>
          <a:p>
            <a:r>
              <a:rPr lang="en-US" altLang="zh-CN" dirty="0" smtClean="0"/>
              <a:t>X-Requested-With: </a:t>
            </a:r>
            <a:r>
              <a:rPr lang="en-US" altLang="zh-CN" dirty="0" err="1" smtClean="0"/>
              <a:t>XMLHttpRequest</a:t>
            </a:r>
            <a:endParaRPr lang="en-US" altLang="zh-CN" dirty="0" smtClean="0"/>
          </a:p>
          <a:p>
            <a:r>
              <a:rPr lang="en-US" altLang="zh-CN" dirty="0" smtClean="0"/>
              <a:t>User-Agent: Mozilla/5.0 (Windows NT 10.0; Win64; x64) </a:t>
            </a:r>
            <a:r>
              <a:rPr lang="en-US" altLang="zh-CN" dirty="0" err="1" smtClean="0"/>
              <a:t>AppleWebKit</a:t>
            </a:r>
            <a:r>
              <a:rPr lang="en-US" altLang="zh-CN" dirty="0" smtClean="0"/>
              <a:t>/537.36 (KHTML, like Gecko) Chrome/51.0.2704.106 Safari/537.36</a:t>
            </a:r>
          </a:p>
          <a:p>
            <a:r>
              <a:rPr lang="en-US" altLang="zh-CN" dirty="0" err="1" smtClean="0"/>
              <a:t>Referer</a:t>
            </a:r>
            <a:r>
              <a:rPr lang="en-US" altLang="zh-CN" dirty="0" smtClean="0"/>
              <a:t>: https://www.pharmgkb.org/search/browseAlpha.action?browseKey=allGenes</a:t>
            </a:r>
          </a:p>
          <a:p>
            <a:r>
              <a:rPr lang="en-US" altLang="zh-CN" dirty="0" smtClean="0"/>
              <a:t>Accept-Encoding: </a:t>
            </a:r>
            <a:r>
              <a:rPr lang="en-US" altLang="zh-CN" dirty="0" err="1" smtClean="0"/>
              <a:t>gzip</a:t>
            </a:r>
            <a:r>
              <a:rPr lang="en-US" altLang="zh-CN" dirty="0" smtClean="0"/>
              <a:t>, deflate, </a:t>
            </a:r>
            <a:r>
              <a:rPr lang="en-US" altLang="zh-CN" dirty="0" err="1" smtClean="0"/>
              <a:t>sdch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br</a:t>
            </a:r>
            <a:endParaRPr lang="en-US" altLang="zh-CN" dirty="0" smtClean="0"/>
          </a:p>
          <a:p>
            <a:r>
              <a:rPr lang="en-US" altLang="zh-CN" dirty="0" smtClean="0"/>
              <a:t>Accept-Language: </a:t>
            </a:r>
            <a:r>
              <a:rPr lang="en-US" altLang="zh-CN" dirty="0" err="1" smtClean="0"/>
              <a:t>zh-CN,zh;q</a:t>
            </a:r>
            <a:r>
              <a:rPr lang="en-US" altLang="zh-CN" dirty="0" smtClean="0"/>
              <a:t>=0.8</a:t>
            </a:r>
          </a:p>
          <a:p>
            <a:r>
              <a:rPr lang="en-US" altLang="zh-CN" dirty="0" smtClean="0"/>
              <a:t>Cookie: JSESSIONID=33778F551F5D49EED12E4689324D2A48; _gat=1; _</a:t>
            </a:r>
            <a:r>
              <a:rPr lang="en-US" altLang="zh-CN" dirty="0" err="1" smtClean="0"/>
              <a:t>ga</a:t>
            </a:r>
            <a:r>
              <a:rPr lang="en-US" altLang="zh-CN" dirty="0" smtClean="0"/>
              <a:t>=GA1.2.1496219068.1483931103; _</a:t>
            </a:r>
            <a:r>
              <a:rPr lang="en-US" altLang="zh-CN" dirty="0" err="1" smtClean="0"/>
              <a:t>gali</a:t>
            </a:r>
            <a:r>
              <a:rPr lang="en-US" altLang="zh-CN" dirty="0" smtClean="0"/>
              <a:t>=yui_3_16_0_1_1487732837167_32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40259" y="5609968"/>
            <a:ext cx="1009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进行许多次比较，我们发现，只有</a:t>
            </a:r>
            <a:r>
              <a:rPr lang="en-US" altLang="zh-CN" dirty="0" err="1" smtClean="0"/>
              <a:t>startIndex</a:t>
            </a:r>
            <a:r>
              <a:rPr lang="zh-CN" altLang="en-US" dirty="0" smtClean="0"/>
              <a:t>产生变化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16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2595" y="1037968"/>
            <a:ext cx="895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</a:t>
            </a:r>
            <a:r>
              <a:rPr lang="zh-CN" altLang="en-US" dirty="0" smtClean="0"/>
              <a:t>网站的地址规律，生成一组地址，从网页中获得想要信息，以最简单的</a:t>
            </a:r>
            <a:r>
              <a:rPr lang="en-US" altLang="zh-CN" dirty="0" smtClean="0"/>
              <a:t>ftp</a:t>
            </a:r>
            <a:r>
              <a:rPr lang="zh-CN" altLang="en-US" dirty="0" smtClean="0"/>
              <a:t>为例：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66" y="1736768"/>
            <a:ext cx="7362825" cy="36480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81448" y="5280454"/>
            <a:ext cx="10569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上面的每一项，下载地址为</a:t>
            </a:r>
            <a:r>
              <a:rPr lang="en-US" altLang="zh-CN" dirty="0" smtClean="0">
                <a:hlinkClick r:id="rId3" invalidUrl="ftp://ftp.ncbi.nlm.nih.gov/gene/DATA/ASN_BINARY/Mammalia/&lt;"/>
              </a:rPr>
              <a:t>ftp://ftp.ncbi.nlm.nih.gov/gene/DATA/ASN_BINARY/Mammalia/&lt;</a:t>
            </a:r>
            <a:r>
              <a:rPr lang="zh-CN" altLang="en-US" dirty="0" smtClean="0"/>
              <a:t>压缩包名称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r>
              <a:rPr lang="zh-CN" altLang="en-US" dirty="0" smtClean="0"/>
              <a:t>如果需要批量下载，则需要获得页面中压缩包名称的集合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71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003" y="1575487"/>
            <a:ext cx="8582025" cy="4876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27438" y="642551"/>
            <a:ext cx="926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选中下图中的下拉菜单元素，对其进行复制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09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92" y="1257300"/>
            <a:ext cx="14335125" cy="5600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1061" y="486561"/>
            <a:ext cx="9437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我们发现了一组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和页面数字的对应关系，那么是不是更改</a:t>
            </a:r>
            <a:r>
              <a:rPr lang="en-US" altLang="zh-CN" dirty="0" err="1" smtClean="0">
                <a:solidFill>
                  <a:srgbClr val="FF0000"/>
                </a:solidFill>
              </a:rPr>
              <a:t>startIndex</a:t>
            </a:r>
            <a:r>
              <a:rPr lang="en-US" altLang="zh-CN" dirty="0" smtClean="0">
                <a:solidFill>
                  <a:srgbClr val="FF0000"/>
                </a:solidFill>
              </a:rPr>
              <a:t>=100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为这些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值，</a:t>
            </a:r>
            <a:r>
              <a:rPr lang="zh-CN" altLang="en-US" dirty="0" smtClean="0"/>
              <a:t>就可以获得网站的内容了呢？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39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06" y="1216110"/>
            <a:ext cx="7515225" cy="1295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1061" y="486561"/>
            <a:ext cx="943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答案是一定的。不过为了验证想法，我们对</a:t>
            </a:r>
            <a:r>
              <a:rPr lang="en-US" altLang="zh-CN" dirty="0" err="1" smtClean="0"/>
              <a:t>updateSearchTab</a:t>
            </a:r>
            <a:r>
              <a:rPr lang="zh-CN" altLang="en-US" dirty="0" smtClean="0"/>
              <a:t>函数进行搜索，得到结果：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61" y="3200400"/>
            <a:ext cx="8410575" cy="2286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6648" y="5972432"/>
            <a:ext cx="1030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函数中的</a:t>
            </a:r>
            <a:r>
              <a:rPr lang="en-US" altLang="zh-CN" dirty="0" err="1" smtClean="0"/>
              <a:t>tabId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startIndex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queryArgs</a:t>
            </a:r>
            <a:r>
              <a:rPr lang="zh-CN" altLang="en-US" dirty="0" smtClean="0"/>
              <a:t>三个参数与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中的参数进行对应，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的组成由传入参数的变化而变化。获得了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信息后，</a:t>
            </a:r>
            <a:r>
              <a:rPr lang="zh-CN" altLang="en-US" dirty="0" smtClean="0"/>
              <a:t>我们可以使用之前讲过的方法来获取所需要的页面。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59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2065" y="980303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作业：</a:t>
            </a:r>
            <a:endParaRPr lang="en-US" altLang="zh-CN" dirty="0" smtClean="0"/>
          </a:p>
          <a:p>
            <a:r>
              <a:rPr lang="zh-CN" altLang="en-US" dirty="0" smtClean="0"/>
              <a:t>抓取</a:t>
            </a:r>
            <a:r>
              <a:rPr lang="en-US" altLang="zh-CN" dirty="0" smtClean="0">
                <a:hlinkClick r:id="rId2"/>
              </a:rPr>
              <a:t>https://www.pharmgkb.org</a:t>
            </a:r>
            <a:r>
              <a:rPr lang="zh-CN" altLang="en-US" dirty="0"/>
              <a:t>网站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72065" y="4028303"/>
            <a:ext cx="216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谢谢观看！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211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82595" y="1037968"/>
            <a:ext cx="89545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为获取名称列表，最简单的方式就是</a:t>
            </a:r>
            <a:r>
              <a:rPr lang="en-US" altLang="zh-CN" dirty="0" smtClean="0"/>
              <a:t>Ctrl + S</a:t>
            </a:r>
            <a:r>
              <a:rPr lang="zh-CN" altLang="en-US" dirty="0" smtClean="0"/>
              <a:t>，保存整个页面的源码。或者，按</a:t>
            </a:r>
            <a:r>
              <a:rPr lang="en-US" altLang="zh-CN" dirty="0" smtClean="0"/>
              <a:t>F12</a:t>
            </a:r>
            <a:r>
              <a:rPr lang="zh-CN" altLang="en-US" dirty="0" smtClean="0"/>
              <a:t>，右键源码最上方的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元素，</a:t>
            </a:r>
            <a:r>
              <a:rPr lang="en-US" altLang="zh-CN" dirty="0" smtClean="0"/>
              <a:t>copy – copy  </a:t>
            </a:r>
            <a:r>
              <a:rPr lang="en-US" altLang="zh-CN" dirty="0" err="1" smtClean="0"/>
              <a:t>outerHTML</a:t>
            </a:r>
            <a:r>
              <a:rPr lang="zh-CN" altLang="en-US" dirty="0" smtClean="0"/>
              <a:t>，将整个页面的源码保存为一个文本文件。通过</a:t>
            </a:r>
            <a:r>
              <a:rPr lang="en-US" altLang="zh-CN" dirty="0" smtClean="0"/>
              <a:t>python re</a:t>
            </a:r>
            <a:r>
              <a:rPr lang="zh-CN" altLang="en-US" dirty="0" smtClean="0"/>
              <a:t>模块，以行为单位读取页面的源码，可以发现，含有所需名称的元素通常为如下形式：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&lt;a class="icon file" </a:t>
            </a:r>
            <a:r>
              <a:rPr lang="en-US" altLang="zh-CN" dirty="0" err="1" smtClean="0"/>
              <a:t>draggable</a:t>
            </a:r>
            <a:r>
              <a:rPr lang="en-US" altLang="zh-CN" dirty="0" smtClean="0"/>
              <a:t>="true"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="/gene/DATA/ASN_BINARY/Mammalia/All_Mammalia.ags.gz"&gt;All_Mammalia.ags.gz&lt;/a&gt;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我们可以直接使用</a:t>
            </a:r>
            <a:r>
              <a:rPr lang="en-US" altLang="zh-CN" dirty="0" smtClean="0"/>
              <a:t>m = </a:t>
            </a:r>
            <a:r>
              <a:rPr lang="en-US" altLang="zh-CN" dirty="0" err="1" smtClean="0"/>
              <a:t>re.match</a:t>
            </a:r>
            <a:r>
              <a:rPr lang="en-US" altLang="zh-CN" dirty="0" smtClean="0"/>
              <a:t>(r”.+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=\”(.+)\”&gt;.+ &gt;”,line)</a:t>
            </a:r>
            <a:r>
              <a:rPr lang="zh-CN" altLang="en-US" dirty="0" smtClean="0"/>
              <a:t>进行匹配，读取</a:t>
            </a:r>
            <a:r>
              <a:rPr lang="en-US" altLang="zh-CN" dirty="0" err="1" smtClean="0"/>
              <a:t>m.group</a:t>
            </a:r>
            <a:r>
              <a:rPr lang="en-US" altLang="zh-CN" dirty="0" smtClean="0"/>
              <a:t>(1)</a:t>
            </a:r>
            <a:r>
              <a:rPr lang="zh-CN" altLang="en-US" dirty="0" smtClean="0"/>
              <a:t>即可获得想要的结果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607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93124" y="1367481"/>
            <a:ext cx="1037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在掌握了最简单的方法后，我们希望以一种更聪明的方法来定位所要元素。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98" y="2040924"/>
            <a:ext cx="6600825" cy="5181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30746" y="2108886"/>
            <a:ext cx="29656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在用</a:t>
            </a:r>
            <a:r>
              <a:rPr lang="en-US" altLang="zh-CN" dirty="0" smtClean="0"/>
              <a:t>F12</a:t>
            </a:r>
            <a:r>
              <a:rPr lang="zh-CN" altLang="en-US" dirty="0" smtClean="0"/>
              <a:t>打开控制台后，</a:t>
            </a:r>
            <a:r>
              <a:rPr lang="zh-CN" altLang="en-US" dirty="0" smtClean="0"/>
              <a:t>点击</a:t>
            </a:r>
            <a:r>
              <a:rPr lang="zh-CN" altLang="en-US" dirty="0"/>
              <a:t>左</a:t>
            </a:r>
            <a:r>
              <a:rPr lang="zh-CN" altLang="en-US" dirty="0" smtClean="0"/>
              <a:t>上方</a:t>
            </a:r>
            <a:r>
              <a:rPr lang="zh-CN" altLang="en-US" dirty="0" smtClean="0"/>
              <a:t>用红框标出的审核按钮，选择页面中的元素，即可直接导向源代码所在的位置。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此时，我们选择</a:t>
            </a:r>
            <a:r>
              <a:rPr lang="en-US" altLang="zh-CN" dirty="0" smtClean="0"/>
              <a:t>copy – copy </a:t>
            </a:r>
            <a:r>
              <a:rPr lang="en-US" altLang="zh-CN" dirty="0" err="1" smtClean="0"/>
              <a:t>Xpath</a:t>
            </a:r>
            <a:r>
              <a:rPr lang="zh-CN" altLang="en-US" dirty="0" smtClean="0"/>
              <a:t>，即可获得元素的</a:t>
            </a:r>
            <a:r>
              <a:rPr lang="en-US" altLang="zh-CN" dirty="0" err="1" smtClean="0"/>
              <a:t>Xpath</a:t>
            </a:r>
            <a:r>
              <a:rPr lang="zh-CN" altLang="en-US" dirty="0" smtClean="0"/>
              <a:t>路径，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Xpath</a:t>
            </a:r>
            <a:r>
              <a:rPr lang="zh-CN" altLang="en-US" dirty="0" smtClean="0"/>
              <a:t>为</a:t>
            </a:r>
            <a:r>
              <a:rPr lang="en-US" altLang="zh-CN" dirty="0" smtClean="0"/>
              <a:t>xml</a:t>
            </a:r>
            <a:r>
              <a:rPr lang="zh-CN" altLang="en-US" dirty="0" smtClean="0"/>
              <a:t>语言用于确定某部分位置的语言。在之后的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模块中我们将使用到。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828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2595" y="1037968"/>
            <a:ext cx="8954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种处理网页源代码的模块是</a:t>
            </a:r>
            <a:r>
              <a:rPr lang="en-US" altLang="zh-CN" dirty="0" err="1" smtClean="0"/>
              <a:t>BeautifulSoup</a:t>
            </a:r>
            <a:r>
              <a:rPr lang="zh-CN" altLang="en-US" dirty="0" smtClean="0"/>
              <a:t>模块，相较于使用</a:t>
            </a:r>
            <a:r>
              <a:rPr lang="en-US" altLang="zh-CN" dirty="0" smtClean="0"/>
              <a:t>re</a:t>
            </a:r>
            <a:r>
              <a:rPr lang="zh-CN" altLang="en-US" dirty="0" smtClean="0"/>
              <a:t>模块这种原始的方法，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BeautifulSoup</a:t>
            </a:r>
            <a:r>
              <a:rPr lang="zh-CN" altLang="en-US" dirty="0" smtClean="0"/>
              <a:t>模块可以更快捷的实现我们想要的功能。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34" y="1977467"/>
            <a:ext cx="8629650" cy="4352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06" y="4027096"/>
            <a:ext cx="90963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9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56" y="907707"/>
            <a:ext cx="6429375" cy="2933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327" y="3594787"/>
            <a:ext cx="90868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92" y="649888"/>
            <a:ext cx="6191250" cy="2543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893" y="3193063"/>
            <a:ext cx="4838700" cy="1619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95632" y="5255741"/>
            <a:ext cx="8971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值得一提的是，在</a:t>
            </a:r>
            <a:r>
              <a:rPr lang="en-US" altLang="zh-CN" dirty="0" err="1" smtClean="0"/>
              <a:t>find_all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函数中，可以直接使用正则表达式，如</a:t>
            </a:r>
            <a:r>
              <a:rPr lang="en-US" altLang="zh-CN" dirty="0" err="1" smtClean="0"/>
              <a:t>soup.find_all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re.compile</a:t>
            </a:r>
            <a:r>
              <a:rPr lang="en-US" altLang="zh-CN" dirty="0" smtClean="0"/>
              <a:t>(“ASN_BINARY”)), </a:t>
            </a:r>
            <a:r>
              <a:rPr lang="zh-CN" altLang="en-US" dirty="0" smtClean="0"/>
              <a:t>更多关于</a:t>
            </a:r>
            <a:r>
              <a:rPr lang="en-US" altLang="zh-CN" dirty="0" err="1" smtClean="0"/>
              <a:t>BeautifulSoup</a:t>
            </a:r>
            <a:r>
              <a:rPr lang="zh-CN" altLang="en-US" dirty="0" smtClean="0"/>
              <a:t>的用法留给大家去发现。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684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8" y="1092802"/>
            <a:ext cx="7343775" cy="47053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5928" y="518984"/>
            <a:ext cx="774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模块来编写网络爬虫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11788" y="6120713"/>
            <a:ext cx="11102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由于</a:t>
            </a:r>
            <a:r>
              <a:rPr lang="zh-CN" altLang="en-US" dirty="0" smtClean="0"/>
              <a:t>我们已经将上图中的目录加入了环境变量，可以直接键入</a:t>
            </a:r>
            <a:r>
              <a:rPr lang="en-US" altLang="zh-CN" dirty="0" err="1" smtClean="0"/>
              <a:t>scrapy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startproject</a:t>
            </a:r>
            <a:r>
              <a:rPr lang="en-US" altLang="zh-CN" dirty="0" smtClean="0"/>
              <a:t> &lt;</a:t>
            </a:r>
            <a:r>
              <a:rPr lang="zh-CN" altLang="en-US" dirty="0" smtClean="0"/>
              <a:t>项目名称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，来创建一个项目，键入后将会在文件夹中找到一个以项目名称命名的文件夹。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77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52" y="1615260"/>
            <a:ext cx="7820025" cy="3495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5927" y="518984"/>
            <a:ext cx="9331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以一个命名为</a:t>
            </a:r>
            <a:r>
              <a:rPr lang="en-US" altLang="zh-CN" dirty="0" smtClean="0"/>
              <a:t>cancer</a:t>
            </a:r>
            <a:r>
              <a:rPr lang="zh-CN" altLang="en-US" dirty="0" smtClean="0"/>
              <a:t>的项目为例，进入文件夹后，有一个以</a:t>
            </a:r>
            <a:r>
              <a:rPr lang="en-US" altLang="zh-CN" dirty="0" smtClean="0"/>
              <a:t>cancer</a:t>
            </a:r>
            <a:r>
              <a:rPr lang="zh-CN" altLang="en-US" dirty="0" smtClean="0"/>
              <a:t>命名的文件夹，一个我自己建立的</a:t>
            </a:r>
            <a:r>
              <a:rPr lang="en-US" altLang="zh-CN" dirty="0" smtClean="0"/>
              <a:t>log.txt</a:t>
            </a:r>
            <a:r>
              <a:rPr lang="zh-CN" altLang="en-US" dirty="0" smtClean="0"/>
              <a:t>文件， 一个</a:t>
            </a:r>
            <a:r>
              <a:rPr lang="en-US" altLang="zh-CN" dirty="0" err="1" smtClean="0"/>
              <a:t>scrapy.cfg</a:t>
            </a:r>
            <a:r>
              <a:rPr lang="zh-CN" altLang="en-US" dirty="0" smtClean="0"/>
              <a:t>配置文件。在</a:t>
            </a:r>
            <a:r>
              <a:rPr lang="en-US" altLang="zh-CN" dirty="0" smtClean="0"/>
              <a:t>cancer</a:t>
            </a:r>
            <a:r>
              <a:rPr lang="zh-CN" altLang="en-US" dirty="0" smtClean="0"/>
              <a:t>文件夹中，存在</a:t>
            </a:r>
            <a:r>
              <a:rPr lang="en-US" altLang="zh-CN" dirty="0" smtClean="0"/>
              <a:t>items.py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settings.py</a:t>
            </a:r>
            <a:r>
              <a:rPr lang="zh-CN" altLang="en-US" dirty="0" smtClean="0"/>
              <a:t>等一些文件，和一个命名为</a:t>
            </a:r>
            <a:r>
              <a:rPr lang="en-US" altLang="zh-CN" dirty="0" smtClean="0"/>
              <a:t>spiders</a:t>
            </a:r>
            <a:r>
              <a:rPr lang="zh-CN" altLang="en-US" dirty="0" smtClean="0"/>
              <a:t>的文件夹。我们的爬虫脚本将放在这个文件夹中。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52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1163</Words>
  <Application>Microsoft Office PowerPoint</Application>
  <PresentationFormat>宽屏</PresentationFormat>
  <Paragraphs>66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石今</dc:creator>
  <cp:lastModifiedBy>石今</cp:lastModifiedBy>
  <cp:revision>15</cp:revision>
  <dcterms:created xsi:type="dcterms:W3CDTF">2017-02-22T00:56:06Z</dcterms:created>
  <dcterms:modified xsi:type="dcterms:W3CDTF">2017-02-22T08:57:38Z</dcterms:modified>
</cp:coreProperties>
</file>