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322" r:id="rId3"/>
    <p:sldId id="323" r:id="rId4"/>
    <p:sldId id="299" r:id="rId5"/>
    <p:sldId id="278" r:id="rId6"/>
    <p:sldId id="306" r:id="rId7"/>
    <p:sldId id="307" r:id="rId8"/>
    <p:sldId id="325" r:id="rId9"/>
    <p:sldId id="324" r:id="rId10"/>
    <p:sldId id="302" r:id="rId11"/>
    <p:sldId id="309" r:id="rId12"/>
    <p:sldId id="304" r:id="rId13"/>
    <p:sldId id="32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4660"/>
  </p:normalViewPr>
  <p:slideViewPr>
    <p:cSldViewPr snapToGrid="0">
      <p:cViewPr varScale="1">
        <p:scale>
          <a:sx n="97" d="100"/>
          <a:sy n="97" d="100"/>
        </p:scale>
        <p:origin x="78"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4BC43-92A9-4255-853B-7CAF4C1222B7}" type="datetimeFigureOut">
              <a:rPr lang="en-US" smtClean="0"/>
              <a:t>1/22/2018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6AD976-BCC0-44A0-900C-0BEC00C0C1A7}" type="slidenum">
              <a:rPr lang="en-US" smtClean="0"/>
              <a:t>‹#›</a:t>
            </a:fld>
            <a:endParaRPr lang="en-US"/>
          </a:p>
        </p:txBody>
      </p:sp>
    </p:spTree>
    <p:extLst>
      <p:ext uri="{BB962C8B-B14F-4D97-AF65-F5344CB8AC3E}">
        <p14:creationId xmlns:p14="http://schemas.microsoft.com/office/powerpoint/2010/main" val="292503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A4AE6-38CA-46A0-B8C6-30C0902BD7C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DB16A-E453-4CF9-B216-281ECC3138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42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A4AE6-38CA-46A0-B8C6-30C0902BD7C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43879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A4AE6-38CA-46A0-B8C6-30C0902BD7C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78186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F61C31-B59E-41E1-8761-F430E46B8A43}"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7B58-CE39-4466-BC25-EED351CCC9F0}"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8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F61C31-B59E-41E1-8761-F430E46B8A43}"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175352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61C31-B59E-41E1-8761-F430E46B8A43}"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7B58-CE39-4466-BC25-EED351CCC9F0}"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164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F61C31-B59E-41E1-8761-F430E46B8A43}"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400362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F61C31-B59E-41E1-8761-F430E46B8A43}" type="datetimeFigureOut">
              <a:rPr lang="en-US" smtClean="0"/>
              <a:pPr/>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3689803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F61C31-B59E-41E1-8761-F430E46B8A43}" type="datetimeFigureOut">
              <a:rPr lang="en-US" smtClean="0"/>
              <a:pPr/>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927595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F61C31-B59E-41E1-8761-F430E46B8A43}" type="datetimeFigureOut">
              <a:rPr lang="en-US" smtClean="0"/>
              <a:pPr/>
              <a:t>1/22/2018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2424299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F61C31-B59E-41E1-8761-F430E46B8A43}" type="datetimeFigureOut">
              <a:rPr lang="en-US" smtClean="0"/>
              <a:pPr/>
              <a:t>1/22/2018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BF7B58-CE39-4466-BC25-EED351CCC9F0}" type="slidenum">
              <a:rPr lang="en-US" smtClean="0">
                <a:solidFill>
                  <a:srgbClr val="637052"/>
                </a:solidFill>
              </a:rPr>
              <a:pPr/>
              <a:t>‹#›</a:t>
            </a:fld>
            <a:endParaRPr lang="en-US">
              <a:solidFill>
                <a:srgbClr val="637052"/>
              </a:solidFill>
            </a:endParaRPr>
          </a:p>
        </p:txBody>
      </p:sp>
    </p:spTree>
    <p:extLst>
      <p:ext uri="{BB962C8B-B14F-4D97-AF65-F5344CB8AC3E}">
        <p14:creationId xmlns:p14="http://schemas.microsoft.com/office/powerpoint/2010/main" val="291978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A4AE6-38CA-46A0-B8C6-30C0902BD7C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3037382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61C31-B59E-41E1-8761-F430E46B8A43}" type="datetimeFigureOut">
              <a:rPr lang="en-US" smtClean="0"/>
              <a:pPr/>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193668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F61C31-B59E-41E1-8761-F430E46B8A43}"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1737483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F61C31-B59E-41E1-8761-F430E46B8A43}"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F7B58-CE39-4466-BC25-EED351CCC9F0}" type="slidenum">
              <a:rPr lang="en-US" smtClean="0"/>
              <a:pPr/>
              <a:t>‹#›</a:t>
            </a:fld>
            <a:endParaRPr lang="en-US"/>
          </a:p>
        </p:txBody>
      </p:sp>
    </p:spTree>
    <p:extLst>
      <p:ext uri="{BB962C8B-B14F-4D97-AF65-F5344CB8AC3E}">
        <p14:creationId xmlns:p14="http://schemas.microsoft.com/office/powerpoint/2010/main" val="36217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A4AE6-38CA-46A0-B8C6-30C0902BD7C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DB16A-E453-4CF9-B216-281ECC3138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8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A4AE6-38CA-46A0-B8C6-30C0902BD7C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172521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EA4AE6-38CA-46A0-B8C6-30C0902BD7C7}"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351655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A4AE6-38CA-46A0-B8C6-30C0902BD7C7}"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98332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EA4AE6-38CA-46A0-B8C6-30C0902BD7C7}" type="datetimeFigureOut">
              <a:rPr lang="en-US" smtClean="0"/>
              <a:t>1/22/2018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179790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EA4AE6-38CA-46A0-B8C6-30C0902BD7C7}" type="datetimeFigureOut">
              <a:rPr lang="en-US" smtClean="0"/>
              <a:t>1/22/2018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2DB16A-E453-4CF9-B216-281ECC3138B1}" type="slidenum">
              <a:rPr lang="en-US" smtClean="0"/>
              <a:t>‹#›</a:t>
            </a:fld>
            <a:endParaRPr lang="en-US"/>
          </a:p>
        </p:txBody>
      </p:sp>
    </p:spTree>
    <p:extLst>
      <p:ext uri="{BB962C8B-B14F-4D97-AF65-F5344CB8AC3E}">
        <p14:creationId xmlns:p14="http://schemas.microsoft.com/office/powerpoint/2010/main" val="212457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A4AE6-38CA-46A0-B8C6-30C0902BD7C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DB16A-E453-4CF9-B216-281ECC3138B1}" type="slidenum">
              <a:rPr lang="en-US" smtClean="0"/>
              <a:t>‹#›</a:t>
            </a:fld>
            <a:endParaRPr lang="en-US"/>
          </a:p>
        </p:txBody>
      </p:sp>
    </p:spTree>
    <p:extLst>
      <p:ext uri="{BB962C8B-B14F-4D97-AF65-F5344CB8AC3E}">
        <p14:creationId xmlns:p14="http://schemas.microsoft.com/office/powerpoint/2010/main" val="210733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EA4AE6-38CA-46A0-B8C6-30C0902BD7C7}" type="datetimeFigureOut">
              <a:rPr lang="en-US" smtClean="0"/>
              <a:t>1/22/2018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2DB16A-E453-4CF9-B216-281ECC3138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358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F61C31-B59E-41E1-8761-F430E46B8A43}" type="datetimeFigureOut">
              <a:rPr lang="en-US" smtClean="0"/>
              <a:pPr/>
              <a:t>1/22/2018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BF7B58-CE39-4466-BC25-EED351CCC9F0}"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789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2" y="2026912"/>
            <a:ext cx="11749548" cy="3862610"/>
          </a:xfrm>
        </p:spPr>
        <p:txBody>
          <a:bodyPr>
            <a:normAutofit/>
          </a:bodyPr>
          <a:lstStyle/>
          <a:p>
            <a:pPr marL="0" marR="0" algn="ctr">
              <a:lnSpc>
                <a:spcPct val="115000"/>
              </a:lnSpc>
              <a:spcBef>
                <a:spcPts val="0"/>
              </a:spcBef>
              <a:spcAft>
                <a:spcPts val="0"/>
              </a:spcAft>
            </a:pPr>
            <a:r>
              <a:rPr lang="en-US" b="1" i="1" dirty="0" smtClean="0"/>
              <a:t>“Integrated Electronic Case Management System in </a:t>
            </a:r>
            <a:r>
              <a:rPr lang="en-US" b="1" i="1" dirty="0"/>
              <a:t>Rwanda</a:t>
            </a:r>
            <a:r>
              <a:rPr lang="en-US" b="1" i="1" dirty="0" smtClean="0"/>
              <a:t>”</a:t>
            </a:r>
            <a:br>
              <a:rPr lang="en-US" b="1" i="1" dirty="0" smtClean="0"/>
            </a:br>
            <a:r>
              <a:rPr lang="en-US" sz="3600" dirty="0">
                <a:ea typeface="Calibri"/>
                <a:cs typeface="Times New Roman"/>
              </a:rPr>
              <a:t>By </a:t>
            </a:r>
            <a:r>
              <a:rPr lang="en-US" sz="3600" dirty="0" err="1" smtClean="0">
                <a:ea typeface="Calibri"/>
                <a:cs typeface="Times New Roman"/>
              </a:rPr>
              <a:t>Niceson</a:t>
            </a:r>
            <a:r>
              <a:rPr lang="en-US" sz="3600" dirty="0" smtClean="0">
                <a:ea typeface="Calibri"/>
                <a:cs typeface="Times New Roman"/>
              </a:rPr>
              <a:t> </a:t>
            </a:r>
            <a:r>
              <a:rPr lang="en-US" sz="3600" dirty="0" err="1" smtClean="0">
                <a:ea typeface="Calibri"/>
                <a:cs typeface="Times New Roman"/>
              </a:rPr>
              <a:t>Karungi</a:t>
            </a:r>
            <a:r>
              <a:rPr lang="en-US" sz="3600" dirty="0">
                <a:ea typeface="Calibri"/>
                <a:cs typeface="Times New Roman"/>
              </a:rPr>
              <a:t/>
            </a:r>
            <a:br>
              <a:rPr lang="en-US" sz="3600" dirty="0">
                <a:ea typeface="Calibri"/>
                <a:cs typeface="Times New Roman"/>
              </a:rPr>
            </a:br>
            <a:r>
              <a:rPr lang="en-US" sz="3600" dirty="0" smtClean="0">
                <a:ea typeface="Calibri"/>
                <a:cs typeface="Times New Roman"/>
              </a:rPr>
              <a:t>Director IT Support</a:t>
            </a:r>
            <a:r>
              <a:rPr lang="en-US" sz="3600" dirty="0">
                <a:ea typeface="Calibri"/>
                <a:cs typeface="Times New Roman"/>
              </a:rPr>
              <a:t/>
            </a:r>
            <a:br>
              <a:rPr lang="en-US" sz="3600" dirty="0">
                <a:ea typeface="Calibri"/>
                <a:cs typeface="Times New Roman"/>
              </a:rPr>
            </a:br>
            <a:r>
              <a:rPr lang="en-US" sz="3600" dirty="0">
                <a:ea typeface="Calibri"/>
                <a:cs typeface="Times New Roman"/>
              </a:rPr>
              <a:t>The Judiciary of </a:t>
            </a:r>
            <a:r>
              <a:rPr lang="en-US" sz="3600" dirty="0" smtClean="0">
                <a:ea typeface="Calibri"/>
                <a:cs typeface="Times New Roman"/>
              </a:rPr>
              <a:t>Rwanda</a:t>
            </a:r>
            <a:endParaRPr lang="en-US" sz="3600" dirty="0"/>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065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sz="2400" dirty="0" smtClean="0"/>
              <a:t>Rwanda </a:t>
            </a:r>
            <a:r>
              <a:rPr lang="en-US" sz="2400" dirty="0"/>
              <a:t>is unique in attempting a unified system from the start, which intensified the need for efficient local coordination and left little room for error. </a:t>
            </a:r>
          </a:p>
          <a:p>
            <a:pPr>
              <a:buFont typeface="Wingdings" panose="05000000000000000000" pitchFamily="2" charset="2"/>
              <a:buChar char="Ø"/>
            </a:pPr>
            <a:r>
              <a:rPr lang="en-US" sz="2400" dirty="0"/>
              <a:t>P</a:t>
            </a:r>
            <a:r>
              <a:rPr lang="en-US" sz="2400" dirty="0" smtClean="0"/>
              <a:t>hased </a:t>
            </a:r>
            <a:r>
              <a:rPr lang="en-US" sz="2400" dirty="0"/>
              <a:t>approach </a:t>
            </a:r>
            <a:r>
              <a:rPr lang="en-US" sz="2400" dirty="0" smtClean="0"/>
              <a:t>for </a:t>
            </a:r>
            <a:r>
              <a:rPr lang="en-US" sz="2400" dirty="0"/>
              <a:t>system </a:t>
            </a:r>
            <a:r>
              <a:rPr lang="en-US" sz="2400" dirty="0" smtClean="0"/>
              <a:t>roll out. Enabling </a:t>
            </a:r>
            <a:r>
              <a:rPr lang="en-US" sz="2400" dirty="0"/>
              <a:t>the judiciary to learn and apply best practices from one phase to the </a:t>
            </a:r>
            <a:r>
              <a:rPr lang="en-US" sz="2400" dirty="0" smtClean="0"/>
              <a:t>next.</a:t>
            </a:r>
          </a:p>
          <a:p>
            <a:pPr>
              <a:buFont typeface="Wingdings" panose="05000000000000000000" pitchFamily="2" charset="2"/>
              <a:buChar char="Ø"/>
            </a:pPr>
            <a:r>
              <a:rPr lang="en-US" sz="2400" dirty="0" smtClean="0"/>
              <a:t> Focused </a:t>
            </a:r>
            <a:r>
              <a:rPr lang="en-US" sz="2400" dirty="0"/>
              <a:t>leadership, a positive reception by the population, and a firm political commitment to embracing technology as a driving tool for development. </a:t>
            </a:r>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606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Award and recognition</a:t>
            </a:r>
            <a:endParaRPr lang="en-US" b="1" dirty="0"/>
          </a:p>
        </p:txBody>
      </p:sp>
      <p:sp>
        <p:nvSpPr>
          <p:cNvPr id="3" name="Content Placeholder 2"/>
          <p:cNvSpPr>
            <a:spLocks noGrp="1"/>
          </p:cNvSpPr>
          <p:nvPr>
            <p:ph idx="1"/>
          </p:nvPr>
        </p:nvSpPr>
        <p:spPr>
          <a:xfrm>
            <a:off x="1097280" y="1845734"/>
            <a:ext cx="10058400" cy="4311998"/>
          </a:xfrm>
        </p:spPr>
        <p:txBody>
          <a:bodyPr>
            <a:normAutofit/>
          </a:bodyPr>
          <a:lstStyle/>
          <a:p>
            <a:pPr marL="91440" lvl="1" indent="-91440">
              <a:spcBef>
                <a:spcPts val="1200"/>
              </a:spcBef>
              <a:spcAft>
                <a:spcPts val="200"/>
              </a:spcAft>
              <a:buSzPct val="100000"/>
              <a:buFont typeface="Wingdings" panose="05000000000000000000" pitchFamily="2" charset="2"/>
              <a:buChar char="Ø"/>
            </a:pPr>
            <a:r>
              <a:rPr lang="en-GB" dirty="0"/>
              <a:t>C</a:t>
            </a:r>
            <a:r>
              <a:rPr lang="en-GB" dirty="0" smtClean="0"/>
              <a:t>ontinental </a:t>
            </a:r>
            <a:r>
              <a:rPr lang="en-GB" dirty="0"/>
              <a:t>public management Award, </a:t>
            </a:r>
            <a:r>
              <a:rPr lang="en-US" b="1" dirty="0"/>
              <a:t>International gold trophy </a:t>
            </a:r>
            <a:r>
              <a:rPr lang="en-GB" dirty="0"/>
              <a:t>, just 3 months after its launch in 2016, for being the best demonstration of innovative public management in Africa. The award was organized by the African Association of Public Administration Management (APAAM). </a:t>
            </a:r>
            <a:endParaRPr lang="en-GB" dirty="0" smtClean="0"/>
          </a:p>
          <a:p>
            <a:pPr marL="91440" lvl="1" indent="-91440">
              <a:spcBef>
                <a:spcPts val="1200"/>
              </a:spcBef>
              <a:spcAft>
                <a:spcPts val="200"/>
              </a:spcAft>
              <a:buSzPct val="100000"/>
              <a:buFont typeface="Wingdings" panose="05000000000000000000" pitchFamily="2" charset="2"/>
              <a:buChar char="Ø"/>
            </a:pPr>
            <a:r>
              <a:rPr lang="en-GB" dirty="0" smtClean="0"/>
              <a:t>IECMS </a:t>
            </a:r>
            <a:r>
              <a:rPr lang="en-GB" dirty="0"/>
              <a:t>was also awarded the </a:t>
            </a:r>
            <a:r>
              <a:rPr lang="en-US" sz="1900" b="1" dirty="0"/>
              <a:t>5</a:t>
            </a:r>
            <a:r>
              <a:rPr lang="en-US" sz="1900" b="1" baseline="30000" dirty="0"/>
              <a:t>th</a:t>
            </a:r>
            <a:r>
              <a:rPr lang="en-US" sz="1900" b="1" dirty="0"/>
              <a:t> Technology Solution Award </a:t>
            </a:r>
            <a:r>
              <a:rPr lang="en-US" sz="1900" dirty="0"/>
              <a:t>at the joint conference of the National Association of Court Administrators and the International Association of Court Administrators in July 2017, at Washington DC, USA</a:t>
            </a:r>
            <a:endParaRPr lang="en-US" sz="1900" b="1" dirty="0"/>
          </a:p>
          <a:p>
            <a:pPr>
              <a:buFont typeface="Wingdings" panose="05000000000000000000" pitchFamily="2" charset="2"/>
              <a:buChar char="Ø"/>
            </a:pPr>
            <a:r>
              <a:rPr lang="en-GB" dirty="0" smtClean="0"/>
              <a:t>Cited </a:t>
            </a:r>
            <a:r>
              <a:rPr lang="en-GB" dirty="0"/>
              <a:t>by the World Bank as the primary factor causing Rwanda’s ranking in the Enforcing Contracts section of the Doing Business Report to rise </a:t>
            </a:r>
            <a:r>
              <a:rPr lang="en-GB" dirty="0" smtClean="0"/>
              <a:t>22 </a:t>
            </a:r>
            <a:r>
              <a:rPr lang="en-GB" dirty="0"/>
              <a:t>positions between 2016 and </a:t>
            </a:r>
            <a:r>
              <a:rPr lang="en-GB" dirty="0" smtClean="0"/>
              <a:t>2017.</a:t>
            </a:r>
          </a:p>
          <a:p>
            <a:pPr>
              <a:buFont typeface="Wingdings" panose="05000000000000000000" pitchFamily="2" charset="2"/>
              <a:buChar char="Ø"/>
            </a:pPr>
            <a:r>
              <a:rPr lang="en-GB" dirty="0" smtClean="0"/>
              <a:t>Rwanda </a:t>
            </a:r>
            <a:r>
              <a:rPr lang="en-GB" dirty="0"/>
              <a:t>is now ranked second in Sub-Saharan Africa for ease of doing business, and now has the highest Quality of Judicial Processes Index score in the region, even higher than the average for OECD High Income countries. On average, it takes less than half the time to enforce a contract in Rwanda as it does in the average OECD High Income country</a:t>
            </a:r>
            <a:r>
              <a:rPr lang="en-GB" dirty="0" smtClean="0"/>
              <a:t>.</a:t>
            </a:r>
          </a:p>
          <a:p>
            <a:endParaRPr lang="en-US" dirty="0"/>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1389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ales-of-justice.jpg"/>
          <p:cNvPicPr>
            <a:picLocks noChangeAspect="1"/>
          </p:cNvPicPr>
          <p:nvPr/>
        </p:nvPicPr>
        <p:blipFill>
          <a:blip r:embed="rId2" cstate="print"/>
          <a:stretch>
            <a:fillRect/>
          </a:stretch>
        </p:blipFill>
        <p:spPr>
          <a:xfrm>
            <a:off x="2309336" y="247791"/>
            <a:ext cx="7573328" cy="6153009"/>
          </a:xfrm>
          <a:prstGeom prst="rect">
            <a:avLst/>
          </a:prstGeom>
          <a:effectLst/>
        </p:spPr>
      </p:pic>
      <p:sp>
        <p:nvSpPr>
          <p:cNvPr id="2" name="Title 1"/>
          <p:cNvSpPr>
            <a:spLocks noGrp="1"/>
          </p:cNvSpPr>
          <p:nvPr>
            <p:ph type="title"/>
          </p:nvPr>
        </p:nvSpPr>
        <p:spPr>
          <a:xfrm>
            <a:off x="609600" y="2895600"/>
            <a:ext cx="10972800" cy="1143000"/>
          </a:xfrm>
        </p:spPr>
        <p:txBody>
          <a:bodyPr>
            <a:noAutofit/>
          </a:bodyPr>
          <a:lstStyle/>
          <a:p>
            <a:r>
              <a:rPr lang="en-US" sz="8800" b="1" dirty="0" smtClean="0">
                <a:latin typeface="Times New Roman" pitchFamily="18" charset="0"/>
                <a:ea typeface="Tahoma" pitchFamily="34" charset="0"/>
                <a:cs typeface="Times New Roman" pitchFamily="18" charset="0"/>
              </a:rPr>
              <a:t>THANK YOU</a:t>
            </a:r>
            <a:endParaRPr lang="fr-BE" sz="8800" b="1" dirty="0">
              <a:latin typeface="Times New Roman" pitchFamily="18" charset="0"/>
              <a:ea typeface="Tahoma" pitchFamily="34" charset="0"/>
              <a:cs typeface="Times New Roman" pitchFamily="18" charset="0"/>
            </a:endParaRPr>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568063"/>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8342"/>
            <a:ext cx="10498157" cy="758156"/>
          </a:xfrm>
        </p:spPr>
        <p:txBody>
          <a:bodyPr anchor="t">
            <a:normAutofit/>
          </a:bodyPr>
          <a:lstStyle/>
          <a:p>
            <a:pPr algn="ctr"/>
            <a:r>
              <a:rPr lang="en-US" sz="4000" b="1" dirty="0"/>
              <a:t>IECMS INTEGRATES JUCTICE SECTOR INSTITUTIONS</a:t>
            </a:r>
            <a:endParaRPr lang="en-US" b="1" dirty="0"/>
          </a:p>
        </p:txBody>
      </p:sp>
      <p:sp>
        <p:nvSpPr>
          <p:cNvPr id="3" name="Content Placeholder 2"/>
          <p:cNvSpPr>
            <a:spLocks noGrp="1"/>
          </p:cNvSpPr>
          <p:nvPr>
            <p:ph idx="1"/>
          </p:nvPr>
        </p:nvSpPr>
        <p:spPr>
          <a:xfrm>
            <a:off x="1295401" y="1839817"/>
            <a:ext cx="9666382" cy="4036051"/>
          </a:xfrm>
        </p:spPr>
        <p:txBody>
          <a:bodyPr/>
          <a:lstStyle/>
          <a:p>
            <a:pPr marL="0" indent="0">
              <a:buNone/>
            </a:pPr>
            <a:endParaRPr lang="en-US" dirty="0" smtClean="0"/>
          </a:p>
          <a:p>
            <a:pPr marL="0" indent="0">
              <a:buNone/>
            </a:pPr>
            <a:endParaRPr lang="en-US" dirty="0"/>
          </a:p>
        </p:txBody>
      </p:sp>
      <p:sp>
        <p:nvSpPr>
          <p:cNvPr id="4" name="Rectangle 3"/>
          <p:cNvSpPr/>
          <p:nvPr/>
        </p:nvSpPr>
        <p:spPr>
          <a:xfrm>
            <a:off x="1551061" y="2592086"/>
            <a:ext cx="2268326" cy="743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prstClr val="white"/>
                </a:solidFill>
              </a:rPr>
              <a:t>Police</a:t>
            </a:r>
            <a:endParaRPr lang="en-US" sz="4800" b="1" dirty="0">
              <a:solidFill>
                <a:prstClr val="white"/>
              </a:solidFill>
            </a:endParaRPr>
          </a:p>
        </p:txBody>
      </p:sp>
      <p:sp>
        <p:nvSpPr>
          <p:cNvPr id="5" name="Rectangle 4"/>
          <p:cNvSpPr/>
          <p:nvPr/>
        </p:nvSpPr>
        <p:spPr>
          <a:xfrm>
            <a:off x="6506304" y="2568156"/>
            <a:ext cx="2105141" cy="5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prstClr val="white"/>
                </a:solidFill>
              </a:rPr>
              <a:t>NPPA</a:t>
            </a:r>
            <a:endParaRPr lang="en-US" sz="4800" b="1" dirty="0">
              <a:solidFill>
                <a:prstClr val="white"/>
              </a:solidFill>
            </a:endParaRPr>
          </a:p>
        </p:txBody>
      </p:sp>
      <p:sp>
        <p:nvSpPr>
          <p:cNvPr id="6" name="Rectangle 5"/>
          <p:cNvSpPr/>
          <p:nvPr/>
        </p:nvSpPr>
        <p:spPr>
          <a:xfrm>
            <a:off x="3296879" y="3661360"/>
            <a:ext cx="3428082" cy="1261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prstClr val="white"/>
                </a:solidFill>
              </a:rPr>
              <a:t>Judiciary</a:t>
            </a:r>
            <a:endParaRPr lang="en-US" sz="5400" b="1" dirty="0">
              <a:solidFill>
                <a:prstClr val="white"/>
              </a:solidFill>
            </a:endParaRPr>
          </a:p>
        </p:txBody>
      </p:sp>
      <p:sp>
        <p:nvSpPr>
          <p:cNvPr id="7" name="Rectangle 6"/>
          <p:cNvSpPr/>
          <p:nvPr/>
        </p:nvSpPr>
        <p:spPr>
          <a:xfrm>
            <a:off x="937351" y="5299692"/>
            <a:ext cx="2588047" cy="844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solidFill>
                  <a:prstClr val="white"/>
                </a:solidFill>
              </a:rPr>
              <a:t>Minijust</a:t>
            </a:r>
            <a:endParaRPr lang="en-US" sz="4800" b="1" dirty="0">
              <a:solidFill>
                <a:prstClr val="white"/>
              </a:solidFill>
            </a:endParaRPr>
          </a:p>
        </p:txBody>
      </p:sp>
      <p:sp>
        <p:nvSpPr>
          <p:cNvPr id="8" name="Rectangle 7"/>
          <p:cNvSpPr/>
          <p:nvPr/>
        </p:nvSpPr>
        <p:spPr>
          <a:xfrm>
            <a:off x="6764959" y="5436974"/>
            <a:ext cx="2166564" cy="695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prstClr val="white"/>
                </a:solidFill>
              </a:rPr>
              <a:t>CS</a:t>
            </a:r>
            <a:endParaRPr lang="en-US" sz="6600" b="1" dirty="0">
              <a:solidFill>
                <a:prstClr val="white"/>
              </a:solidFill>
            </a:endParaRPr>
          </a:p>
        </p:txBody>
      </p:sp>
      <p:cxnSp>
        <p:nvCxnSpPr>
          <p:cNvPr id="10" name="Straight Arrow Connector 9"/>
          <p:cNvCxnSpPr/>
          <p:nvPr/>
        </p:nvCxnSpPr>
        <p:spPr>
          <a:xfrm>
            <a:off x="3826678" y="2702422"/>
            <a:ext cx="2679626" cy="31886"/>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6660861" y="4848914"/>
            <a:ext cx="553657" cy="58806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H="1">
            <a:off x="2173964" y="4115774"/>
            <a:ext cx="1122915" cy="1174407"/>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H="1">
            <a:off x="6299034" y="3163257"/>
            <a:ext cx="465924" cy="49639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6523820" y="3187240"/>
            <a:ext cx="482277" cy="52050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flipV="1">
            <a:off x="6336311" y="4922791"/>
            <a:ext cx="553143" cy="61123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H="1" flipV="1">
            <a:off x="3777638" y="2999656"/>
            <a:ext cx="2746182" cy="5280"/>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flipV="1">
            <a:off x="2544764" y="4538198"/>
            <a:ext cx="752115" cy="76994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49" name="Rectangle 48"/>
          <p:cNvSpPr/>
          <p:nvPr/>
        </p:nvSpPr>
        <p:spPr>
          <a:xfrm>
            <a:off x="9096285" y="3738389"/>
            <a:ext cx="2066469" cy="1329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prstClr val="white"/>
                </a:solidFill>
              </a:rPr>
              <a:t>Citizens / Advocates</a:t>
            </a:r>
            <a:endParaRPr lang="en-US" sz="2800" b="1" dirty="0">
              <a:solidFill>
                <a:prstClr val="white"/>
              </a:solidFill>
            </a:endParaRPr>
          </a:p>
        </p:txBody>
      </p:sp>
      <p:cxnSp>
        <p:nvCxnSpPr>
          <p:cNvPr id="57" name="Straight Arrow Connector 56"/>
          <p:cNvCxnSpPr/>
          <p:nvPr/>
        </p:nvCxnSpPr>
        <p:spPr>
          <a:xfrm flipV="1">
            <a:off x="6693846" y="4221931"/>
            <a:ext cx="2402439" cy="23716"/>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p:nvPr/>
        </p:nvCxnSpPr>
        <p:spPr>
          <a:xfrm flipH="1">
            <a:off x="6693846" y="4520431"/>
            <a:ext cx="2402439" cy="18034"/>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22" name="Rectangle 21"/>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587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IECMS (Integrated Electronic Case Management System)</a:t>
            </a:r>
            <a:endParaRPr lang="en-US" b="1" dirty="0"/>
          </a:p>
        </p:txBody>
      </p:sp>
      <p:sp>
        <p:nvSpPr>
          <p:cNvPr id="3" name="Content Placeholder 2"/>
          <p:cNvSpPr>
            <a:spLocks noGrp="1"/>
          </p:cNvSpPr>
          <p:nvPr>
            <p:ph idx="1"/>
          </p:nvPr>
        </p:nvSpPr>
        <p:spPr>
          <a:xfrm>
            <a:off x="1097280" y="1845734"/>
            <a:ext cx="5315712" cy="4023360"/>
          </a:xfrm>
        </p:spPr>
        <p:txBody>
          <a:bodyPr>
            <a:normAutofit/>
          </a:bodyPr>
          <a:lstStyle/>
          <a:p>
            <a:pPr>
              <a:buFont typeface="Wingdings" panose="05000000000000000000" pitchFamily="2" charset="2"/>
              <a:buChar char="Ø"/>
            </a:pPr>
            <a:r>
              <a:rPr lang="en-US" dirty="0" smtClean="0"/>
              <a:t> Designed by Synergy International Ltd, an American company based in Armenia in collaboration with local Justice sector institutions.</a:t>
            </a:r>
          </a:p>
          <a:p>
            <a:pPr>
              <a:buFont typeface="Wingdings" panose="05000000000000000000" pitchFamily="2" charset="2"/>
              <a:buChar char="Ø"/>
            </a:pPr>
            <a:r>
              <a:rPr lang="en-US" dirty="0"/>
              <a:t>IECMS replaced previous  case management soft wares </a:t>
            </a:r>
            <a:r>
              <a:rPr lang="en-US" dirty="0" err="1"/>
              <a:t>Registre</a:t>
            </a:r>
            <a:r>
              <a:rPr lang="en-US" dirty="0"/>
              <a:t> de Dossier </a:t>
            </a:r>
            <a:r>
              <a:rPr lang="en-US" dirty="0" err="1"/>
              <a:t>Judiciaire</a:t>
            </a:r>
            <a:r>
              <a:rPr lang="en-US" dirty="0"/>
              <a:t> (2006-2010), Electronic Filing System (EFS: 2010-2016) Electronic Record Management System (ERMS: 2016) which were proven not fit to process and follow up cases from  filing to closure. </a:t>
            </a:r>
            <a:endParaRPr lang="en-US" dirty="0" smtClean="0"/>
          </a:p>
          <a:p>
            <a:pPr>
              <a:buFont typeface="Wingdings" panose="05000000000000000000" pitchFamily="2" charset="2"/>
              <a:buChar char="Ø"/>
            </a:pPr>
            <a:r>
              <a:rPr lang="en-US" dirty="0" smtClean="0"/>
              <a:t> </a:t>
            </a:r>
            <a:r>
              <a:rPr lang="en-US" dirty="0"/>
              <a:t>System development started in January 2015, Initial System development completed in October </a:t>
            </a:r>
            <a:r>
              <a:rPr lang="en-US" dirty="0" smtClean="0"/>
              <a:t>2015.</a:t>
            </a:r>
          </a:p>
          <a:p>
            <a:pPr>
              <a:buFont typeface="Wingdings" panose="05000000000000000000" pitchFamily="2" charset="2"/>
              <a:buChar char="Ø"/>
            </a:pPr>
            <a:endParaRPr lang="en-US" dirty="0" smtClean="0"/>
          </a:p>
        </p:txBody>
      </p:sp>
      <p:pic>
        <p:nvPicPr>
          <p:cNvPr id="10" name="Content Placeholder 4"/>
          <p:cNvPicPr>
            <a:picLocks noChangeAspect="1"/>
          </p:cNvPicPr>
          <p:nvPr/>
        </p:nvPicPr>
        <p:blipFill>
          <a:blip r:embed="rId2"/>
          <a:stretch>
            <a:fillRect/>
          </a:stretch>
        </p:blipFill>
        <p:spPr>
          <a:xfrm>
            <a:off x="6822558" y="1882839"/>
            <a:ext cx="3752869" cy="4022725"/>
          </a:xfrm>
          <a:prstGeom prst="rect">
            <a:avLst/>
          </a:prstGeom>
        </p:spPr>
      </p:pic>
      <p:sp>
        <p:nvSpPr>
          <p:cNvPr id="6" name="Rectangle 5"/>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4763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3840"/>
            <a:ext cx="10058400" cy="938784"/>
          </a:xfrm>
        </p:spPr>
        <p:txBody>
          <a:bodyPr>
            <a:noAutofit/>
          </a:bodyPr>
          <a:lstStyle/>
          <a:p>
            <a:pPr algn="ctr"/>
            <a:r>
              <a:rPr lang="en-US" sz="2400" b="1" dirty="0" smtClean="0"/>
              <a:t>IECMS is already effective</a:t>
            </a:r>
            <a:endParaRPr lang="en-US" sz="2400" b="1" dirty="0"/>
          </a:p>
        </p:txBody>
      </p:sp>
      <p:sp>
        <p:nvSpPr>
          <p:cNvPr id="5" name="Rectangle 4"/>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963168" y="1881277"/>
            <a:ext cx="5657088" cy="3354765"/>
          </a:xfrm>
          <a:prstGeom prst="rect">
            <a:avLst/>
          </a:prstGeom>
        </p:spPr>
        <p:txBody>
          <a:bodyPr wrap="square">
            <a:spAutoFit/>
          </a:bodyPr>
          <a:lstStyle/>
          <a:p>
            <a:r>
              <a:rPr lang="en-US" b="1" dirty="0"/>
              <a:t>IECMS </a:t>
            </a:r>
            <a:r>
              <a:rPr lang="en-US" sz="1900" dirty="0"/>
              <a:t>Currently deployed in </a:t>
            </a:r>
            <a:r>
              <a:rPr lang="en-US" sz="1900" b="1" dirty="0"/>
              <a:t>all courts</a:t>
            </a:r>
            <a:endParaRPr lang="en-US" sz="1900" dirty="0"/>
          </a:p>
          <a:p>
            <a:pPr lvl="1"/>
            <a:r>
              <a:rPr lang="en-US" sz="1700" b="1" dirty="0"/>
              <a:t>Phase 1 </a:t>
            </a:r>
            <a:r>
              <a:rPr lang="en-US" sz="1700" dirty="0"/>
              <a:t>launched January 2016 with </a:t>
            </a:r>
            <a:r>
              <a:rPr lang="en-US" sz="1700" b="1" dirty="0"/>
              <a:t>16 courts</a:t>
            </a:r>
            <a:r>
              <a:rPr lang="en-US" sz="1700" dirty="0"/>
              <a:t> (15 courts plus High Court Chamber of International Crimes (HCIC))</a:t>
            </a:r>
          </a:p>
          <a:p>
            <a:pPr lvl="1"/>
            <a:r>
              <a:rPr lang="en-US" sz="1700" b="1" dirty="0"/>
              <a:t>phase 2 </a:t>
            </a:r>
            <a:r>
              <a:rPr lang="en-US" sz="1700" dirty="0"/>
              <a:t>launched in September 2016 with </a:t>
            </a:r>
            <a:r>
              <a:rPr lang="en-US" sz="1700" b="1" dirty="0"/>
              <a:t>29 courts </a:t>
            </a:r>
            <a:r>
              <a:rPr lang="en-US" sz="1700" dirty="0"/>
              <a:t>(all    higher courts including 16 primary courts)</a:t>
            </a:r>
          </a:p>
          <a:p>
            <a:pPr lvl="1"/>
            <a:r>
              <a:rPr lang="en-US" sz="1700" b="1" dirty="0"/>
              <a:t>Phase 3 </a:t>
            </a:r>
            <a:r>
              <a:rPr lang="en-US" sz="1700" dirty="0"/>
              <a:t>launched in June 2017 with </a:t>
            </a:r>
            <a:r>
              <a:rPr lang="en-US" sz="1700" b="1" dirty="0"/>
              <a:t>38 primary courts</a:t>
            </a:r>
          </a:p>
          <a:p>
            <a:r>
              <a:rPr lang="en-US" dirty="0" smtClean="0"/>
              <a:t>Highest </a:t>
            </a:r>
            <a:r>
              <a:rPr lang="en-US" dirty="0"/>
              <a:t>accessibility </a:t>
            </a:r>
            <a:r>
              <a:rPr lang="en-US" b="1" dirty="0" smtClean="0"/>
              <a:t>1,600,643</a:t>
            </a:r>
            <a:r>
              <a:rPr lang="en-US" dirty="0"/>
              <a:t/>
            </a:r>
            <a:br>
              <a:rPr lang="en-US" dirty="0"/>
            </a:br>
            <a:r>
              <a:rPr lang="en-US" dirty="0"/>
              <a:t>Country: Rwanda, Armenia, USA, </a:t>
            </a:r>
            <a:r>
              <a:rPr lang="en-US" dirty="0" err="1"/>
              <a:t>Uganda,UK</a:t>
            </a:r>
            <a:r>
              <a:rPr lang="en-US" dirty="0"/>
              <a:t>, Netherlands, Kenya, Sudan, Belgium</a:t>
            </a:r>
            <a:br>
              <a:rPr lang="en-US" dirty="0"/>
            </a:br>
            <a:r>
              <a:rPr lang="en-US" dirty="0"/>
              <a:t>Mobile devices: Apple </a:t>
            </a:r>
            <a:r>
              <a:rPr lang="en-US" dirty="0" err="1"/>
              <a:t>Ipad</a:t>
            </a:r>
            <a:r>
              <a:rPr lang="en-US" dirty="0"/>
              <a:t>, Apple </a:t>
            </a:r>
            <a:r>
              <a:rPr lang="en-US" dirty="0" err="1"/>
              <a:t>Iphone</a:t>
            </a:r>
            <a:r>
              <a:rPr lang="en-US" dirty="0"/>
              <a:t>, Techno, Blackberry, Samsung</a:t>
            </a:r>
            <a:br>
              <a:rPr lang="en-US" dirty="0"/>
            </a:br>
            <a:r>
              <a:rPr lang="en-US" dirty="0"/>
              <a:t>Browser: Firefox, Chrome, Internet Explorer, Opera</a:t>
            </a:r>
          </a:p>
        </p:txBody>
      </p:sp>
      <p:pic>
        <p:nvPicPr>
          <p:cNvPr id="7" name="Content Placeholder 6"/>
          <p:cNvPicPr>
            <a:picLocks noGrp="1" noChangeAspect="1"/>
          </p:cNvPicPr>
          <p:nvPr>
            <p:ph idx="1"/>
          </p:nvPr>
        </p:nvPicPr>
        <p:blipFill>
          <a:blip r:embed="rId2"/>
          <a:stretch>
            <a:fillRect/>
          </a:stretch>
        </p:blipFill>
        <p:spPr>
          <a:xfrm>
            <a:off x="6586368" y="1792786"/>
            <a:ext cx="5605632" cy="3154214"/>
          </a:xfrm>
          <a:prstGeom prst="rect">
            <a:avLst/>
          </a:prstGeom>
        </p:spPr>
      </p:pic>
    </p:spTree>
    <p:extLst>
      <p:ext uri="{BB962C8B-B14F-4D97-AF65-F5344CB8AC3E}">
        <p14:creationId xmlns:p14="http://schemas.microsoft.com/office/powerpoint/2010/main" val="677496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7397"/>
          </a:xfrm>
        </p:spPr>
        <p:txBody>
          <a:bodyPr/>
          <a:lstStyle/>
          <a:p>
            <a:pPr algn="ctr"/>
            <a:r>
              <a:rPr lang="en-US" b="1" dirty="0">
                <a:solidFill>
                  <a:srgbClr val="000000">
                    <a:lumMod val="75000"/>
                    <a:lumOff val="25000"/>
                  </a:srgbClr>
                </a:solidFill>
              </a:rPr>
              <a:t>Key Factors for </a:t>
            </a:r>
            <a:r>
              <a:rPr lang="en-US" b="1" dirty="0" smtClean="0">
                <a:solidFill>
                  <a:srgbClr val="000000">
                    <a:lumMod val="75000"/>
                    <a:lumOff val="25000"/>
                  </a:srgbClr>
                </a:solidFill>
              </a:rPr>
              <a:t>Success </a:t>
            </a:r>
            <a:r>
              <a:rPr lang="en-US" b="1" dirty="0" smtClean="0">
                <a:solidFill>
                  <a:srgbClr val="000000">
                    <a:lumMod val="75000"/>
                    <a:lumOff val="25000"/>
                  </a:srgbClr>
                </a:solidFill>
              </a:rPr>
              <a:t>(</a:t>
            </a:r>
            <a:r>
              <a:rPr lang="en-US" b="1" dirty="0" smtClean="0">
                <a:solidFill>
                  <a:srgbClr val="000000">
                    <a:lumMod val="75000"/>
                    <a:lumOff val="25000"/>
                  </a:srgbClr>
                </a:solidFill>
              </a:rPr>
              <a:t>System Adoption</a:t>
            </a:r>
            <a:r>
              <a:rPr lang="en-US" b="1" dirty="0" smtClean="0">
                <a:solidFill>
                  <a:srgbClr val="000000">
                    <a:lumMod val="75000"/>
                    <a:lumOff val="25000"/>
                  </a:srgbClr>
                </a:solidFill>
              </a:rPr>
              <a:t>)</a:t>
            </a:r>
            <a:endParaRPr lang="en-US" dirty="0"/>
          </a:p>
        </p:txBody>
      </p:sp>
      <p:sp>
        <p:nvSpPr>
          <p:cNvPr id="3" name="Content Placeholder 2"/>
          <p:cNvSpPr>
            <a:spLocks noGrp="1"/>
          </p:cNvSpPr>
          <p:nvPr>
            <p:ph idx="1"/>
          </p:nvPr>
        </p:nvSpPr>
        <p:spPr>
          <a:xfrm>
            <a:off x="719328" y="1780032"/>
            <a:ext cx="10826496" cy="4498848"/>
          </a:xfrm>
        </p:spPr>
        <p:txBody>
          <a:bodyPr>
            <a:normAutofit/>
          </a:bodyPr>
          <a:lstStyle/>
          <a:p>
            <a:pPr>
              <a:buFont typeface="Wingdings" panose="05000000000000000000" pitchFamily="2" charset="2"/>
              <a:buChar char="Ø"/>
            </a:pPr>
            <a:r>
              <a:rPr lang="en-US" b="1" dirty="0" smtClean="0"/>
              <a:t>Leadership </a:t>
            </a:r>
            <a:r>
              <a:rPr lang="en-US" b="1" dirty="0" smtClean="0"/>
              <a:t>Commitment</a:t>
            </a:r>
            <a:endParaRPr lang="en-US" dirty="0"/>
          </a:p>
          <a:p>
            <a:pPr>
              <a:buFont typeface="Wingdings" panose="05000000000000000000" pitchFamily="2" charset="2"/>
              <a:buChar char="Ø"/>
            </a:pPr>
            <a:r>
              <a:rPr lang="en-US" b="1" dirty="0" smtClean="0"/>
              <a:t> Deploying </a:t>
            </a:r>
            <a:r>
              <a:rPr lang="en-US" b="1" dirty="0"/>
              <a:t>from the End </a:t>
            </a:r>
            <a:r>
              <a:rPr lang="en-US" dirty="0" smtClean="0"/>
              <a:t>–The </a:t>
            </a:r>
            <a:r>
              <a:rPr lang="en-US" dirty="0"/>
              <a:t>Court application was rolled out first, which created a demand for data from the prosecution. When the prosecution began using the system, it placed a demand on the police to provide </a:t>
            </a:r>
            <a:r>
              <a:rPr lang="en-US" dirty="0" smtClean="0"/>
              <a:t>data. </a:t>
            </a:r>
            <a:endParaRPr lang="en-US" dirty="0"/>
          </a:p>
          <a:p>
            <a:pPr>
              <a:buFont typeface="Wingdings" panose="05000000000000000000" pitchFamily="2" charset="2"/>
              <a:buChar char="Ø"/>
            </a:pPr>
            <a:r>
              <a:rPr lang="en-US" b="1" dirty="0" smtClean="0"/>
              <a:t> Focusing </a:t>
            </a:r>
            <a:r>
              <a:rPr lang="en-US" b="1" dirty="0"/>
              <a:t>Forward </a:t>
            </a:r>
            <a:r>
              <a:rPr lang="en-US" dirty="0"/>
              <a:t>– When </a:t>
            </a:r>
            <a:r>
              <a:rPr lang="en-US" dirty="0" smtClean="0"/>
              <a:t>IECMS was launched, </a:t>
            </a:r>
            <a:r>
              <a:rPr lang="en-US" dirty="0"/>
              <a:t>the Judiciary instructed that from that point forward, each new court activated on the IECMS would receive new cases in the electronic </a:t>
            </a:r>
            <a:r>
              <a:rPr lang="en-US" dirty="0" smtClean="0"/>
              <a:t>format</a:t>
            </a:r>
          </a:p>
          <a:p>
            <a:pPr>
              <a:buFont typeface="Wingdings" panose="05000000000000000000" pitchFamily="2" charset="2"/>
              <a:buChar char="Ø"/>
            </a:pPr>
            <a:r>
              <a:rPr lang="en-US" b="1" dirty="0" smtClean="0"/>
              <a:t> Training </a:t>
            </a:r>
            <a:r>
              <a:rPr lang="en-US" b="1" dirty="0"/>
              <a:t>of Trainers </a:t>
            </a:r>
            <a:r>
              <a:rPr lang="en-US" dirty="0"/>
              <a:t>– A Training of Trainers model was used to reach the large number of users. Some forty trainers were trained to support ongoing efforts at bringing new users online. </a:t>
            </a:r>
            <a:r>
              <a:rPr lang="en-US" dirty="0" smtClean="0"/>
              <a:t>A </a:t>
            </a:r>
            <a:r>
              <a:rPr lang="en-US" dirty="0"/>
              <a:t>separate team of administrators received advanced technical training over a period of seven weeks </a:t>
            </a:r>
            <a:r>
              <a:rPr lang="en-US" dirty="0" smtClean="0"/>
              <a:t>so </a:t>
            </a:r>
            <a:r>
              <a:rPr lang="en-US" dirty="0"/>
              <a:t>that they could monitor and maintain the system independent of developer intervention. </a:t>
            </a:r>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974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182881"/>
            <a:ext cx="10058400" cy="1554480"/>
          </a:xfrm>
        </p:spPr>
        <p:txBody>
          <a:bodyPr>
            <a:normAutofit fontScale="90000"/>
          </a:bodyPr>
          <a:lstStyle/>
          <a:p>
            <a:pPr algn="ct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000" b="1" dirty="0" smtClean="0"/>
              <a:t>Technical Support and ways around it</a:t>
            </a:r>
            <a:r>
              <a:rPr lang="en-US" dirty="0"/>
              <a:t/>
            </a:r>
            <a:br>
              <a:rPr lang="en-US" dirty="0"/>
            </a:br>
            <a:endParaRPr lang="en-US" dirty="0"/>
          </a:p>
        </p:txBody>
      </p:sp>
      <p:sp>
        <p:nvSpPr>
          <p:cNvPr id="3" name="Content Placeholder 2"/>
          <p:cNvSpPr>
            <a:spLocks noGrp="1"/>
          </p:cNvSpPr>
          <p:nvPr>
            <p:ph idx="1"/>
          </p:nvPr>
        </p:nvSpPr>
        <p:spPr>
          <a:xfrm>
            <a:off x="414528" y="1737361"/>
            <a:ext cx="10741152" cy="4376928"/>
          </a:xfrm>
        </p:spPr>
        <p:txBody>
          <a:bodyPr>
            <a:normAutofit/>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sz="2400" b="1" dirty="0" smtClean="0"/>
              <a:t>Addressing </a:t>
            </a:r>
            <a:r>
              <a:rPr lang="en-US" sz="2400" b="1" dirty="0"/>
              <a:t>Capacity Constraints </a:t>
            </a:r>
            <a:r>
              <a:rPr lang="en-US" sz="2400" dirty="0" smtClean="0"/>
              <a:t>– Even </a:t>
            </a:r>
            <a:r>
              <a:rPr lang="en-US" sz="2400" dirty="0"/>
              <a:t>with a strong team of trainers, resources were limited when bringing the IECMS to scale. </a:t>
            </a:r>
          </a:p>
          <a:p>
            <a:pPr lvl="2">
              <a:buFont typeface="Wingdings" panose="05000000000000000000" pitchFamily="2" charset="2"/>
              <a:buChar char="Ø"/>
            </a:pPr>
            <a:r>
              <a:rPr lang="en-US" sz="1600" dirty="0" smtClean="0"/>
              <a:t> </a:t>
            </a:r>
            <a:r>
              <a:rPr lang="en-US" sz="2000" dirty="0"/>
              <a:t>E</a:t>
            </a:r>
            <a:r>
              <a:rPr lang="en-US" sz="2000" dirty="0" smtClean="0"/>
              <a:t>stablished </a:t>
            </a:r>
            <a:r>
              <a:rPr lang="en-US" sz="2000" dirty="0"/>
              <a:t>a mailing list </a:t>
            </a:r>
            <a:r>
              <a:rPr lang="en-US" sz="2000" dirty="0" smtClean="0"/>
              <a:t>which enabled </a:t>
            </a:r>
            <a:r>
              <a:rPr lang="en-US" sz="2000" dirty="0"/>
              <a:t>users to share problems, questions, and </a:t>
            </a:r>
            <a:r>
              <a:rPr lang="en-US" sz="2000" dirty="0" smtClean="0"/>
              <a:t>solutions. </a:t>
            </a:r>
          </a:p>
          <a:p>
            <a:pPr marL="342900" lvl="1" indent="-342900">
              <a:spcBef>
                <a:spcPts val="1200"/>
              </a:spcBef>
              <a:spcAft>
                <a:spcPts val="200"/>
              </a:spcAft>
              <a:buSzPct val="100000"/>
              <a:buFont typeface="Wingdings" panose="05000000000000000000" pitchFamily="2" charset="2"/>
              <a:buChar char="Ø"/>
            </a:pPr>
            <a:r>
              <a:rPr lang="en-US" sz="2400" b="1" dirty="0" smtClean="0"/>
              <a:t>Confronting </a:t>
            </a:r>
            <a:r>
              <a:rPr lang="en-US" sz="2400" b="1" dirty="0"/>
              <a:t>Institutional Resistance to Change </a:t>
            </a:r>
            <a:r>
              <a:rPr lang="en-US" sz="2400" dirty="0"/>
              <a:t>– As with any CMS implementations, court staff and judges are naturally resistant to change. </a:t>
            </a:r>
            <a:endParaRPr lang="en-US" sz="2400" dirty="0" smtClean="0"/>
          </a:p>
          <a:p>
            <a:pPr marL="708660" lvl="3" indent="-342900">
              <a:spcBef>
                <a:spcPts val="1200"/>
              </a:spcBef>
              <a:spcAft>
                <a:spcPts val="200"/>
              </a:spcAft>
              <a:buSzPct val="100000"/>
              <a:buFont typeface="Wingdings" panose="05000000000000000000" pitchFamily="2" charset="2"/>
              <a:buChar char="Ø"/>
            </a:pPr>
            <a:r>
              <a:rPr lang="en-US" sz="2000" dirty="0"/>
              <a:t>S</a:t>
            </a:r>
            <a:r>
              <a:rPr lang="en-US" sz="2000" dirty="0" smtClean="0"/>
              <a:t>cheduled </a:t>
            </a:r>
            <a:r>
              <a:rPr lang="en-US" sz="2000" dirty="0"/>
              <a:t>meetings of court </a:t>
            </a:r>
            <a:r>
              <a:rPr lang="en-US" sz="2000" dirty="0" smtClean="0"/>
              <a:t>leaders on </a:t>
            </a:r>
            <a:r>
              <a:rPr lang="en-US" sz="2000" dirty="0"/>
              <a:t>a quarterly </a:t>
            </a:r>
            <a:r>
              <a:rPr lang="en-US" sz="2000" dirty="0" smtClean="0"/>
              <a:t>basis to learn from their peers experience and attract new buy ins. </a:t>
            </a:r>
          </a:p>
          <a:p>
            <a:pPr marL="182880" lvl="2" indent="0">
              <a:spcBef>
                <a:spcPts val="1200"/>
              </a:spcBef>
              <a:spcAft>
                <a:spcPts val="200"/>
              </a:spcAft>
              <a:buSzPct val="100000"/>
              <a:buNone/>
            </a:pPr>
            <a:endParaRPr lang="en-US" dirty="0"/>
          </a:p>
          <a:p>
            <a:pPr marL="182880" lvl="2" indent="0">
              <a:spcBef>
                <a:spcPts val="1200"/>
              </a:spcBef>
              <a:spcAft>
                <a:spcPts val="200"/>
              </a:spcAft>
              <a:buSzPct val="100000"/>
              <a:buNone/>
            </a:pPr>
            <a:endParaRPr lang="en-US" dirty="0"/>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6098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of Staff and other stakeholders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Training of trainers</a:t>
            </a:r>
          </a:p>
          <a:p>
            <a:pPr>
              <a:buFont typeface="Wingdings" panose="05000000000000000000" pitchFamily="2" charset="2"/>
              <a:buChar char="Ø"/>
            </a:pPr>
            <a:r>
              <a:rPr lang="en-US" dirty="0" smtClean="0"/>
              <a:t>Trainings were conducted in phases even as deployment was in phases</a:t>
            </a:r>
          </a:p>
          <a:p>
            <a:pPr>
              <a:buFont typeface="Wingdings" panose="05000000000000000000" pitchFamily="2" charset="2"/>
              <a:buChar char="Ø"/>
            </a:pPr>
            <a:r>
              <a:rPr lang="en-US" dirty="0" smtClean="0"/>
              <a:t>Training of registrars and judges in one location</a:t>
            </a:r>
          </a:p>
          <a:p>
            <a:pPr>
              <a:buFont typeface="Wingdings" panose="05000000000000000000" pitchFamily="2" charset="2"/>
              <a:buChar char="Ø"/>
            </a:pPr>
            <a:r>
              <a:rPr lang="en-US" dirty="0" smtClean="0"/>
              <a:t>Training of staff on site as soon as system was deployed</a:t>
            </a:r>
          </a:p>
          <a:p>
            <a:pPr>
              <a:buFont typeface="Wingdings" panose="05000000000000000000" pitchFamily="2" charset="2"/>
              <a:buChar char="Ø"/>
            </a:pPr>
            <a:r>
              <a:rPr lang="en-US" dirty="0" smtClean="0"/>
              <a:t>Training of lawyers, cyber café members and MAJ (theory and practice)</a:t>
            </a:r>
          </a:p>
          <a:p>
            <a:pPr>
              <a:buFont typeface="Wingdings" panose="05000000000000000000" pitchFamily="2" charset="2"/>
              <a:buChar char="Ø"/>
            </a:pPr>
            <a:r>
              <a:rPr lang="en-US" dirty="0" smtClean="0"/>
              <a:t>Numerous trainings at request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51630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31" y="0"/>
            <a:ext cx="10058400" cy="852457"/>
          </a:xfrm>
        </p:spPr>
        <p:txBody>
          <a:bodyPr/>
          <a:lstStyle/>
          <a:p>
            <a:r>
              <a:rPr lang="en-US" b="1" dirty="0" smtClean="0"/>
              <a:t>Interactions with public </a:t>
            </a:r>
            <a:endParaRPr lang="en-US" dirty="0"/>
          </a:p>
        </p:txBody>
      </p:sp>
      <p:sp>
        <p:nvSpPr>
          <p:cNvPr id="3" name="Content Placeholder 2"/>
          <p:cNvSpPr>
            <a:spLocks noGrp="1"/>
          </p:cNvSpPr>
          <p:nvPr>
            <p:ph idx="1"/>
          </p:nvPr>
        </p:nvSpPr>
        <p:spPr>
          <a:xfrm>
            <a:off x="766916" y="1189703"/>
            <a:ext cx="10388764" cy="5083775"/>
          </a:xfrm>
        </p:spPr>
        <p:txBody>
          <a:bodyPr>
            <a:normAutofit fontScale="85000" lnSpcReduction="20000"/>
          </a:bodyPr>
          <a:lstStyle/>
          <a:p>
            <a:pPr marL="0" indent="-292608">
              <a:buFont typeface="Wingdings" panose="05000000000000000000" pitchFamily="2" charset="2"/>
              <a:buChar char="Ø"/>
            </a:pPr>
            <a:r>
              <a:rPr lang="en-US" sz="2800" b="1" dirty="0"/>
              <a:t>Promoting Public </a:t>
            </a:r>
            <a:r>
              <a:rPr lang="en-US" sz="2800" b="1" dirty="0" smtClean="0"/>
              <a:t>Awareness and language constraints </a:t>
            </a:r>
            <a:r>
              <a:rPr lang="en-US" sz="2800" dirty="0" smtClean="0"/>
              <a:t>–educating </a:t>
            </a:r>
            <a:r>
              <a:rPr lang="en-US" sz="2800" dirty="0"/>
              <a:t>nearly 13 million inhabitants about the new IECMS. </a:t>
            </a:r>
          </a:p>
          <a:p>
            <a:pPr marL="468630" lvl="2" indent="-285750">
              <a:spcBef>
                <a:spcPts val="1200"/>
              </a:spcBef>
              <a:spcAft>
                <a:spcPts val="200"/>
              </a:spcAft>
              <a:buSzPct val="100000"/>
              <a:buFont typeface="Wingdings" panose="05000000000000000000" pitchFamily="2" charset="2"/>
              <a:buChar char="Ø"/>
            </a:pPr>
            <a:r>
              <a:rPr lang="en-US" sz="2400" dirty="0" smtClean="0"/>
              <a:t>Judiciary </a:t>
            </a:r>
            <a:r>
              <a:rPr lang="en-US" sz="2400" dirty="0"/>
              <a:t>turned to the local radio stations, national network televisions, and local newspapers to educate litigants about IECMS</a:t>
            </a:r>
            <a:r>
              <a:rPr lang="en-US" sz="2400" dirty="0" smtClean="0"/>
              <a:t>.</a:t>
            </a:r>
          </a:p>
          <a:p>
            <a:pPr marL="468630" lvl="2" indent="-285750">
              <a:spcBef>
                <a:spcPts val="1200"/>
              </a:spcBef>
              <a:spcAft>
                <a:spcPts val="200"/>
              </a:spcAft>
              <a:buSzPct val="100000"/>
              <a:buFont typeface="Wingdings" panose="05000000000000000000" pitchFamily="2" charset="2"/>
              <a:buChar char="Ø"/>
            </a:pPr>
            <a:r>
              <a:rPr lang="en-US" sz="2400" dirty="0"/>
              <a:t>N</a:t>
            </a:r>
            <a:r>
              <a:rPr lang="en-US" sz="2400" dirty="0" smtClean="0"/>
              <a:t>ational </a:t>
            </a:r>
            <a:r>
              <a:rPr lang="en-US" sz="2400" dirty="0"/>
              <a:t>talk shows both before and during the launch of IECMS to  promote awareness of court users . </a:t>
            </a:r>
            <a:endParaRPr lang="en-US" sz="2400" dirty="0" smtClean="0"/>
          </a:p>
          <a:p>
            <a:pPr marL="468630" lvl="2" indent="-285750">
              <a:spcBef>
                <a:spcPts val="1200"/>
              </a:spcBef>
              <a:spcAft>
                <a:spcPts val="200"/>
              </a:spcAft>
              <a:buSzPct val="100000"/>
              <a:buFont typeface="Wingdings" panose="05000000000000000000" pitchFamily="2" charset="2"/>
              <a:buChar char="Ø"/>
            </a:pPr>
            <a:r>
              <a:rPr lang="en-US" sz="2400" dirty="0"/>
              <a:t>U</a:t>
            </a:r>
            <a:r>
              <a:rPr lang="en-US" sz="2400" dirty="0" smtClean="0"/>
              <a:t>ser </a:t>
            </a:r>
            <a:r>
              <a:rPr lang="en-US" sz="2400" dirty="0"/>
              <a:t>manuals and tutorial videos on YouTube </a:t>
            </a:r>
            <a:r>
              <a:rPr lang="en-US" sz="2400" dirty="0" smtClean="0"/>
              <a:t>in </a:t>
            </a:r>
            <a:r>
              <a:rPr lang="en-US" sz="2400" dirty="0"/>
              <a:t>both English and Kinyarwanda.  </a:t>
            </a:r>
          </a:p>
          <a:p>
            <a:pPr marL="0" indent="-292608">
              <a:buFont typeface="Wingdings" panose="05000000000000000000" pitchFamily="2" charset="2"/>
              <a:buChar char="Ø"/>
            </a:pPr>
            <a:r>
              <a:rPr lang="en-US" sz="2800" b="1" dirty="0" smtClean="0"/>
              <a:t>Providing </a:t>
            </a:r>
            <a:r>
              <a:rPr lang="en-US" sz="2800" b="1" dirty="0"/>
              <a:t>Access to </a:t>
            </a:r>
            <a:r>
              <a:rPr lang="en-US" sz="2800" b="1" dirty="0" err="1"/>
              <a:t>eJustice</a:t>
            </a:r>
            <a:r>
              <a:rPr lang="en-US" sz="2800" b="1" dirty="0"/>
              <a:t> </a:t>
            </a:r>
            <a:r>
              <a:rPr lang="en-US" sz="2800" dirty="0"/>
              <a:t>– The Judiciary of Rwanda  was aware that only about 20% of the population has a reliable internet connection. </a:t>
            </a:r>
            <a:endParaRPr lang="en-US" sz="2800" dirty="0" smtClean="0"/>
          </a:p>
          <a:p>
            <a:pPr marL="651510" lvl="3" indent="-285750">
              <a:spcBef>
                <a:spcPts val="1200"/>
              </a:spcBef>
              <a:spcAft>
                <a:spcPts val="200"/>
              </a:spcAft>
              <a:buSzPct val="100000"/>
              <a:buFont typeface="Wingdings" panose="05000000000000000000" pitchFamily="2" charset="2"/>
              <a:buChar char="Ø"/>
            </a:pPr>
            <a:r>
              <a:rPr lang="en-US" sz="2400" dirty="0" smtClean="0"/>
              <a:t>Judiciary </a:t>
            </a:r>
            <a:r>
              <a:rPr lang="en-US" sz="2400" dirty="0"/>
              <a:t>involved </a:t>
            </a:r>
            <a:r>
              <a:rPr lang="en-US" sz="2500" dirty="0"/>
              <a:t>the </a:t>
            </a:r>
            <a:r>
              <a:rPr lang="en-US" sz="2400" dirty="0"/>
              <a:t>training of youth “facilitators,” who could more easily adopt the new technology, and would be able to offer their services in support of new users. </a:t>
            </a:r>
            <a:endParaRPr lang="en-US" sz="2400" dirty="0" smtClean="0"/>
          </a:p>
          <a:p>
            <a:pPr lvl="2">
              <a:buFont typeface="Wingdings" panose="05000000000000000000" pitchFamily="2" charset="2"/>
              <a:buChar char="Ø"/>
            </a:pPr>
            <a:r>
              <a:rPr lang="en-US" sz="2500" dirty="0"/>
              <a:t>Training of facilitators and cyber cafes</a:t>
            </a:r>
          </a:p>
          <a:p>
            <a:pPr lvl="2">
              <a:buFont typeface="Wingdings" panose="05000000000000000000" pitchFamily="2" charset="2"/>
              <a:buChar char="Ø"/>
            </a:pPr>
            <a:r>
              <a:rPr lang="en-US" sz="2500" dirty="0"/>
              <a:t>Training of MAJ employees, enabling them to file or follow-up on cases free of charge for very poor citizens. </a:t>
            </a:r>
          </a:p>
          <a:p>
            <a:pPr lvl="2">
              <a:buFont typeface="Wingdings" panose="05000000000000000000" pitchFamily="2" charset="2"/>
              <a:buChar char="Ø"/>
            </a:pPr>
            <a:r>
              <a:rPr lang="en-US" sz="2500" dirty="0"/>
              <a:t>Existing </a:t>
            </a:r>
            <a:r>
              <a:rPr lang="en-US" sz="2500" dirty="0" err="1"/>
              <a:t>Irembo</a:t>
            </a:r>
            <a:r>
              <a:rPr lang="en-US" sz="2500" dirty="0"/>
              <a:t> </a:t>
            </a:r>
            <a:r>
              <a:rPr lang="en-US" sz="2500" dirty="0"/>
              <a:t>staff</a:t>
            </a:r>
            <a:endParaRPr lang="en-US" sz="2500" dirty="0"/>
          </a:p>
          <a:p>
            <a:endParaRPr lang="en-US" dirty="0"/>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417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IECMS Developments in pipeline: system is still ongoing.</a:t>
            </a:r>
            <a:endParaRPr lang="en-US" b="1" dirty="0"/>
          </a:p>
        </p:txBody>
      </p:sp>
      <p:sp>
        <p:nvSpPr>
          <p:cNvPr id="3" name="Content Placeholder 2"/>
          <p:cNvSpPr>
            <a:spLocks noGrp="1"/>
          </p:cNvSpPr>
          <p:nvPr>
            <p:ph idx="1"/>
          </p:nvPr>
        </p:nvSpPr>
        <p:spPr>
          <a:xfrm>
            <a:off x="755904" y="1845734"/>
            <a:ext cx="10899648" cy="4323418"/>
          </a:xfrm>
        </p:spPr>
        <p:txBody>
          <a:bodyPr>
            <a:normAutofit/>
          </a:bodyPr>
          <a:lstStyle/>
          <a:p>
            <a:pPr algn="just">
              <a:buFont typeface="Wingdings" panose="05000000000000000000" pitchFamily="2" charset="2"/>
              <a:buChar char="Ø"/>
            </a:pPr>
            <a:endParaRPr lang="en-US" sz="2400" dirty="0" smtClean="0">
              <a:solidFill>
                <a:srgbClr val="000000"/>
              </a:solidFill>
              <a:latin typeface="Arial"/>
            </a:endParaRPr>
          </a:p>
          <a:p>
            <a:pPr algn="just">
              <a:buFont typeface="Wingdings" panose="05000000000000000000" pitchFamily="2" charset="2"/>
              <a:buChar char="Ø"/>
            </a:pPr>
            <a:r>
              <a:rPr lang="en-US" sz="2400" dirty="0" smtClean="0">
                <a:solidFill>
                  <a:srgbClr val="000000"/>
                </a:solidFill>
              </a:rPr>
              <a:t>Execution </a:t>
            </a:r>
            <a:r>
              <a:rPr lang="en-US" sz="2400" dirty="0">
                <a:solidFill>
                  <a:srgbClr val="000000"/>
                </a:solidFill>
              </a:rPr>
              <a:t>of civil </a:t>
            </a:r>
            <a:r>
              <a:rPr lang="en-US" sz="2400" dirty="0" smtClean="0">
                <a:solidFill>
                  <a:srgbClr val="000000"/>
                </a:solidFill>
              </a:rPr>
              <a:t>cases</a:t>
            </a:r>
          </a:p>
          <a:p>
            <a:pPr algn="just">
              <a:buFont typeface="Wingdings" panose="05000000000000000000" pitchFamily="2" charset="2"/>
              <a:buChar char="Ø"/>
            </a:pPr>
            <a:r>
              <a:rPr lang="en-US" sz="2400" dirty="0" smtClean="0">
                <a:solidFill>
                  <a:srgbClr val="000000"/>
                </a:solidFill>
              </a:rPr>
              <a:t>E-signature</a:t>
            </a:r>
          </a:p>
          <a:p>
            <a:pPr algn="just">
              <a:buFont typeface="Wingdings" panose="05000000000000000000" pitchFamily="2" charset="2"/>
              <a:buChar char="Ø"/>
            </a:pPr>
            <a:r>
              <a:rPr lang="en-US" sz="2400" dirty="0" smtClean="0">
                <a:solidFill>
                  <a:srgbClr val="000000"/>
                </a:solidFill>
              </a:rPr>
              <a:t>integration </a:t>
            </a:r>
            <a:r>
              <a:rPr lang="en-US" sz="2400" dirty="0">
                <a:solidFill>
                  <a:srgbClr val="000000"/>
                </a:solidFill>
              </a:rPr>
              <a:t>with </a:t>
            </a:r>
            <a:r>
              <a:rPr lang="en-US" sz="2400" dirty="0" err="1" smtClean="0">
                <a:solidFill>
                  <a:srgbClr val="000000"/>
                </a:solidFill>
              </a:rPr>
              <a:t>Irembo</a:t>
            </a:r>
            <a:r>
              <a:rPr lang="en-US" sz="2400" dirty="0" smtClean="0">
                <a:solidFill>
                  <a:srgbClr val="000000"/>
                </a:solidFill>
              </a:rPr>
              <a:t> for </a:t>
            </a:r>
            <a:r>
              <a:rPr lang="en-US" sz="2400" dirty="0">
                <a:solidFill>
                  <a:srgbClr val="000000"/>
                </a:solidFill>
              </a:rPr>
              <a:t>online payment with visa card</a:t>
            </a:r>
            <a:r>
              <a:rPr lang="en-US" sz="2400" dirty="0" smtClean="0">
                <a:solidFill>
                  <a:srgbClr val="000000"/>
                </a:solidFill>
              </a:rPr>
              <a:t>.</a:t>
            </a:r>
          </a:p>
          <a:p>
            <a:pPr algn="just">
              <a:buFont typeface="Wingdings" panose="05000000000000000000" pitchFamily="2" charset="2"/>
              <a:buChar char="Ø"/>
            </a:pPr>
            <a:r>
              <a:rPr lang="en-US" sz="2400" dirty="0">
                <a:solidFill>
                  <a:srgbClr val="000000"/>
                </a:solidFill>
              </a:rPr>
              <a:t>F</a:t>
            </a:r>
            <a:r>
              <a:rPr lang="en-US" sz="2400" dirty="0" smtClean="0">
                <a:solidFill>
                  <a:srgbClr val="000000"/>
                </a:solidFill>
              </a:rPr>
              <a:t>uture </a:t>
            </a:r>
            <a:r>
              <a:rPr lang="en-US" sz="2400" dirty="0">
                <a:solidFill>
                  <a:srgbClr val="000000"/>
                </a:solidFill>
              </a:rPr>
              <a:t>integrations are envisioned with other information systems and institutions, such as the Court Bailiffs, National Identification </a:t>
            </a:r>
            <a:r>
              <a:rPr lang="en-US" sz="2400" dirty="0" smtClean="0">
                <a:solidFill>
                  <a:srgbClr val="000000"/>
                </a:solidFill>
              </a:rPr>
              <a:t>Agency (NIDA), </a:t>
            </a:r>
            <a:r>
              <a:rPr lang="en-US" sz="2400" dirty="0">
                <a:solidFill>
                  <a:srgbClr val="000000"/>
                </a:solidFill>
              </a:rPr>
              <a:t>Rwanda Development Board, Rwanda Law Reform Commission and Law Library, to permit easy access to shared information directly through the </a:t>
            </a:r>
            <a:r>
              <a:rPr lang="en-US" sz="2400" dirty="0" smtClean="0">
                <a:solidFill>
                  <a:srgbClr val="000000"/>
                </a:solidFill>
              </a:rPr>
              <a:t>IECMS. </a:t>
            </a:r>
          </a:p>
          <a:p>
            <a:pPr algn="just"/>
            <a:endParaRPr lang="en-US" sz="2800" dirty="0"/>
          </a:p>
          <a:p>
            <a:pPr algn="just"/>
            <a:endParaRPr lang="en-US" dirty="0"/>
          </a:p>
        </p:txBody>
      </p:sp>
      <p:sp>
        <p:nvSpPr>
          <p:cNvPr id="4" name="Rectangle 3"/>
          <p:cNvSpPr>
            <a:spLocks noChangeArrowheads="1"/>
          </p:cNvSpPr>
          <p:nvPr/>
        </p:nvSpPr>
        <p:spPr bwMode="auto">
          <a:xfrm>
            <a:off x="0" y="6400800"/>
            <a:ext cx="12192000" cy="457200"/>
          </a:xfrm>
          <a:prstGeom prst="rect">
            <a:avLst/>
          </a:prstGeom>
          <a:solidFill>
            <a:srgbClr val="C050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Timely,</a:t>
            </a:r>
            <a:r>
              <a:rPr kumimoji="0" lang="en-US" sz="2400" b="0" i="1" u="none" strike="noStrike" cap="none" normalizeH="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 </a:t>
            </a:r>
            <a:r>
              <a:rPr kumimoji="0" lang="en-US" sz="2400" b="0" i="1" u="none" strike="noStrike" cap="none" normalizeH="0" baseline="0" dirty="0" smtClean="0">
                <a:ln>
                  <a:noFill/>
                </a:ln>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rPr>
              <a:t>Quality and Accessible Justice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068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2169</TotalTime>
  <Words>1025</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Cambria</vt:lpstr>
      <vt:lpstr>Tahoma</vt:lpstr>
      <vt:lpstr>Times New Roman</vt:lpstr>
      <vt:lpstr>Wingdings</vt:lpstr>
      <vt:lpstr>Retrospect</vt:lpstr>
      <vt:lpstr>1_Retrospect</vt:lpstr>
      <vt:lpstr>“Integrated Electronic Case Management System in Rwanda” By Niceson Karungi Director IT Support The Judiciary of Rwanda</vt:lpstr>
      <vt:lpstr>IECMS INTEGRATES JUCTICE SECTOR INSTITUTIONS</vt:lpstr>
      <vt:lpstr>What is IECMS (Integrated Electronic Case Management System)</vt:lpstr>
      <vt:lpstr>IECMS is already effective</vt:lpstr>
      <vt:lpstr>Key Factors for Success (System Adoption)</vt:lpstr>
      <vt:lpstr>   Technical Support and ways around it </vt:lpstr>
      <vt:lpstr>Training of Staff and other stakeholders</vt:lpstr>
      <vt:lpstr>Interactions with public </vt:lpstr>
      <vt:lpstr>IECMS Developments in pipeline: system is still ongoing.</vt:lpstr>
      <vt:lpstr>Conclusion</vt:lpstr>
      <vt:lpstr>Award and recognition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Rwanda Integrated Electronic Case Management System (IECMS )- iecms.gov.rw</dc:title>
  <dc:creator>NICESON KARUNGI</dc:creator>
  <cp:lastModifiedBy>NICESON KARUNGI</cp:lastModifiedBy>
  <cp:revision>146</cp:revision>
  <dcterms:created xsi:type="dcterms:W3CDTF">2017-06-21T14:18:06Z</dcterms:created>
  <dcterms:modified xsi:type="dcterms:W3CDTF">2018-01-22T06:05:57Z</dcterms:modified>
</cp:coreProperties>
</file>