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6:52:25.724" idx="1">
    <p:pos x="10" y="10"/>
    <p:text>Background pic for placement only.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F50D-08A0-4CD7-BD4E-903323D5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81" y="1035156"/>
            <a:ext cx="7302335" cy="3558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6F0D2-5E1B-4300-B23B-E342837DACC9}"/>
              </a:ext>
            </a:extLst>
          </p:cNvPr>
          <p:cNvSpPr txBox="1"/>
          <p:nvPr/>
        </p:nvSpPr>
        <p:spPr>
          <a:xfrm rot="325649">
            <a:off x="7156456" y="2693418"/>
            <a:ext cx="322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E4B6F-C159-490F-A341-151A14FBA2D3}"/>
              </a:ext>
            </a:extLst>
          </p:cNvPr>
          <p:cNvSpPr txBox="1"/>
          <p:nvPr/>
        </p:nvSpPr>
        <p:spPr>
          <a:xfrm rot="325649">
            <a:off x="7386049" y="2722162"/>
            <a:ext cx="449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per cap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42879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looking for a place to build a new micro or neighborhood brewery, we can see two advantages: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high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low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first option, there will be stiff competition, but a beer thirsty population and often-times considered a beer destination.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second option, you could establish a market with little or no competition that could eventually attract both patrons and competition to establish a new beer destination.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442500-337D-4CD1-AD67-A8E44E5CDF2E}"/>
              </a:ext>
            </a:extLst>
          </p:cNvPr>
          <p:cNvGrpSpPr/>
          <p:nvPr/>
        </p:nvGrpSpPr>
        <p:grpSpPr>
          <a:xfrm>
            <a:off x="7531064" y="3274604"/>
            <a:ext cx="938795" cy="799926"/>
            <a:chOff x="7531064" y="3274604"/>
            <a:chExt cx="938795" cy="7999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81880F-9DA2-420F-AFEF-20498C703020}"/>
                </a:ext>
              </a:extLst>
            </p:cNvPr>
            <p:cNvSpPr/>
            <p:nvPr/>
          </p:nvSpPr>
          <p:spPr>
            <a:xfrm>
              <a:off x="7531064" y="3274604"/>
              <a:ext cx="912415" cy="79992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F60CB4-6A94-4CE8-A6C1-FC8DCBEF5A53}"/>
                </a:ext>
              </a:extLst>
            </p:cNvPr>
            <p:cNvCxnSpPr/>
            <p:nvPr/>
          </p:nvCxnSpPr>
          <p:spPr>
            <a:xfrm>
              <a:off x="7987272" y="3542487"/>
              <a:ext cx="0" cy="26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F24BD0-6722-46AF-9666-BE6B80C7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60" y="3539134"/>
              <a:ext cx="0" cy="23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FC703-519D-455E-8B2F-586297DAC851}"/>
                </a:ext>
              </a:extLst>
            </p:cNvPr>
            <p:cNvSpPr txBox="1"/>
            <p:nvPr/>
          </p:nvSpPr>
          <p:spPr>
            <a:xfrm>
              <a:off x="7671664" y="3566845"/>
              <a:ext cx="364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0F323-7960-439B-9EEF-8654605DDF15}"/>
                </a:ext>
              </a:extLst>
            </p:cNvPr>
            <p:cNvSpPr txBox="1"/>
            <p:nvPr/>
          </p:nvSpPr>
          <p:spPr>
            <a:xfrm>
              <a:off x="7962040" y="3549928"/>
              <a:ext cx="507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per cap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671549-7C91-434C-9364-F07AF67C960B}"/>
              </a:ext>
            </a:extLst>
          </p:cNvPr>
          <p:cNvSpPr/>
          <p:nvPr/>
        </p:nvSpPr>
        <p:spPr>
          <a:xfrm rot="325649">
            <a:off x="7111646" y="2498017"/>
            <a:ext cx="656392" cy="5754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BFB09-39D8-49B4-8974-F6823EBC6195}"/>
              </a:ext>
            </a:extLst>
          </p:cNvPr>
          <p:cNvCxnSpPr>
            <a:cxnSpLocks/>
          </p:cNvCxnSpPr>
          <p:nvPr/>
        </p:nvCxnSpPr>
        <p:spPr>
          <a:xfrm rot="325649" flipV="1">
            <a:off x="7219371" y="2651502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5E0A3C-B7A4-4917-8B3B-1BE3FC8547AC}"/>
              </a:ext>
            </a:extLst>
          </p:cNvPr>
          <p:cNvCxnSpPr>
            <a:cxnSpLocks/>
          </p:cNvCxnSpPr>
          <p:nvPr/>
        </p:nvCxnSpPr>
        <p:spPr>
          <a:xfrm rot="325649" flipV="1">
            <a:off x="7429916" y="2672546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ABBA29F-FD11-4A0D-BC46-CFF0DF00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0854"/>
              </p:ext>
            </p:extLst>
          </p:nvPr>
        </p:nvGraphicFramePr>
        <p:xfrm>
          <a:off x="173180" y="5370259"/>
          <a:ext cx="11687894" cy="988993"/>
        </p:xfrm>
        <a:graphic>
          <a:graphicData uri="http://schemas.openxmlformats.org/drawingml/2006/table">
            <a:tbl>
              <a:tblPr/>
              <a:tblGrid>
                <a:gridCol w="1031285">
                  <a:extLst>
                    <a:ext uri="{9D8B030D-6E8A-4147-A177-3AD203B41FA5}">
                      <a16:colId xmlns:a16="http://schemas.microsoft.com/office/drawing/2014/main" val="864989951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3740901743"/>
                    </a:ext>
                  </a:extLst>
                </a:gridCol>
                <a:gridCol w="1160195">
                  <a:extLst>
                    <a:ext uri="{9D8B030D-6E8A-4147-A177-3AD203B41FA5}">
                      <a16:colId xmlns:a16="http://schemas.microsoft.com/office/drawing/2014/main" val="1393622334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2514580663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952771562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3293578926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112887599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69630324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365483248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927055311"/>
                    </a:ext>
                  </a:extLst>
                </a:gridCol>
              </a:tblGrid>
              <a:tr h="368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Population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IBU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IBU 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9664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Colorado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5,555,200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8.46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47.70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44801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Texas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28,024,000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4.64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0.099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33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 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2895858"/>
            <a:ext cx="116878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exploring beer types in these two markets, we’ve identified both the most popular and least popular by state.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analysis needed in order to determine what factors influence their popularity and how they compare to actual production and consumption.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D79D-8F7B-4483-B6EB-6579BEB1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0590"/>
              </p:ext>
            </p:extLst>
          </p:nvPr>
        </p:nvGraphicFramePr>
        <p:xfrm>
          <a:off x="810491" y="969037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1737484360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4002680569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705513120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6482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46214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12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57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Amber / Red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2443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63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Blonde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7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A59984-D776-42A7-B2A6-84DD9D52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6263"/>
              </p:ext>
            </p:extLst>
          </p:nvPr>
        </p:nvGraphicFramePr>
        <p:xfrm>
          <a:off x="7071305" y="994236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458743111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1044505405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228899128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882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     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2630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4945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7408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Tripel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01653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55090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409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Smoked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73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0180CC-3FAE-4C05-80A5-C668EB0DC894}"/>
              </a:ext>
            </a:extLst>
          </p:cNvPr>
          <p:cNvSpPr txBox="1"/>
          <p:nvPr/>
        </p:nvSpPr>
        <p:spPr>
          <a:xfrm>
            <a:off x="173182" y="6397518"/>
            <a:ext cx="116878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popularity only determined based on number of beer styles in each market, and is not indexed to include production or consumption metrics. </a:t>
            </a:r>
          </a:p>
        </p:txBody>
      </p:sp>
    </p:spTree>
    <p:extLst>
      <p:ext uri="{BB962C8B-B14F-4D97-AF65-F5344CB8AC3E}">
        <p14:creationId xmlns:p14="http://schemas.microsoft.com/office/powerpoint/2010/main" val="112431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VIDEO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87927"/>
            <a:ext cx="11687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Neil - https://youtu.be/s5X5uf_ModA </a:t>
            </a:r>
          </a:p>
        </p:txBody>
      </p:sp>
    </p:spTree>
    <p:extLst>
      <p:ext uri="{BB962C8B-B14F-4D97-AF65-F5344CB8AC3E}">
        <p14:creationId xmlns:p14="http://schemas.microsoft.com/office/powerpoint/2010/main" val="19362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125A1-BF09-4A01-A823-72977BA6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0" y="1119910"/>
            <a:ext cx="9371388" cy="46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leads in having 47 breweries with three states ND, SD, WV and DC having only 1 each.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DC3A-03A9-46BB-BACE-7FC7D5BD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1" y="1136940"/>
            <a:ext cx="9335240" cy="46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ABV data was missing.</a:t>
            </a:r>
          </a:p>
        </p:txBody>
      </p:sp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F08FC-C61E-4D5E-B443-A733E0CC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9" y="1127598"/>
            <a:ext cx="9335240" cy="46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average IBU and ABV per style of beer for greater accuracy.</a:t>
            </a:r>
          </a:p>
        </p:txBody>
      </p:sp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8F05F-BAF8-44E7-87AB-28D421FB0EAF}"/>
              </a:ext>
            </a:extLst>
          </p:cNvPr>
          <p:cNvGrpSpPr/>
          <p:nvPr/>
        </p:nvGrpSpPr>
        <p:grpSpPr>
          <a:xfrm>
            <a:off x="94457" y="1119910"/>
            <a:ext cx="12003086" cy="4666413"/>
            <a:chOff x="0" y="934922"/>
            <a:chExt cx="12003086" cy="4666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9EF1-96B6-43D6-B489-E5AFE1AB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114" y="934923"/>
              <a:ext cx="7350972" cy="3679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550CD-81EC-4061-A674-F24EF64C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4922"/>
              <a:ext cx="4586053" cy="2287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53530F-9D60-4AD5-810B-92D7736D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5550"/>
              <a:ext cx="4586053" cy="2295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A2FE6B-6288-4948-A74F-E540AA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72" y="1109667"/>
            <a:ext cx="7350972" cy="367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32F56-ACC9-4E3E-9509-81CDCB03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7" y="1119910"/>
            <a:ext cx="4586053" cy="229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48856-6AFC-456E-987E-C66B30D0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" y="3498967"/>
            <a:ext cx="4586053" cy="2298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has the most alcoholic beers while Oregon had the most bitter. Both of which are in the top 5 for number of breweries and top 6 for breweries per capita, and with Colorado leading in number breweries per state.</a:t>
            </a:r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CDEB09-6C20-45B9-9AE2-625C2E7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409684" cy="458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FDF1-098F-4AC1-8095-771CE13F3AD1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beers fell within a normal distribution. </a:t>
            </a:r>
            <a:r>
              <a:rPr lang="en-US" dirty="0"/>
              <a:t>One thing to note in particular, is the right skew in the distribution with the mean hovering around 5% ABV. This is a reflection of market competition, state laws, and history regarding German purity laws.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17725-3DFF-41DF-8758-F6C274D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6" y="1239402"/>
            <a:ext cx="6785841" cy="486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 to moderate correlation between IBU and ABV,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= 0.57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Estimated that about 32.55% of the variation of a beer’s IBU can be attributed to its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QOI: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149311"/>
            <a:ext cx="2464526" cy="1046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0.57</a:t>
            </a: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763</TotalTime>
  <Words>652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Parcel</vt:lpstr>
      <vt:lpstr>Case Study 1: Beers and Breweries</vt:lpstr>
      <vt:lpstr>Brewery Statistics per State</vt:lpstr>
      <vt:lpstr>Cleaning the Data</vt:lpstr>
      <vt:lpstr>Cleaning the Data</vt:lpstr>
      <vt:lpstr>Median ABV and IBU per State</vt:lpstr>
      <vt:lpstr>MAX ABV and IBU per State</vt:lpstr>
      <vt:lpstr>Analysis of ABV</vt:lpstr>
      <vt:lpstr>Relationship between IBU and ABV?</vt:lpstr>
      <vt:lpstr>Comparing IPAs vs Ales (knn) </vt:lpstr>
      <vt:lpstr>Conclusion</vt:lpstr>
      <vt:lpstr>Conclusion</vt:lpstr>
      <vt:lpstr>VIDEO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90</cp:revision>
  <dcterms:created xsi:type="dcterms:W3CDTF">2020-06-18T18:52:19Z</dcterms:created>
  <dcterms:modified xsi:type="dcterms:W3CDTF">2020-07-04T19:16:59Z</dcterms:modified>
</cp:coreProperties>
</file>