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1" r:id="rId8"/>
    <p:sldId id="262" r:id="rId9"/>
    <p:sldId id="263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Benson" initials="NB" lastIdx="1" clrIdx="0">
    <p:extLst>
      <p:ext uri="{19B8F6BF-5375-455C-9EA6-DF929625EA0E}">
        <p15:presenceInfo xmlns:p15="http://schemas.microsoft.com/office/powerpoint/2012/main" userId="c59b661f0d4cec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6:52:25.724" idx="1">
    <p:pos x="10" y="10"/>
    <p:text>Background pic for placement only.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1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6AD-D64C-469E-9EE9-04B74FEE3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Case Study 1: Beers and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D953-60E6-4467-8718-4B87C3087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Wei, Neil Benson</a:t>
            </a:r>
          </a:p>
        </p:txBody>
      </p:sp>
    </p:spTree>
    <p:extLst>
      <p:ext uri="{BB962C8B-B14F-4D97-AF65-F5344CB8AC3E}">
        <p14:creationId xmlns:p14="http://schemas.microsoft.com/office/powerpoint/2010/main" val="145668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AF50D-08A0-4CD7-BD4E-903323D5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781" y="1035156"/>
            <a:ext cx="7302335" cy="35586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66F0D2-5E1B-4300-B23B-E342837DACC9}"/>
              </a:ext>
            </a:extLst>
          </p:cNvPr>
          <p:cNvSpPr txBox="1"/>
          <p:nvPr/>
        </p:nvSpPr>
        <p:spPr>
          <a:xfrm rot="325649">
            <a:off x="7156456" y="2693418"/>
            <a:ext cx="322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E4B6F-C159-490F-A341-151A14FBA2D3}"/>
              </a:ext>
            </a:extLst>
          </p:cNvPr>
          <p:cNvSpPr txBox="1"/>
          <p:nvPr/>
        </p:nvSpPr>
        <p:spPr>
          <a:xfrm rot="325649">
            <a:off x="7386049" y="2722162"/>
            <a:ext cx="4496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per cap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956048"/>
            <a:ext cx="428798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looking for a place to build a new micro or neighborhood brewery, we can see two advantages: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 population and high per capita breweries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 population and low per capita breweries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the first option, there will be stiff competition, but a beer thirsty population and often-times considered a beer destination.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the second option, you could establish a market with little or no competition that could eventually attract both patrons and competition to establish a new beer destination.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442500-337D-4CD1-AD67-A8E44E5CDF2E}"/>
              </a:ext>
            </a:extLst>
          </p:cNvPr>
          <p:cNvGrpSpPr/>
          <p:nvPr/>
        </p:nvGrpSpPr>
        <p:grpSpPr>
          <a:xfrm>
            <a:off x="7531064" y="3274604"/>
            <a:ext cx="938795" cy="799926"/>
            <a:chOff x="7531064" y="3274604"/>
            <a:chExt cx="938795" cy="7999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81880F-9DA2-420F-AFEF-20498C703020}"/>
                </a:ext>
              </a:extLst>
            </p:cNvPr>
            <p:cNvSpPr/>
            <p:nvPr/>
          </p:nvSpPr>
          <p:spPr>
            <a:xfrm>
              <a:off x="7531064" y="3274604"/>
              <a:ext cx="912415" cy="79992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F60CB4-6A94-4CE8-A6C1-FC8DCBEF5A53}"/>
                </a:ext>
              </a:extLst>
            </p:cNvPr>
            <p:cNvCxnSpPr/>
            <p:nvPr/>
          </p:nvCxnSpPr>
          <p:spPr>
            <a:xfrm>
              <a:off x="7987272" y="3542487"/>
              <a:ext cx="0" cy="264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F24BD0-6722-46AF-9666-BE6B80C75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6360" y="3539134"/>
              <a:ext cx="0" cy="237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DFC703-519D-455E-8B2F-586297DAC851}"/>
                </a:ext>
              </a:extLst>
            </p:cNvPr>
            <p:cNvSpPr txBox="1"/>
            <p:nvPr/>
          </p:nvSpPr>
          <p:spPr>
            <a:xfrm>
              <a:off x="7671664" y="3566845"/>
              <a:ext cx="3643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pop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40F323-7960-439B-9EEF-8654605DDF15}"/>
                </a:ext>
              </a:extLst>
            </p:cNvPr>
            <p:cNvSpPr txBox="1"/>
            <p:nvPr/>
          </p:nvSpPr>
          <p:spPr>
            <a:xfrm>
              <a:off x="7962040" y="3549928"/>
              <a:ext cx="507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per cap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6671549-7C91-434C-9364-F07AF67C960B}"/>
              </a:ext>
            </a:extLst>
          </p:cNvPr>
          <p:cNvSpPr/>
          <p:nvPr/>
        </p:nvSpPr>
        <p:spPr>
          <a:xfrm rot="325649">
            <a:off x="7111646" y="2498017"/>
            <a:ext cx="656392" cy="57546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EBFB09-39D8-49B4-8974-F6823EBC6195}"/>
              </a:ext>
            </a:extLst>
          </p:cNvPr>
          <p:cNvCxnSpPr>
            <a:cxnSpLocks/>
          </p:cNvCxnSpPr>
          <p:nvPr/>
        </p:nvCxnSpPr>
        <p:spPr>
          <a:xfrm rot="325649" flipV="1">
            <a:off x="7219371" y="2651502"/>
            <a:ext cx="0" cy="209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5E0A3C-B7A4-4917-8B3B-1BE3FC8547AC}"/>
              </a:ext>
            </a:extLst>
          </p:cNvPr>
          <p:cNvCxnSpPr>
            <a:cxnSpLocks/>
          </p:cNvCxnSpPr>
          <p:nvPr/>
        </p:nvCxnSpPr>
        <p:spPr>
          <a:xfrm rot="325649" flipV="1">
            <a:off x="7429916" y="2672546"/>
            <a:ext cx="0" cy="209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ABBA29F-FD11-4A0D-BC46-CFF0DF00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50854"/>
              </p:ext>
            </p:extLst>
          </p:nvPr>
        </p:nvGraphicFramePr>
        <p:xfrm>
          <a:off x="173180" y="5370259"/>
          <a:ext cx="11687894" cy="988993"/>
        </p:xfrm>
        <a:graphic>
          <a:graphicData uri="http://schemas.openxmlformats.org/drawingml/2006/table">
            <a:tbl>
              <a:tblPr/>
              <a:tblGrid>
                <a:gridCol w="1031285">
                  <a:extLst>
                    <a:ext uri="{9D8B030D-6E8A-4147-A177-3AD203B41FA5}">
                      <a16:colId xmlns:a16="http://schemas.microsoft.com/office/drawing/2014/main" val="864989951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3740901743"/>
                    </a:ext>
                  </a:extLst>
                </a:gridCol>
                <a:gridCol w="1160195">
                  <a:extLst>
                    <a:ext uri="{9D8B030D-6E8A-4147-A177-3AD203B41FA5}">
                      <a16:colId xmlns:a16="http://schemas.microsoft.com/office/drawing/2014/main" val="1393622334"/>
                    </a:ext>
                  </a:extLst>
                </a:gridCol>
                <a:gridCol w="1654352">
                  <a:extLst>
                    <a:ext uri="{9D8B030D-6E8A-4147-A177-3AD203B41FA5}">
                      <a16:colId xmlns:a16="http://schemas.microsoft.com/office/drawing/2014/main" val="2514580663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952771562"/>
                    </a:ext>
                  </a:extLst>
                </a:gridCol>
                <a:gridCol w="1654352">
                  <a:extLst>
                    <a:ext uri="{9D8B030D-6E8A-4147-A177-3AD203B41FA5}">
                      <a16:colId xmlns:a16="http://schemas.microsoft.com/office/drawing/2014/main" val="3293578926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1128875992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696303242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365483248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927055311"/>
                    </a:ext>
                  </a:extLst>
                </a:gridCol>
              </a:tblGrid>
              <a:tr h="368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12719" marR="12719" marT="12719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Population</a:t>
                      </a:r>
                    </a:p>
                  </a:txBody>
                  <a:tcPr marL="12719" marR="12719" marT="12719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Breweries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Breweries Per Capita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Beers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Beers Per Capita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Median ABV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Max ABV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Median IBU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Max IBU 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29664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Colorado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5,555,200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47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8.46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265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47.70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0.128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104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544801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Texas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28,024,000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4.64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0.055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0.099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33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118 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3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5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2895858"/>
            <a:ext cx="116878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exploring beer types in these two markets, we’ve identified both the most popular and least popular by state.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Further analysis needed in order to determine what factors influence their popularity and how they compare to actual production and consumption.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4D79D-8F7B-4483-B6EB-6579BEB1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40590"/>
              </p:ext>
            </p:extLst>
          </p:nvPr>
        </p:nvGraphicFramePr>
        <p:xfrm>
          <a:off x="810491" y="969037"/>
          <a:ext cx="4310204" cy="1656323"/>
        </p:xfrm>
        <a:graphic>
          <a:graphicData uri="http://schemas.openxmlformats.org/drawingml/2006/table">
            <a:tbl>
              <a:tblPr/>
              <a:tblGrid>
                <a:gridCol w="1063054">
                  <a:extLst>
                    <a:ext uri="{9D8B030D-6E8A-4147-A177-3AD203B41FA5}">
                      <a16:colId xmlns:a16="http://schemas.microsoft.com/office/drawing/2014/main" val="1737484360"/>
                    </a:ext>
                  </a:extLst>
                </a:gridCol>
                <a:gridCol w="2358049">
                  <a:extLst>
                    <a:ext uri="{9D8B030D-6E8A-4147-A177-3AD203B41FA5}">
                      <a16:colId xmlns:a16="http://schemas.microsoft.com/office/drawing/2014/main" val="4002680569"/>
                    </a:ext>
                  </a:extLst>
                </a:gridCol>
                <a:gridCol w="889101">
                  <a:extLst>
                    <a:ext uri="{9D8B030D-6E8A-4147-A177-3AD203B41FA5}">
                      <a16:colId xmlns:a16="http://schemas.microsoft.com/office/drawing/2014/main" val="705513120"/>
                    </a:ext>
                  </a:extLst>
                </a:gridCol>
              </a:tblGrid>
              <a:tr h="20458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 popular* beer types in CO and TX</a:t>
                      </a:r>
                    </a:p>
                  </a:txBody>
                  <a:tcPr marL="102293" marR="102293" marT="51147" marB="51147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64828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 Popular Beers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Count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46214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IPA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58126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Pale Ale (APA)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7575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Amber / Red Ale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58345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Pale Ale (APA)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624438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IPA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88636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Blonde Ale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874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A59984-D776-42A7-B2A6-84DD9D52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36263"/>
              </p:ext>
            </p:extLst>
          </p:nvPr>
        </p:nvGraphicFramePr>
        <p:xfrm>
          <a:off x="7071305" y="994236"/>
          <a:ext cx="4310204" cy="1656323"/>
        </p:xfrm>
        <a:graphic>
          <a:graphicData uri="http://schemas.openxmlformats.org/drawingml/2006/table">
            <a:tbl>
              <a:tblPr/>
              <a:tblGrid>
                <a:gridCol w="1063054">
                  <a:extLst>
                    <a:ext uri="{9D8B030D-6E8A-4147-A177-3AD203B41FA5}">
                      <a16:colId xmlns:a16="http://schemas.microsoft.com/office/drawing/2014/main" val="458743111"/>
                    </a:ext>
                  </a:extLst>
                </a:gridCol>
                <a:gridCol w="2358049">
                  <a:extLst>
                    <a:ext uri="{9D8B030D-6E8A-4147-A177-3AD203B41FA5}">
                      <a16:colId xmlns:a16="http://schemas.microsoft.com/office/drawing/2014/main" val="1044505405"/>
                    </a:ext>
                  </a:extLst>
                </a:gridCol>
                <a:gridCol w="889101">
                  <a:extLst>
                    <a:ext uri="{9D8B030D-6E8A-4147-A177-3AD203B41FA5}">
                      <a16:colId xmlns:a16="http://schemas.microsoft.com/office/drawing/2014/main" val="1228899128"/>
                    </a:ext>
                  </a:extLst>
                </a:gridCol>
              </a:tblGrid>
              <a:tr h="20458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Least popular* beer types in CO and TX</a:t>
                      </a:r>
                    </a:p>
                  </a:txBody>
                  <a:tcPr marL="102293" marR="102293" marT="51147" marB="51147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8882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Least Popular Beers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     Count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26309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Rye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949452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Schwarzbier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474089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Tripel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401653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Rye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955090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Schwarzbier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304092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Smoked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3734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90180CC-3FAE-4C05-80A5-C668EB0DC894}"/>
              </a:ext>
            </a:extLst>
          </p:cNvPr>
          <p:cNvSpPr txBox="1"/>
          <p:nvPr/>
        </p:nvSpPr>
        <p:spPr>
          <a:xfrm>
            <a:off x="173182" y="6397518"/>
            <a:ext cx="116878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popularity only determined based on number of beer styles in each market, and is not indexed to include production or consumption metrics. </a:t>
            </a:r>
          </a:p>
        </p:txBody>
      </p:sp>
    </p:spTree>
    <p:extLst>
      <p:ext uri="{BB962C8B-B14F-4D97-AF65-F5344CB8AC3E}">
        <p14:creationId xmlns:p14="http://schemas.microsoft.com/office/powerpoint/2010/main" val="112431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VIDEO LINKS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987927"/>
            <a:ext cx="11687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Neil - </a:t>
            </a:r>
          </a:p>
        </p:txBody>
      </p:sp>
    </p:spTree>
    <p:extLst>
      <p:ext uri="{BB962C8B-B14F-4D97-AF65-F5344CB8AC3E}">
        <p14:creationId xmlns:p14="http://schemas.microsoft.com/office/powerpoint/2010/main" val="193627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C125A1-BF09-4A01-A823-72977BA6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80" y="1119910"/>
            <a:ext cx="9371388" cy="46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Brewery Statistics per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428379" y="5825150"/>
            <a:ext cx="937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Colorado leads in having 47 breweries with three states ND, SD, WV and DC having only 1 each.</a:t>
            </a:r>
          </a:p>
        </p:txBody>
      </p:sp>
    </p:spTree>
    <p:extLst>
      <p:ext uri="{BB962C8B-B14F-4D97-AF65-F5344CB8AC3E}">
        <p14:creationId xmlns:p14="http://schemas.microsoft.com/office/powerpoint/2010/main" val="20170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BDC3A-03A9-46BB-BACE-7FC7D5BD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81" y="1136940"/>
            <a:ext cx="9335240" cy="4678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79" y="5825150"/>
            <a:ext cx="937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Almost half (~42%) of IBU data was missing, and a little over 2.5% of ABV data was missing.</a:t>
            </a:r>
          </a:p>
        </p:txBody>
      </p:sp>
    </p:spTree>
    <p:extLst>
      <p:ext uri="{BB962C8B-B14F-4D97-AF65-F5344CB8AC3E}">
        <p14:creationId xmlns:p14="http://schemas.microsoft.com/office/powerpoint/2010/main" val="171066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7F08FC-C61E-4D5E-B443-A733E0CC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79" y="1127598"/>
            <a:ext cx="9335240" cy="4667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80" y="5825150"/>
            <a:ext cx="93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Filled missing values by applying average IBU and ABV per style of beer for greater accuracy.</a:t>
            </a:r>
          </a:p>
        </p:txBody>
      </p:sp>
    </p:spTree>
    <p:extLst>
      <p:ext uri="{BB962C8B-B14F-4D97-AF65-F5344CB8AC3E}">
        <p14:creationId xmlns:p14="http://schemas.microsoft.com/office/powerpoint/2010/main" val="343381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 ABV and IBU per State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78F05F-BAF8-44E7-87AB-28D421FB0EAF}"/>
              </a:ext>
            </a:extLst>
          </p:cNvPr>
          <p:cNvGrpSpPr/>
          <p:nvPr/>
        </p:nvGrpSpPr>
        <p:grpSpPr>
          <a:xfrm>
            <a:off x="94457" y="1119910"/>
            <a:ext cx="12003086" cy="4666413"/>
            <a:chOff x="0" y="934922"/>
            <a:chExt cx="12003086" cy="46664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F39EF1-96B6-43D6-B489-E5AFE1AB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2114" y="934923"/>
              <a:ext cx="7350972" cy="36799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3550CD-81EC-4061-A674-F24EF64C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34922"/>
              <a:ext cx="4586053" cy="22875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53530F-9D60-4AD5-810B-92D7736D9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05550"/>
              <a:ext cx="4586053" cy="22957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491C15-CF40-4C87-9DC0-B2E3A6F66D5F}"/>
              </a:ext>
            </a:extLst>
          </p:cNvPr>
          <p:cNvSpPr txBox="1"/>
          <p:nvPr/>
        </p:nvSpPr>
        <p:spPr>
          <a:xfrm>
            <a:off x="1428380" y="5825150"/>
            <a:ext cx="9335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beers fell within relative range for median ABV of each other with only a handful of states significantly differing from the rest.</a:t>
            </a:r>
          </a:p>
        </p:txBody>
      </p:sp>
    </p:spTree>
    <p:extLst>
      <p:ext uri="{BB962C8B-B14F-4D97-AF65-F5344CB8AC3E}">
        <p14:creationId xmlns:p14="http://schemas.microsoft.com/office/powerpoint/2010/main" val="256443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A2FE6B-6288-4948-A74F-E540AA0F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72" y="1109667"/>
            <a:ext cx="7350972" cy="3679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832F56-ACC9-4E3E-9509-81CDCB03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7" y="1119910"/>
            <a:ext cx="4586053" cy="2295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748856-6AFC-456E-987E-C66B30D05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7" y="3498967"/>
            <a:ext cx="4586053" cy="2298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MAX ABV and IBU per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91C15-CF40-4C87-9DC0-B2E3A6F66D5F}"/>
              </a:ext>
            </a:extLst>
          </p:cNvPr>
          <p:cNvSpPr txBox="1"/>
          <p:nvPr/>
        </p:nvSpPr>
        <p:spPr>
          <a:xfrm>
            <a:off x="1428380" y="5825150"/>
            <a:ext cx="9335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Colorado has the most alcoholic beers while Oregon had the most bitter. Both of which are in the top 5 for number of breweries and top 6 for breweries per capita, and with Colorado leading in number breweries per state.</a:t>
            </a:r>
          </a:p>
        </p:txBody>
      </p:sp>
    </p:spTree>
    <p:extLst>
      <p:ext uri="{BB962C8B-B14F-4D97-AF65-F5344CB8AC3E}">
        <p14:creationId xmlns:p14="http://schemas.microsoft.com/office/powerpoint/2010/main" val="32036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CDEB09-6C20-45B9-9AE2-625C2E70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5" y="1136170"/>
            <a:ext cx="9409684" cy="4585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7" y="190163"/>
            <a:ext cx="11670475" cy="811323"/>
          </a:xfrm>
        </p:spPr>
        <p:txBody>
          <a:bodyPr/>
          <a:lstStyle/>
          <a:p>
            <a:r>
              <a:rPr lang="en-US" b="1" dirty="0"/>
              <a:t>Analysis of ABV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9FDF1-098F-4AC1-8095-771CE13F3AD1}"/>
              </a:ext>
            </a:extLst>
          </p:cNvPr>
          <p:cNvSpPr txBox="1"/>
          <p:nvPr/>
        </p:nvSpPr>
        <p:spPr>
          <a:xfrm>
            <a:off x="1428380" y="5825150"/>
            <a:ext cx="9335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the beers fell within a normal distribution. </a:t>
            </a:r>
            <a:r>
              <a:rPr lang="en-US" dirty="0"/>
              <a:t>One thing to note in particular, is the right skew in the distribution with the mean hovering around 5% ABV. This is a reflection of market competition, state laws, and history regarding German purity laws.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0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517725-3DFF-41DF-8758-F6C274DB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146" y="1239402"/>
            <a:ext cx="6785841" cy="4869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964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IBU and ABV?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14299-91DB-45FA-B4F3-E3FE07DD220F}"/>
              </a:ext>
            </a:extLst>
          </p:cNvPr>
          <p:cNvSpPr txBox="1"/>
          <p:nvPr/>
        </p:nvSpPr>
        <p:spPr>
          <a:xfrm>
            <a:off x="235131" y="1428206"/>
            <a:ext cx="4206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IBU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Factors: Bittering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ABV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Factors: Sugar levels during fermentation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Analysis: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Weak to moderate correlation between IBU and ABV, though absence of high IBU beers with low ABV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 = 0.57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Estimated that about 32.55% of the variation of a beer’s IBU can be attributed to its ABV.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Future QOI: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ABV vs Sugar?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F55F7B-98BE-446A-94AE-7C106F2676D1}"/>
              </a:ext>
            </a:extLst>
          </p:cNvPr>
          <p:cNvSpPr/>
          <p:nvPr/>
        </p:nvSpPr>
        <p:spPr>
          <a:xfrm>
            <a:off x="7236823" y="2149311"/>
            <a:ext cx="2464526" cy="10467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BC9DA-5C55-4891-8D0C-0613A85BD114}"/>
              </a:ext>
            </a:extLst>
          </p:cNvPr>
          <p:cNvSpPr txBox="1"/>
          <p:nvPr/>
        </p:nvSpPr>
        <p:spPr>
          <a:xfrm>
            <a:off x="9701349" y="1468198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Corr</a:t>
            </a:r>
            <a:r>
              <a:rPr lang="en-US" dirty="0">
                <a:solidFill>
                  <a:srgbClr val="FF0000"/>
                </a:solidFill>
              </a:rPr>
              <a:t> = 0.57</a:t>
            </a:r>
          </a:p>
        </p:txBody>
      </p:sp>
    </p:spTree>
    <p:extLst>
      <p:ext uri="{BB962C8B-B14F-4D97-AF65-F5344CB8AC3E}">
        <p14:creationId xmlns:p14="http://schemas.microsoft.com/office/powerpoint/2010/main" val="148094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5F3C4E-E961-4EB5-8200-C0A398B6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5" y="1136170"/>
            <a:ext cx="9391270" cy="459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8" y="129203"/>
            <a:ext cx="11664142" cy="881784"/>
          </a:xfrm>
        </p:spPr>
        <p:txBody>
          <a:bodyPr/>
          <a:lstStyle/>
          <a:p>
            <a:r>
              <a:rPr lang="en-US" b="1" dirty="0"/>
              <a:t>Comparing IPAs vs Ales (</a:t>
            </a:r>
            <a:r>
              <a:rPr lang="en-US" b="1" dirty="0" err="1"/>
              <a:t>knn</a:t>
            </a:r>
            <a:r>
              <a:rPr lang="en-US" b="1" dirty="0"/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43E64-A6EC-4DD5-A692-0810603D9470}"/>
              </a:ext>
            </a:extLst>
          </p:cNvPr>
          <p:cNvSpPr txBox="1"/>
          <p:nvPr/>
        </p:nvSpPr>
        <p:spPr>
          <a:xfrm>
            <a:off x="1302327" y="5825150"/>
            <a:ext cx="95873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given an IBUs and ABV only, we can reliably categorize between IPAs and Ales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90.22% accuracy (with 95% confidence interval between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88.62% and 91.66%). This shows that there is a very strong, statistically significant relationship between IBUs  and ABV% for identifying IPAs and Ales.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940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756</TotalTime>
  <Words>643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Segoe UI</vt:lpstr>
      <vt:lpstr>Parcel</vt:lpstr>
      <vt:lpstr>Case Study 1: Beers and Breweries</vt:lpstr>
      <vt:lpstr>Brewery Statistics per State</vt:lpstr>
      <vt:lpstr>Cleaning the Data</vt:lpstr>
      <vt:lpstr>Cleaning the Data</vt:lpstr>
      <vt:lpstr>Median ABV and IBU per State</vt:lpstr>
      <vt:lpstr>MAX ABV and IBU per State</vt:lpstr>
      <vt:lpstr>Analysis of ABV</vt:lpstr>
      <vt:lpstr>Relationship between IBU and ABV?</vt:lpstr>
      <vt:lpstr>Comparing IPAs vs Ales (knn) </vt:lpstr>
      <vt:lpstr>Conclusion</vt:lpstr>
      <vt:lpstr>Conclusion</vt:lpstr>
      <vt:lpstr>VIDEO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Beers and Brews</dc:title>
  <dc:creator>Wei, David</dc:creator>
  <cp:lastModifiedBy>Neil Benson</cp:lastModifiedBy>
  <cp:revision>89</cp:revision>
  <dcterms:created xsi:type="dcterms:W3CDTF">2020-06-18T18:52:19Z</dcterms:created>
  <dcterms:modified xsi:type="dcterms:W3CDTF">2020-07-04T19:10:06Z</dcterms:modified>
</cp:coreProperties>
</file>