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71" r:id="rId5"/>
    <p:sldId id="258" r:id="rId6"/>
    <p:sldId id="260" r:id="rId7"/>
    <p:sldId id="272" r:id="rId8"/>
    <p:sldId id="267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Benson" initials="NB" lastIdx="1" clrIdx="0">
    <p:extLst>
      <p:ext uri="{19B8F6BF-5375-455C-9EA6-DF929625EA0E}">
        <p15:presenceInfo xmlns:p15="http://schemas.microsoft.com/office/powerpoint/2012/main" userId="c59b661f0d4cec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9FF15-59AD-42EB-A4E5-3AC671C42A3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q0T1Pjn4ZI" TargetMode="External"/><Relationship Id="rId2" Type="http://schemas.openxmlformats.org/officeDocument/2006/relationships/hyperlink" Target="https://github.com/bensonnd/msds/tree/master/ds6306/CaseStudy2D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nsonnd/msds/tree/master/ds6306/CaseStudy2DDS/html" TargetMode="External"/><Relationship Id="rId5" Type="http://schemas.openxmlformats.org/officeDocument/2006/relationships/hyperlink" Target="https://github.com/bensonnd/msds/tree/master/ds6306/CaseStudy2DDS/code" TargetMode="External"/><Relationship Id="rId4" Type="http://schemas.openxmlformats.org/officeDocument/2006/relationships/hyperlink" Target="https://github.com/bensonnd/msds/tree/master/ds6306/CaseStudy2DDS/d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Case Study I1: </a:t>
            </a:r>
            <a:br>
              <a:rPr lang="en-US" sz="5400" b="1" dirty="0"/>
            </a:br>
            <a:r>
              <a:rPr lang="en-US" sz="5400" b="1" dirty="0"/>
              <a:t>Talent and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Neil Benson</a:t>
            </a:r>
          </a:p>
        </p:txBody>
      </p:sp>
    </p:spTree>
    <p:extLst>
      <p:ext uri="{BB962C8B-B14F-4D97-AF65-F5344CB8AC3E}">
        <p14:creationId xmlns:p14="http://schemas.microsoft.com/office/powerpoint/2010/main" val="145668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87927"/>
            <a:ext cx="116878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Repository –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https://github.com/bensonnd/msds/tree/master/ds6306/CaseStudy2DDS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Neil YouTube Video -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hlinkClick r:id="rId3"/>
              </a:rPr>
              <a:t>https://youtu.be/nq0T1Pjn4ZI </a:t>
            </a:r>
            <a:endParaRPr lang="en-US" sz="1600" dirty="0"/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Prediction Data Located at: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https://github.com/bensonnd/msds/tree/master/ds6306/CaseStudy2DDS/data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Case2PredictionsBenson Attrition.csv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Case2PredictionsBenson Salary.csv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 Located at: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https://github.com/bensonnd/msds/tree/master/ds6306/CaseStudy2DDS/code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Knit/HTML Located at: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https://github.com/bensonnd/msds/tree/master/ds6306/CaseStudy2DDS/html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80" y="5825150"/>
            <a:ext cx="93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there weren’t any missing data, nor any columns with anything out of the ordinary, we did not cleanse or impute data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46CC191-6B1A-4C17-91FE-353C5FC487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97565" y="1127597"/>
            <a:ext cx="6996869" cy="46645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8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Profile of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A7577-3A53-4BBF-836F-0E856D7C8B1F}"/>
              </a:ext>
            </a:extLst>
          </p:cNvPr>
          <p:cNvSpPr txBox="1"/>
          <p:nvPr/>
        </p:nvSpPr>
        <p:spPr>
          <a:xfrm>
            <a:off x="393610" y="999858"/>
            <a:ext cx="1140762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Profile of Attrition: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Age: 			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Department:			 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&amp; Development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Field:			 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 Sciences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Gender:			 	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Job Role:				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Executive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Marital Status: 		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Years at Company: 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Total Working Years: 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6.5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Monthly Income: 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$3,171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Distance from Home: 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70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Job Role Specific Trends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B22760-ABA9-4151-9339-C9387031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6484"/>
              </p:ext>
            </p:extLst>
          </p:nvPr>
        </p:nvGraphicFramePr>
        <p:xfrm>
          <a:off x="173182" y="999858"/>
          <a:ext cx="11687894" cy="5225741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929083">
                  <a:extLst>
                    <a:ext uri="{9D8B030D-6E8A-4147-A177-3AD203B41FA5}">
                      <a16:colId xmlns:a16="http://schemas.microsoft.com/office/drawing/2014/main" val="353938586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2122711523"/>
                    </a:ext>
                  </a:extLst>
                </a:gridCol>
                <a:gridCol w="1248921">
                  <a:extLst>
                    <a:ext uri="{9D8B030D-6E8A-4147-A177-3AD203B41FA5}">
                      <a16:colId xmlns:a16="http://schemas.microsoft.com/office/drawing/2014/main" val="746768208"/>
                    </a:ext>
                  </a:extLst>
                </a:gridCol>
                <a:gridCol w="1460987">
                  <a:extLst>
                    <a:ext uri="{9D8B030D-6E8A-4147-A177-3AD203B41FA5}">
                      <a16:colId xmlns:a16="http://schemas.microsoft.com/office/drawing/2014/main" val="82968999"/>
                    </a:ext>
                  </a:extLst>
                </a:gridCol>
                <a:gridCol w="1460987">
                  <a:extLst>
                    <a:ext uri="{9D8B030D-6E8A-4147-A177-3AD203B41FA5}">
                      <a16:colId xmlns:a16="http://schemas.microsoft.com/office/drawing/2014/main" val="1074740854"/>
                    </a:ext>
                  </a:extLst>
                </a:gridCol>
                <a:gridCol w="1460987">
                  <a:extLst>
                    <a:ext uri="{9D8B030D-6E8A-4147-A177-3AD203B41FA5}">
                      <a16:colId xmlns:a16="http://schemas.microsoft.com/office/drawing/2014/main" val="1562124651"/>
                    </a:ext>
                  </a:extLst>
                </a:gridCol>
                <a:gridCol w="1461128">
                  <a:extLst>
                    <a:ext uri="{9D8B030D-6E8A-4147-A177-3AD203B41FA5}">
                      <a16:colId xmlns:a16="http://schemas.microsoft.com/office/drawing/2014/main" val="1579460547"/>
                    </a:ext>
                  </a:extLst>
                </a:gridCol>
                <a:gridCol w="1460844">
                  <a:extLst>
                    <a:ext uri="{9D8B030D-6E8A-4147-A177-3AD203B41FA5}">
                      <a16:colId xmlns:a16="http://schemas.microsoft.com/office/drawing/2014/main" val="942687769"/>
                    </a:ext>
                  </a:extLst>
                </a:gridCol>
              </a:tblGrid>
              <a:tr h="95712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Job Role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Job Satisfaction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Monthly Income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Total Working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At Company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In Current Role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Since Last Promotion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w/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Curr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Manager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455554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Healthcare Representative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2.83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$7,435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87663"/>
                  </a:ext>
                </a:extLst>
              </a:tr>
              <a:tr h="47001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Human Resources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2.56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$3,285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782044"/>
                  </a:ext>
                </a:extLst>
              </a:tr>
              <a:tr h="43208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Laboratory Technician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2.69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$3,222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9277"/>
                  </a:ext>
                </a:extLst>
              </a:tr>
              <a:tr h="479616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Manager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2.51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$17,197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609367"/>
                  </a:ext>
                </a:extLst>
              </a:tr>
              <a:tr h="47870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Manufacturing Director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2.72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$7,505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68163"/>
                  </a:ext>
                </a:extLst>
              </a:tr>
              <a:tr h="42728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Research Director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2.49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$15,750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12352"/>
                  </a:ext>
                </a:extLst>
              </a:tr>
              <a:tr h="4370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Research Scientist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2.80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$3,259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68263"/>
                  </a:ext>
                </a:extLst>
              </a:tr>
              <a:tr h="452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2.73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$6,892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3777"/>
                  </a:ext>
                </a:extLst>
              </a:tr>
              <a:tr h="62091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Sales Representative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2.70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$2,653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48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1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Colinearity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79" y="6289796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observe mostly non-linear correlations between predictors, with some showing skewness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F7ABE3DA-A584-4337-A922-89638F13A7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29000" y="852366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066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Density of numerical predictors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looking at the overlap of density, monthly hours, training time last year, and years since last promotion do not seem to uniquely identify individuals who might attrition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CEF5222D-A04B-4E47-B5F1-A703BF91A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27960" y="850307"/>
            <a:ext cx="7343330" cy="48955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4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most influential predictor factors for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A7577-3A53-4BBF-836F-0E856D7C8B1F}"/>
              </a:ext>
            </a:extLst>
          </p:cNvPr>
          <p:cNvSpPr txBox="1"/>
          <p:nvPr/>
        </p:nvSpPr>
        <p:spPr>
          <a:xfrm>
            <a:off x="393610" y="999858"/>
            <a:ext cx="114076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OverTime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–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pvalue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		&lt; 8.45e-13</a:t>
            </a:r>
          </a:p>
          <a:p>
            <a:pPr marL="0" marR="0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JobInvolvement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–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pvalue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		&lt; 2.92e-06</a:t>
            </a:r>
          </a:p>
          <a:p>
            <a:pPr marL="0" marR="0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JobLevel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–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pvalue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		0.00108</a:t>
            </a:r>
          </a:p>
          <a:p>
            <a:pPr marL="0" marR="0"/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31F19-95AA-452E-BA1F-A32B9B5048B5}"/>
              </a:ext>
            </a:extLst>
          </p:cNvPr>
          <p:cNvSpPr txBox="1"/>
          <p:nvPr/>
        </p:nvSpPr>
        <p:spPr>
          <a:xfrm>
            <a:off x="173181" y="984793"/>
            <a:ext cx="116443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Attrition Model: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Attrition</a:t>
            </a:r>
            <a:r>
              <a:rPr lang="en-US" dirty="0"/>
              <a:t> ~ </a:t>
            </a:r>
            <a:r>
              <a:rPr lang="en-US" dirty="0" err="1"/>
              <a:t>JobInvolvement</a:t>
            </a:r>
            <a:r>
              <a:rPr lang="en-US" dirty="0"/>
              <a:t> + </a:t>
            </a:r>
            <a:r>
              <a:rPr lang="en-US" dirty="0" err="1"/>
              <a:t>JobSatisfaction</a:t>
            </a:r>
            <a:r>
              <a:rPr lang="en-US" dirty="0"/>
              <a:t> + </a:t>
            </a:r>
            <a:r>
              <a:rPr lang="en-US" dirty="0" err="1"/>
              <a:t>MaritalStatus</a:t>
            </a:r>
            <a:r>
              <a:rPr lang="en-US" dirty="0"/>
              <a:t> + </a:t>
            </a:r>
            <a:r>
              <a:rPr lang="en-US" dirty="0" err="1"/>
              <a:t>NumCompaniesWorked</a:t>
            </a:r>
            <a:r>
              <a:rPr lang="en-US" dirty="0"/>
              <a:t> + </a:t>
            </a:r>
            <a:r>
              <a:rPr lang="en-US" dirty="0" err="1"/>
              <a:t>OverTime</a:t>
            </a:r>
            <a:r>
              <a:rPr lang="en-US" dirty="0"/>
              <a:t> + </a:t>
            </a:r>
            <a:r>
              <a:rPr lang="en-US" dirty="0" err="1"/>
              <a:t>StockOptionLevel</a:t>
            </a:r>
            <a:r>
              <a:rPr lang="en-US" dirty="0"/>
              <a:t> + </a:t>
            </a:r>
            <a:r>
              <a:rPr lang="en-US" dirty="0" err="1"/>
              <a:t>YearsSinceLastPromotion</a:t>
            </a:r>
            <a:r>
              <a:rPr lang="en-US" dirty="0"/>
              <a:t> + </a:t>
            </a:r>
            <a:r>
              <a:rPr lang="en-US" dirty="0" err="1"/>
              <a:t>JobLevel</a:t>
            </a:r>
            <a:r>
              <a:rPr lang="en-US" dirty="0"/>
              <a:t> + </a:t>
            </a:r>
            <a:r>
              <a:rPr lang="en-US" dirty="0" err="1"/>
              <a:t>TotalWorkingYears</a:t>
            </a:r>
            <a:r>
              <a:rPr lang="en-US" dirty="0"/>
              <a:t> + </a:t>
            </a:r>
            <a:r>
              <a:rPr lang="en-US" dirty="0" err="1"/>
              <a:t>YearsWithCurrManager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Accuracy			Sensitivity 		Specificity </a:t>
            </a:r>
          </a:p>
          <a:p>
            <a:pPr lvl="1"/>
            <a:r>
              <a:rPr lang="en-US" dirty="0"/>
              <a:t>0.7857143   		0.7826087   		0.7894737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Income Model: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MonthlyIncome</a:t>
            </a:r>
            <a:r>
              <a:rPr lang="en-US" dirty="0"/>
              <a:t> ~ Age + </a:t>
            </a:r>
            <a:r>
              <a:rPr lang="en-US" dirty="0" err="1"/>
              <a:t>BusinessTravel</a:t>
            </a:r>
            <a:r>
              <a:rPr lang="en-US" dirty="0"/>
              <a:t> + </a:t>
            </a:r>
            <a:r>
              <a:rPr lang="en-US" dirty="0" err="1"/>
              <a:t>JobLevel</a:t>
            </a:r>
            <a:r>
              <a:rPr lang="en-US" dirty="0"/>
              <a:t> + Education + </a:t>
            </a:r>
            <a:r>
              <a:rPr lang="en-US" dirty="0" err="1"/>
              <a:t>TotalWorkingYears</a:t>
            </a:r>
            <a:endParaRPr lang="en-US" dirty="0"/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Multiple R-squared			Adjusted R-squared			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RMSE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0.9278 						0.9246						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1187.83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Neil Benson</a:t>
            </a:r>
          </a:p>
        </p:txBody>
      </p:sp>
    </p:spTree>
    <p:extLst>
      <p:ext uri="{BB962C8B-B14F-4D97-AF65-F5344CB8AC3E}">
        <p14:creationId xmlns:p14="http://schemas.microsoft.com/office/powerpoint/2010/main" val="17710923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886</TotalTime>
  <Words>570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Parcel</vt:lpstr>
      <vt:lpstr>Case Study I1:  Talent and Income</vt:lpstr>
      <vt:lpstr>Cleaning the Data</vt:lpstr>
      <vt:lpstr>Profile of Attrition</vt:lpstr>
      <vt:lpstr>Job Role Specific Trends</vt:lpstr>
      <vt:lpstr>Colinearity</vt:lpstr>
      <vt:lpstr>Density of numerical predictors</vt:lpstr>
      <vt:lpstr>most influential predictor factors for attrition</vt:lpstr>
      <vt:lpstr>MODEL OPTIMIZATION</vt:lpstr>
      <vt:lpstr>Thank you!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Beers and Brews</dc:title>
  <dc:creator>Wei, David</dc:creator>
  <cp:lastModifiedBy>Neil Benson</cp:lastModifiedBy>
  <cp:revision>107</cp:revision>
  <dcterms:created xsi:type="dcterms:W3CDTF">2020-06-18T18:52:19Z</dcterms:created>
  <dcterms:modified xsi:type="dcterms:W3CDTF">2020-08-16T00:45:01Z</dcterms:modified>
</cp:coreProperties>
</file>