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71" r:id="rId5"/>
    <p:sldId id="258" r:id="rId6"/>
    <p:sldId id="260" r:id="rId7"/>
    <p:sldId id="272" r:id="rId8"/>
    <p:sldId id="263" r:id="rId9"/>
    <p:sldId id="267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il Benson" initials="NB" lastIdx="1" clrIdx="0">
    <p:extLst>
      <p:ext uri="{19B8F6BF-5375-455C-9EA6-DF929625EA0E}">
        <p15:presenceInfo xmlns:p15="http://schemas.microsoft.com/office/powerpoint/2012/main" userId="c59b661f0d4cec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8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4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18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8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9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12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0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91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9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4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8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019FF15-59AD-42EB-A4E5-3AC671C42A30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4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019FF15-59AD-42EB-A4E5-3AC671C42A30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9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s5X5uf_ModA" TargetMode="External"/><Relationship Id="rId2" Type="http://schemas.openxmlformats.org/officeDocument/2006/relationships/hyperlink" Target="https://github.com/bensonnd/msds/tree/master/ds6306/CaseStudy2DD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ensonnd/msds/tree/master/ds6306/CaseStudy2DDS/html" TargetMode="External"/><Relationship Id="rId5" Type="http://schemas.openxmlformats.org/officeDocument/2006/relationships/hyperlink" Target="https://github.com/bensonnd/msds/tree/master/ds6306/CaseStudy2DDS/code" TargetMode="External"/><Relationship Id="rId4" Type="http://schemas.openxmlformats.org/officeDocument/2006/relationships/hyperlink" Target="https://github.com/bensonnd/msds/tree/master/ds6306/CaseStudy2DDS/dat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16AD-D64C-469E-9EE9-04B74FEE3E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/>
              <a:t>Case Study I1: </a:t>
            </a:r>
            <a:br>
              <a:rPr lang="en-US" sz="5400" b="1" dirty="0"/>
            </a:br>
            <a:r>
              <a:rPr lang="en-US" sz="5400" b="1" dirty="0"/>
              <a:t>Talent and Income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2D953-60E6-4467-8718-4B87C30875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Neil Benson</a:t>
            </a:r>
          </a:p>
        </p:txBody>
      </p:sp>
    </p:spTree>
    <p:extLst>
      <p:ext uri="{BB962C8B-B14F-4D97-AF65-F5344CB8AC3E}">
        <p14:creationId xmlns:p14="http://schemas.microsoft.com/office/powerpoint/2010/main" val="1456689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87892" cy="5500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LINKS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D8D7C6-D7D6-4738-8A26-300A9BF1554A}"/>
              </a:ext>
            </a:extLst>
          </p:cNvPr>
          <p:cNvSpPr txBox="1"/>
          <p:nvPr/>
        </p:nvSpPr>
        <p:spPr>
          <a:xfrm>
            <a:off x="173183" y="987927"/>
            <a:ext cx="11687891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Repository –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https://github.com/bensonnd/msds/tree/master/ds6306/CaseStudy2DDS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Neil YouTube Video 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https://youtu.be/s5X5uf_ModA </a:t>
            </a:r>
            <a:endParaRPr lang="en-US" sz="1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Prediction Data Located at:</a:t>
            </a:r>
          </a:p>
          <a:p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https://github.com/bensonnd/msds/tree/master/ds6306/CaseStudy2DDS/data</a:t>
            </a:r>
            <a:endParaRPr lang="en-US" sz="1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Case2PredictionsBenson Attrition.csv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Case2PredictionsBenson Salary.csv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Code Located at:</a:t>
            </a:r>
          </a:p>
          <a:p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https://github.com/bensonnd/msds/tree/master/ds6306/CaseStudy2DDS/code</a:t>
            </a:r>
            <a:endParaRPr lang="en-US" sz="1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Knit/HTML Located at:</a:t>
            </a:r>
          </a:p>
          <a:p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https://github.com/bensonnd/msds/tree/master/ds6306/CaseStudy2DDS/html</a:t>
            </a:r>
            <a:endParaRPr lang="en-US" sz="1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27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87892" cy="5500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Cleaning the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F5F816-A4FD-4ADA-823E-600DE55E557A}"/>
              </a:ext>
            </a:extLst>
          </p:cNvPr>
          <p:cNvSpPr txBox="1"/>
          <p:nvPr/>
        </p:nvSpPr>
        <p:spPr>
          <a:xfrm>
            <a:off x="1428380" y="5825150"/>
            <a:ext cx="9335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Filled missing values by applying average IBU and ABV per style of beer for greater accuracy.</a:t>
            </a: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F46CC191-6B1A-4C17-91FE-353C5FC487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597565" y="1127597"/>
            <a:ext cx="6996869" cy="466457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381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87892" cy="5500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Profile of Attrition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6A7577-3A53-4BBF-836F-0E856D7C8B1F}"/>
              </a:ext>
            </a:extLst>
          </p:cNvPr>
          <p:cNvSpPr txBox="1"/>
          <p:nvPr/>
        </p:nvSpPr>
        <p:spPr>
          <a:xfrm>
            <a:off x="393610" y="999858"/>
            <a:ext cx="1140762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Profile of Attrition:</a:t>
            </a:r>
          </a:p>
          <a:p>
            <a:pPr marL="342900" marR="0" lvl="0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Median Age: 								</a:t>
            </a:r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  <a:p>
            <a:pPr marL="342900" marR="0" lvl="0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Department:			 					</a:t>
            </a:r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Research &amp; Development</a:t>
            </a:r>
          </a:p>
          <a:p>
            <a:pPr marL="342900" marR="0" lvl="0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Education Field:			 				</a:t>
            </a:r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Life Sciences</a:t>
            </a:r>
          </a:p>
          <a:p>
            <a:pPr marL="342900" marR="0" lvl="0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Gender:			 						</a:t>
            </a:r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</a:t>
            </a:r>
          </a:p>
          <a:p>
            <a:pPr marL="342900" marR="0" lvl="0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Job Role:									</a:t>
            </a:r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Sales Executive</a:t>
            </a:r>
          </a:p>
          <a:p>
            <a:pPr marL="342900" marR="0" lvl="0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Marital Status: 							</a:t>
            </a:r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</a:t>
            </a:r>
          </a:p>
          <a:p>
            <a:pPr marL="342900" marR="0" lvl="0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Median Years at Company: 			</a:t>
            </a:r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  <a:p>
            <a:pPr marL="342900" marR="0" lvl="0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Median Total Working Years: 			</a:t>
            </a:r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6.5</a:t>
            </a:r>
          </a:p>
          <a:p>
            <a:pPr marL="342900" marR="0" lvl="0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Median Monthly Income: 				</a:t>
            </a:r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$3,171</a:t>
            </a:r>
          </a:p>
          <a:p>
            <a:pPr marL="342900" marR="0" lvl="0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Median Distance from Home: 		</a:t>
            </a:r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17062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87892" cy="5500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Job Role Specific Trends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B22760-ABA9-4151-9339-C9387031D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166484"/>
              </p:ext>
            </p:extLst>
          </p:nvPr>
        </p:nvGraphicFramePr>
        <p:xfrm>
          <a:off x="173182" y="999858"/>
          <a:ext cx="11687894" cy="5225741"/>
        </p:xfrm>
        <a:graphic>
          <a:graphicData uri="http://schemas.openxmlformats.org/drawingml/2006/table">
            <a:tbl>
              <a:tblPr firstRow="1" firstCol="1" lastRow="1" lastCol="1"/>
              <a:tblGrid>
                <a:gridCol w="1929083">
                  <a:extLst>
                    <a:ext uri="{9D8B030D-6E8A-4147-A177-3AD203B41FA5}">
                      <a16:colId xmlns:a16="http://schemas.microsoft.com/office/drawing/2014/main" val="3539385869"/>
                    </a:ext>
                  </a:extLst>
                </a:gridCol>
                <a:gridCol w="1204957">
                  <a:extLst>
                    <a:ext uri="{9D8B030D-6E8A-4147-A177-3AD203B41FA5}">
                      <a16:colId xmlns:a16="http://schemas.microsoft.com/office/drawing/2014/main" val="2122711523"/>
                    </a:ext>
                  </a:extLst>
                </a:gridCol>
                <a:gridCol w="1248921">
                  <a:extLst>
                    <a:ext uri="{9D8B030D-6E8A-4147-A177-3AD203B41FA5}">
                      <a16:colId xmlns:a16="http://schemas.microsoft.com/office/drawing/2014/main" val="746768208"/>
                    </a:ext>
                  </a:extLst>
                </a:gridCol>
                <a:gridCol w="1460987">
                  <a:extLst>
                    <a:ext uri="{9D8B030D-6E8A-4147-A177-3AD203B41FA5}">
                      <a16:colId xmlns:a16="http://schemas.microsoft.com/office/drawing/2014/main" val="82968999"/>
                    </a:ext>
                  </a:extLst>
                </a:gridCol>
                <a:gridCol w="1460987">
                  <a:extLst>
                    <a:ext uri="{9D8B030D-6E8A-4147-A177-3AD203B41FA5}">
                      <a16:colId xmlns:a16="http://schemas.microsoft.com/office/drawing/2014/main" val="1074740854"/>
                    </a:ext>
                  </a:extLst>
                </a:gridCol>
                <a:gridCol w="1460987">
                  <a:extLst>
                    <a:ext uri="{9D8B030D-6E8A-4147-A177-3AD203B41FA5}">
                      <a16:colId xmlns:a16="http://schemas.microsoft.com/office/drawing/2014/main" val="1562124651"/>
                    </a:ext>
                  </a:extLst>
                </a:gridCol>
                <a:gridCol w="1461128">
                  <a:extLst>
                    <a:ext uri="{9D8B030D-6E8A-4147-A177-3AD203B41FA5}">
                      <a16:colId xmlns:a16="http://schemas.microsoft.com/office/drawing/2014/main" val="1579460547"/>
                    </a:ext>
                  </a:extLst>
                </a:gridCol>
                <a:gridCol w="1460844">
                  <a:extLst>
                    <a:ext uri="{9D8B030D-6E8A-4147-A177-3AD203B41FA5}">
                      <a16:colId xmlns:a16="http://schemas.microsoft.com/office/drawing/2014/main" val="942687769"/>
                    </a:ext>
                  </a:extLst>
                </a:gridCol>
              </a:tblGrid>
              <a:tr h="95712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Job Role</a:t>
                      </a:r>
                    </a:p>
                  </a:txBody>
                  <a:tcPr marL="52875" marR="528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Avg Job Satisfaction</a:t>
                      </a:r>
                    </a:p>
                  </a:txBody>
                  <a:tcPr marL="52875" marR="528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Avg Monthly Income</a:t>
                      </a:r>
                    </a:p>
                  </a:txBody>
                  <a:tcPr marL="52875" marR="528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Avg Total Working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Yrs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52875" marR="528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Avg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Yrs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At Company</a:t>
                      </a:r>
                    </a:p>
                  </a:txBody>
                  <a:tcPr marL="52875" marR="528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Avg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Yrs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In Current Role</a:t>
                      </a:r>
                    </a:p>
                  </a:txBody>
                  <a:tcPr marL="52875" marR="528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Avg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Yrs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Since Last Promotion</a:t>
                      </a:r>
                    </a:p>
                  </a:txBody>
                  <a:tcPr marL="52875" marR="528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Avg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Yrs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w/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Curr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Manager</a:t>
                      </a:r>
                    </a:p>
                  </a:txBody>
                  <a:tcPr marL="52875" marR="528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455554"/>
                  </a:ext>
                </a:extLst>
              </a:tr>
              <a:tr h="47001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Healthcare Representative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2.83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$7,435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987663"/>
                  </a:ext>
                </a:extLst>
              </a:tr>
              <a:tr h="470018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Human Resources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2.56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$3,285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782044"/>
                  </a:ext>
                </a:extLst>
              </a:tr>
              <a:tr h="432088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Laboratory Technician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2.69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$3,222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869277"/>
                  </a:ext>
                </a:extLst>
              </a:tr>
              <a:tr h="479616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Manager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2.51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$17,197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609367"/>
                  </a:ext>
                </a:extLst>
              </a:tr>
              <a:tr h="47870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Manufacturing Director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2.72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$7,505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668163"/>
                  </a:ext>
                </a:extLst>
              </a:tr>
              <a:tr h="42728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Research Director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2.49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$15,750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912352"/>
                  </a:ext>
                </a:extLst>
              </a:tr>
              <a:tr h="43703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Research Scientist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2.80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$3,259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668263"/>
                  </a:ext>
                </a:extLst>
              </a:tr>
              <a:tr h="45292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Sales Executive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2.73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$6,892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03777"/>
                  </a:ext>
                </a:extLst>
              </a:tr>
              <a:tr h="620918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Sales Representative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2.70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$2,653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52875" marR="528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483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610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87892" cy="5500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Cleaning the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F5F816-A4FD-4ADA-823E-600DE55E557A}"/>
              </a:ext>
            </a:extLst>
          </p:cNvPr>
          <p:cNvSpPr txBox="1"/>
          <p:nvPr/>
        </p:nvSpPr>
        <p:spPr>
          <a:xfrm>
            <a:off x="1428379" y="6289796"/>
            <a:ext cx="9371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Almost half (~42%) of IBU data was missing, and a little over 2.5% of ABV data was missing.</a:t>
            </a: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F7ABE3DA-A584-4337-A922-89638F13A7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429000" y="852366"/>
            <a:ext cx="53340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10666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44349" cy="5326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Median ABV and IBU per State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491C15-CF40-4C87-9DC0-B2E3A6F66D5F}"/>
              </a:ext>
            </a:extLst>
          </p:cNvPr>
          <p:cNvSpPr txBox="1"/>
          <p:nvPr/>
        </p:nvSpPr>
        <p:spPr>
          <a:xfrm>
            <a:off x="1428380" y="5825150"/>
            <a:ext cx="9335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 beers fell within relative range for median ABV of each other with only a handful of states significantly differing from the rest.</a:t>
            </a:r>
          </a:p>
        </p:txBody>
      </p:sp>
      <p:pic>
        <p:nvPicPr>
          <p:cNvPr id="10" name="Picture">
            <a:extLst>
              <a:ext uri="{FF2B5EF4-FFF2-40B4-BE49-F238E27FC236}">
                <a16:creationId xmlns:a16="http://schemas.microsoft.com/office/drawing/2014/main" id="{CEF5222D-A04B-4E47-B5F1-A703BF91AB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227960" y="850307"/>
            <a:ext cx="7343330" cy="489555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4438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87892" cy="5500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most influential predictor factors for attrition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6A7577-3A53-4BBF-836F-0E856D7C8B1F}"/>
              </a:ext>
            </a:extLst>
          </p:cNvPr>
          <p:cNvSpPr txBox="1"/>
          <p:nvPr/>
        </p:nvSpPr>
        <p:spPr>
          <a:xfrm>
            <a:off x="393610" y="999858"/>
            <a:ext cx="1140762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•	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OverTime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	–	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pvalue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		&lt; 8.45e-13</a:t>
            </a:r>
          </a:p>
          <a:p>
            <a:pPr marL="0" marR="0"/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•	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JobInvolvement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	–	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pvalue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		&lt; 2.92e-06</a:t>
            </a:r>
          </a:p>
          <a:p>
            <a:pPr marL="0" marR="0"/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•	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JobLevel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	–	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pvalue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		0.00108</a:t>
            </a:r>
          </a:p>
          <a:p>
            <a:pPr marL="0" marR="0"/>
            <a:endParaRPr lang="en-US" sz="2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183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55F3C4E-E961-4EB5-8200-C0A398B6D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365" y="1136170"/>
            <a:ext cx="9391270" cy="4599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08" y="129203"/>
            <a:ext cx="11664142" cy="881784"/>
          </a:xfrm>
        </p:spPr>
        <p:txBody>
          <a:bodyPr/>
          <a:lstStyle/>
          <a:p>
            <a:r>
              <a:rPr lang="en-US" b="1" dirty="0"/>
              <a:t>Prediction Accuracy – NAÏVE BAYES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43E64-A6EC-4DD5-A692-0810603D9470}"/>
              </a:ext>
            </a:extLst>
          </p:cNvPr>
          <p:cNvSpPr txBox="1"/>
          <p:nvPr/>
        </p:nvSpPr>
        <p:spPr>
          <a:xfrm>
            <a:off x="1302327" y="5825150"/>
            <a:ext cx="95873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given an IBUs and ABV only, we can reliably categorize between IPAs and Ales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90.22% accuracy (with 95% confidence interval between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88.62% and 91.66%). This shows that there is a very strong, statistically significant relationship between IBUs  and ABV% for identifying IPAs and Ales.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594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44349" cy="5326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MODEL OPTIMIZATION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D31F19-95AA-452E-BA1F-A32B9B5048B5}"/>
              </a:ext>
            </a:extLst>
          </p:cNvPr>
          <p:cNvSpPr txBox="1"/>
          <p:nvPr/>
        </p:nvSpPr>
        <p:spPr>
          <a:xfrm>
            <a:off x="173181" y="984793"/>
            <a:ext cx="1164434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Attrition Model:</a:t>
            </a:r>
          </a:p>
          <a:p>
            <a:endParaRPr lang="en-US" dirty="0"/>
          </a:p>
          <a:p>
            <a:pPr lvl="1"/>
            <a:r>
              <a:rPr lang="en-US" dirty="0">
                <a:solidFill>
                  <a:srgbClr val="00B050"/>
                </a:solidFill>
              </a:rPr>
              <a:t>Attrition</a:t>
            </a:r>
            <a:r>
              <a:rPr lang="en-US" dirty="0"/>
              <a:t> ~ </a:t>
            </a:r>
            <a:r>
              <a:rPr lang="en-US" dirty="0" err="1"/>
              <a:t>JobInvolvement</a:t>
            </a:r>
            <a:r>
              <a:rPr lang="en-US" dirty="0"/>
              <a:t> + </a:t>
            </a:r>
            <a:r>
              <a:rPr lang="en-US" dirty="0" err="1"/>
              <a:t>JobSatisfaction</a:t>
            </a:r>
            <a:r>
              <a:rPr lang="en-US" dirty="0"/>
              <a:t> + </a:t>
            </a:r>
            <a:r>
              <a:rPr lang="en-US" dirty="0" err="1"/>
              <a:t>MaritalStatus</a:t>
            </a:r>
            <a:r>
              <a:rPr lang="en-US" dirty="0"/>
              <a:t> + </a:t>
            </a:r>
            <a:r>
              <a:rPr lang="en-US" dirty="0" err="1"/>
              <a:t>NumCompaniesWorked</a:t>
            </a:r>
            <a:r>
              <a:rPr lang="en-US" dirty="0"/>
              <a:t> + </a:t>
            </a:r>
            <a:r>
              <a:rPr lang="en-US" dirty="0" err="1"/>
              <a:t>OverTime</a:t>
            </a:r>
            <a:r>
              <a:rPr lang="en-US" dirty="0"/>
              <a:t> + </a:t>
            </a:r>
            <a:r>
              <a:rPr lang="en-US" dirty="0" err="1"/>
              <a:t>StockOptionLevel</a:t>
            </a:r>
            <a:r>
              <a:rPr lang="en-US" dirty="0"/>
              <a:t> + </a:t>
            </a:r>
            <a:r>
              <a:rPr lang="en-US" dirty="0" err="1"/>
              <a:t>YearsSinceLastPromotion</a:t>
            </a:r>
            <a:r>
              <a:rPr lang="en-US" dirty="0"/>
              <a:t> + </a:t>
            </a:r>
            <a:r>
              <a:rPr lang="en-US" dirty="0" err="1"/>
              <a:t>JobLevel</a:t>
            </a:r>
            <a:r>
              <a:rPr lang="en-US" dirty="0"/>
              <a:t> + </a:t>
            </a:r>
            <a:r>
              <a:rPr lang="en-US" dirty="0" err="1"/>
              <a:t>TotalWorkingYears</a:t>
            </a:r>
            <a:r>
              <a:rPr lang="en-US" dirty="0"/>
              <a:t> + </a:t>
            </a:r>
            <a:r>
              <a:rPr lang="en-US" dirty="0" err="1"/>
              <a:t>YearsWithCurrManager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Accuracy			Sensitivity 		Specificity </a:t>
            </a:r>
          </a:p>
          <a:p>
            <a:pPr lvl="1"/>
            <a:r>
              <a:rPr lang="en-US" dirty="0"/>
              <a:t>0.7857143   		0.7826087   		0.7894737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Income Model:</a:t>
            </a: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MonthlyIncome</a:t>
            </a:r>
            <a:r>
              <a:rPr lang="en-US" dirty="0"/>
              <a:t> ~ Age + </a:t>
            </a:r>
            <a:r>
              <a:rPr lang="en-US" dirty="0" err="1"/>
              <a:t>BusinessTravel</a:t>
            </a:r>
            <a:r>
              <a:rPr lang="en-US" dirty="0"/>
              <a:t> + </a:t>
            </a:r>
            <a:r>
              <a:rPr lang="en-US" dirty="0" err="1"/>
              <a:t>JobLevel</a:t>
            </a:r>
            <a:r>
              <a:rPr lang="en-US" dirty="0"/>
              <a:t> + Education + </a:t>
            </a:r>
            <a:r>
              <a:rPr lang="en-US" dirty="0" err="1"/>
              <a:t>TotalWorkingYears</a:t>
            </a:r>
            <a:endParaRPr lang="en-US" dirty="0"/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Multiple R-squared			Adjusted R-squared			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RMSE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0.9278 						0.9246						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1187.83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63978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824</TotalTime>
  <Words>628</Words>
  <Application>Microsoft Office PowerPoint</Application>
  <PresentationFormat>Widescreen</PresentationFormat>
  <Paragraphs>146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Gill Sans MT</vt:lpstr>
      <vt:lpstr>Parcel</vt:lpstr>
      <vt:lpstr>Case Study I1:  Talent and Income</vt:lpstr>
      <vt:lpstr>Cleaning the Data</vt:lpstr>
      <vt:lpstr>Profile of Attrition</vt:lpstr>
      <vt:lpstr>Job Role Specific Trends</vt:lpstr>
      <vt:lpstr>Cleaning the Data</vt:lpstr>
      <vt:lpstr>Median ABV and IBU per State</vt:lpstr>
      <vt:lpstr>most influential predictor factors for attrition</vt:lpstr>
      <vt:lpstr>Prediction Accuracy – NAÏVE BAYES</vt:lpstr>
      <vt:lpstr>MODEL OPTIMIZATION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1: Beers and Brews</dc:title>
  <dc:creator>Wei, David</dc:creator>
  <cp:lastModifiedBy>Neil Benson</cp:lastModifiedBy>
  <cp:revision>104</cp:revision>
  <dcterms:created xsi:type="dcterms:W3CDTF">2020-06-18T18:52:19Z</dcterms:created>
  <dcterms:modified xsi:type="dcterms:W3CDTF">2020-08-15T04:53:11Z</dcterms:modified>
</cp:coreProperties>
</file>