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91" r:id="rId5"/>
    <p:sldId id="283" r:id="rId6"/>
    <p:sldId id="290" r:id="rId7"/>
    <p:sldId id="259" r:id="rId8"/>
    <p:sldId id="260" r:id="rId9"/>
    <p:sldId id="262" r:id="rId10"/>
    <p:sldId id="292" r:id="rId11"/>
    <p:sldId id="293" r:id="rId12"/>
    <p:sldId id="294" r:id="rId13"/>
    <p:sldId id="289" r:id="rId14"/>
    <p:sldId id="273" r:id="rId15"/>
    <p:sldId id="296" r:id="rId16"/>
    <p:sldId id="295" r:id="rId17"/>
    <p:sldId id="288" r:id="rId18"/>
    <p:sldId id="270" r:id="rId19"/>
    <p:sldId id="287" r:id="rId20"/>
    <p:sldId id="271" r:id="rId21"/>
    <p:sldId id="284"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0" d="100"/>
          <a:sy n="80" d="100"/>
        </p:scale>
        <p:origin x="2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45AE3-353D-4859-A9F3-2FBDEB65B0D2}" type="datetimeFigureOut">
              <a:rPr lang="fr-FR" smtClean="0"/>
              <a:t>01/02/2022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535E4-7EF3-492D-89C7-106FD59C065B}"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LSTM ont été largement utilisés pour dériver des caractéristiques contextuelles pour </a:t>
            </a:r>
            <a:r>
              <a:rPr lang="en-US" sz="1200" dirty="0"/>
              <a:t>training a model</a:t>
            </a:r>
            <a:r>
              <a:rPr lang="fr-FR" sz="1200" dirty="0"/>
              <a:t> CRF et ont </a:t>
            </a:r>
            <a:r>
              <a:rPr lang="fr-FR" sz="1200" dirty="0" err="1"/>
              <a:t>ont</a:t>
            </a:r>
            <a:r>
              <a:rPr lang="fr-FR" sz="1200" dirty="0"/>
              <a:t> démontré des performances prometteuses pour les tâches d'extraction de concepts cliniques</a:t>
            </a:r>
          </a:p>
          <a:p>
            <a:endParaRPr lang="fr-FR" dirty="0"/>
          </a:p>
        </p:txBody>
      </p:sp>
      <p:sp>
        <p:nvSpPr>
          <p:cNvPr id="4" name="Espace réservé du numéro de diapositive 3"/>
          <p:cNvSpPr>
            <a:spLocks noGrp="1"/>
          </p:cNvSpPr>
          <p:nvPr>
            <p:ph type="sldNum" sz="quarter" idx="5"/>
          </p:nvPr>
        </p:nvSpPr>
        <p:spPr/>
        <p:txBody>
          <a:bodyPr/>
          <a:lstStyle/>
          <a:p>
            <a:fld id="{E62535E4-7EF3-492D-89C7-106FD59C065B}" type="slidenum">
              <a:rPr lang="fr-FR" smtClean="0"/>
              <a:t>3</a:t>
            </a:fld>
            <a:endParaRPr lang="fr-FR"/>
          </a:p>
        </p:txBody>
      </p:sp>
    </p:spTree>
    <p:extLst>
      <p:ext uri="{BB962C8B-B14F-4D97-AF65-F5344CB8AC3E}">
        <p14:creationId xmlns:p14="http://schemas.microsoft.com/office/powerpoint/2010/main" val="258177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292929"/>
                </a:solidFill>
                <a:effectLst/>
                <a:highlight>
                  <a:srgbClr val="FFFF00"/>
                </a:highlight>
                <a:latin typeface="charter"/>
              </a:rPr>
              <a:t>Cela combine le meilleur du HMM et du MEMM</a:t>
            </a:r>
            <a:r>
              <a:rPr lang="fr-FR" b="0" i="0" dirty="0">
                <a:solidFill>
                  <a:srgbClr val="292929"/>
                </a:solidFill>
                <a:effectLst/>
                <a:latin typeface="charter"/>
              </a:rPr>
              <a:t>. En termes de performances,</a:t>
            </a:r>
          </a:p>
          <a:p>
            <a:r>
              <a:rPr lang="fr-FR" b="0" i="0" dirty="0">
                <a:solidFill>
                  <a:srgbClr val="292929"/>
                </a:solidFill>
                <a:effectLst/>
                <a:highlight>
                  <a:srgbClr val="FFFF00"/>
                </a:highlight>
                <a:latin typeface="charter"/>
              </a:rPr>
              <a:t>il est considéré comme la meilleure méthode pour le problème de reconnaissance d'entité</a:t>
            </a:r>
          </a:p>
          <a:p>
            <a:endParaRPr lang="fr-FR" dirty="0"/>
          </a:p>
        </p:txBody>
      </p:sp>
      <p:sp>
        <p:nvSpPr>
          <p:cNvPr id="4" name="Espace réservé du numéro de diapositive 3"/>
          <p:cNvSpPr>
            <a:spLocks noGrp="1"/>
          </p:cNvSpPr>
          <p:nvPr>
            <p:ph type="sldNum" sz="quarter" idx="5"/>
          </p:nvPr>
        </p:nvSpPr>
        <p:spPr/>
        <p:txBody>
          <a:bodyPr/>
          <a:lstStyle/>
          <a:p>
            <a:fld id="{E62535E4-7EF3-492D-89C7-106FD59C065B}" type="slidenum">
              <a:rPr lang="fr-FR" smtClean="0"/>
              <a:t>8</a:t>
            </a:fld>
            <a:endParaRPr lang="fr-FR"/>
          </a:p>
        </p:txBody>
      </p:sp>
    </p:spTree>
    <p:extLst>
      <p:ext uri="{BB962C8B-B14F-4D97-AF65-F5344CB8AC3E}">
        <p14:creationId xmlns:p14="http://schemas.microsoft.com/office/powerpoint/2010/main" val="176033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C5303355-EF00-4A40-9646-E4B88396E750}" type="datetime1">
              <a:rPr lang="fr-FR" smtClean="0"/>
              <a:t>01/02/2022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57BDEABF-D8E2-4C45-A7A3-530AD74AF7A3}" type="datetime1">
              <a:rPr lang="fr-FR" smtClean="0"/>
              <a:t>01/02/2022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BE94D595-E363-40F9-A0C0-4779CB31A9AD}" type="datetime1">
              <a:rPr lang="fr-FR" smtClean="0"/>
              <a:t>01/02/2022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70272590-E02A-4125-9E6F-D3EB468121BF}" type="datetime1">
              <a:rPr lang="fr-FR" smtClean="0"/>
              <a:t>01/02/2022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1D1D8C88-6F50-4FF1-8CC6-D6EC2260820F}" type="datetime1">
              <a:rPr lang="fr-FR" smtClean="0"/>
              <a:t>01/02/2022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BCF8AF8D-89D1-4A26-8110-2B40469FFC29}" type="datetime1">
              <a:rPr lang="fr-FR" smtClean="0"/>
              <a:t>01/02/2022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15024507-AF65-483A-9F2B-990E19C8084A}" type="datetime1">
              <a:rPr lang="fr-FR" smtClean="0"/>
              <a:t>01/02/2022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C86E9158-FC7C-477F-9AF7-E9C3B4A2EBD8}" type="datetime1">
              <a:rPr lang="fr-FR" smtClean="0"/>
              <a:t>01/02/2022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523B2A-251D-4078-8DB9-B9D1CC64B215}" type="datetime1">
              <a:rPr lang="fr-FR" smtClean="0"/>
              <a:t>01/02/2022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28ED0EFA-3B88-4738-864F-1D6F5EA2219B}" type="datetime1">
              <a:rPr lang="fr-FR" smtClean="0"/>
              <a:t>01/02/2022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73CD5A6-9240-4A00-994F-525AB1385356}" type="datetime1">
              <a:rPr lang="fr-FR" smtClean="0"/>
              <a:t>01/02/2022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D9104-C64F-45EC-855C-1B3376F5842B}" type="datetime1">
              <a:rPr lang="fr-FR" smtClean="0"/>
              <a:t>01/02/2022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uperdatascience.com/blogs/recurrent-neural-networks-rnn-long-short-term-memory-lstm" TargetMode="External"/><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2.xml"/><Relationship Id="rId6" Type="http://schemas.openxmlformats.org/officeDocument/2006/relationships/hyperlink" Target="https://www.superdatascience.com/blogs/recurrent-neural-networks-rnn-lstm-practical-intuition/" TargetMode="External"/><Relationship Id="rId5" Type="http://schemas.openxmlformats.org/officeDocument/2006/relationships/hyperlink" Target="https://monkeylearn.com/blog/named-entity-recognition/" TargetMode="External"/><Relationship Id="rId4" Type="http://schemas.openxmlformats.org/officeDocument/2006/relationships/hyperlink" Target="https://medium.com/@phylypo/nlp-text-segmentation-using-conditional-random-fields-e8ff1d2b606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onkeylearn.com/natural-language-processing/" TargetMode="External"/><Relationship Id="rId2" Type="http://schemas.openxmlformats.org/officeDocument/2006/relationships/hyperlink" Target="https://monkeylearn.com/blog/entity-extraction/" TargetMode="External"/><Relationship Id="rId1" Type="http://schemas.openxmlformats.org/officeDocument/2006/relationships/slideLayout" Target="../slideLayouts/slideLayout2.xml"/><Relationship Id="rId5" Type="http://schemas.openxmlformats.org/officeDocument/2006/relationships/hyperlink" Target="https://monkeylearn.com/keyword-extracti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sz="3200" b="1" i="1" dirty="0">
                <a:solidFill>
                  <a:schemeClr val="tx1"/>
                </a:solidFill>
              </a:rPr>
              <a:t>Clinical Concept Extraction with Contextual Word Embedding</a:t>
            </a:r>
            <a:endParaRPr lang="fr-FR" sz="3200" b="1" i="1" dirty="0">
              <a:solidFill>
                <a:schemeClr val="tx1"/>
              </a:solidFill>
            </a:endParaRPr>
          </a:p>
        </p:txBody>
      </p:sp>
      <p:sp>
        <p:nvSpPr>
          <p:cNvPr id="3" name="Sous-titre 2"/>
          <p:cNvSpPr>
            <a:spLocks noGrp="1"/>
          </p:cNvSpPr>
          <p:nvPr>
            <p:ph type="subTitle" idx="1"/>
          </p:nvPr>
        </p:nvSpPr>
        <p:spPr>
          <a:xfrm>
            <a:off x="1371600" y="5105400"/>
            <a:ext cx="6400800" cy="1752600"/>
          </a:xfrm>
        </p:spPr>
        <p:txBody>
          <a:bodyPr/>
          <a:lstStyle/>
          <a:p>
            <a:pPr algn="l"/>
            <a:r>
              <a:rPr lang="fr-FR" sz="2800" dirty="0">
                <a:solidFill>
                  <a:schemeClr val="tx2"/>
                </a:solidFill>
              </a:rPr>
              <a:t>Osama </a:t>
            </a:r>
            <a:r>
              <a:rPr lang="fr-FR" sz="2800" dirty="0" err="1">
                <a:solidFill>
                  <a:schemeClr val="tx2"/>
                </a:solidFill>
              </a:rPr>
              <a:t>Bensoudane</a:t>
            </a:r>
            <a:endParaRPr lang="fr-FR" sz="2800" dirty="0">
              <a:solidFill>
                <a:schemeClr val="tx2"/>
              </a:solidFill>
            </a:endParaRPr>
          </a:p>
          <a:p>
            <a:pPr algn="l"/>
            <a:endParaRPr lang="fr-FR" sz="2000" dirty="0"/>
          </a:p>
          <a:p>
            <a:endParaRPr lang="fr-FR" dirty="0"/>
          </a:p>
        </p:txBody>
      </p:sp>
      <p:pic>
        <p:nvPicPr>
          <p:cNvPr id="4" name="Image 3" descr="téléchargement (6).png"/>
          <p:cNvPicPr>
            <a:picLocks noChangeAspect="1"/>
          </p:cNvPicPr>
          <p:nvPr/>
        </p:nvPicPr>
        <p:blipFill>
          <a:blip r:embed="rId2"/>
          <a:stretch>
            <a:fillRect/>
          </a:stretch>
        </p:blipFill>
        <p:spPr>
          <a:xfrm>
            <a:off x="0" y="0"/>
            <a:ext cx="2133600" cy="2133600"/>
          </a:xfrm>
          <a:prstGeom prst="rect">
            <a:avLst/>
          </a:prstGeom>
        </p:spPr>
      </p:pic>
      <p:pic>
        <p:nvPicPr>
          <p:cNvPr id="5" name="Image 4" descr="téléchargement (71).jpg"/>
          <p:cNvPicPr>
            <a:picLocks noChangeAspect="1"/>
          </p:cNvPicPr>
          <p:nvPr/>
        </p:nvPicPr>
        <p:blipFill>
          <a:blip r:embed="rId3"/>
          <a:stretch>
            <a:fillRect/>
          </a:stretch>
        </p:blipFill>
        <p:spPr>
          <a:xfrm>
            <a:off x="6219825" y="0"/>
            <a:ext cx="2924175" cy="1562100"/>
          </a:xfrm>
          <a:prstGeom prst="rect">
            <a:avLst/>
          </a:prstGeom>
        </p:spPr>
      </p:pic>
      <p:sp>
        <p:nvSpPr>
          <p:cNvPr id="6" name="ZoneTexte 5"/>
          <p:cNvSpPr txBox="1"/>
          <p:nvPr/>
        </p:nvSpPr>
        <p:spPr>
          <a:xfrm>
            <a:off x="2699792" y="3569939"/>
            <a:ext cx="6286544" cy="261610"/>
          </a:xfrm>
          <a:prstGeom prst="rect">
            <a:avLst/>
          </a:prstGeom>
          <a:noFill/>
        </p:spPr>
        <p:txBody>
          <a:bodyPr wrap="square" rtlCol="0">
            <a:spAutoFit/>
          </a:bodyPr>
          <a:lstStyle/>
          <a:p>
            <a:r>
              <a:rPr lang="fr-FR" sz="1100" b="1" dirty="0" err="1"/>
              <a:t>Henghui</a:t>
            </a:r>
            <a:r>
              <a:rPr lang="fr-FR" sz="1100" b="1" dirty="0"/>
              <a:t> Zhu </a:t>
            </a:r>
            <a:r>
              <a:rPr lang="fr-FR" sz="1100" dirty="0"/>
              <a:t>Boston </a:t>
            </a:r>
            <a:r>
              <a:rPr lang="fr-FR" sz="1100" dirty="0" err="1"/>
              <a:t>University</a:t>
            </a:r>
            <a:r>
              <a:rPr lang="fr-FR" sz="1100" dirty="0"/>
              <a:t> henghuiz@bu.edu</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1</a:t>
            </a:fld>
            <a:endParaRPr lang="fr-BE"/>
          </a:p>
        </p:txBody>
      </p:sp>
      <p:sp>
        <p:nvSpPr>
          <p:cNvPr id="8" name="ZoneTexte 7">
            <a:extLst>
              <a:ext uri="{FF2B5EF4-FFF2-40B4-BE49-F238E27FC236}">
                <a16:creationId xmlns:a16="http://schemas.microsoft.com/office/drawing/2014/main" id="{83DF11D1-379D-48E2-B927-C0FBB472C1F4}"/>
              </a:ext>
            </a:extLst>
          </p:cNvPr>
          <p:cNvSpPr txBox="1"/>
          <p:nvPr/>
        </p:nvSpPr>
        <p:spPr>
          <a:xfrm>
            <a:off x="266656" y="4091315"/>
            <a:ext cx="3729280" cy="261610"/>
          </a:xfrm>
          <a:prstGeom prst="rect">
            <a:avLst/>
          </a:prstGeom>
          <a:noFill/>
        </p:spPr>
        <p:txBody>
          <a:bodyPr wrap="square" rtlCol="0">
            <a:spAutoFit/>
          </a:bodyPr>
          <a:lstStyle/>
          <a:p>
            <a:r>
              <a:rPr lang="fr-FR" sz="1100" b="1" dirty="0"/>
              <a:t>Ioannis Ch</a:t>
            </a:r>
            <a:r>
              <a:rPr lang="fr-FR" sz="1100" dirty="0"/>
              <a:t>. </a:t>
            </a:r>
            <a:r>
              <a:rPr lang="fr-FR" sz="1100" dirty="0" err="1"/>
              <a:t>Paschalidis</a:t>
            </a:r>
            <a:r>
              <a:rPr lang="fr-FR" sz="1100" dirty="0"/>
              <a:t> Boston </a:t>
            </a:r>
            <a:r>
              <a:rPr lang="fr-FR" sz="1100" dirty="0" err="1"/>
              <a:t>University</a:t>
            </a:r>
            <a:r>
              <a:rPr lang="fr-FR" sz="1100" dirty="0"/>
              <a:t> </a:t>
            </a:r>
          </a:p>
        </p:txBody>
      </p:sp>
      <p:sp>
        <p:nvSpPr>
          <p:cNvPr id="11" name="ZoneTexte 10">
            <a:extLst>
              <a:ext uri="{FF2B5EF4-FFF2-40B4-BE49-F238E27FC236}">
                <a16:creationId xmlns:a16="http://schemas.microsoft.com/office/drawing/2014/main" id="{AE7889F1-C812-413A-9348-02F6164DE442}"/>
              </a:ext>
            </a:extLst>
          </p:cNvPr>
          <p:cNvSpPr txBox="1"/>
          <p:nvPr/>
        </p:nvSpPr>
        <p:spPr>
          <a:xfrm>
            <a:off x="4211960" y="4120544"/>
            <a:ext cx="6286544" cy="261610"/>
          </a:xfrm>
          <a:prstGeom prst="rect">
            <a:avLst/>
          </a:prstGeom>
          <a:noFill/>
        </p:spPr>
        <p:txBody>
          <a:bodyPr wrap="square" rtlCol="0">
            <a:spAutoFit/>
          </a:bodyPr>
          <a:lstStyle/>
          <a:p>
            <a:r>
              <a:rPr lang="en-US" sz="1100" b="1" dirty="0"/>
              <a:t>Amir Tahmasebi </a:t>
            </a:r>
            <a:r>
              <a:rPr lang="en-US" sz="1100" dirty="0"/>
              <a:t>Philips Research North America  Amir.Tahmasebi@philips.com</a:t>
            </a:r>
            <a:endParaRPr lang="fr-F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2452" y="160337"/>
            <a:ext cx="8229600" cy="1143000"/>
          </a:xfrm>
        </p:spPr>
        <p:txBody>
          <a:bodyPr>
            <a:normAutofit/>
          </a:bodyPr>
          <a:lstStyle/>
          <a:p>
            <a:r>
              <a:rPr lang="fr-FR" sz="3200" b="1" i="0" dirty="0" err="1">
                <a:solidFill>
                  <a:srgbClr val="292929"/>
                </a:solidFill>
                <a:effectLst/>
                <a:latin typeface="charter"/>
              </a:rPr>
              <a:t>Embeddings</a:t>
            </a:r>
            <a:r>
              <a:rPr lang="fr-FR" sz="3200" b="1" i="0" dirty="0">
                <a:solidFill>
                  <a:srgbClr val="292929"/>
                </a:solidFill>
                <a:effectLst/>
                <a:latin typeface="charter"/>
              </a:rPr>
              <a:t> </a:t>
            </a:r>
            <a:r>
              <a:rPr lang="fr-FR" sz="3200" b="1" i="0" dirty="0" err="1">
                <a:solidFill>
                  <a:srgbClr val="292929"/>
                </a:solidFill>
                <a:effectLst/>
                <a:latin typeface="charter"/>
              </a:rPr>
              <a:t>from</a:t>
            </a:r>
            <a:r>
              <a:rPr lang="fr-FR" sz="3200" b="1" i="0" dirty="0">
                <a:solidFill>
                  <a:srgbClr val="292929"/>
                </a:solidFill>
                <a:effectLst/>
                <a:latin typeface="charter"/>
              </a:rPr>
              <a:t> </a:t>
            </a:r>
            <a:r>
              <a:rPr lang="fr-FR" sz="3200" b="1" i="0" dirty="0" err="1">
                <a:solidFill>
                  <a:srgbClr val="292929"/>
                </a:solidFill>
                <a:effectLst/>
                <a:latin typeface="charter"/>
              </a:rPr>
              <a:t>Language</a:t>
            </a:r>
            <a:r>
              <a:rPr lang="fr-FR" sz="3200" b="1" i="0" dirty="0">
                <a:solidFill>
                  <a:srgbClr val="292929"/>
                </a:solidFill>
                <a:effectLst/>
                <a:latin typeface="charter"/>
              </a:rPr>
              <a:t> </a:t>
            </a:r>
            <a:r>
              <a:rPr lang="fr-FR" sz="3200" b="1" dirty="0">
                <a:solidFill>
                  <a:srgbClr val="292929"/>
                </a:solidFill>
                <a:latin typeface="charter"/>
              </a:rPr>
              <a:t>Model (</a:t>
            </a:r>
            <a:r>
              <a:rPr lang="fr-FR" sz="3200" b="1" dirty="0" err="1">
                <a:solidFill>
                  <a:srgbClr val="292929"/>
                </a:solidFill>
                <a:latin typeface="charter"/>
              </a:rPr>
              <a:t>ELMo</a:t>
            </a:r>
            <a:r>
              <a:rPr lang="fr-FR" sz="3200" b="1" dirty="0">
                <a:solidFill>
                  <a:srgbClr val="292929"/>
                </a:solidFill>
                <a:latin typeface="charter"/>
              </a:rPr>
              <a:t> )</a:t>
            </a:r>
          </a:p>
        </p:txBody>
      </p:sp>
      <p:sp>
        <p:nvSpPr>
          <p:cNvPr id="3" name="Espace réservé du contenu 2"/>
          <p:cNvSpPr>
            <a:spLocks noGrp="1"/>
          </p:cNvSpPr>
          <p:nvPr>
            <p:ph idx="1"/>
          </p:nvPr>
        </p:nvSpPr>
        <p:spPr/>
        <p:txBody>
          <a:bodyPr>
            <a:normAutofit fontScale="92500" lnSpcReduction="10000"/>
          </a:bodyPr>
          <a:lstStyle/>
          <a:p>
            <a:r>
              <a:rPr lang="fr-FR" b="0" i="0" dirty="0" err="1">
                <a:solidFill>
                  <a:srgbClr val="292929"/>
                </a:solidFill>
                <a:effectLst/>
                <a:latin typeface="charter"/>
              </a:rPr>
              <a:t>ELMo</a:t>
            </a:r>
            <a:r>
              <a:rPr lang="fr-FR" b="0" i="0" dirty="0">
                <a:solidFill>
                  <a:srgbClr val="292929"/>
                </a:solidFill>
                <a:effectLst/>
                <a:latin typeface="charter"/>
              </a:rPr>
              <a:t> ("</a:t>
            </a:r>
            <a:r>
              <a:rPr lang="fr-FR" b="0" i="0" dirty="0" err="1">
                <a:solidFill>
                  <a:srgbClr val="292929"/>
                </a:solidFill>
                <a:effectLst/>
                <a:latin typeface="charter"/>
              </a:rPr>
              <a:t>Embeddings</a:t>
            </a:r>
            <a:r>
              <a:rPr lang="fr-FR" b="0" i="0" dirty="0">
                <a:solidFill>
                  <a:srgbClr val="292929"/>
                </a:solidFill>
                <a:effectLst/>
                <a:latin typeface="charter"/>
              </a:rPr>
              <a:t> </a:t>
            </a:r>
            <a:r>
              <a:rPr lang="fr-FR" b="0" i="0" dirty="0" err="1">
                <a:solidFill>
                  <a:srgbClr val="292929"/>
                </a:solidFill>
                <a:effectLst/>
                <a:latin typeface="charter"/>
              </a:rPr>
              <a:t>from</a:t>
            </a:r>
            <a:r>
              <a:rPr lang="fr-FR" b="0" i="0" dirty="0">
                <a:solidFill>
                  <a:srgbClr val="292929"/>
                </a:solidFill>
                <a:effectLst/>
                <a:latin typeface="charter"/>
              </a:rPr>
              <a:t> </a:t>
            </a:r>
            <a:r>
              <a:rPr lang="fr-FR" b="0" i="0" dirty="0" err="1">
                <a:solidFill>
                  <a:srgbClr val="292929"/>
                </a:solidFill>
                <a:effectLst/>
                <a:latin typeface="charter"/>
              </a:rPr>
              <a:t>Language</a:t>
            </a:r>
            <a:r>
              <a:rPr lang="fr-FR" b="0" i="0" dirty="0">
                <a:solidFill>
                  <a:srgbClr val="292929"/>
                </a:solidFill>
                <a:effectLst/>
                <a:latin typeface="charter"/>
              </a:rPr>
              <a:t> Model") est une méthode d'incorporation de mots pour représenter une séquence de mots comme une séquence correspondante de vecteurs.</a:t>
            </a:r>
          </a:p>
          <a:p>
            <a:r>
              <a:rPr lang="fr-FR" b="0" i="0" dirty="0" err="1">
                <a:solidFill>
                  <a:srgbClr val="292929"/>
                </a:solidFill>
                <a:effectLst/>
                <a:latin typeface="charter"/>
              </a:rPr>
              <a:t>ELMo</a:t>
            </a:r>
            <a:r>
              <a:rPr lang="fr-FR" b="0" i="0" dirty="0">
                <a:solidFill>
                  <a:srgbClr val="292929"/>
                </a:solidFill>
                <a:effectLst/>
                <a:latin typeface="charter"/>
              </a:rPr>
              <a:t> est un modèle de calcul puissant qui convertit les mots en nombres. Ce processus vital permet aux modèles d'apprentissage automatique (qui prennent des nombres, et non des mots, comme entrées) d'être entraînés sur des données textuelles.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a:p>
        </p:txBody>
      </p:sp>
    </p:spTree>
    <p:extLst>
      <p:ext uri="{BB962C8B-B14F-4D97-AF65-F5344CB8AC3E}">
        <p14:creationId xmlns:p14="http://schemas.microsoft.com/office/powerpoint/2010/main" val="71103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r>
              <a:rPr lang="fr-FR" sz="5400" dirty="0" err="1"/>
              <a:t>Dataset</a:t>
            </a:r>
            <a:endParaRPr lang="fr-FR" sz="5400" dirty="0"/>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a:p>
        </p:txBody>
      </p:sp>
    </p:spTree>
    <p:extLst>
      <p:ext uri="{BB962C8B-B14F-4D97-AF65-F5344CB8AC3E}">
        <p14:creationId xmlns:p14="http://schemas.microsoft.com/office/powerpoint/2010/main" val="21854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2452" y="160337"/>
            <a:ext cx="8229600" cy="1143000"/>
          </a:xfrm>
        </p:spPr>
        <p:txBody>
          <a:bodyPr>
            <a:normAutofit/>
          </a:bodyPr>
          <a:lstStyle/>
          <a:p>
            <a:r>
              <a:rPr lang="fr-FR" sz="3200" b="1" dirty="0" err="1"/>
              <a:t>Dataset</a:t>
            </a:r>
            <a:endParaRPr lang="fr-FR" sz="3200" b="1" dirty="0">
              <a:solidFill>
                <a:srgbClr val="292929"/>
              </a:solidFill>
              <a:latin typeface="charter"/>
            </a:endParaRPr>
          </a:p>
        </p:txBody>
      </p:sp>
      <p:sp>
        <p:nvSpPr>
          <p:cNvPr id="3" name="Espace réservé du contenu 2"/>
          <p:cNvSpPr>
            <a:spLocks noGrp="1"/>
          </p:cNvSpPr>
          <p:nvPr>
            <p:ph idx="1"/>
          </p:nvPr>
        </p:nvSpPr>
        <p:spPr/>
        <p:txBody>
          <a:bodyPr>
            <a:normAutofit/>
          </a:bodyPr>
          <a:lstStyle/>
          <a:p>
            <a:r>
              <a:rPr lang="fr-FR" sz="2400" b="0" i="0" dirty="0">
                <a:solidFill>
                  <a:srgbClr val="292929"/>
                </a:solidFill>
                <a:effectLst/>
                <a:latin typeface="charter"/>
              </a:rPr>
              <a:t>Dans ce travail, l'ensemble de données publié se compose de résumés cliniques de trois sites médicaux différents : </a:t>
            </a:r>
            <a:r>
              <a:rPr lang="fr-FR" sz="2400" b="0" i="0" dirty="0" err="1">
                <a:solidFill>
                  <a:srgbClr val="292929"/>
                </a:solidFill>
                <a:effectLst/>
                <a:latin typeface="charter"/>
              </a:rPr>
              <a:t>Partners</a:t>
            </a:r>
            <a:r>
              <a:rPr lang="fr-FR" sz="2400" b="0" i="0" dirty="0">
                <a:solidFill>
                  <a:srgbClr val="292929"/>
                </a:solidFill>
                <a:effectLst/>
                <a:latin typeface="charter"/>
              </a:rPr>
              <a:t> Healthcare, Beth </a:t>
            </a:r>
            <a:r>
              <a:rPr lang="fr-FR" sz="2400" b="0" i="0" dirty="0" err="1">
                <a:solidFill>
                  <a:srgbClr val="292929"/>
                </a:solidFill>
                <a:effectLst/>
                <a:latin typeface="charter"/>
              </a:rPr>
              <a:t>Israel</a:t>
            </a:r>
            <a:r>
              <a:rPr lang="fr-FR" sz="2400" b="0" i="0" dirty="0">
                <a:solidFill>
                  <a:srgbClr val="292929"/>
                </a:solidFill>
                <a:effectLst/>
                <a:latin typeface="charter"/>
              </a:rPr>
              <a:t> </a:t>
            </a:r>
            <a:r>
              <a:rPr lang="fr-FR" sz="2400" b="0" i="0" dirty="0" err="1">
                <a:solidFill>
                  <a:srgbClr val="292929"/>
                </a:solidFill>
                <a:effectLst/>
                <a:latin typeface="charter"/>
              </a:rPr>
              <a:t>Deaconess</a:t>
            </a:r>
            <a:r>
              <a:rPr lang="fr-FR" sz="2400" b="0" i="0" dirty="0">
                <a:solidFill>
                  <a:srgbClr val="292929"/>
                </a:solidFill>
                <a:effectLst/>
                <a:latin typeface="charter"/>
              </a:rPr>
              <a:t> </a:t>
            </a:r>
            <a:r>
              <a:rPr lang="fr-FR" sz="2400" b="0" i="0" dirty="0" err="1">
                <a:solidFill>
                  <a:srgbClr val="292929"/>
                </a:solidFill>
                <a:effectLst/>
                <a:latin typeface="charter"/>
              </a:rPr>
              <a:t>Medical</a:t>
            </a:r>
            <a:r>
              <a:rPr lang="fr-FR" sz="2400" b="0" i="0" dirty="0">
                <a:solidFill>
                  <a:srgbClr val="292929"/>
                </a:solidFill>
                <a:effectLst/>
                <a:latin typeface="charter"/>
              </a:rPr>
              <a:t> Center et </a:t>
            </a:r>
            <a:r>
              <a:rPr lang="fr-FR" sz="2400" b="0" i="0" dirty="0" err="1">
                <a:solidFill>
                  <a:srgbClr val="292929"/>
                </a:solidFill>
                <a:effectLst/>
                <a:latin typeface="charter"/>
              </a:rPr>
              <a:t>University</a:t>
            </a:r>
            <a:r>
              <a:rPr lang="fr-FR" sz="2400" b="0" i="0" dirty="0">
                <a:solidFill>
                  <a:srgbClr val="292929"/>
                </a:solidFill>
                <a:effectLst/>
                <a:latin typeface="charter"/>
              </a:rPr>
              <a:t> of Pittsburgh </a:t>
            </a:r>
            <a:r>
              <a:rPr lang="fr-FR" sz="2400" b="0" i="0" dirty="0" err="1">
                <a:solidFill>
                  <a:srgbClr val="292929"/>
                </a:solidFill>
                <a:effectLst/>
                <a:latin typeface="charter"/>
              </a:rPr>
              <a:t>Medical</a:t>
            </a:r>
            <a:r>
              <a:rPr lang="fr-FR" sz="2400" b="0" i="0" dirty="0">
                <a:solidFill>
                  <a:srgbClr val="292929"/>
                </a:solidFill>
                <a:effectLst/>
                <a:latin typeface="charter"/>
              </a:rPr>
              <a:t> Center.</a:t>
            </a:r>
          </a:p>
          <a:p>
            <a:r>
              <a:rPr lang="fr-FR" sz="2400" b="0" i="0" dirty="0">
                <a:solidFill>
                  <a:srgbClr val="292929"/>
                </a:solidFill>
                <a:effectLst/>
                <a:latin typeface="charter"/>
              </a:rPr>
              <a:t>Trois concepts cliniques sont annotés dans ce corpus : les problèmes, les tests et les traitements. Il y a 170 résumés pour la formation et 256 pour le test,</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a:p>
        </p:txBody>
      </p:sp>
      <p:pic>
        <p:nvPicPr>
          <p:cNvPr id="6" name="Image 5">
            <a:extLst>
              <a:ext uri="{FF2B5EF4-FFF2-40B4-BE49-F238E27FC236}">
                <a16:creationId xmlns:a16="http://schemas.microsoft.com/office/drawing/2014/main" id="{9592BCBB-810E-4DEB-8631-197FA9C11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23" y="4543787"/>
            <a:ext cx="7835354" cy="1428026"/>
          </a:xfrm>
          <a:prstGeom prst="rect">
            <a:avLst/>
          </a:prstGeom>
        </p:spPr>
      </p:pic>
    </p:spTree>
    <p:extLst>
      <p:ext uri="{BB962C8B-B14F-4D97-AF65-F5344CB8AC3E}">
        <p14:creationId xmlns:p14="http://schemas.microsoft.com/office/powerpoint/2010/main" val="17921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r>
              <a:rPr lang="fr-FR" sz="5400" dirty="0"/>
              <a:t>Méthodes </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44543"/>
            <a:ext cx="8229600" cy="725470"/>
          </a:xfrm>
        </p:spPr>
        <p:txBody>
          <a:bodyPr>
            <a:normAutofit fontScale="90000"/>
          </a:bodyPr>
          <a:lstStyle/>
          <a:p>
            <a:r>
              <a:rPr lang="fr-FR" b="1" dirty="0" err="1"/>
              <a:t>ELMoTraining</a:t>
            </a:r>
            <a:br>
              <a:rPr lang="fr-FR" dirty="0"/>
            </a:b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sp>
        <p:nvSpPr>
          <p:cNvPr id="5" name="Espace réservé du contenu 4">
            <a:extLst>
              <a:ext uri="{FF2B5EF4-FFF2-40B4-BE49-F238E27FC236}">
                <a16:creationId xmlns:a16="http://schemas.microsoft.com/office/drawing/2014/main" id="{BA91ADB7-C683-4D35-97A4-593C3EE107E6}"/>
              </a:ext>
            </a:extLst>
          </p:cNvPr>
          <p:cNvSpPr>
            <a:spLocks noGrp="1"/>
          </p:cNvSpPr>
          <p:nvPr>
            <p:ph idx="1"/>
          </p:nvPr>
        </p:nvSpPr>
        <p:spPr/>
        <p:txBody>
          <a:bodyPr>
            <a:normAutofit/>
          </a:bodyPr>
          <a:lstStyle/>
          <a:p>
            <a:r>
              <a:rPr lang="fr-FR" sz="2000" dirty="0"/>
              <a:t>l'utilisation d'</a:t>
            </a:r>
            <a:r>
              <a:rPr lang="fr-FR" sz="2000" dirty="0" err="1"/>
              <a:t>ELMo</a:t>
            </a:r>
            <a:r>
              <a:rPr lang="fr-FR" sz="2000" dirty="0"/>
              <a:t> pour différentes tâches de NLP se traduit par une amélioration des performances par rapport à d'autres types de </a:t>
            </a:r>
            <a:r>
              <a:rPr lang="fr-FR" sz="2000" dirty="0" err="1"/>
              <a:t>word</a:t>
            </a:r>
            <a:r>
              <a:rPr lang="fr-FR" sz="2000" dirty="0"/>
              <a:t> </a:t>
            </a:r>
            <a:r>
              <a:rPr lang="fr-FR" sz="2000" dirty="0" err="1"/>
              <a:t>embedding</a:t>
            </a:r>
            <a:r>
              <a:rPr lang="fr-FR" sz="2000" dirty="0"/>
              <a:t> </a:t>
            </a:r>
            <a:r>
              <a:rPr lang="fr-FR" sz="2000" dirty="0" err="1"/>
              <a:t>models</a:t>
            </a:r>
            <a:r>
              <a:rPr lang="fr-FR" sz="2000" dirty="0"/>
              <a:t>.</a:t>
            </a:r>
          </a:p>
          <a:p>
            <a:r>
              <a:rPr lang="en-US" sz="1600" dirty="0"/>
              <a:t>Wikipedia pages with titles that are items (medical concepts) in a standard clinical ontology, known as SNOMED CT. The following sections were excluded: ‘See also’, ‘References’, ‘Further reading’ and ‘External links’. Furthermore, if a term has more than one Wikipedia page, we exclude all these pages in the corpus for avoiding introducing ambiguity.</a:t>
            </a:r>
          </a:p>
          <a:p>
            <a:endParaRPr lang="fr-FR" sz="1600" dirty="0"/>
          </a:p>
        </p:txBody>
      </p:sp>
      <p:pic>
        <p:nvPicPr>
          <p:cNvPr id="6" name="Image 5">
            <a:extLst>
              <a:ext uri="{FF2B5EF4-FFF2-40B4-BE49-F238E27FC236}">
                <a16:creationId xmlns:a16="http://schemas.microsoft.com/office/drawing/2014/main" id="{A7FF0607-5337-43FB-AAB8-117BE028D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49" y="4005064"/>
            <a:ext cx="7074901" cy="16015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44543"/>
            <a:ext cx="8229600" cy="725470"/>
          </a:xfrm>
        </p:spPr>
        <p:txBody>
          <a:bodyPr>
            <a:normAutofit fontScale="90000"/>
          </a:bodyPr>
          <a:lstStyle/>
          <a:p>
            <a:r>
              <a:rPr lang="fr-FR" b="1" dirty="0" err="1"/>
              <a:t>ELMoTraining</a:t>
            </a:r>
            <a:br>
              <a:rPr lang="fr-FR" dirty="0"/>
            </a:b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a:p>
        </p:txBody>
      </p:sp>
      <p:sp>
        <p:nvSpPr>
          <p:cNvPr id="5" name="Espace réservé du contenu 4">
            <a:extLst>
              <a:ext uri="{FF2B5EF4-FFF2-40B4-BE49-F238E27FC236}">
                <a16:creationId xmlns:a16="http://schemas.microsoft.com/office/drawing/2014/main" id="{BA91ADB7-C683-4D35-97A4-593C3EE107E6}"/>
              </a:ext>
            </a:extLst>
          </p:cNvPr>
          <p:cNvSpPr>
            <a:spLocks noGrp="1"/>
          </p:cNvSpPr>
          <p:nvPr>
            <p:ph idx="1"/>
          </p:nvPr>
        </p:nvSpPr>
        <p:spPr/>
        <p:txBody>
          <a:bodyPr>
            <a:normAutofit/>
          </a:bodyPr>
          <a:lstStyle/>
          <a:p>
            <a:r>
              <a:rPr lang="fr-FR" sz="1600" dirty="0"/>
              <a:t>Diviser aléatoirement l'ensemble du corpus en un corpus d'apprentissage (90 %) et un corpus de test (10 %).</a:t>
            </a:r>
          </a:p>
          <a:p>
            <a:r>
              <a:rPr lang="fr-FR" sz="1600" dirty="0"/>
              <a:t>former un modèle </a:t>
            </a:r>
            <a:r>
              <a:rPr lang="fr-FR" sz="1600" dirty="0" err="1"/>
              <a:t>ELMo</a:t>
            </a:r>
            <a:r>
              <a:rPr lang="fr-FR" sz="1600" dirty="0"/>
              <a:t> en utilisant le corpus de formation pour 10 époques.</a:t>
            </a:r>
          </a:p>
          <a:p>
            <a:r>
              <a:rPr lang="fr-FR" sz="1600" dirty="0"/>
              <a:t>La perplexité moyenne dans le corpus de test est de 17,80.</a:t>
            </a:r>
          </a:p>
          <a:p>
            <a:r>
              <a:rPr lang="fr-FR" sz="1600" dirty="0"/>
              <a:t>le modèle ELMo3 entraîné dans un corpus d'un domaine général n'atteint qu'une perplexité de 628,26.</a:t>
            </a:r>
          </a:p>
          <a:p>
            <a:r>
              <a:rPr lang="fr-FR" sz="1600" dirty="0"/>
              <a:t>la comparaison de ces deux perplexités n'est pas juste en raison des différents vocabulaires dans les deux modèles de langage,</a:t>
            </a:r>
          </a:p>
        </p:txBody>
      </p:sp>
      <p:pic>
        <p:nvPicPr>
          <p:cNvPr id="7" name="Image 6">
            <a:extLst>
              <a:ext uri="{FF2B5EF4-FFF2-40B4-BE49-F238E27FC236}">
                <a16:creationId xmlns:a16="http://schemas.microsoft.com/office/drawing/2014/main" id="{034AB803-D6A6-4DDC-97E0-95748FCAA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662" y="3823907"/>
            <a:ext cx="5642676" cy="2532443"/>
          </a:xfrm>
          <a:prstGeom prst="rect">
            <a:avLst/>
          </a:prstGeom>
        </p:spPr>
      </p:pic>
    </p:spTree>
    <p:extLst>
      <p:ext uri="{BB962C8B-B14F-4D97-AF65-F5344CB8AC3E}">
        <p14:creationId xmlns:p14="http://schemas.microsoft.com/office/powerpoint/2010/main" val="102796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44543"/>
            <a:ext cx="8229600" cy="725470"/>
          </a:xfrm>
        </p:spPr>
        <p:txBody>
          <a:bodyPr>
            <a:normAutofit fontScale="90000"/>
          </a:bodyPr>
          <a:lstStyle/>
          <a:p>
            <a:r>
              <a:rPr lang="fr-FR" b="1" dirty="0" err="1"/>
              <a:t>Bidirectional</a:t>
            </a:r>
            <a:r>
              <a:rPr lang="fr-FR" b="1" dirty="0"/>
              <a:t> LSTM CRF model for NER</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a:p>
        </p:txBody>
      </p:sp>
      <p:sp>
        <p:nvSpPr>
          <p:cNvPr id="5" name="Espace réservé du contenu 4">
            <a:extLst>
              <a:ext uri="{FF2B5EF4-FFF2-40B4-BE49-F238E27FC236}">
                <a16:creationId xmlns:a16="http://schemas.microsoft.com/office/drawing/2014/main" id="{BA91ADB7-C683-4D35-97A4-593C3EE107E6}"/>
              </a:ext>
            </a:extLst>
          </p:cNvPr>
          <p:cNvSpPr>
            <a:spLocks noGrp="1"/>
          </p:cNvSpPr>
          <p:nvPr>
            <p:ph idx="1"/>
          </p:nvPr>
        </p:nvSpPr>
        <p:spPr/>
        <p:txBody>
          <a:bodyPr/>
          <a:lstStyle/>
          <a:p>
            <a:r>
              <a:rPr lang="fr-FR" dirty="0"/>
              <a:t>utiliser un modèle bidirectionnel LSTM-CRF pour la tâche NER. L'architecture du modèle proposé est illustrée à la figure</a:t>
            </a:r>
          </a:p>
          <a:p>
            <a:endParaRPr lang="fr-FR" dirty="0"/>
          </a:p>
        </p:txBody>
      </p:sp>
      <p:pic>
        <p:nvPicPr>
          <p:cNvPr id="6" name="Image 5">
            <a:extLst>
              <a:ext uri="{FF2B5EF4-FFF2-40B4-BE49-F238E27FC236}">
                <a16:creationId xmlns:a16="http://schemas.microsoft.com/office/drawing/2014/main" id="{D25DEDC5-B7DE-401E-8B34-CD44586B0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662" y="3284984"/>
            <a:ext cx="5642676" cy="2532443"/>
          </a:xfrm>
          <a:prstGeom prst="rect">
            <a:avLst/>
          </a:prstGeom>
        </p:spPr>
      </p:pic>
    </p:spTree>
    <p:extLst>
      <p:ext uri="{BB962C8B-B14F-4D97-AF65-F5344CB8AC3E}">
        <p14:creationId xmlns:p14="http://schemas.microsoft.com/office/powerpoint/2010/main" val="89555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r>
              <a:rPr lang="fr-FR" sz="5400" dirty="0"/>
              <a:t>Résultats</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RESULTA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18</a:t>
            </a:fld>
            <a:endParaRPr lang="fr-BE"/>
          </a:p>
        </p:txBody>
      </p:sp>
      <p:pic>
        <p:nvPicPr>
          <p:cNvPr id="5" name="Image 4">
            <a:extLst>
              <a:ext uri="{FF2B5EF4-FFF2-40B4-BE49-F238E27FC236}">
                <a16:creationId xmlns:a16="http://schemas.microsoft.com/office/drawing/2014/main" id="{C6F3BA76-75A6-44E3-9320-9801C5DBB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72" y="1844824"/>
            <a:ext cx="7962015" cy="36470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texte 2"/>
          <p:cNvSpPr>
            <a:spLocks noGrp="1"/>
          </p:cNvSpPr>
          <p:nvPr>
            <p:ph type="body" idx="1"/>
          </p:nvPr>
        </p:nvSpPr>
        <p:spPr/>
        <p:txBody>
          <a:bodyPr>
            <a:normAutofit/>
          </a:bodyPr>
          <a:lstStyle/>
          <a:p>
            <a:r>
              <a:rPr lang="fr-FR" sz="5400" dirty="0"/>
              <a:t>CONCLUSION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 </a:t>
            </a:r>
          </a:p>
        </p:txBody>
      </p:sp>
      <p:sp>
        <p:nvSpPr>
          <p:cNvPr id="3" name="Espace réservé du contenu 2"/>
          <p:cNvSpPr>
            <a:spLocks noGrp="1"/>
          </p:cNvSpPr>
          <p:nvPr>
            <p:ph idx="1"/>
          </p:nvPr>
        </p:nvSpPr>
        <p:spPr/>
        <p:txBody>
          <a:bodyPr>
            <a:normAutofit/>
          </a:bodyPr>
          <a:lstStyle/>
          <a:p>
            <a:r>
              <a:rPr lang="fr-FR" dirty="0"/>
              <a:t>Introduction </a:t>
            </a:r>
          </a:p>
          <a:p>
            <a:r>
              <a:rPr lang="fr-FR" dirty="0"/>
              <a:t>Problématique</a:t>
            </a:r>
          </a:p>
          <a:p>
            <a:r>
              <a:rPr lang="fr-FR" dirty="0"/>
              <a:t>Définitions</a:t>
            </a:r>
          </a:p>
          <a:p>
            <a:r>
              <a:rPr lang="fr-FR" dirty="0"/>
              <a:t>Méthodes </a:t>
            </a:r>
          </a:p>
          <a:p>
            <a:r>
              <a:rPr lang="fr-FR" dirty="0"/>
              <a:t>Résultats</a:t>
            </a:r>
          </a:p>
          <a:p>
            <a:r>
              <a:rPr lang="fr-FR" dirty="0"/>
              <a:t>CONCLUSION </a:t>
            </a:r>
          </a:p>
          <a:p>
            <a:r>
              <a:rPr lang="fr-FR" dirty="0" err="1"/>
              <a:t>References</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lstStyle/>
          <a:p>
            <a:r>
              <a:rPr lang="fr-FR" dirty="0"/>
              <a:t>CONCLUSION </a:t>
            </a:r>
          </a:p>
        </p:txBody>
      </p:sp>
      <p:sp>
        <p:nvSpPr>
          <p:cNvPr id="3" name="Espace réservé du contenu 2"/>
          <p:cNvSpPr>
            <a:spLocks noGrp="1"/>
          </p:cNvSpPr>
          <p:nvPr>
            <p:ph idx="1"/>
          </p:nvPr>
        </p:nvSpPr>
        <p:spPr>
          <a:xfrm>
            <a:off x="457200" y="1268760"/>
            <a:ext cx="8229600" cy="5314602"/>
          </a:xfrm>
        </p:spPr>
        <p:txBody>
          <a:bodyPr>
            <a:normAutofit/>
          </a:bodyPr>
          <a:lstStyle/>
          <a:p>
            <a:pPr>
              <a:buFont typeface="Wingdings" panose="05000000000000000000" pitchFamily="2" charset="2"/>
              <a:buChar char="v"/>
            </a:pPr>
            <a:r>
              <a:rPr lang="fr-FR" sz="2000" b="1" dirty="0"/>
              <a:t>Dans ce article</a:t>
            </a:r>
          </a:p>
          <a:p>
            <a:r>
              <a:rPr lang="fr-FR" sz="2000" dirty="0"/>
              <a:t>L'approche </a:t>
            </a:r>
            <a:r>
              <a:rPr lang="fr-FR" sz="2000" dirty="0" err="1"/>
              <a:t>Contextual</a:t>
            </a:r>
            <a:r>
              <a:rPr lang="fr-FR" sz="2000" dirty="0"/>
              <a:t> </a:t>
            </a:r>
            <a:r>
              <a:rPr lang="fr-FR" sz="2000" dirty="0" err="1"/>
              <a:t>word</a:t>
            </a:r>
            <a:r>
              <a:rPr lang="fr-FR" sz="2000" dirty="0"/>
              <a:t> </a:t>
            </a:r>
            <a:r>
              <a:rPr lang="fr-FR" sz="2000" dirty="0" err="1"/>
              <a:t>embedding</a:t>
            </a:r>
            <a:r>
              <a:rPr lang="fr-FR" sz="2000" dirty="0"/>
              <a:t> a montré des performances prometteuses dans de nombreuses tâches de traitement du langage naturel.</a:t>
            </a:r>
          </a:p>
          <a:p>
            <a:r>
              <a:rPr lang="fr-FR" sz="2000" dirty="0"/>
              <a:t>Ils ont  formé un modèle </a:t>
            </a:r>
            <a:r>
              <a:rPr lang="fr-FR" sz="2000" dirty="0" err="1"/>
              <a:t>ELMo</a:t>
            </a:r>
            <a:r>
              <a:rPr lang="fr-FR" sz="2000" dirty="0"/>
              <a:t> spécifique à un domaine à l'aide d'un corpus spécifique à un domaine clinique et l'avons en outre utilisé pour créer un outil d'extraction de concepts cliniques.</a:t>
            </a:r>
          </a:p>
          <a:p>
            <a:r>
              <a:rPr lang="fr-FR" sz="2000" dirty="0"/>
              <a:t>Le modèle donne les meilleures performances par rapport aux travaux antérieurs rapportés avec une marge significative de 3,4 % en termes de score F1.</a:t>
            </a:r>
          </a:p>
          <a:p>
            <a:r>
              <a:rPr lang="fr-FR" sz="2000" dirty="0"/>
              <a:t>concluent que </a:t>
            </a:r>
            <a:r>
              <a:rPr lang="en-US" sz="2000" dirty="0"/>
              <a:t>training a domain-specific language model</a:t>
            </a:r>
            <a:r>
              <a:rPr lang="fr-FR" sz="2000" dirty="0"/>
              <a:t> est essentielle pour obtenir des performances élevées pour les tâches de NER. </a:t>
            </a:r>
          </a:p>
          <a:p>
            <a:pPr marL="0" indent="0">
              <a:buNone/>
            </a:pPr>
            <a:endParaRPr lang="fr-FR" sz="18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20</a:t>
            </a:fld>
            <a:endParaRPr lang="fr-B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Reference</a:t>
            </a:r>
            <a:r>
              <a:rPr lang="fr-FR" dirty="0"/>
              <a:t> </a:t>
            </a:r>
          </a:p>
        </p:txBody>
      </p:sp>
      <p:sp>
        <p:nvSpPr>
          <p:cNvPr id="3" name="Espace réservé du contenu 2"/>
          <p:cNvSpPr>
            <a:spLocks noGrp="1"/>
          </p:cNvSpPr>
          <p:nvPr>
            <p:ph idx="1"/>
          </p:nvPr>
        </p:nvSpPr>
        <p:spPr/>
        <p:txBody>
          <a:bodyPr>
            <a:normAutofit/>
          </a:bodyPr>
          <a:lstStyle/>
          <a:p>
            <a:r>
              <a:rPr lang="fr-FR" sz="2000" b="0" i="0" dirty="0">
                <a:solidFill>
                  <a:srgbClr val="222222"/>
                </a:solidFill>
                <a:effectLst/>
                <a:latin typeface="Arial" panose="020B0604020202020204" pitchFamily="34" charset="0"/>
              </a:rPr>
              <a:t>Zhu, </a:t>
            </a:r>
            <a:r>
              <a:rPr lang="fr-FR" sz="2000" b="0" i="0" dirty="0" err="1">
                <a:solidFill>
                  <a:srgbClr val="222222"/>
                </a:solidFill>
                <a:effectLst/>
                <a:latin typeface="Arial" panose="020B0604020202020204" pitchFamily="34" charset="0"/>
              </a:rPr>
              <a:t>Henghui</a:t>
            </a:r>
            <a:r>
              <a:rPr lang="fr-FR" sz="2000" b="0" i="0" dirty="0">
                <a:solidFill>
                  <a:srgbClr val="222222"/>
                </a:solidFill>
                <a:effectLst/>
                <a:latin typeface="Arial" panose="020B0604020202020204" pitchFamily="34" charset="0"/>
              </a:rPr>
              <a:t>, Ioannis </a:t>
            </a:r>
            <a:r>
              <a:rPr lang="fr-FR" sz="2000" b="0" i="0" dirty="0" err="1">
                <a:solidFill>
                  <a:srgbClr val="222222"/>
                </a:solidFill>
                <a:effectLst/>
                <a:latin typeface="Arial" panose="020B0604020202020204" pitchFamily="34" charset="0"/>
              </a:rPr>
              <a:t>Ch</a:t>
            </a:r>
            <a:r>
              <a:rPr lang="fr-FR" sz="2000" b="0" i="0" dirty="0">
                <a:solidFill>
                  <a:srgbClr val="222222"/>
                </a:solidFill>
                <a:effectLst/>
                <a:latin typeface="Arial" panose="020B0604020202020204" pitchFamily="34" charset="0"/>
              </a:rPr>
              <a:t> </a:t>
            </a:r>
            <a:r>
              <a:rPr lang="fr-FR" sz="2000" b="0" i="0" dirty="0" err="1">
                <a:solidFill>
                  <a:srgbClr val="222222"/>
                </a:solidFill>
                <a:effectLst/>
                <a:latin typeface="Arial" panose="020B0604020202020204" pitchFamily="34" charset="0"/>
              </a:rPr>
              <a:t>Paschalidis</a:t>
            </a:r>
            <a:r>
              <a:rPr lang="fr-FR" sz="2000" b="0" i="0" dirty="0">
                <a:solidFill>
                  <a:srgbClr val="222222"/>
                </a:solidFill>
                <a:effectLst/>
                <a:latin typeface="Arial" panose="020B0604020202020204" pitchFamily="34" charset="0"/>
              </a:rPr>
              <a:t>, and Amir </a:t>
            </a:r>
            <a:r>
              <a:rPr lang="fr-FR" sz="2000" b="0" i="0" dirty="0" err="1">
                <a:solidFill>
                  <a:srgbClr val="222222"/>
                </a:solidFill>
                <a:effectLst/>
                <a:latin typeface="Arial" panose="020B0604020202020204" pitchFamily="34" charset="0"/>
              </a:rPr>
              <a:t>Tahmasebi</a:t>
            </a:r>
            <a:r>
              <a:rPr lang="fr-FR" sz="2000" b="0" i="0" dirty="0">
                <a:solidFill>
                  <a:srgbClr val="222222"/>
                </a:solidFill>
                <a:effectLst/>
                <a:latin typeface="Arial" panose="020B0604020202020204" pitchFamily="34" charset="0"/>
              </a:rPr>
              <a:t>. "</a:t>
            </a:r>
            <a:r>
              <a:rPr lang="fr-FR" sz="2000" b="0" i="0" dirty="0" err="1">
                <a:solidFill>
                  <a:srgbClr val="222222"/>
                </a:solidFill>
                <a:effectLst/>
                <a:latin typeface="Arial" panose="020B0604020202020204" pitchFamily="34" charset="0"/>
              </a:rPr>
              <a:t>Clinical</a:t>
            </a:r>
            <a:r>
              <a:rPr lang="fr-FR" sz="2000" b="0" i="0" dirty="0">
                <a:solidFill>
                  <a:srgbClr val="222222"/>
                </a:solidFill>
                <a:effectLst/>
                <a:latin typeface="Arial" panose="020B0604020202020204" pitchFamily="34" charset="0"/>
              </a:rPr>
              <a:t> concept extraction </a:t>
            </a:r>
            <a:r>
              <a:rPr lang="fr-FR" sz="2000" b="0" i="0" dirty="0" err="1">
                <a:solidFill>
                  <a:srgbClr val="222222"/>
                </a:solidFill>
                <a:effectLst/>
                <a:latin typeface="Arial" panose="020B0604020202020204" pitchFamily="34" charset="0"/>
              </a:rPr>
              <a:t>with</a:t>
            </a:r>
            <a:r>
              <a:rPr lang="fr-FR" sz="2000" b="0" i="0" dirty="0">
                <a:solidFill>
                  <a:srgbClr val="222222"/>
                </a:solidFill>
                <a:effectLst/>
                <a:latin typeface="Arial" panose="020B0604020202020204" pitchFamily="34" charset="0"/>
              </a:rPr>
              <a:t> </a:t>
            </a:r>
            <a:r>
              <a:rPr lang="fr-FR" sz="2000" b="0" i="0" dirty="0" err="1">
                <a:solidFill>
                  <a:srgbClr val="222222"/>
                </a:solidFill>
                <a:effectLst/>
                <a:latin typeface="Arial" panose="020B0604020202020204" pitchFamily="34" charset="0"/>
              </a:rPr>
              <a:t>contextual</a:t>
            </a:r>
            <a:r>
              <a:rPr lang="fr-FR" sz="2000" b="0" i="0" dirty="0">
                <a:solidFill>
                  <a:srgbClr val="222222"/>
                </a:solidFill>
                <a:effectLst/>
                <a:latin typeface="Arial" panose="020B0604020202020204" pitchFamily="34" charset="0"/>
              </a:rPr>
              <a:t> </a:t>
            </a:r>
            <a:r>
              <a:rPr lang="fr-FR" sz="2000" b="0" i="0" dirty="0" err="1">
                <a:solidFill>
                  <a:srgbClr val="222222"/>
                </a:solidFill>
                <a:effectLst/>
                <a:latin typeface="Arial" panose="020B0604020202020204" pitchFamily="34" charset="0"/>
              </a:rPr>
              <a:t>word</a:t>
            </a:r>
            <a:r>
              <a:rPr lang="fr-FR" sz="2000" b="0" i="0" dirty="0">
                <a:solidFill>
                  <a:srgbClr val="222222"/>
                </a:solidFill>
                <a:effectLst/>
                <a:latin typeface="Arial" panose="020B0604020202020204" pitchFamily="34" charset="0"/>
              </a:rPr>
              <a:t> </a:t>
            </a:r>
            <a:r>
              <a:rPr lang="fr-FR" sz="2000" b="0" i="0" dirty="0" err="1">
                <a:solidFill>
                  <a:srgbClr val="222222"/>
                </a:solidFill>
                <a:effectLst/>
                <a:latin typeface="Arial" panose="020B0604020202020204" pitchFamily="34" charset="0"/>
              </a:rPr>
              <a:t>embedding</a:t>
            </a:r>
            <a:r>
              <a:rPr lang="fr-FR" sz="2000" b="0" i="0" dirty="0">
                <a:solidFill>
                  <a:srgbClr val="222222"/>
                </a:solidFill>
                <a:effectLst/>
                <a:latin typeface="Arial" panose="020B0604020202020204" pitchFamily="34" charset="0"/>
              </a:rPr>
              <a:t>." </a:t>
            </a:r>
            <a:r>
              <a:rPr lang="fr-FR" sz="2000" b="0" i="1" dirty="0" err="1">
                <a:solidFill>
                  <a:srgbClr val="222222"/>
                </a:solidFill>
                <a:effectLst/>
                <a:latin typeface="Arial" panose="020B0604020202020204" pitchFamily="34" charset="0"/>
              </a:rPr>
              <a:t>arXiv</a:t>
            </a:r>
            <a:r>
              <a:rPr lang="fr-FR" sz="2000" b="0" i="1" dirty="0">
                <a:solidFill>
                  <a:srgbClr val="222222"/>
                </a:solidFill>
                <a:effectLst/>
                <a:latin typeface="Arial" panose="020B0604020202020204" pitchFamily="34" charset="0"/>
              </a:rPr>
              <a:t> </a:t>
            </a:r>
            <a:r>
              <a:rPr lang="fr-FR" sz="2000" b="0" i="1" dirty="0" err="1">
                <a:solidFill>
                  <a:srgbClr val="222222"/>
                </a:solidFill>
                <a:effectLst/>
                <a:latin typeface="Arial" panose="020B0604020202020204" pitchFamily="34" charset="0"/>
              </a:rPr>
              <a:t>preprint</a:t>
            </a:r>
            <a:r>
              <a:rPr lang="fr-FR" sz="2000" b="0" i="1" dirty="0">
                <a:solidFill>
                  <a:srgbClr val="222222"/>
                </a:solidFill>
                <a:effectLst/>
                <a:latin typeface="Arial" panose="020B0604020202020204" pitchFamily="34" charset="0"/>
              </a:rPr>
              <a:t> arXiv:1810.10566</a:t>
            </a:r>
            <a:r>
              <a:rPr lang="fr-FR" sz="2000" b="0" i="0" dirty="0">
                <a:solidFill>
                  <a:srgbClr val="222222"/>
                </a:solidFill>
                <a:effectLst/>
                <a:latin typeface="Arial" panose="020B0604020202020204" pitchFamily="34" charset="0"/>
              </a:rPr>
              <a:t> (2018).‏</a:t>
            </a:r>
          </a:p>
          <a:p>
            <a:r>
              <a:rPr lang="fr-FR" sz="2000" dirty="0">
                <a:hlinkClick r:id="rId2"/>
              </a:rPr>
              <a:t>https://en.wikipedia.org/wiki/Long_short-term_memory</a:t>
            </a:r>
            <a:endParaRPr lang="fr-FR" sz="2000" dirty="0">
              <a:solidFill>
                <a:srgbClr val="222222"/>
              </a:solidFill>
              <a:latin typeface="Arial" panose="020B0604020202020204" pitchFamily="34" charset="0"/>
            </a:endParaRPr>
          </a:p>
          <a:p>
            <a:r>
              <a:rPr lang="fr-FR" sz="2000" dirty="0">
                <a:hlinkClick r:id="rId3"/>
              </a:rPr>
              <a:t>https://www.superdatascience.com/blogs/recurrent-neural-networks-rnn-long-short-term-memory-lstm</a:t>
            </a:r>
            <a:endParaRPr lang="fr-FR" sz="2000" dirty="0">
              <a:solidFill>
                <a:srgbClr val="222222"/>
              </a:solidFill>
              <a:latin typeface="Arial" panose="020B0604020202020204" pitchFamily="34" charset="0"/>
            </a:endParaRPr>
          </a:p>
          <a:p>
            <a:r>
              <a:rPr lang="fr-FR" sz="2000" dirty="0">
                <a:hlinkClick r:id="rId4"/>
              </a:rPr>
              <a:t>https://medium.com/@phylypo/nlp-text-segmentation-using-conditional-random-fields-e8ff1d2b6060</a:t>
            </a:r>
            <a:endParaRPr lang="fr-FR" sz="2000" dirty="0">
              <a:solidFill>
                <a:srgbClr val="222222"/>
              </a:solidFill>
              <a:latin typeface="Arial" panose="020B0604020202020204" pitchFamily="34" charset="0"/>
            </a:endParaRPr>
          </a:p>
          <a:p>
            <a:r>
              <a:rPr lang="fr-FR" sz="2000" dirty="0">
                <a:hlinkClick r:id="rId5"/>
              </a:rPr>
              <a:t>https://monkeylearn.com/blog/named-entity-recognition/</a:t>
            </a:r>
            <a:endParaRPr lang="fr-FR" sz="2000" dirty="0">
              <a:solidFill>
                <a:srgbClr val="222222"/>
              </a:solidFill>
              <a:latin typeface="Arial" panose="020B0604020202020204" pitchFamily="34" charset="0"/>
            </a:endParaRPr>
          </a:p>
          <a:p>
            <a:r>
              <a:rPr lang="fr-FR" sz="2000">
                <a:hlinkClick r:id="rId6"/>
              </a:rPr>
              <a:t>https://www.superdatascience.com/blogs/recurrent-neural-networks-rnn-lstm-practical-intuition/</a:t>
            </a:r>
            <a:endParaRPr lang="fr-FR" sz="2000">
              <a:solidFill>
                <a:srgbClr val="222222"/>
              </a:solidFill>
              <a:latin typeface="Arial" panose="020B0604020202020204" pitchFamily="34" charset="0"/>
            </a:endParaRPr>
          </a:p>
          <a:p>
            <a:pPr marL="0" indent="0">
              <a:buNone/>
            </a:pPr>
            <a:endParaRPr lang="fr-FR" sz="20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21</a:t>
            </a:fld>
            <a:endParaRPr lang="fr-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a:t>
            </a:r>
          </a:p>
        </p:txBody>
      </p:sp>
      <p:sp>
        <p:nvSpPr>
          <p:cNvPr id="3" name="Espace réservé du contenu 2"/>
          <p:cNvSpPr>
            <a:spLocks noGrp="1"/>
          </p:cNvSpPr>
          <p:nvPr>
            <p:ph idx="1"/>
          </p:nvPr>
        </p:nvSpPr>
        <p:spPr/>
        <p:txBody>
          <a:bodyPr>
            <a:normAutofit fontScale="92500"/>
          </a:bodyPr>
          <a:lstStyle/>
          <a:p>
            <a:r>
              <a:rPr lang="fr-FR" sz="2000" dirty="0"/>
              <a:t>L'extraction automatique des concepts cliniques est une étape essentielle pour transformer les données non structurées d'une note clinique en informations structurées et exploitables.</a:t>
            </a:r>
          </a:p>
          <a:p>
            <a:r>
              <a:rPr lang="fr-FR" sz="2000" dirty="0"/>
              <a:t>Un défi majeur pour le développement d'outils cliniques de reconnaissance d'entités nommées (NER) est l'accès à un corpus de données étiquetées.</a:t>
            </a:r>
          </a:p>
          <a:p>
            <a:r>
              <a:rPr lang="fr-FR" sz="2000" dirty="0" err="1"/>
              <a:t>Conditional</a:t>
            </a:r>
            <a:r>
              <a:rPr lang="fr-FR" sz="2000" dirty="0"/>
              <a:t> </a:t>
            </a:r>
            <a:r>
              <a:rPr lang="fr-FR" sz="2000" dirty="0" err="1"/>
              <a:t>Random</a:t>
            </a:r>
            <a:r>
              <a:rPr lang="fr-FR" sz="2000" dirty="0"/>
              <a:t> Fields (CRF) avec </a:t>
            </a:r>
            <a:r>
              <a:rPr lang="fr-FR" sz="2000" dirty="0" err="1"/>
              <a:t>token-level</a:t>
            </a:r>
            <a:r>
              <a:rPr lang="fr-FR" sz="2000" dirty="0"/>
              <a:t> </a:t>
            </a:r>
            <a:r>
              <a:rPr lang="fr-FR" sz="2000" dirty="0" err="1"/>
              <a:t>features</a:t>
            </a:r>
            <a:r>
              <a:rPr lang="fr-FR" sz="2000" dirty="0"/>
              <a:t> ont été proposés pour l'extraction de concept,</a:t>
            </a:r>
          </a:p>
          <a:p>
            <a:r>
              <a:rPr lang="fr-FR" sz="2000" dirty="0"/>
              <a:t>Récemment, avec l'avancement des modèles </a:t>
            </a:r>
            <a:r>
              <a:rPr lang="fr-FR" sz="2000" dirty="0" err="1"/>
              <a:t>deep</a:t>
            </a:r>
            <a:r>
              <a:rPr lang="fr-FR" sz="2000" dirty="0"/>
              <a:t> </a:t>
            </a:r>
            <a:r>
              <a:rPr lang="fr-FR" sz="2000" dirty="0" err="1"/>
              <a:t>learning</a:t>
            </a:r>
            <a:r>
              <a:rPr lang="fr-FR" sz="2000" dirty="0"/>
              <a:t> et son utilisation pour le traitement du langage naturel, les modèles de réseau de neurones récurrents (RNN), tels que la mémoire à long court terme (</a:t>
            </a:r>
            <a:r>
              <a:rPr lang="fr-FR" sz="2100" dirty="0"/>
              <a:t>LSTM)</a:t>
            </a:r>
          </a:p>
          <a:p>
            <a:r>
              <a:rPr lang="fr-FR" sz="2000" dirty="0"/>
              <a:t>Bien que les modèles RNN fournissent un bon ensemble de fonctionnalités pour le NER, ils dépendent fortement des modèles d'intégration de mots, qui ne sont pas efficaces pour traiter les caractéristiques complexes de l'utilisation des mots dans différents </a:t>
            </a:r>
            <a:r>
              <a:rPr lang="fr-FR" sz="2000" dirty="0" err="1"/>
              <a:t>linguistic</a:t>
            </a:r>
            <a:r>
              <a:rPr lang="fr-FR" sz="2000" dirty="0"/>
              <a:t> </a:t>
            </a:r>
            <a:r>
              <a:rPr lang="fr-FR" sz="2000" dirty="0" err="1"/>
              <a:t>contexts</a:t>
            </a:r>
            <a:r>
              <a:rPr lang="fr-FR" sz="2000" dirty="0"/>
              <a:t>.</a:t>
            </a:r>
          </a:p>
          <a:p>
            <a:endParaRPr lang="fr-FR" sz="2000" dirty="0"/>
          </a:p>
          <a:p>
            <a:pPr marL="0" indent="0">
              <a:buNone/>
            </a:pPr>
            <a:endParaRPr lang="fr-FR" sz="2000" dirty="0"/>
          </a:p>
          <a:p>
            <a:endParaRPr lang="fr-FR" sz="2000" dirty="0"/>
          </a:p>
          <a:p>
            <a:endParaRPr lang="fr-FR" sz="2000" dirty="0"/>
          </a:p>
          <a:p>
            <a:pPr marL="0" indent="0">
              <a:buNone/>
            </a:pPr>
            <a:endParaRPr lang="fr-FR" sz="1000" dirty="0"/>
          </a:p>
          <a:p>
            <a:pPr marL="0" indent="0">
              <a:buNone/>
            </a:pPr>
            <a:endParaRPr lang="fr-FR" sz="10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a:t>
            </a:r>
          </a:p>
        </p:txBody>
      </p:sp>
      <p:sp>
        <p:nvSpPr>
          <p:cNvPr id="3" name="Espace réservé du contenu 2"/>
          <p:cNvSpPr>
            <a:spLocks noGrp="1"/>
          </p:cNvSpPr>
          <p:nvPr>
            <p:ph idx="1"/>
          </p:nvPr>
        </p:nvSpPr>
        <p:spPr/>
        <p:txBody>
          <a:bodyPr>
            <a:normAutofit/>
          </a:bodyPr>
          <a:lstStyle/>
          <a:p>
            <a:r>
              <a:rPr lang="fr-FR" sz="2100" dirty="0"/>
              <a:t>Récemment, Peters et al. ont proposé un modèle contextuel d'intégration de mots (</a:t>
            </a:r>
            <a:r>
              <a:rPr lang="fr-FR" sz="2100" dirty="0" err="1"/>
              <a:t>ELMo</a:t>
            </a:r>
            <a:r>
              <a:rPr lang="fr-FR" sz="2100" dirty="0"/>
              <a:t>), qui prétend améliorer les performances de diverses tâches de NLP telles que l'analyse des sentiments, la réponse aux questions et l'étiquetage des séquences.</a:t>
            </a:r>
          </a:p>
          <a:p>
            <a:r>
              <a:rPr lang="fr-FR" sz="2100" dirty="0"/>
              <a:t>le modèle </a:t>
            </a:r>
            <a:r>
              <a:rPr lang="fr-FR" sz="2100" dirty="0" err="1"/>
              <a:t>ELMo</a:t>
            </a:r>
            <a:r>
              <a:rPr lang="fr-FR" sz="2100" dirty="0"/>
              <a:t> présente de bonnes performances dans certains NER, il est entraîné sur un corpus dans un domaine général [12] et, par conséquent, ne démontre pas une performance souhaitée pour une étude clinique(tâche d'extraction de concept).</a:t>
            </a:r>
          </a:p>
          <a:p>
            <a:r>
              <a:rPr lang="fr-FR" sz="2100" dirty="0"/>
              <a:t>Cela pourrait être dû au fait que le texte clinique est structuré différemment par rapport au texte dans un domaine général et, par conséquent, le modèle de langage formé sur un corpus de domaine général ne parvient pas à bien généraliser sur celui-ci.</a:t>
            </a:r>
          </a:p>
          <a:p>
            <a:pPr marL="0" indent="0">
              <a:buNone/>
            </a:pPr>
            <a:endParaRPr lang="fr-FR" sz="2000" dirty="0"/>
          </a:p>
          <a:p>
            <a:endParaRPr lang="fr-FR" sz="2000" dirty="0"/>
          </a:p>
          <a:p>
            <a:endParaRPr lang="fr-FR" sz="2000" dirty="0"/>
          </a:p>
          <a:p>
            <a:pPr marL="0" indent="0">
              <a:buNone/>
            </a:pPr>
            <a:endParaRPr lang="fr-FR" sz="1000" dirty="0"/>
          </a:p>
          <a:p>
            <a:pPr marL="0" indent="0">
              <a:buNone/>
            </a:pPr>
            <a:endParaRPr lang="fr-FR" sz="10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a:t>
            </a:fld>
            <a:endParaRPr lang="fr-BE"/>
          </a:p>
        </p:txBody>
      </p:sp>
    </p:spTree>
    <p:extLst>
      <p:ext uri="{BB962C8B-B14F-4D97-AF65-F5344CB8AC3E}">
        <p14:creationId xmlns:p14="http://schemas.microsoft.com/office/powerpoint/2010/main" val="346751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Problématique </a:t>
            </a:r>
          </a:p>
        </p:txBody>
      </p:sp>
      <p:sp>
        <p:nvSpPr>
          <p:cNvPr id="3" name="Espace réservé du contenu 2"/>
          <p:cNvSpPr>
            <a:spLocks noGrp="1"/>
          </p:cNvSpPr>
          <p:nvPr>
            <p:ph idx="1"/>
          </p:nvPr>
        </p:nvSpPr>
        <p:spPr/>
        <p:txBody>
          <a:bodyPr>
            <a:normAutofit fontScale="92500"/>
          </a:bodyPr>
          <a:lstStyle/>
          <a:p>
            <a:pPr marL="0" indent="0">
              <a:buNone/>
            </a:pPr>
            <a:r>
              <a:rPr lang="fr-FR" dirty="0"/>
              <a:t>Objectif de cet article est:</a:t>
            </a:r>
          </a:p>
          <a:p>
            <a:r>
              <a:rPr lang="fr-FR" dirty="0"/>
              <a:t>de trainer un modèle </a:t>
            </a:r>
            <a:r>
              <a:rPr lang="fr-FR" dirty="0" err="1"/>
              <a:t>ELMo</a:t>
            </a:r>
            <a:r>
              <a:rPr lang="fr-FR" dirty="0"/>
              <a:t> dans un corpus avec un mélange de rapports cliniques et de pages Wikipédia pertinentes dans le domaine clinique. </a:t>
            </a:r>
          </a:p>
          <a:p>
            <a:r>
              <a:rPr lang="fr-FR" dirty="0"/>
              <a:t>Ensuite, un modèle LSTM-CRF bidirectionnel est appliqué pour identifier les concepts cliniques.</a:t>
            </a:r>
          </a:p>
          <a:p>
            <a:r>
              <a:rPr lang="fr-FR" dirty="0"/>
              <a:t> Ce modèle est entraîné et testé sur 2010 i2b2/VA </a:t>
            </a:r>
            <a:r>
              <a:rPr lang="fr-FR" dirty="0" err="1"/>
              <a:t>dataset</a:t>
            </a:r>
            <a:r>
              <a:rPr lang="fr-FR" dirty="0"/>
              <a:t>.</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r>
              <a:rPr lang="fr-FR" sz="5400" dirty="0"/>
              <a:t>Définitions</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Named</a:t>
            </a:r>
            <a:r>
              <a:rPr lang="fr-FR" dirty="0"/>
              <a:t> </a:t>
            </a:r>
            <a:r>
              <a:rPr lang="fr-FR" dirty="0" err="1"/>
              <a:t>Entity</a:t>
            </a:r>
            <a:r>
              <a:rPr lang="fr-FR" dirty="0"/>
              <a:t> Recognition (NER)</a:t>
            </a:r>
          </a:p>
        </p:txBody>
      </p:sp>
      <p:sp>
        <p:nvSpPr>
          <p:cNvPr id="7" name="ZoneTexte 6"/>
          <p:cNvSpPr txBox="1"/>
          <p:nvPr/>
        </p:nvSpPr>
        <p:spPr>
          <a:xfrm>
            <a:off x="114240" y="1433849"/>
            <a:ext cx="8572560" cy="1846659"/>
          </a:xfrm>
          <a:prstGeom prst="rect">
            <a:avLst/>
          </a:prstGeom>
          <a:noFill/>
        </p:spPr>
        <p:txBody>
          <a:bodyPr wrap="square" rtlCol="0">
            <a:spAutoFit/>
          </a:bodyPr>
          <a:lstStyle/>
          <a:p>
            <a:r>
              <a:rPr lang="fr-FR" sz="1900" dirty="0"/>
              <a:t>La reconnaissance d'entités nommées (NER) ‒ également appelée identification d' </a:t>
            </a:r>
            <a:r>
              <a:rPr lang="fr-FR" sz="1900" dirty="0">
                <a:hlinkClick r:id="rId2">
                  <a:extLst>
                    <a:ext uri="{A12FA001-AC4F-418D-AE19-62706E023703}">
                      <ahyp:hlinkClr xmlns:ahyp="http://schemas.microsoft.com/office/drawing/2018/hyperlinkcolor" val="tx"/>
                    </a:ext>
                  </a:extLst>
                </a:hlinkClick>
              </a:rPr>
              <a:t>entité ou extraction</a:t>
            </a:r>
            <a:r>
              <a:rPr lang="fr-FR" sz="1900" dirty="0"/>
              <a:t> d'entité ‒ est une technique </a:t>
            </a:r>
            <a:r>
              <a:rPr lang="fr-FR" sz="1900" dirty="0">
                <a:hlinkClick r:id="rId3">
                  <a:extLst>
                    <a:ext uri="{A12FA001-AC4F-418D-AE19-62706E023703}">
                      <ahyp:hlinkClr xmlns:ahyp="http://schemas.microsoft.com/office/drawing/2018/hyperlinkcolor" val="tx"/>
                    </a:ext>
                  </a:extLst>
                </a:hlinkClick>
              </a:rPr>
              <a:t>de traitement du langage naturel (NLP)</a:t>
            </a:r>
            <a:r>
              <a:rPr lang="fr-FR" sz="1900" dirty="0"/>
              <a:t> qui identifie automatiquement les entités nommées dans un texte et les classe dans des catégories prédéfinies. Les entités peuvent être des noms de personnes, d'organisations, de lieux, d'heures, de quantités, de valeurs monétaires, de pourcentages, etc.</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7</a:t>
            </a:fld>
            <a:endParaRPr lang="fr-BE"/>
          </a:p>
        </p:txBody>
      </p:sp>
      <p:pic>
        <p:nvPicPr>
          <p:cNvPr id="9" name="Espace réservé du contenu 8">
            <a:extLst>
              <a:ext uri="{FF2B5EF4-FFF2-40B4-BE49-F238E27FC236}">
                <a16:creationId xmlns:a16="http://schemas.microsoft.com/office/drawing/2014/main" id="{9A34BE88-8A4A-4FCB-9018-48B17C889D0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1627" y="3426983"/>
            <a:ext cx="6420746" cy="828791"/>
          </a:xfrm>
        </p:spPr>
      </p:pic>
      <p:sp>
        <p:nvSpPr>
          <p:cNvPr id="10" name="ZoneTexte 9">
            <a:extLst>
              <a:ext uri="{FF2B5EF4-FFF2-40B4-BE49-F238E27FC236}">
                <a16:creationId xmlns:a16="http://schemas.microsoft.com/office/drawing/2014/main" id="{95491132-D9F6-4C62-A27D-33B47A8DA8B7}"/>
              </a:ext>
            </a:extLst>
          </p:cNvPr>
          <p:cNvSpPr txBox="1"/>
          <p:nvPr/>
        </p:nvSpPr>
        <p:spPr>
          <a:xfrm>
            <a:off x="285720" y="4853598"/>
            <a:ext cx="8572560" cy="969496"/>
          </a:xfrm>
          <a:prstGeom prst="rect">
            <a:avLst/>
          </a:prstGeom>
          <a:noFill/>
        </p:spPr>
        <p:txBody>
          <a:bodyPr wrap="square" rtlCol="0">
            <a:spAutoFit/>
          </a:bodyPr>
          <a:lstStyle/>
          <a:p>
            <a:r>
              <a:rPr lang="fr-FR" sz="1900" dirty="0"/>
              <a:t>Avec la reconnaissance d'entités nommées, vous pouvez </a:t>
            </a:r>
            <a:r>
              <a:rPr lang="fr-FR" sz="1900" dirty="0">
                <a:hlinkClick r:id="rId5">
                  <a:extLst>
                    <a:ext uri="{A12FA001-AC4F-418D-AE19-62706E023703}">
                      <ahyp:hlinkClr xmlns:ahyp="http://schemas.microsoft.com/office/drawing/2018/hyperlinkcolor" val="tx"/>
                    </a:ext>
                  </a:extLst>
                </a:hlinkClick>
              </a:rPr>
              <a:t>extraire des informations clés</a:t>
            </a:r>
            <a:r>
              <a:rPr lang="fr-FR" sz="1900" dirty="0"/>
              <a:t> pour comprendre de quoi parle un texte, ou simplement les utiliser pour collecter des informations importantes à stocker dans une base de données.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98513"/>
            <a:ext cx="8229600" cy="1143000"/>
          </a:xfrm>
        </p:spPr>
        <p:txBody>
          <a:bodyPr>
            <a:normAutofit fontScale="90000"/>
          </a:bodyPr>
          <a:lstStyle/>
          <a:p>
            <a:r>
              <a:rPr lang="fr-FR" b="1" i="0" dirty="0" err="1">
                <a:solidFill>
                  <a:srgbClr val="292929"/>
                </a:solidFill>
                <a:effectLst/>
                <a:latin typeface="sohne"/>
              </a:rPr>
              <a:t>Conditional</a:t>
            </a:r>
            <a:r>
              <a:rPr lang="fr-FR" b="1" i="0" dirty="0">
                <a:solidFill>
                  <a:srgbClr val="292929"/>
                </a:solidFill>
                <a:effectLst/>
                <a:latin typeface="sohne"/>
              </a:rPr>
              <a:t> </a:t>
            </a:r>
            <a:r>
              <a:rPr lang="fr-FR" b="1" i="0" dirty="0" err="1">
                <a:solidFill>
                  <a:srgbClr val="292929"/>
                </a:solidFill>
                <a:effectLst/>
                <a:latin typeface="sohne"/>
              </a:rPr>
              <a:t>Random</a:t>
            </a:r>
            <a:r>
              <a:rPr lang="fr-FR" b="1" i="0" dirty="0">
                <a:solidFill>
                  <a:srgbClr val="292929"/>
                </a:solidFill>
                <a:effectLst/>
                <a:latin typeface="sohne"/>
              </a:rPr>
              <a:t> Fields (CRF)</a:t>
            </a:r>
            <a:br>
              <a:rPr lang="fr-FR" b="1" i="0" dirty="0">
                <a:solidFill>
                  <a:srgbClr val="292929"/>
                </a:solidFill>
                <a:effectLst/>
                <a:latin typeface="sohne"/>
              </a:rPr>
            </a:br>
            <a:br>
              <a:rPr lang="fr-FR" dirty="0"/>
            </a:br>
            <a:endParaRPr lang="fr-FR" dirty="0"/>
          </a:p>
        </p:txBody>
      </p:sp>
      <p:sp>
        <p:nvSpPr>
          <p:cNvPr id="3" name="Espace réservé du contenu 2"/>
          <p:cNvSpPr>
            <a:spLocks noGrp="1"/>
          </p:cNvSpPr>
          <p:nvPr>
            <p:ph idx="1"/>
          </p:nvPr>
        </p:nvSpPr>
        <p:spPr/>
        <p:txBody>
          <a:bodyPr>
            <a:normAutofit/>
          </a:bodyPr>
          <a:lstStyle/>
          <a:p>
            <a:r>
              <a:rPr lang="fr-FR" b="0" i="0" dirty="0">
                <a:solidFill>
                  <a:srgbClr val="292929"/>
                </a:solidFill>
                <a:effectLst/>
                <a:latin typeface="charter"/>
              </a:rPr>
              <a:t>CRF est un algorithme de modélisation de séquence,</a:t>
            </a:r>
          </a:p>
          <a:p>
            <a:r>
              <a:rPr lang="fr-FR" b="0" i="0" dirty="0" err="1">
                <a:solidFill>
                  <a:srgbClr val="292929"/>
                </a:solidFill>
                <a:effectLst/>
                <a:latin typeface="charter"/>
              </a:rPr>
              <a:t>Features</a:t>
            </a:r>
            <a:r>
              <a:rPr lang="fr-FR" dirty="0">
                <a:solidFill>
                  <a:srgbClr val="292929"/>
                </a:solidFill>
                <a:latin typeface="charter"/>
              </a:rPr>
              <a:t> dépendent les unes des autres</a:t>
            </a:r>
          </a:p>
          <a:p>
            <a:r>
              <a:rPr lang="fr-FR" b="0" i="0" dirty="0">
                <a:solidFill>
                  <a:srgbClr val="292929"/>
                </a:solidFill>
                <a:effectLst/>
                <a:latin typeface="charter"/>
              </a:rPr>
              <a:t>Considérer les observations futures lors de </a:t>
            </a:r>
            <a:r>
              <a:rPr lang="fr-FR" b="0" i="0" dirty="0" err="1">
                <a:solidFill>
                  <a:srgbClr val="292929"/>
                </a:solidFill>
                <a:effectLst/>
                <a:latin typeface="charter"/>
              </a:rPr>
              <a:t>learning</a:t>
            </a:r>
            <a:r>
              <a:rPr lang="fr-FR" b="0" i="0" dirty="0">
                <a:solidFill>
                  <a:srgbClr val="292929"/>
                </a:solidFill>
                <a:effectLst/>
                <a:latin typeface="charter"/>
              </a:rPr>
              <a:t> a pattern.</a:t>
            </a:r>
          </a:p>
          <a:p>
            <a:pPr marL="0" indent="0">
              <a:buNone/>
            </a:pPr>
            <a:endParaRPr lang="fr-FR" b="0" i="0" dirty="0">
              <a:solidFill>
                <a:srgbClr val="292929"/>
              </a:solidFill>
              <a:effectLst/>
              <a:highlight>
                <a:srgbClr val="FFFF00"/>
              </a:highlight>
              <a:latin typeface="charter"/>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a:p>
        </p:txBody>
      </p:sp>
      <p:pic>
        <p:nvPicPr>
          <p:cNvPr id="6" name="Image 5">
            <a:extLst>
              <a:ext uri="{FF2B5EF4-FFF2-40B4-BE49-F238E27FC236}">
                <a16:creationId xmlns:a16="http://schemas.microsoft.com/office/drawing/2014/main" id="{78B11BB8-7EB6-4D3E-ADDD-ADE4B3EEF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4557615"/>
            <a:ext cx="4667901" cy="14003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Long Short-</a:t>
            </a:r>
            <a:r>
              <a:rPr lang="fr-FR" dirty="0" err="1"/>
              <a:t>Term</a:t>
            </a:r>
            <a:r>
              <a:rPr lang="fr-FR" dirty="0"/>
              <a:t> Memory (LSTM)</a:t>
            </a:r>
          </a:p>
        </p:txBody>
      </p:sp>
      <p:sp>
        <p:nvSpPr>
          <p:cNvPr id="3" name="Espace réservé du contenu 2"/>
          <p:cNvSpPr>
            <a:spLocks noGrp="1"/>
          </p:cNvSpPr>
          <p:nvPr>
            <p:ph idx="1"/>
          </p:nvPr>
        </p:nvSpPr>
        <p:spPr/>
        <p:txBody>
          <a:bodyPr>
            <a:normAutofit/>
          </a:bodyPr>
          <a:lstStyle/>
          <a:p>
            <a:r>
              <a:rPr lang="fr-FR" dirty="0"/>
              <a:t>LSTM  est un type de réseau neuronal récurrent (RNN) capable d'apprendre la dépendance à l'ordre dans les problèmes de prédiction de séquence.</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a:p>
        </p:txBody>
      </p:sp>
      <p:pic>
        <p:nvPicPr>
          <p:cNvPr id="6" name="Image 5">
            <a:extLst>
              <a:ext uri="{FF2B5EF4-FFF2-40B4-BE49-F238E27FC236}">
                <a16:creationId xmlns:a16="http://schemas.microsoft.com/office/drawing/2014/main" id="{3D4CB709-CEF6-44E5-9692-268A86C08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3630877"/>
            <a:ext cx="4220886" cy="2908035"/>
          </a:xfrm>
          <a:prstGeom prst="rect">
            <a:avLst/>
          </a:prstGeom>
        </p:spPr>
      </p:pic>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1190</Words>
  <Application>Microsoft Office PowerPoint</Application>
  <PresentationFormat>Affichage à l'écran (4:3)</PresentationFormat>
  <Paragraphs>106</Paragraphs>
  <Slides>21</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charter</vt:lpstr>
      <vt:lpstr>sohne</vt:lpstr>
      <vt:lpstr>Wingdings</vt:lpstr>
      <vt:lpstr>Thème Office</vt:lpstr>
      <vt:lpstr>Clinical Concept Extraction with Contextual Word Embedding</vt:lpstr>
      <vt:lpstr>PLAN </vt:lpstr>
      <vt:lpstr>INTRODUCTION </vt:lpstr>
      <vt:lpstr>INTRODUCTION </vt:lpstr>
      <vt:lpstr>Problématique </vt:lpstr>
      <vt:lpstr>Présentation PowerPoint</vt:lpstr>
      <vt:lpstr>Named Entity Recognition (NER)</vt:lpstr>
      <vt:lpstr>Conditional Random Fields (CRF)  </vt:lpstr>
      <vt:lpstr>Long Short-Term Memory (LSTM)</vt:lpstr>
      <vt:lpstr>Embeddings from Language Model (ELMo )</vt:lpstr>
      <vt:lpstr>Présentation PowerPoint</vt:lpstr>
      <vt:lpstr>Dataset</vt:lpstr>
      <vt:lpstr>Présentation PowerPoint</vt:lpstr>
      <vt:lpstr>ELMoTraining </vt:lpstr>
      <vt:lpstr>ELMoTraining </vt:lpstr>
      <vt:lpstr>Bidirectional LSTM CRF model for NER</vt:lpstr>
      <vt:lpstr>Présentation PowerPoint</vt:lpstr>
      <vt:lpstr>RESULTA </vt:lpstr>
      <vt:lpstr>Présentation PowerPoint</vt:lpstr>
      <vt:lpstr>CONCLUSION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yasin lehiani</dc:creator>
  <cp:lastModifiedBy>user</cp:lastModifiedBy>
  <cp:revision>14</cp:revision>
  <dcterms:created xsi:type="dcterms:W3CDTF">2021-11-27T22:51:07Z</dcterms:created>
  <dcterms:modified xsi:type="dcterms:W3CDTF">2022-02-01T12:54:03Z</dcterms:modified>
</cp:coreProperties>
</file>