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287" r:id="rId3"/>
    <p:sldId id="257" r:id="rId4"/>
    <p:sldId id="258" r:id="rId5"/>
    <p:sldId id="260" r:id="rId6"/>
    <p:sldId id="261" r:id="rId7"/>
    <p:sldId id="327" r:id="rId8"/>
    <p:sldId id="328" r:id="rId9"/>
    <p:sldId id="329" r:id="rId10"/>
    <p:sldId id="331" r:id="rId11"/>
    <p:sldId id="330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2" autoAdjust="0"/>
    <p:restoredTop sz="94660"/>
  </p:normalViewPr>
  <p:slideViewPr>
    <p:cSldViewPr>
      <p:cViewPr varScale="1">
        <p:scale>
          <a:sx n="83" d="100"/>
          <a:sy n="83" d="100"/>
        </p:scale>
        <p:origin x="8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3560-A71E-4B48-8E7D-B4F1F7328942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6A56-C83F-4E98-BB46-4ADCD84DAD1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19672" y="2286016"/>
            <a:ext cx="6838528" cy="1314434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rgbClr val="252424"/>
                </a:solidFill>
                <a:effectLst/>
                <a:latin typeface="Segoe UI Web"/>
              </a:rPr>
              <a:t>Machine-Learning-</a:t>
            </a:r>
            <a:r>
              <a:rPr lang="fr-FR" b="1" i="0" dirty="0" err="1">
                <a:solidFill>
                  <a:srgbClr val="252424"/>
                </a:solidFill>
                <a:effectLst/>
                <a:latin typeface="Segoe UI Web"/>
              </a:rPr>
              <a:t>Projects</a:t>
            </a:r>
            <a:r>
              <a:rPr lang="fr-FR" dirty="0"/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71538" y="3886200"/>
            <a:ext cx="7429552" cy="1328750"/>
          </a:xfrm>
          <a:noFill/>
        </p:spPr>
        <p:txBody>
          <a:bodyPr>
            <a:normAutofit/>
          </a:bodyPr>
          <a:lstStyle/>
          <a:p>
            <a:r>
              <a:rPr lang="fr-FR" b="0" i="0" dirty="0" err="1">
                <a:solidFill>
                  <a:srgbClr val="252424"/>
                </a:solidFill>
                <a:effectLst/>
                <a:latin typeface="Segoe UI Web"/>
              </a:rPr>
              <a:t>Logistic</a:t>
            </a:r>
            <a:r>
              <a:rPr lang="fr-FR" b="0" i="0" dirty="0">
                <a:solidFill>
                  <a:srgbClr val="252424"/>
                </a:solidFill>
                <a:effectLst/>
                <a:latin typeface="Segoe UI Web"/>
              </a:rPr>
              <a:t> </a:t>
            </a:r>
            <a:r>
              <a:rPr lang="fr-FR" b="0" i="0" dirty="0" err="1">
                <a:solidFill>
                  <a:srgbClr val="252424"/>
                </a:solidFill>
                <a:effectLst/>
                <a:latin typeface="Segoe UI Web"/>
              </a:rPr>
              <a:t>Regression</a:t>
            </a:r>
            <a:endParaRPr lang="fr-FR" b="0" i="0" dirty="0">
              <a:solidFill>
                <a:srgbClr val="252424"/>
              </a:solidFill>
              <a:effectLst/>
              <a:latin typeface="Segoe UI Web"/>
            </a:endParaRPr>
          </a:p>
          <a:p>
            <a:r>
              <a:rPr lang="fr-FR" b="0" i="0" dirty="0">
                <a:solidFill>
                  <a:srgbClr val="252424"/>
                </a:solidFill>
                <a:effectLst/>
                <a:latin typeface="Segoe UI Web"/>
              </a:rPr>
              <a:t>Kernel Principal Components </a:t>
            </a:r>
            <a:r>
              <a:rPr lang="fr-FR" b="0" i="0" dirty="0" err="1">
                <a:solidFill>
                  <a:srgbClr val="252424"/>
                </a:solidFill>
                <a:effectLst/>
                <a:latin typeface="Segoe UI Web"/>
              </a:rPr>
              <a:t>Analysis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572428" cy="785794"/>
          </a:xfrm>
          <a:prstGeom prst="rect">
            <a:avLst/>
          </a:prstGeom>
          <a:gradFill>
            <a:gsLst>
              <a:gs pos="80000">
                <a:srgbClr val="000000">
                  <a:alpha val="3000"/>
                </a:srgbClr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</p:pic>
      <p:sp>
        <p:nvSpPr>
          <p:cNvPr id="5" name="ZoneTexte 4"/>
          <p:cNvSpPr txBox="1"/>
          <p:nvPr/>
        </p:nvSpPr>
        <p:spPr>
          <a:xfrm>
            <a:off x="714348" y="5429264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Osama </a:t>
            </a:r>
            <a:r>
              <a:rPr lang="fr-FR" sz="3600" dirty="0" err="1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Bensoudane</a:t>
            </a:r>
            <a:r>
              <a:rPr lang="fr-FR" sz="3600" dirty="0">
                <a:solidFill>
                  <a:srgbClr val="00206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</p:txBody>
      </p:sp>
      <p:sp>
        <p:nvSpPr>
          <p:cNvPr id="6" name="LEFT object"/>
          <p:cNvSpPr/>
          <p:nvPr/>
        </p:nvSpPr>
        <p:spPr>
          <a:xfrm flipH="1">
            <a:off x="1214414" y="1857364"/>
            <a:ext cx="45719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object"/>
          <p:cNvSpPr/>
          <p:nvPr/>
        </p:nvSpPr>
        <p:spPr>
          <a:xfrm flipH="1">
            <a:off x="1357290" y="2000240"/>
            <a:ext cx="45719" cy="1726172"/>
          </a:xfrm>
          <a:prstGeom prst="rect">
            <a:avLst/>
          </a:prstGeom>
          <a:solidFill>
            <a:srgbClr val="C6C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85918" y="1571612"/>
            <a:ext cx="5643602" cy="714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10896-57A3-4A47-A780-8753A2D2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Kernel Principal Components </a:t>
            </a:r>
            <a:r>
              <a:rPr lang="fr-FR" dirty="0" err="1"/>
              <a:t>Analysis</a:t>
            </a:r>
            <a:r>
              <a:rPr lang="fr-FR" dirty="0"/>
              <a:t> and Principal Components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E82EAC-8104-4179-9B5F-A4AF8EDC31AC}"/>
              </a:ext>
            </a:extLst>
          </p:cNvPr>
          <p:cNvSpPr txBox="1"/>
          <p:nvPr/>
        </p:nvSpPr>
        <p:spPr>
          <a:xfrm>
            <a:off x="1331640" y="1772816"/>
            <a:ext cx="6120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effectLst/>
                <a:latin typeface="Helvetica Neue"/>
              </a:rPr>
              <a:t>PCA is a </a:t>
            </a:r>
            <a:r>
              <a:rPr lang="en-US" sz="2400" b="1" i="0" dirty="0">
                <a:effectLst/>
                <a:latin typeface="Helvetica Neue"/>
              </a:rPr>
              <a:t>linear method</a:t>
            </a:r>
            <a:r>
              <a:rPr lang="en-US" sz="2400" b="0" i="0" dirty="0">
                <a:effectLst/>
                <a:latin typeface="Helvetica Neue"/>
              </a:rPr>
              <a:t>. That is it can only be applied to datasets which are linearly separable. ... Kernel PCA uses a kernel function to project dataset into a higher dimensional feature space, where it is linearly separable.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Helvetica Neue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54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A1C4C-A3AE-4973-A891-852ED94F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866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600200"/>
            <a:ext cx="8786874" cy="4525963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200000"/>
              </a:lnSpc>
              <a:buNone/>
            </a:pPr>
            <a:r>
              <a:rPr lang="fr-FR" sz="3800" dirty="0">
                <a:latin typeface="Arial" pitchFamily="34" charset="0"/>
                <a:cs typeface="Arial" pitchFamily="34" charset="0"/>
              </a:rPr>
              <a:t>Les études multifactorielles sont utilisée en épidémiologie et en </a:t>
            </a:r>
          </a:p>
          <a:p>
            <a:pPr algn="just">
              <a:lnSpc>
                <a:spcPct val="200000"/>
              </a:lnSpc>
              <a:buNone/>
            </a:pPr>
            <a:r>
              <a:rPr lang="fr-FR" sz="3800" dirty="0">
                <a:latin typeface="Arial" pitchFamily="34" charset="0"/>
                <a:cs typeface="Arial" pitchFamily="34" charset="0"/>
              </a:rPr>
              <a:t>recherche clinique</a:t>
            </a:r>
          </a:p>
          <a:p>
            <a:pPr algn="just">
              <a:lnSpc>
                <a:spcPct val="200000"/>
              </a:lnSpc>
              <a:buNone/>
            </a:pPr>
            <a:r>
              <a:rPr lang="fr-FR" sz="3800" dirty="0">
                <a:latin typeface="Arial" pitchFamily="34" charset="0"/>
                <a:cs typeface="Arial" pitchFamily="34" charset="0"/>
              </a:rPr>
              <a:t>Objectifs : </a:t>
            </a:r>
            <a:endParaRPr lang="en-US" sz="38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en-US" sz="3800" dirty="0">
                <a:latin typeface="Arial" pitchFamily="34" charset="0"/>
                <a:cs typeface="Arial" pitchFamily="34" charset="0"/>
              </a:rPr>
              <a:t>Identifier les variables qui </a:t>
            </a:r>
            <a:r>
              <a:rPr lang="en-US" sz="3800" dirty="0" err="1">
                <a:latin typeface="Arial" pitchFamily="34" charset="0"/>
                <a:cs typeface="Arial" pitchFamily="34" charset="0"/>
              </a:rPr>
              <a:t>caractérisent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les </a:t>
            </a:r>
            <a:r>
              <a:rPr lang="en-US" sz="3800" dirty="0" err="1">
                <a:latin typeface="Arial" pitchFamily="34" charset="0"/>
                <a:cs typeface="Arial" pitchFamily="34" charset="0"/>
              </a:rPr>
              <a:t>différentes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err="1">
                <a:latin typeface="Arial" pitchFamily="34" charset="0"/>
                <a:cs typeface="Arial" pitchFamily="34" charset="0"/>
              </a:rPr>
              <a:t>catégories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3800" dirty="0">
                <a:latin typeface="Arial" pitchFamily="34" charset="0"/>
                <a:cs typeface="Arial" pitchFamily="34" charset="0"/>
              </a:rPr>
              <a:t>Identifier  les  facteur de confusion.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§"/>
            </a:pPr>
            <a:r>
              <a:rPr lang="fr-FR" sz="3800" dirty="0">
                <a:latin typeface="Arial" pitchFamily="34" charset="0"/>
                <a:cs typeface="Arial" pitchFamily="34" charset="0"/>
              </a:rPr>
              <a:t>Élaborer des scores prédictifs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r>
              <a:rPr lang="fr-FR" dirty="0"/>
              <a:t>Introduction</a:t>
            </a:r>
          </a:p>
          <a:p>
            <a:r>
              <a:rPr lang="fr-FR" dirty="0"/>
              <a:t>Régression logistique</a:t>
            </a:r>
          </a:p>
          <a:p>
            <a:r>
              <a:rPr lang="fr-FR" dirty="0"/>
              <a:t>Kernel Principal Components </a:t>
            </a:r>
            <a:r>
              <a:rPr lang="fr-FR" dirty="0" err="1"/>
              <a:t>Analysis</a:t>
            </a:r>
            <a:r>
              <a:rPr lang="fr-FR"/>
              <a:t> 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La régression logistique :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les deux valeurs possibles d’une variable binaire seront codées par 1 et 0    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caractérise une relation entre une variable dépendante qualitative, et une ou plusieurs variables explicatives qualitatives ou quantitatives.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Elle a le même principe que celui de la régression linéaire. </a:t>
            </a:r>
          </a:p>
          <a:p>
            <a:pPr algn="just">
              <a:lnSpc>
                <a:spcPct val="150000"/>
              </a:lnSpc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les associations entre les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covariables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et la variable expliquée sont exprimées par les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odds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ratio  </a:t>
            </a:r>
          </a:p>
          <a:p>
            <a:pPr algn="just">
              <a:lnSpc>
                <a:spcPct val="150000"/>
              </a:lnSpc>
            </a:pPr>
            <a:endParaRPr lang="fr-FR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fr-FR" dirty="0"/>
              <a:t>La régression logistique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5472608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+mn-ea"/>
              </a:rPr>
              <a:t>Ordinary linear regression is used a lot, and is taught in every intro stat class. Logistic regression is rarely taught or even mentioned in intro stats, but mostly because of inertia. </a:t>
            </a:r>
          </a:p>
          <a:p>
            <a:pPr>
              <a:buNone/>
            </a:pPr>
            <a:r>
              <a:rPr lang="en-US" altLang="fr-FR" sz="2000" b="1" dirty="0">
                <a:solidFill>
                  <a:srgbClr val="000000"/>
                </a:solidFill>
              </a:rPr>
              <a:t>We now have the computing power and software to implement logistic regression.</a:t>
            </a:r>
          </a:p>
          <a:p>
            <a:pPr>
              <a:buNone/>
            </a:pPr>
            <a:r>
              <a:rPr lang="el-GR" altLang="fr-FR" sz="2000" dirty="0">
                <a:latin typeface="Times New Roman" panose="02020603050405020304" pitchFamily="18" charset="0"/>
              </a:rPr>
              <a:t>π</a:t>
            </a:r>
            <a:r>
              <a:rPr lang="en-US" altLang="fr-FR" sz="2000" dirty="0">
                <a:latin typeface="Times New Roman" panose="02020603050405020304" pitchFamily="18" charset="0"/>
              </a:rPr>
              <a:t> = Proportion of </a:t>
            </a:r>
            <a:r>
              <a:rPr lang="ja-JP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</a:rPr>
              <a:t>Success</a:t>
            </a:r>
            <a:r>
              <a:rPr lang="ja-JP" altLang="en-US" sz="2000" dirty="0">
                <a:latin typeface="Times New Roman" panose="02020603050405020304" pitchFamily="18" charset="0"/>
              </a:rPr>
              <a:t>”</a:t>
            </a:r>
            <a:endParaRPr lang="en-CA" altLang="ja-JP" sz="2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fr-FR" sz="2000" dirty="0">
                <a:latin typeface="Times New Roman" panose="02020603050405020304" pitchFamily="18" charset="0"/>
              </a:rPr>
              <a:t>In ordinary regression the model predicts the </a:t>
            </a:r>
            <a:r>
              <a:rPr lang="en-US" altLang="fr-FR" sz="2000" i="1" dirty="0">
                <a:latin typeface="Times New Roman" panose="02020603050405020304" pitchFamily="18" charset="0"/>
              </a:rPr>
              <a:t>mean</a:t>
            </a:r>
            <a:r>
              <a:rPr lang="en-US" altLang="fr-FR" sz="2000" dirty="0">
                <a:latin typeface="Times New Roman" panose="02020603050405020304" pitchFamily="18" charset="0"/>
              </a:rPr>
              <a:t> Y for any combination of predictors.</a:t>
            </a:r>
          </a:p>
          <a:p>
            <a:pPr>
              <a:buNone/>
            </a:pPr>
            <a:r>
              <a:rPr lang="en-US" altLang="fr-FR" sz="2000" dirty="0">
                <a:latin typeface="Times New Roman" panose="02020603050405020304" pitchFamily="18" charset="0"/>
              </a:rPr>
              <a:t>What</a:t>
            </a:r>
            <a:r>
              <a:rPr lang="en-US" altLang="en-US" sz="2000" dirty="0">
                <a:latin typeface="Times New Roman" panose="02020603050405020304" pitchFamily="18" charset="0"/>
              </a:rPr>
              <a:t>’</a:t>
            </a:r>
            <a:r>
              <a:rPr lang="en-US" altLang="ja-JP" sz="2000" dirty="0">
                <a:latin typeface="Times New Roman" panose="02020603050405020304" pitchFamily="18" charset="0"/>
              </a:rPr>
              <a:t>s the </a:t>
            </a:r>
            <a:r>
              <a:rPr lang="ja-JP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</a:rPr>
              <a:t>mean</a:t>
            </a:r>
            <a:r>
              <a:rPr lang="ja-JP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</a:rPr>
              <a:t> of a 0/1 indicator variable?</a:t>
            </a:r>
          </a:p>
          <a:p>
            <a:pPr>
              <a:buNone/>
            </a:pPr>
            <a:endParaRPr lang="en-US" altLang="fr-FR" sz="20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fr-FR" sz="20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fr-FR" sz="20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fr-FR" sz="20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fr-FR" sz="2000" dirty="0">
                <a:latin typeface="Times New Roman" panose="02020603050405020304" pitchFamily="18" charset="0"/>
              </a:rPr>
              <a:t>Goal of logistic regression: Predict the </a:t>
            </a:r>
            <a:r>
              <a:rPr lang="ja-JP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ja-JP" sz="2000" dirty="0">
                <a:latin typeface="Times New Roman" panose="02020603050405020304" pitchFamily="18" charset="0"/>
              </a:rPr>
              <a:t>true</a:t>
            </a:r>
            <a:r>
              <a:rPr lang="ja-JP" altLang="en-US" sz="2000" dirty="0">
                <a:latin typeface="Times New Roman" panose="02020603050405020304" pitchFamily="18" charset="0"/>
              </a:rPr>
              <a:t>”</a:t>
            </a:r>
            <a:r>
              <a:rPr lang="en-US" altLang="ja-JP" sz="2000" dirty="0">
                <a:latin typeface="Times New Roman" panose="02020603050405020304" pitchFamily="18" charset="0"/>
              </a:rPr>
              <a:t> proportion of success, </a:t>
            </a:r>
            <a:r>
              <a:rPr lang="el-GR" altLang="ja-JP" sz="2000" dirty="0">
                <a:latin typeface="Times New Roman" panose="02020603050405020304" pitchFamily="18" charset="0"/>
              </a:rPr>
              <a:t>π</a:t>
            </a:r>
            <a:r>
              <a:rPr lang="en-US" altLang="ja-JP" sz="2000" dirty="0">
                <a:latin typeface="Times New Roman" panose="02020603050405020304" pitchFamily="18" charset="0"/>
              </a:rPr>
              <a:t>, at any value of the predictor. </a:t>
            </a:r>
            <a:endParaRPr lang="en-US" altLang="fr-FR" sz="20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fr-FR" sz="2000" dirty="0">
              <a:solidFill>
                <a:srgbClr val="0125FF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5F6F22-67DC-4D86-AA62-2D0C6B4D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9" y="4437112"/>
            <a:ext cx="7099182" cy="9634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56E654A7-0E5E-4F92-A9FF-965777729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153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solidFill>
                  <a:srgbClr val="0125FF"/>
                </a:solidFill>
                <a:ea typeface="ＭＳ Ｐゴシック" charset="0"/>
                <a:cs typeface="ＭＳ Ｐゴシック" charset="0"/>
              </a:rPr>
              <a:t>Binary Logistic Regression Model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72034198-2268-4AF1-AF19-63A0BC916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609600"/>
            <a:ext cx="3962400" cy="58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 i="1">
                <a:solidFill>
                  <a:srgbClr val="FFFF66"/>
                </a:solidFill>
                <a:latin typeface="Times New Roman" panose="02020603050405020304" pitchFamily="18" charset="0"/>
              </a:rPr>
              <a:t>Y</a:t>
            </a:r>
            <a:r>
              <a:rPr lang="en-US" altLang="fr-FR" sz="3600">
                <a:solidFill>
                  <a:srgbClr val="FFFF66"/>
                </a:solidFill>
                <a:latin typeface="Times New Roman" panose="02020603050405020304" pitchFamily="18" charset="0"/>
              </a:rPr>
              <a:t> = Binary response</a:t>
            </a: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id="{76CE0628-A1AB-48EA-84E5-64E01AC1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609600"/>
            <a:ext cx="5067300" cy="646113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 i="1">
                <a:solidFill>
                  <a:srgbClr val="FFFF66"/>
                </a:solidFill>
                <a:latin typeface="Times New Roman" panose="02020603050405020304" pitchFamily="18" charset="0"/>
              </a:rPr>
              <a:t>X</a:t>
            </a:r>
            <a:r>
              <a:rPr lang="en-US" altLang="fr-FR" sz="3600">
                <a:solidFill>
                  <a:srgbClr val="FFFF66"/>
                </a:solidFill>
                <a:latin typeface="Times New Roman" panose="02020603050405020304" pitchFamily="18" charset="0"/>
              </a:rPr>
              <a:t> = Quantitative predictor</a:t>
            </a:r>
          </a:p>
        </p:txBody>
      </p:sp>
      <p:sp>
        <p:nvSpPr>
          <p:cNvPr id="234501" name="Text Box 5">
            <a:extLst>
              <a:ext uri="{FF2B5EF4-FFF2-40B4-BE49-F238E27FC236}">
                <a16:creationId xmlns:a16="http://schemas.microsoft.com/office/drawing/2014/main" id="{9BD76B9A-EFAE-4E51-B57D-2C4BD8FF4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295400"/>
            <a:ext cx="8402637" cy="646113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l-GR" altLang="fr-FR" sz="3600" i="1">
                <a:solidFill>
                  <a:srgbClr val="FFFF66"/>
                </a:solidFill>
                <a:latin typeface="Times New Roman" panose="02020603050405020304" pitchFamily="18" charset="0"/>
              </a:rPr>
              <a:t>π</a:t>
            </a:r>
            <a:r>
              <a:rPr lang="en-US" altLang="fr-FR" sz="3600">
                <a:solidFill>
                  <a:srgbClr val="FFFF66"/>
                </a:solidFill>
                <a:latin typeface="Times New Roman" panose="02020603050405020304" pitchFamily="18" charset="0"/>
              </a:rPr>
              <a:t> = proportion of 1</a:t>
            </a:r>
            <a:r>
              <a:rPr lang="ja-JP" altLang="en-US" sz="3600">
                <a:solidFill>
                  <a:srgbClr val="FFFF66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ja-JP" sz="3600">
                <a:solidFill>
                  <a:srgbClr val="FFFF66"/>
                </a:solidFill>
                <a:latin typeface="Times New Roman" panose="02020603050405020304" pitchFamily="18" charset="0"/>
              </a:rPr>
              <a:t>s (yes,success) at any X</a:t>
            </a:r>
            <a:endParaRPr lang="en-US" altLang="fr-FR" sz="3600">
              <a:solidFill>
                <a:srgbClr val="FFFF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4502" name="Object 2">
            <a:extLst>
              <a:ext uri="{FF2B5EF4-FFF2-40B4-BE49-F238E27FC236}">
                <a16:creationId xmlns:a16="http://schemas.microsoft.com/office/drawing/2014/main" id="{EE8327FC-3F75-4B09-8452-A5C6799AD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163" y="3168650"/>
          <a:ext cx="3770312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3" imgW="927100" imgH="457200" progId="Equation.DSMT4">
                  <p:embed/>
                </p:oleObj>
              </mc:Choice>
              <mc:Fallback>
                <p:oleObj name="Equation" r:id="rId3" imgW="927100" imgH="457200" progId="Equation.DSMT4">
                  <p:embed/>
                  <p:pic>
                    <p:nvPicPr>
                      <p:cNvPr id="234502" name="Object 2">
                        <a:extLst>
                          <a:ext uri="{FF2B5EF4-FFF2-40B4-BE49-F238E27FC236}">
                            <a16:creationId xmlns:a16="http://schemas.microsoft.com/office/drawing/2014/main" id="{EE8327FC-3F75-4B09-8452-A5C6799AD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3168650"/>
                        <a:ext cx="3770312" cy="1862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Text Box 7">
            <a:extLst>
              <a:ext uri="{FF2B5EF4-FFF2-40B4-BE49-F238E27FC236}">
                <a16:creationId xmlns:a16="http://schemas.microsoft.com/office/drawing/2014/main" id="{F9B1E567-F743-4F7E-AD7E-1D0F8CD4A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981200"/>
            <a:ext cx="944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200">
                <a:solidFill>
                  <a:srgbClr val="0125FF"/>
                </a:solidFill>
                <a:latin typeface="Times New Roman" panose="02020603050405020304" pitchFamily="18" charset="0"/>
              </a:rPr>
              <a:t>Equivalent forms of the logistic regression model:</a:t>
            </a:r>
          </a:p>
        </p:txBody>
      </p:sp>
      <p:sp>
        <p:nvSpPr>
          <p:cNvPr id="234504" name="Text Box 8">
            <a:extLst>
              <a:ext uri="{FF2B5EF4-FFF2-40B4-BE49-F238E27FC236}">
                <a16:creationId xmlns:a16="http://schemas.microsoft.com/office/drawing/2014/main" id="{BCBB0978-AA9D-4ED4-856D-41BF389A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953000"/>
            <a:ext cx="495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 i="1">
                <a:solidFill>
                  <a:srgbClr val="0125FF"/>
                </a:solidFill>
                <a:latin typeface="Times New Roman" panose="02020603050405020304" pitchFamily="18" charset="0"/>
              </a:rPr>
              <a:t>What does this look like?</a:t>
            </a:r>
          </a:p>
        </p:txBody>
      </p:sp>
      <p:graphicFrame>
        <p:nvGraphicFramePr>
          <p:cNvPr id="250883" name="Object 3">
            <a:extLst>
              <a:ext uri="{FF2B5EF4-FFF2-40B4-BE49-F238E27FC236}">
                <a16:creationId xmlns:a16="http://schemas.microsoft.com/office/drawing/2014/main" id="{E2BE641E-11C7-4BD2-BBA2-4A6545DA9A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3" y="3252788"/>
          <a:ext cx="462756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5" imgW="1397000" imgH="431800" progId="Equation.3">
                  <p:embed/>
                </p:oleObj>
              </mc:Choice>
              <mc:Fallback>
                <p:oleObj name="Equation" r:id="rId5" imgW="1397000" imgH="431800" progId="Equation.3">
                  <p:embed/>
                  <p:pic>
                    <p:nvPicPr>
                      <p:cNvPr id="250883" name="Object 3">
                        <a:extLst>
                          <a:ext uri="{FF2B5EF4-FFF2-40B4-BE49-F238E27FC236}">
                            <a16:creationId xmlns:a16="http://schemas.microsoft.com/office/drawing/2014/main" id="{E2BE641E-11C7-4BD2-BBA2-4A6545DA9A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3252788"/>
                        <a:ext cx="4627562" cy="1431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54BA593-284D-43EE-B4E0-39D860354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667000"/>
            <a:ext cx="2611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>
                <a:solidFill>
                  <a:srgbClr val="0125FF"/>
                </a:solidFill>
                <a:latin typeface="Times New Roman" panose="02020603050405020304" pitchFamily="18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289E8-A7BB-4B35-9A65-0CEE57F4C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2617788"/>
            <a:ext cx="3297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>
                <a:solidFill>
                  <a:srgbClr val="0125FF"/>
                </a:solidFill>
                <a:latin typeface="Times New Roman" panose="02020603050405020304" pitchFamily="18" charset="0"/>
              </a:rPr>
              <a:t>Probability 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41536-4E4A-486B-A750-30D632A8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6651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fr-FR" sz="3600">
                <a:solidFill>
                  <a:srgbClr val="0125FF"/>
                </a:solidFill>
                <a:latin typeface="Times New Roman" panose="02020603050405020304" pitchFamily="18" charset="0"/>
              </a:rPr>
              <a:t>N.B.: This is natural log (aka </a:t>
            </a:r>
            <a:r>
              <a:rPr lang="ja-JP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ja-JP" sz="3600">
                <a:solidFill>
                  <a:srgbClr val="0125FF"/>
                </a:solidFill>
                <a:latin typeface="Times New Roman" panose="02020603050405020304" pitchFamily="18" charset="0"/>
              </a:rPr>
              <a:t>ln</a:t>
            </a:r>
            <a:r>
              <a:rPr lang="ja-JP" altLang="en-US" sz="3600">
                <a:solidFill>
                  <a:srgbClr val="0125FF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ja-JP" sz="3600">
                <a:solidFill>
                  <a:srgbClr val="0125FF"/>
                </a:solidFill>
                <a:latin typeface="Times New Roman" panose="02020603050405020304" pitchFamily="18" charset="0"/>
              </a:rPr>
              <a:t>)</a:t>
            </a:r>
            <a:endParaRPr lang="en-US" altLang="fr-FR" sz="3600">
              <a:solidFill>
                <a:srgbClr val="0125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916F1-8D56-4A6D-B694-F1D5F460D80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-76200" y="4810125"/>
            <a:ext cx="1371600" cy="152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nimBg="1" autoUpdateAnimBg="0"/>
      <p:bldP spid="234500" grpId="0" animBg="1" autoUpdateAnimBg="0"/>
      <p:bldP spid="234501" grpId="0" animBg="1" autoUpdateAnimBg="0"/>
      <p:bldP spid="234503" grpId="0" autoUpdateAnimBg="0"/>
      <p:bldP spid="234504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fr-FR" dirty="0"/>
              <a:t>La régression logistique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196752"/>
            <a:ext cx="8507288" cy="5472608"/>
          </a:xfrm>
        </p:spPr>
        <p:txBody>
          <a:bodyPr/>
          <a:lstStyle/>
          <a:p>
            <a:pPr>
              <a:buNone/>
            </a:pPr>
            <a:endParaRPr lang="en-US" altLang="fr-FR" sz="2000" dirty="0">
              <a:solidFill>
                <a:srgbClr val="0125FF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fr-FR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4DBB0D0-5F0F-466F-8A44-7AB7D01C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370067" cy="433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91FD8-905F-4794-9DF7-349F33AA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Kernel Principal Components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E5AF77-C4F0-4DC3-8C4F-BE94E9A1563A}"/>
              </a:ext>
            </a:extLst>
          </p:cNvPr>
          <p:cNvSpPr txBox="1"/>
          <p:nvPr/>
        </p:nvSpPr>
        <p:spPr>
          <a:xfrm>
            <a:off x="179512" y="908721"/>
            <a:ext cx="885698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altLang="fr-FR" sz="1600" dirty="0">
                <a:latin typeface="Tahoma" panose="020B0604030504040204" pitchFamily="34" charset="0"/>
              </a:rPr>
              <a:t>A last algorithm which uses </a:t>
            </a:r>
            <a:r>
              <a:rPr lang="en-US" altLang="fr-FR" sz="1600" i="1" dirty="0">
                <a:latin typeface="Tahoma" panose="020B0604030504040204" pitchFamily="34" charset="0"/>
              </a:rPr>
              <a:t>kernels</a:t>
            </a:r>
            <a:r>
              <a:rPr lang="en-US" altLang="fr-FR" sz="1600" dirty="0">
                <a:latin typeface="Tahoma" panose="020B0604030504040204" pitchFamily="34" charset="0"/>
              </a:rPr>
              <a:t> (more on the SVM lecture) will be given below. We simply </a:t>
            </a:r>
            <a:r>
              <a:rPr lang="en-US" altLang="fr-FR" sz="1600" dirty="0" err="1">
                <a:latin typeface="Tahoma" panose="020B0604030504040204" pitchFamily="34" charset="0"/>
              </a:rPr>
              <a:t>summarise</a:t>
            </a:r>
            <a:r>
              <a:rPr lang="en-US" altLang="fr-FR" sz="1600" dirty="0">
                <a:latin typeface="Tahoma" panose="020B0604030504040204" pitchFamily="34" charset="0"/>
              </a:rPr>
              <a:t> the algorithm.</a:t>
            </a:r>
          </a:p>
          <a:p>
            <a:pPr algn="l" eaLnBrk="1" hangingPunct="1">
              <a:spcBef>
                <a:spcPct val="50000"/>
              </a:spcBef>
              <a:buClr>
                <a:schemeClr val="accent2"/>
              </a:buClr>
              <a:buFontTx/>
              <a:buChar char="•"/>
            </a:pPr>
            <a:r>
              <a:rPr lang="en-US" altLang="fr-FR" sz="1600" dirty="0">
                <a:latin typeface="Tahoma" panose="020B0604030504040204" pitchFamily="34" charset="0"/>
              </a:rPr>
              <a:t>This algorithm can be considered as a non-linear PCA methods as we first project the input space in a feature space using a non-linear transform </a:t>
            </a:r>
            <a:r>
              <a:rPr lang="en-US" altLang="fr-FR" sz="1600" b="1" dirty="0">
                <a:latin typeface="Tahoma" panose="020B0604030504040204" pitchFamily="34" charset="0"/>
                <a:sym typeface="Symbol" panose="05050102010706020507" pitchFamily="18" charset="2"/>
              </a:rPr>
              <a:t></a:t>
            </a:r>
            <a:r>
              <a:rPr lang="en-US" altLang="fr-FR" sz="1600" dirty="0">
                <a:latin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fr-FR" sz="1600" b="1" dirty="0">
                <a:latin typeface="Tahoma" panose="020B0604030504040204" pitchFamily="34" charset="0"/>
                <a:sym typeface="Symbol" panose="05050102010706020507" pitchFamily="18" charset="2"/>
              </a:rPr>
              <a:t>x</a:t>
            </a:r>
            <a:r>
              <a:rPr lang="en-US" altLang="fr-FR" sz="1600" dirty="0">
                <a:latin typeface="Tahoma" panose="020B0604030504040204" pitchFamily="34" charset="0"/>
                <a:sym typeface="Symbol" panose="05050102010706020507" pitchFamily="18" charset="2"/>
              </a:rPr>
              <a:t>) and then we perform a linear PCA analysis in the feature space. This is different from the previous methods in that they calculate a </a:t>
            </a:r>
            <a:r>
              <a:rPr lang="en-US" altLang="fr-FR" sz="1600" i="1" dirty="0">
                <a:latin typeface="Tahoma" panose="020B0604030504040204" pitchFamily="34" charset="0"/>
                <a:sym typeface="Symbol" panose="05050102010706020507" pitchFamily="18" charset="2"/>
              </a:rPr>
              <a:t>linear</a:t>
            </a:r>
            <a:r>
              <a:rPr lang="en-US" altLang="fr-FR" sz="1600" dirty="0">
                <a:latin typeface="Tahoma" panose="020B0604030504040204" pitchFamily="34" charset="0"/>
                <a:sym typeface="Symbol" panose="05050102010706020507" pitchFamily="18" charset="2"/>
              </a:rPr>
              <a:t> transformation between the input and the feature spaces.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A04EB0-137B-47FB-A0E7-D774A4191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90" y="2878491"/>
            <a:ext cx="3625245" cy="32983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85438B-B05F-406B-8F08-3B1621BE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858" y="2780928"/>
            <a:ext cx="3248478" cy="19433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388178-9AB1-45CF-B765-A49490A34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95" y="4781904"/>
            <a:ext cx="332468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5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BABE7-5BCA-4AF9-92D2-DA4AE1AB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Kernel Principal Components </a:t>
            </a:r>
            <a:r>
              <a:rPr lang="fr-FR" dirty="0" err="1"/>
              <a:t>Analysis</a:t>
            </a:r>
            <a:r>
              <a:rPr lang="fr-FR" dirty="0"/>
              <a:t> and Principal Components </a:t>
            </a:r>
            <a:r>
              <a:rPr lang="fr-FR" dirty="0" err="1"/>
              <a:t>Analysis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C64B8F-E9AD-4708-A531-EC11FFBBE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710061"/>
            <a:ext cx="3343742" cy="20672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5EF06D-F168-43B3-85F3-D5D2C8D1F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30" y="4215651"/>
            <a:ext cx="3696216" cy="20862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AD6C15D-2A60-458D-BBB2-0BAC8ABCA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78656"/>
            <a:ext cx="3439005" cy="1991003"/>
          </a:xfrm>
          <a:prstGeom prst="rect">
            <a:avLst/>
          </a:prstGeom>
        </p:spPr>
      </p:pic>
      <p:sp>
        <p:nvSpPr>
          <p:cNvPr id="15" name="Flèche : trois pointes 14">
            <a:extLst>
              <a:ext uri="{FF2B5EF4-FFF2-40B4-BE49-F238E27FC236}">
                <a16:creationId xmlns:a16="http://schemas.microsoft.com/office/drawing/2014/main" id="{CD6F6977-D98C-4AD1-A6F4-64714EA6EDFC}"/>
              </a:ext>
            </a:extLst>
          </p:cNvPr>
          <p:cNvSpPr/>
          <p:nvPr/>
        </p:nvSpPr>
        <p:spPr>
          <a:xfrm>
            <a:off x="3659426" y="3731047"/>
            <a:ext cx="1136441" cy="164217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355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22434</TotalTime>
  <Words>438</Words>
  <Application>Microsoft Office PowerPoint</Application>
  <PresentationFormat>Affichage à l'écran (4:3)</PresentationFormat>
  <Paragraphs>50</Paragraphs>
  <Slides>11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21" baseType="lpstr">
      <vt:lpstr>Arial</vt:lpstr>
      <vt:lpstr>Calibri</vt:lpstr>
      <vt:lpstr>Helvetica Neue</vt:lpstr>
      <vt:lpstr>Open Sans</vt:lpstr>
      <vt:lpstr>Segoe UI Web</vt:lpstr>
      <vt:lpstr>Tahoma</vt:lpstr>
      <vt:lpstr>Times New Roman</vt:lpstr>
      <vt:lpstr>Wingdings</vt:lpstr>
      <vt:lpstr>Thème Office</vt:lpstr>
      <vt:lpstr>Equation</vt:lpstr>
      <vt:lpstr>Machine-Learning-Projects </vt:lpstr>
      <vt:lpstr>Introduction</vt:lpstr>
      <vt:lpstr>Plan</vt:lpstr>
      <vt:lpstr>Introduction</vt:lpstr>
      <vt:lpstr>La régression logistique  </vt:lpstr>
      <vt:lpstr>Binary Logistic Regression Model</vt:lpstr>
      <vt:lpstr>La régression logistique  </vt:lpstr>
      <vt:lpstr>Kernel Principal Components Analysis  </vt:lpstr>
      <vt:lpstr>Kernel Principal Components Analysis and Principal Components Analysis  </vt:lpstr>
      <vt:lpstr>Kernel Principal Components Analysis and Principal Components Analysis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hilcomputer</dc:creator>
  <cp:lastModifiedBy>user</cp:lastModifiedBy>
  <cp:revision>32</cp:revision>
  <dcterms:created xsi:type="dcterms:W3CDTF">2020-03-21T17:19:13Z</dcterms:created>
  <dcterms:modified xsi:type="dcterms:W3CDTF">2021-11-30T22:50:39Z</dcterms:modified>
</cp:coreProperties>
</file>