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87" r:id="rId3"/>
    <p:sldId id="257" r:id="rId4"/>
    <p:sldId id="258" r:id="rId5"/>
    <p:sldId id="332" r:id="rId6"/>
    <p:sldId id="260" r:id="rId7"/>
    <p:sldId id="261" r:id="rId8"/>
    <p:sldId id="327" r:id="rId9"/>
    <p:sldId id="333" r:id="rId10"/>
    <p:sldId id="334" r:id="rId11"/>
    <p:sldId id="331" r:id="rId12"/>
    <p:sldId id="328" r:id="rId13"/>
    <p:sldId id="330"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p:cViewPr varScale="1">
        <p:scale>
          <a:sx n="74" d="100"/>
          <a:sy n="74" d="100"/>
        </p:scale>
        <p:origin x="26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27D3560-A71E-4B48-8E7D-B4F1F7328942}" type="datetimeFigureOut">
              <a:rPr lang="fr-FR" smtClean="0"/>
              <a:t>28/12/2021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B27D3560-A71E-4B48-8E7D-B4F1F7328942}" type="datetimeFigureOut">
              <a:rPr lang="fr-FR" smtClean="0"/>
              <a:t>28/12/2021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B27D3560-A71E-4B48-8E7D-B4F1F7328942}" type="datetimeFigureOut">
              <a:rPr lang="fr-FR" smtClean="0"/>
              <a:t>28/12/2021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27D3560-A71E-4B48-8E7D-B4F1F7328942}" type="datetimeFigureOut">
              <a:rPr lang="fr-FR" smtClean="0"/>
              <a:t>28/12/2021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27D3560-A71E-4B48-8E7D-B4F1F7328942}" type="datetimeFigureOut">
              <a:rPr lang="fr-FR" smtClean="0"/>
              <a:t>28/12/2021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27D3560-A71E-4B48-8E7D-B4F1F7328942}" type="datetimeFigureOut">
              <a:rPr lang="fr-FR" smtClean="0"/>
              <a:t>28/12/2021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36A56-C83F-4E98-BB46-4ADCD84DAD1B}"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19672" y="2286016"/>
            <a:ext cx="6838528" cy="1314434"/>
          </a:xfrm>
        </p:spPr>
        <p:txBody>
          <a:bodyPr>
            <a:normAutofit fontScale="90000"/>
          </a:bodyPr>
          <a:lstStyle/>
          <a:p>
            <a:r>
              <a:rPr lang="fr-FR" b="1" i="0" dirty="0">
                <a:solidFill>
                  <a:srgbClr val="252424"/>
                </a:solidFill>
                <a:effectLst/>
                <a:latin typeface="Segoe UI Web"/>
              </a:rPr>
              <a:t>Machine-Learning-Project</a:t>
            </a:r>
            <a:r>
              <a:rPr lang="fr-FR" dirty="0"/>
              <a:t> </a:t>
            </a:r>
          </a:p>
        </p:txBody>
      </p:sp>
      <p:sp>
        <p:nvSpPr>
          <p:cNvPr id="3" name="Sous-titre 2"/>
          <p:cNvSpPr>
            <a:spLocks noGrp="1"/>
          </p:cNvSpPr>
          <p:nvPr>
            <p:ph type="subTitle" idx="1"/>
          </p:nvPr>
        </p:nvSpPr>
        <p:spPr>
          <a:xfrm>
            <a:off x="1071538" y="3886200"/>
            <a:ext cx="7429552" cy="1328750"/>
          </a:xfrm>
          <a:noFill/>
        </p:spPr>
        <p:txBody>
          <a:bodyPr>
            <a:normAutofit/>
          </a:bodyPr>
          <a:lstStyle/>
          <a:p>
            <a:r>
              <a:rPr lang="fr-FR" b="0" i="0" dirty="0" err="1">
                <a:solidFill>
                  <a:srgbClr val="252424"/>
                </a:solidFill>
                <a:effectLst/>
                <a:latin typeface="Segoe UI Web"/>
              </a:rPr>
              <a:t>Logistic</a:t>
            </a:r>
            <a:r>
              <a:rPr lang="fr-FR" b="0" i="0" dirty="0">
                <a:solidFill>
                  <a:srgbClr val="252424"/>
                </a:solidFill>
                <a:effectLst/>
                <a:latin typeface="Segoe UI Web"/>
              </a:rPr>
              <a:t> </a:t>
            </a:r>
            <a:r>
              <a:rPr lang="fr-FR" b="0" i="0" dirty="0" err="1">
                <a:solidFill>
                  <a:srgbClr val="252424"/>
                </a:solidFill>
                <a:effectLst/>
                <a:latin typeface="Segoe UI Web"/>
              </a:rPr>
              <a:t>Regression</a:t>
            </a:r>
            <a:endParaRPr lang="fr-FR" b="0" i="0" dirty="0">
              <a:solidFill>
                <a:srgbClr val="252424"/>
              </a:solidFill>
              <a:effectLst/>
              <a:latin typeface="Segoe UI Web"/>
            </a:endParaRPr>
          </a:p>
          <a:p>
            <a:r>
              <a:rPr lang="fr-FR" b="0" i="0" dirty="0">
                <a:solidFill>
                  <a:srgbClr val="252424"/>
                </a:solidFill>
                <a:effectLst/>
                <a:latin typeface="Segoe UI Web"/>
              </a:rPr>
              <a:t>Kernel Principal Components </a:t>
            </a:r>
            <a:r>
              <a:rPr lang="fr-FR" b="0" i="0" dirty="0" err="1">
                <a:solidFill>
                  <a:srgbClr val="252424"/>
                </a:solidFill>
                <a:effectLst/>
                <a:latin typeface="Segoe UI Web"/>
              </a:rPr>
              <a:t>Analysis</a:t>
            </a:r>
            <a:endParaRPr lang="fr-FR" dirty="0"/>
          </a:p>
        </p:txBody>
      </p:sp>
      <p:pic>
        <p:nvPicPr>
          <p:cNvPr id="4" name="Picture 2"/>
          <p:cNvPicPr>
            <a:picLocks noChangeAspect="1" noChangeArrowheads="1"/>
          </p:cNvPicPr>
          <p:nvPr/>
        </p:nvPicPr>
        <p:blipFill>
          <a:blip r:embed="rId2"/>
          <a:srcRect/>
          <a:stretch>
            <a:fillRect/>
          </a:stretch>
        </p:blipFill>
        <p:spPr bwMode="auto">
          <a:xfrm>
            <a:off x="857224" y="571480"/>
            <a:ext cx="7572428" cy="785794"/>
          </a:xfrm>
          <a:prstGeom prst="rect">
            <a:avLst/>
          </a:prstGeom>
          <a:gradFill>
            <a:gsLst>
              <a:gs pos="80000">
                <a:srgbClr val="000000">
                  <a:alpha val="3000"/>
                </a:srgbClr>
              </a:gs>
              <a:gs pos="20000">
                <a:srgbClr val="000040"/>
              </a:gs>
              <a:gs pos="50000">
                <a:srgbClr val="400040"/>
              </a:gs>
              <a:gs pos="75000">
                <a:srgbClr val="8F0040"/>
              </a:gs>
              <a:gs pos="89999">
                <a:srgbClr val="F27300"/>
              </a:gs>
              <a:gs pos="100000">
                <a:srgbClr val="FFBF00"/>
              </a:gs>
            </a:gsLst>
            <a:lin ang="5400000" scaled="0"/>
          </a:gradFill>
        </p:spPr>
      </p:pic>
      <p:sp>
        <p:nvSpPr>
          <p:cNvPr id="5" name="ZoneTexte 4"/>
          <p:cNvSpPr txBox="1"/>
          <p:nvPr/>
        </p:nvSpPr>
        <p:spPr>
          <a:xfrm>
            <a:off x="714348" y="5429264"/>
            <a:ext cx="7643866" cy="646331"/>
          </a:xfrm>
          <a:prstGeom prst="rect">
            <a:avLst/>
          </a:prstGeom>
          <a:noFill/>
        </p:spPr>
        <p:txBody>
          <a:bodyPr wrap="square" rtlCol="0">
            <a:spAutoFit/>
          </a:bodyPr>
          <a:lstStyle/>
          <a:p>
            <a:r>
              <a:rPr lang="fr-FR" sz="3600" dirty="0">
                <a:solidFill>
                  <a:srgbClr val="002060"/>
                </a:solidFill>
                <a:latin typeface="Open Sans" panose="020B0606030504020204" pitchFamily="34" charset="0"/>
                <a:ea typeface="Open Sans" panose="020B0606030504020204" pitchFamily="34" charset="0"/>
                <a:cs typeface="Open Sans" panose="020B0606030504020204" pitchFamily="34" charset="0"/>
              </a:rPr>
              <a:t>Osama </a:t>
            </a:r>
            <a:r>
              <a:rPr lang="fr-FR" sz="36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Bensoudane</a:t>
            </a:r>
            <a:r>
              <a:rPr lang="fr-FR" sz="36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6" name="LEFT object"/>
          <p:cNvSpPr/>
          <p:nvPr/>
        </p:nvSpPr>
        <p:spPr>
          <a:xfrm flipH="1">
            <a:off x="1214414" y="1857364"/>
            <a:ext cx="45719" cy="1726172"/>
          </a:xfrm>
          <a:prstGeom prst="rect">
            <a:avLst/>
          </a:prstGeom>
          <a:solidFill>
            <a:srgbClr val="C6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LEFT object"/>
          <p:cNvSpPr/>
          <p:nvPr/>
        </p:nvSpPr>
        <p:spPr>
          <a:xfrm flipH="1">
            <a:off x="1357290" y="2000240"/>
            <a:ext cx="45719" cy="1726172"/>
          </a:xfrm>
          <a:prstGeom prst="rect">
            <a:avLst/>
          </a:prstGeom>
          <a:solidFill>
            <a:srgbClr val="C6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785918" y="1571612"/>
            <a:ext cx="5643602" cy="714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E79145-79B9-4F03-B10D-F49C791DE764}"/>
              </a:ext>
            </a:extLst>
          </p:cNvPr>
          <p:cNvSpPr>
            <a:spLocks noGrp="1"/>
          </p:cNvSpPr>
          <p:nvPr>
            <p:ph type="title"/>
          </p:nvPr>
        </p:nvSpPr>
        <p:spPr/>
        <p:txBody>
          <a:bodyPr>
            <a:normAutofit fontScale="90000"/>
          </a:bodyPr>
          <a:lstStyle/>
          <a:p>
            <a:r>
              <a:rPr lang="fr-FR" dirty="0"/>
              <a:t>Kernel Principal Components </a:t>
            </a:r>
            <a:r>
              <a:rPr lang="fr-FR" dirty="0" err="1"/>
              <a:t>Analysis</a:t>
            </a:r>
            <a:r>
              <a:rPr lang="fr-FR" dirty="0"/>
              <a:t> </a:t>
            </a:r>
            <a:br>
              <a:rPr lang="fr-FR" dirty="0"/>
            </a:br>
            <a:endParaRPr lang="fr-FR" dirty="0"/>
          </a:p>
        </p:txBody>
      </p:sp>
      <p:sp>
        <p:nvSpPr>
          <p:cNvPr id="3" name="Espace réservé du contenu 2">
            <a:extLst>
              <a:ext uri="{FF2B5EF4-FFF2-40B4-BE49-F238E27FC236}">
                <a16:creationId xmlns:a16="http://schemas.microsoft.com/office/drawing/2014/main" id="{F103B816-5FB8-429C-AFD0-36ACE134D4E7}"/>
              </a:ext>
            </a:extLst>
          </p:cNvPr>
          <p:cNvSpPr>
            <a:spLocks noGrp="1"/>
          </p:cNvSpPr>
          <p:nvPr>
            <p:ph idx="1"/>
          </p:nvPr>
        </p:nvSpPr>
        <p:spPr/>
        <p:txBody>
          <a:bodyPr/>
          <a:lstStyle/>
          <a:p>
            <a:r>
              <a:rPr lang="fr-FR" sz="2000" b="0" i="0" dirty="0">
                <a:solidFill>
                  <a:srgbClr val="000000"/>
                </a:solidFill>
                <a:effectLst/>
                <a:latin typeface="Arial" panose="020B0604020202020204" pitchFamily="34" charset="0"/>
              </a:rPr>
              <a:t>Afin de corriger ce problème, la Kernel PCA entre en jeu, en exploitant des relations potentiellement non linéaires entre les variables. Qui aboutira par une représentation plus correct de nos données, comme le montre la figure ci-dessous :</a:t>
            </a:r>
            <a:endParaRPr lang="fr-FR" sz="2000" dirty="0"/>
          </a:p>
          <a:p>
            <a:endParaRPr lang="fr-FR" dirty="0"/>
          </a:p>
        </p:txBody>
      </p:sp>
      <p:pic>
        <p:nvPicPr>
          <p:cNvPr id="4" name="Image 3">
            <a:extLst>
              <a:ext uri="{FF2B5EF4-FFF2-40B4-BE49-F238E27FC236}">
                <a16:creationId xmlns:a16="http://schemas.microsoft.com/office/drawing/2014/main" id="{A98C7369-4424-4FC5-97FC-4398AE001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068409"/>
            <a:ext cx="3343742" cy="2067213"/>
          </a:xfrm>
          <a:prstGeom prst="rect">
            <a:avLst/>
          </a:prstGeom>
        </p:spPr>
      </p:pic>
      <p:pic>
        <p:nvPicPr>
          <p:cNvPr id="5" name="Image 4">
            <a:extLst>
              <a:ext uri="{FF2B5EF4-FFF2-40B4-BE49-F238E27FC236}">
                <a16:creationId xmlns:a16="http://schemas.microsoft.com/office/drawing/2014/main" id="{1BFA28FC-DF5F-401E-9581-274253A1F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387" y="4068409"/>
            <a:ext cx="3439005" cy="1991003"/>
          </a:xfrm>
          <a:prstGeom prst="rect">
            <a:avLst/>
          </a:prstGeom>
        </p:spPr>
      </p:pic>
    </p:spTree>
    <p:extLst>
      <p:ext uri="{BB962C8B-B14F-4D97-AF65-F5344CB8AC3E}">
        <p14:creationId xmlns:p14="http://schemas.microsoft.com/office/powerpoint/2010/main" val="373500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10896-57A3-4A47-A780-8753A2D23677}"/>
              </a:ext>
            </a:extLst>
          </p:cNvPr>
          <p:cNvSpPr>
            <a:spLocks noGrp="1"/>
          </p:cNvSpPr>
          <p:nvPr>
            <p:ph type="title"/>
          </p:nvPr>
        </p:nvSpPr>
        <p:spPr>
          <a:xfrm>
            <a:off x="457200" y="476672"/>
            <a:ext cx="8229600" cy="1143000"/>
          </a:xfrm>
        </p:spPr>
        <p:txBody>
          <a:bodyPr>
            <a:normAutofit fontScale="90000"/>
          </a:bodyPr>
          <a:lstStyle/>
          <a:p>
            <a:r>
              <a:rPr lang="fr-FR" dirty="0"/>
              <a:t>Kernel Principal Components </a:t>
            </a:r>
            <a:r>
              <a:rPr lang="fr-FR" dirty="0" err="1"/>
              <a:t>Analysis</a:t>
            </a:r>
            <a:r>
              <a:rPr lang="fr-FR" dirty="0"/>
              <a:t> and Principal Components </a:t>
            </a:r>
            <a:r>
              <a:rPr lang="fr-FR" dirty="0" err="1"/>
              <a:t>Analysis</a:t>
            </a:r>
            <a:r>
              <a:rPr lang="fr-FR" dirty="0"/>
              <a:t> </a:t>
            </a:r>
            <a:br>
              <a:rPr lang="fr-FR" dirty="0"/>
            </a:br>
            <a:endParaRPr lang="fr-FR" dirty="0"/>
          </a:p>
        </p:txBody>
      </p:sp>
      <p:sp>
        <p:nvSpPr>
          <p:cNvPr id="3" name="ZoneTexte 2">
            <a:extLst>
              <a:ext uri="{FF2B5EF4-FFF2-40B4-BE49-F238E27FC236}">
                <a16:creationId xmlns:a16="http://schemas.microsoft.com/office/drawing/2014/main" id="{BAE82EAC-8104-4179-9B5F-A4AF8EDC31AC}"/>
              </a:ext>
            </a:extLst>
          </p:cNvPr>
          <p:cNvSpPr txBox="1"/>
          <p:nvPr/>
        </p:nvSpPr>
        <p:spPr>
          <a:xfrm>
            <a:off x="1331640" y="1772816"/>
            <a:ext cx="6120680" cy="4431983"/>
          </a:xfrm>
          <a:prstGeom prst="rect">
            <a:avLst/>
          </a:prstGeom>
          <a:noFill/>
        </p:spPr>
        <p:txBody>
          <a:bodyPr wrap="square" rtlCol="0">
            <a:spAutoFit/>
          </a:bodyPr>
          <a:lstStyle/>
          <a:p>
            <a:pPr algn="l"/>
            <a:r>
              <a:rPr lang="en-US" sz="2400" b="0" i="0" dirty="0">
                <a:effectLst/>
                <a:latin typeface="Helvetica Neue"/>
              </a:rPr>
              <a:t>PCA is a linear method. That is it can only be applied to datasets which are linearly separable. It does an excellent job for datasets, which are linearly separable. But, if we use it to non-linear datasets, we might get a result which may not be the optimal dimensionality reduction. Kernel PCA uses a kernel function to project dataset into a higher dimensional feature space, where it is linearly separable. It is similar to the idea of Support Vector Machines.</a:t>
            </a:r>
            <a:br>
              <a:rPr lang="en-US" b="0" i="0" dirty="0">
                <a:solidFill>
                  <a:srgbClr val="202124"/>
                </a:solidFill>
                <a:effectLst/>
                <a:latin typeface="Helvetica Neue"/>
              </a:rPr>
            </a:br>
            <a:endParaRPr lang="fr-FR" dirty="0"/>
          </a:p>
        </p:txBody>
      </p:sp>
    </p:spTree>
    <p:extLst>
      <p:ext uri="{BB962C8B-B14F-4D97-AF65-F5344CB8AC3E}">
        <p14:creationId xmlns:p14="http://schemas.microsoft.com/office/powerpoint/2010/main" val="31254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191FD8-905F-4794-9DF7-349F33AAC12C}"/>
              </a:ext>
            </a:extLst>
          </p:cNvPr>
          <p:cNvSpPr>
            <a:spLocks noGrp="1"/>
          </p:cNvSpPr>
          <p:nvPr>
            <p:ph type="title"/>
          </p:nvPr>
        </p:nvSpPr>
        <p:spPr/>
        <p:txBody>
          <a:bodyPr>
            <a:normAutofit fontScale="90000"/>
          </a:bodyPr>
          <a:lstStyle/>
          <a:p>
            <a:r>
              <a:rPr lang="fr-FR" dirty="0"/>
              <a:t>Kernel Principal Components </a:t>
            </a:r>
            <a:r>
              <a:rPr lang="fr-FR" dirty="0" err="1"/>
              <a:t>Analysis</a:t>
            </a:r>
            <a:r>
              <a:rPr lang="fr-FR" dirty="0"/>
              <a:t> </a:t>
            </a:r>
            <a:br>
              <a:rPr lang="fr-FR" dirty="0"/>
            </a:br>
            <a:endParaRPr lang="fr-FR" dirty="0"/>
          </a:p>
        </p:txBody>
      </p:sp>
      <p:pic>
        <p:nvPicPr>
          <p:cNvPr id="5" name="Image 4">
            <a:extLst>
              <a:ext uri="{FF2B5EF4-FFF2-40B4-BE49-F238E27FC236}">
                <a16:creationId xmlns:a16="http://schemas.microsoft.com/office/drawing/2014/main" id="{05A04EB0-137B-47FB-A0E7-D774A4191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90" y="2878491"/>
            <a:ext cx="3625245" cy="3298378"/>
          </a:xfrm>
          <a:prstGeom prst="rect">
            <a:avLst/>
          </a:prstGeom>
        </p:spPr>
      </p:pic>
      <p:pic>
        <p:nvPicPr>
          <p:cNvPr id="7" name="Image 6">
            <a:extLst>
              <a:ext uri="{FF2B5EF4-FFF2-40B4-BE49-F238E27FC236}">
                <a16:creationId xmlns:a16="http://schemas.microsoft.com/office/drawing/2014/main" id="{D285438B-B05F-406B-8F08-3B1621BEA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858" y="2780928"/>
            <a:ext cx="3248478" cy="1943371"/>
          </a:xfrm>
          <a:prstGeom prst="rect">
            <a:avLst/>
          </a:prstGeom>
        </p:spPr>
      </p:pic>
      <p:pic>
        <p:nvPicPr>
          <p:cNvPr id="9" name="Image 8">
            <a:extLst>
              <a:ext uri="{FF2B5EF4-FFF2-40B4-BE49-F238E27FC236}">
                <a16:creationId xmlns:a16="http://schemas.microsoft.com/office/drawing/2014/main" id="{DD388178-9AB1-45CF-B765-A49490A34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395" y="4781904"/>
            <a:ext cx="3324689" cy="2048161"/>
          </a:xfrm>
          <a:prstGeom prst="rect">
            <a:avLst/>
          </a:prstGeom>
        </p:spPr>
      </p:pic>
      <p:sp>
        <p:nvSpPr>
          <p:cNvPr id="6" name="ZoneTexte 5">
            <a:extLst>
              <a:ext uri="{FF2B5EF4-FFF2-40B4-BE49-F238E27FC236}">
                <a16:creationId xmlns:a16="http://schemas.microsoft.com/office/drawing/2014/main" id="{DACB6BE7-CAAA-43FA-AD02-EB3FC9D15327}"/>
              </a:ext>
            </a:extLst>
          </p:cNvPr>
          <p:cNvSpPr txBox="1"/>
          <p:nvPr/>
        </p:nvSpPr>
        <p:spPr>
          <a:xfrm>
            <a:off x="771895" y="912590"/>
            <a:ext cx="7227744" cy="2031325"/>
          </a:xfrm>
          <a:prstGeom prst="rect">
            <a:avLst/>
          </a:prstGeom>
          <a:noFill/>
        </p:spPr>
        <p:txBody>
          <a:bodyPr wrap="square" rtlCol="0">
            <a:spAutoFit/>
          </a:bodyPr>
          <a:lstStyle/>
          <a:p>
            <a:r>
              <a:rPr lang="fr-FR" sz="1800" b="1" i="0" dirty="0">
                <a:effectLst/>
                <a:latin typeface="-apple-system"/>
              </a:rPr>
              <a:t>Kernel PCA en Python :</a:t>
            </a:r>
            <a:r>
              <a:rPr lang="fr-FR" sz="1800" b="0" i="0" dirty="0">
                <a:effectLst/>
                <a:latin typeface="-apple-system"/>
              </a:rPr>
              <a:t> Dans cette </a:t>
            </a:r>
            <a:r>
              <a:rPr lang="fr-FR" sz="1800" b="0" i="0" dirty="0" err="1">
                <a:effectLst/>
                <a:latin typeface="-apple-system"/>
              </a:rPr>
              <a:t>presentation</a:t>
            </a:r>
            <a:r>
              <a:rPr lang="fr-FR" sz="1800" b="0" i="0" dirty="0">
                <a:effectLst/>
                <a:latin typeface="-apple-system"/>
              </a:rPr>
              <a:t>, nous allons implémenter le Kernel PCA avec un algorithme de régression logistique sur un ensemble de données non linéaire. Pour cette tâche, nous utiliserons le jeu de données </a:t>
            </a:r>
            <a:r>
              <a:rPr lang="fr-FR" sz="1800" b="0" i="1" dirty="0">
                <a:effectLst/>
                <a:latin typeface="-apple-system"/>
              </a:rPr>
              <a:t>« Helth.csv" </a:t>
            </a:r>
            <a:r>
              <a:rPr lang="fr-FR" sz="1800" b="0" i="0" dirty="0">
                <a:effectLst/>
                <a:latin typeface="-apple-system"/>
              </a:rPr>
              <a:t>. Dans l'ensemble de données, les caractéristiques ont une corrélation non linéaire avec la variable dépendante. Nous devons donc appliquer Kernel PCA pour extraire les variables indépendantes. Ayons un aperçu de cet ensemble de données.</a:t>
            </a:r>
            <a:endParaRPr lang="fr-FR" dirty="0"/>
          </a:p>
        </p:txBody>
      </p:sp>
    </p:spTree>
    <p:extLst>
      <p:ext uri="{BB962C8B-B14F-4D97-AF65-F5344CB8AC3E}">
        <p14:creationId xmlns:p14="http://schemas.microsoft.com/office/powerpoint/2010/main" val="41486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1A1C4C-A3AE-4973-A891-852ED94F967E}"/>
              </a:ext>
            </a:extLst>
          </p:cNvPr>
          <p:cNvSpPr>
            <a:spLocks noGrp="1"/>
          </p:cNvSpPr>
          <p:nvPr>
            <p:ph type="title"/>
          </p:nvPr>
        </p:nvSpPr>
        <p:spPr>
          <a:xfrm>
            <a:off x="457200" y="2636912"/>
            <a:ext cx="8229600" cy="1143000"/>
          </a:xfrm>
        </p:spPr>
        <p:txBody>
          <a:bodyPr/>
          <a:lstStyle/>
          <a:p>
            <a:r>
              <a:rPr lang="en-CA" dirty="0"/>
              <a:t>Implementation in python GitHub</a:t>
            </a:r>
          </a:p>
        </p:txBody>
      </p:sp>
    </p:spTree>
    <p:extLst>
      <p:ext uri="{BB962C8B-B14F-4D97-AF65-F5344CB8AC3E}">
        <p14:creationId xmlns:p14="http://schemas.microsoft.com/office/powerpoint/2010/main" val="28666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a:xfrm>
            <a:off x="214282" y="1600200"/>
            <a:ext cx="8786874" cy="4525963"/>
          </a:xfrm>
        </p:spPr>
        <p:txBody>
          <a:bodyPr>
            <a:normAutofit fontScale="55000" lnSpcReduction="20000"/>
          </a:bodyPr>
          <a:lstStyle/>
          <a:p>
            <a:pPr algn="just">
              <a:lnSpc>
                <a:spcPct val="200000"/>
              </a:lnSpc>
              <a:buNone/>
            </a:pPr>
            <a:r>
              <a:rPr lang="fr-FR" sz="3800" dirty="0">
                <a:latin typeface="Arial" pitchFamily="34" charset="0"/>
                <a:cs typeface="Arial" pitchFamily="34" charset="0"/>
              </a:rPr>
              <a:t>Les études multifactorielles sont utilisée en épidémiologie et en </a:t>
            </a:r>
          </a:p>
          <a:p>
            <a:pPr algn="just">
              <a:lnSpc>
                <a:spcPct val="200000"/>
              </a:lnSpc>
              <a:buNone/>
            </a:pPr>
            <a:r>
              <a:rPr lang="fr-FR" sz="3800" dirty="0">
                <a:latin typeface="Arial" pitchFamily="34" charset="0"/>
                <a:cs typeface="Arial" pitchFamily="34" charset="0"/>
              </a:rPr>
              <a:t>recherche clinique</a:t>
            </a:r>
          </a:p>
          <a:p>
            <a:pPr algn="just">
              <a:lnSpc>
                <a:spcPct val="200000"/>
              </a:lnSpc>
              <a:buNone/>
            </a:pPr>
            <a:r>
              <a:rPr lang="fr-FR" sz="3800" dirty="0">
                <a:latin typeface="Arial" pitchFamily="34" charset="0"/>
                <a:cs typeface="Arial" pitchFamily="34" charset="0"/>
              </a:rPr>
              <a:t>Objectifs : </a:t>
            </a:r>
            <a:endParaRPr lang="en-US" sz="3800" dirty="0">
              <a:latin typeface="Arial" pitchFamily="34" charset="0"/>
              <a:cs typeface="Arial" pitchFamily="34" charset="0"/>
            </a:endParaRPr>
          </a:p>
          <a:p>
            <a:pPr lvl="1" algn="just">
              <a:lnSpc>
                <a:spcPct val="200000"/>
              </a:lnSpc>
              <a:buFont typeface="Wingdings" pitchFamily="2" charset="2"/>
              <a:buChar char="§"/>
            </a:pPr>
            <a:r>
              <a:rPr lang="en-US" sz="3800" dirty="0">
                <a:latin typeface="Arial" pitchFamily="34" charset="0"/>
                <a:cs typeface="Arial" pitchFamily="34" charset="0"/>
              </a:rPr>
              <a:t>Identifier les variables qui </a:t>
            </a:r>
            <a:r>
              <a:rPr lang="en-US" sz="3800" dirty="0" err="1">
                <a:latin typeface="Arial" pitchFamily="34" charset="0"/>
                <a:cs typeface="Arial" pitchFamily="34" charset="0"/>
              </a:rPr>
              <a:t>caractérisent</a:t>
            </a:r>
            <a:r>
              <a:rPr lang="en-US" sz="3800" dirty="0">
                <a:latin typeface="Arial" pitchFamily="34" charset="0"/>
                <a:cs typeface="Arial" pitchFamily="34" charset="0"/>
              </a:rPr>
              <a:t> les </a:t>
            </a:r>
            <a:r>
              <a:rPr lang="en-US" sz="3800" dirty="0" err="1">
                <a:latin typeface="Arial" pitchFamily="34" charset="0"/>
                <a:cs typeface="Arial" pitchFamily="34" charset="0"/>
              </a:rPr>
              <a:t>différentes</a:t>
            </a:r>
            <a:r>
              <a:rPr lang="en-US" sz="3800" dirty="0">
                <a:latin typeface="Arial" pitchFamily="34" charset="0"/>
                <a:cs typeface="Arial" pitchFamily="34" charset="0"/>
              </a:rPr>
              <a:t> </a:t>
            </a:r>
            <a:r>
              <a:rPr lang="en-US" sz="3800" dirty="0" err="1">
                <a:latin typeface="Arial" pitchFamily="34" charset="0"/>
                <a:cs typeface="Arial" pitchFamily="34" charset="0"/>
              </a:rPr>
              <a:t>catégories</a:t>
            </a:r>
            <a:r>
              <a:rPr lang="en-US" sz="3800" dirty="0">
                <a:latin typeface="Arial" pitchFamily="34" charset="0"/>
                <a:cs typeface="Arial" pitchFamily="34" charset="0"/>
              </a:rPr>
              <a:t> </a:t>
            </a:r>
          </a:p>
          <a:p>
            <a:pPr lvl="1" algn="just">
              <a:lnSpc>
                <a:spcPct val="200000"/>
              </a:lnSpc>
              <a:buFont typeface="Wingdings" pitchFamily="2" charset="2"/>
              <a:buChar char="§"/>
            </a:pPr>
            <a:r>
              <a:rPr lang="fr-FR" sz="3800" dirty="0">
                <a:latin typeface="Arial" pitchFamily="34" charset="0"/>
                <a:cs typeface="Arial" pitchFamily="34" charset="0"/>
              </a:rPr>
              <a:t>Identifier  les  facteur de confusion.</a:t>
            </a:r>
          </a:p>
          <a:p>
            <a:pPr lvl="1" algn="just">
              <a:lnSpc>
                <a:spcPct val="200000"/>
              </a:lnSpc>
              <a:buFont typeface="Wingdings" pitchFamily="2" charset="2"/>
              <a:buChar char="§"/>
            </a:pPr>
            <a:r>
              <a:rPr lang="fr-FR" sz="3800" dirty="0">
                <a:latin typeface="Arial" pitchFamily="34" charset="0"/>
                <a:cs typeface="Arial" pitchFamily="34" charset="0"/>
              </a:rPr>
              <a:t>Élaborer des scores prédictifs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a:xfrm>
            <a:off x="457200" y="1628800"/>
            <a:ext cx="8229600" cy="4525963"/>
          </a:xfrm>
        </p:spPr>
        <p:txBody>
          <a:bodyPr/>
          <a:lstStyle/>
          <a:p>
            <a:r>
              <a:rPr lang="fr-FR" dirty="0"/>
              <a:t>Introduction</a:t>
            </a:r>
          </a:p>
          <a:p>
            <a:r>
              <a:rPr lang="fr-FR" dirty="0"/>
              <a:t>Régression logistique</a:t>
            </a:r>
          </a:p>
          <a:p>
            <a:r>
              <a:rPr lang="fr-FR" dirty="0"/>
              <a:t>Kernel Principal Components </a:t>
            </a:r>
            <a:r>
              <a:rPr lang="fr-FR" dirty="0" err="1"/>
              <a:t>Analysis</a:t>
            </a:r>
            <a:endParaRPr lang="fr-FR" dirty="0"/>
          </a:p>
          <a:p>
            <a:r>
              <a:rPr lang="fr-FR" dirty="0"/>
              <a:t> </a:t>
            </a:r>
            <a:r>
              <a:rPr lang="en-CA" dirty="0"/>
              <a:t>Implementation in python GitHub</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p:txBody>
          <a:bodyPr>
            <a:noAutofit/>
          </a:bodyPr>
          <a:lstStyle/>
          <a:p>
            <a:pPr algn="just">
              <a:lnSpc>
                <a:spcPct val="150000"/>
              </a:lnSpc>
              <a:buFont typeface="Wingdings" panose="05000000000000000000" pitchFamily="2" charset="2"/>
              <a:buChar char="q"/>
            </a:pPr>
            <a:r>
              <a:rPr lang="fr-FR" sz="1600" b="1" dirty="0">
                <a:latin typeface="Arial" pitchFamily="34" charset="0"/>
                <a:cs typeface="Arial" pitchFamily="34" charset="0"/>
              </a:rPr>
              <a:t>La régression logistique :</a:t>
            </a:r>
          </a:p>
          <a:p>
            <a:pPr marL="0" indent="0" algn="just">
              <a:lnSpc>
                <a:spcPct val="150000"/>
              </a:lnSpc>
              <a:buNone/>
            </a:pPr>
            <a:endParaRPr lang="fr-FR" sz="1600" b="1"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les deux valeurs possibles d’une variable binaire seront codées par 1 et 0    </a:t>
            </a:r>
          </a:p>
          <a:p>
            <a:pPr marL="0" indent="0" algn="just">
              <a:lnSpc>
                <a:spcPct val="150000"/>
              </a:lnSpc>
              <a:buNone/>
            </a:pPr>
            <a:endParaRPr lang="fr-FR" sz="1600"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caractérise une relation entre une variable dépendante qualitative, et une ou plusieurs variables explicatives qualitatives ou quantitatives.</a:t>
            </a:r>
          </a:p>
          <a:p>
            <a:pPr marL="0" indent="0" algn="just">
              <a:lnSpc>
                <a:spcPct val="150000"/>
              </a:lnSpc>
              <a:buNone/>
            </a:pPr>
            <a:endParaRPr lang="fr-FR" sz="1600"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Elle a le même principe que celui de la régression linéaire. </a:t>
            </a:r>
          </a:p>
          <a:p>
            <a:pPr marL="0" indent="0" algn="just">
              <a:lnSpc>
                <a:spcPct val="150000"/>
              </a:lnSpc>
              <a:buNone/>
            </a:pPr>
            <a:endParaRPr lang="fr-FR" sz="1600" dirty="0">
              <a:latin typeface="Arial" pitchFamily="34" charset="0"/>
              <a:cs typeface="Arial" pitchFamily="34" charset="0"/>
            </a:endParaRPr>
          </a:p>
          <a:p>
            <a:pPr marL="0" indent="0" algn="just">
              <a:lnSpc>
                <a:spcPct val="150000"/>
              </a:lnSpc>
              <a:buNone/>
            </a:pPr>
            <a:endParaRPr lang="fr-FR"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83CC12-37F4-41D2-8C17-1E5EFB9E03EB}"/>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E5DBA515-DEC8-4CF8-8D61-DE3DC72CCB69}"/>
              </a:ext>
            </a:extLst>
          </p:cNvPr>
          <p:cNvSpPr>
            <a:spLocks noGrp="1"/>
          </p:cNvSpPr>
          <p:nvPr>
            <p:ph idx="1"/>
          </p:nvPr>
        </p:nvSpPr>
        <p:spPr/>
        <p:txBody>
          <a:bodyPr>
            <a:normAutofit/>
          </a:bodyPr>
          <a:lstStyle/>
          <a:p>
            <a:pPr algn="just">
              <a:lnSpc>
                <a:spcPct val="150000"/>
              </a:lnSpc>
              <a:buFont typeface="Wingdings" panose="05000000000000000000" pitchFamily="2" charset="2"/>
              <a:buChar char="q"/>
            </a:pPr>
            <a:r>
              <a:rPr lang="fr-FR" sz="1600" b="1" dirty="0">
                <a:latin typeface="Arial" pitchFamily="34" charset="0"/>
                <a:cs typeface="Arial" pitchFamily="34" charset="0"/>
              </a:rPr>
              <a:t>Kernel Principal Components </a:t>
            </a:r>
            <a:r>
              <a:rPr lang="fr-FR" sz="1600" b="1" dirty="0" err="1">
                <a:latin typeface="Arial" pitchFamily="34" charset="0"/>
                <a:cs typeface="Arial" pitchFamily="34" charset="0"/>
              </a:rPr>
              <a:t>Analysis</a:t>
            </a:r>
            <a:endParaRPr lang="fr-FR" sz="1600" b="1" dirty="0">
              <a:latin typeface="Arial" pitchFamily="34" charset="0"/>
              <a:cs typeface="Arial" pitchFamily="34" charset="0"/>
            </a:endParaRPr>
          </a:p>
          <a:p>
            <a:pPr algn="just">
              <a:lnSpc>
                <a:spcPct val="160000"/>
              </a:lnSpc>
            </a:pPr>
            <a:endParaRPr lang="fr-FR" sz="1600"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Le plongement d’un algorithme linéaire dans une variété non-linéaire peut s’effectuer à l’aide du kernel trick</a:t>
            </a:r>
          </a:p>
          <a:p>
            <a:pPr algn="just">
              <a:lnSpc>
                <a:spcPct val="150000"/>
              </a:lnSpc>
            </a:pPr>
            <a:endParaRPr lang="fr-FR" sz="1600"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Les méthodes à noyaux permettent de ne pas avoir à définir la variété dans laquelle on travaille pour appliquer nos algorithmes</a:t>
            </a:r>
          </a:p>
          <a:p>
            <a:pPr algn="just">
              <a:lnSpc>
                <a:spcPct val="150000"/>
              </a:lnSpc>
            </a:pPr>
            <a:endParaRPr lang="fr-FR" sz="1600" dirty="0">
              <a:latin typeface="Arial" pitchFamily="34" charset="0"/>
              <a:cs typeface="Arial" pitchFamily="34" charset="0"/>
            </a:endParaRPr>
          </a:p>
          <a:p>
            <a:pPr algn="l">
              <a:buFont typeface="Arial" panose="020B0604020202020204" pitchFamily="34" charset="0"/>
              <a:buChar char="•"/>
            </a:pPr>
            <a:r>
              <a:rPr lang="fr-FR" sz="1600" dirty="0">
                <a:latin typeface="Arial" pitchFamily="34" charset="0"/>
                <a:cs typeface="Arial" pitchFamily="34" charset="0"/>
              </a:rPr>
              <a:t>La réduction dimensionnelle non-linéaire par </a:t>
            </a:r>
            <a:r>
              <a:rPr lang="fr-FR" sz="1600" dirty="0" err="1">
                <a:latin typeface="Arial" pitchFamily="34" charset="0"/>
                <a:cs typeface="Arial" pitchFamily="34" charset="0"/>
              </a:rPr>
              <a:t>kPCA</a:t>
            </a:r>
            <a:r>
              <a:rPr lang="fr-FR" sz="1600" dirty="0">
                <a:latin typeface="Arial" pitchFamily="34" charset="0"/>
                <a:cs typeface="Arial" pitchFamily="34" charset="0"/>
              </a:rPr>
              <a:t> n’est pas la plus utilisée, mais elle illustre la transition entre les méthodes linéaires et non-linéaires</a:t>
            </a:r>
          </a:p>
        </p:txBody>
      </p:sp>
    </p:spTree>
    <p:extLst>
      <p:ext uri="{BB962C8B-B14F-4D97-AF65-F5344CB8AC3E}">
        <p14:creationId xmlns:p14="http://schemas.microsoft.com/office/powerpoint/2010/main" val="89845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p:spPr>
        <p:txBody>
          <a:bodyPr/>
          <a:lstStyle/>
          <a:p>
            <a:r>
              <a:rPr lang="fr-FR" dirty="0"/>
              <a:t>La régression logistique  </a:t>
            </a:r>
          </a:p>
        </p:txBody>
      </p:sp>
      <p:sp>
        <p:nvSpPr>
          <p:cNvPr id="3" name="Espace réservé du contenu 2"/>
          <p:cNvSpPr>
            <a:spLocks noGrp="1"/>
          </p:cNvSpPr>
          <p:nvPr>
            <p:ph idx="1"/>
          </p:nvPr>
        </p:nvSpPr>
        <p:spPr>
          <a:xfrm>
            <a:off x="755576" y="760140"/>
            <a:ext cx="7859216" cy="5112568"/>
          </a:xfrm>
        </p:spPr>
        <p:txBody>
          <a:bodyPr>
            <a:normAutofit lnSpcReduction="10000"/>
          </a:bodyPr>
          <a:lstStyle/>
          <a:p>
            <a:pPr>
              <a:buNone/>
            </a:pPr>
            <a:endParaRPr lang="en-US" altLang="ja-JP" sz="2000" dirty="0">
              <a:latin typeface="Times New Roman" panose="02020603050405020304" pitchFamily="18" charset="0"/>
            </a:endParaRPr>
          </a:p>
          <a:p>
            <a:pPr>
              <a:buNone/>
            </a:pPr>
            <a:endParaRPr lang="en-US" altLang="ja-JP" sz="2000" dirty="0">
              <a:latin typeface="Times New Roman" panose="02020603050405020304" pitchFamily="18" charset="0"/>
            </a:endParaRPr>
          </a:p>
          <a:p>
            <a:pPr algn="just"/>
            <a:r>
              <a:rPr lang="fr-FR" sz="1600" b="1" i="0" dirty="0">
                <a:effectLst/>
                <a:latin typeface="Roboto" panose="02000000000000000000" pitchFamily="2" charset="0"/>
              </a:rPr>
              <a:t>La régression logistique est fréquemment utilisée en sciences sociales car elle permet d’effectuer un raisonnement dit </a:t>
            </a:r>
            <a:r>
              <a:rPr lang="fr-FR" sz="1600" b="1" i="1" dirty="0">
                <a:effectLst/>
                <a:latin typeface="Roboto" panose="02000000000000000000" pitchFamily="2" charset="0"/>
              </a:rPr>
              <a:t>toutes choses étant égales par ailleurs</a:t>
            </a:r>
            <a:r>
              <a:rPr lang="fr-FR" sz="1600" b="1" i="0" dirty="0">
                <a:effectLst/>
                <a:latin typeface="Roboto" panose="02000000000000000000" pitchFamily="2" charset="0"/>
              </a:rPr>
              <a:t>. Plus précisément, la régression logistique a pour but d’isoler les effets de chaque variable, c’est-à-dire d’identifier les effets résiduels d’une variable explicative sur une variable d’intérêt, une fois pris en compte les autres variables explicatives introduites dans le modèle. La régression logistique est ainsi prisée en épidémiologie pour identifier les facteurs associés à telle ou telle pathologie.</a:t>
            </a:r>
          </a:p>
          <a:p>
            <a:pPr marL="0" indent="0" algn="just">
              <a:buNone/>
            </a:pPr>
            <a:endParaRPr lang="fr-FR" sz="1600" b="1" i="0" dirty="0">
              <a:effectLst/>
              <a:latin typeface="Roboto" panose="02000000000000000000" pitchFamily="2" charset="0"/>
            </a:endParaRPr>
          </a:p>
          <a:p>
            <a:pPr algn="just"/>
            <a:r>
              <a:rPr lang="fr-FR" sz="1600" b="1" dirty="0">
                <a:latin typeface="Roboto" panose="02000000000000000000" pitchFamily="2" charset="0"/>
              </a:rPr>
              <a:t>La régression logistique ordinaire ou régression logistique binaire vise à expliquer une variable d’intérêt binaire (c’est-à-dire de type « oui / non » ou « vrai / faux »). Les variables explicatives qui seront introduites dans le modèle peuvent être quantitatives ou qualitatives.</a:t>
            </a:r>
          </a:p>
          <a:p>
            <a:pPr algn="just"/>
            <a:endParaRPr lang="fr-FR" sz="1400" dirty="0">
              <a:solidFill>
                <a:srgbClr val="666666"/>
              </a:solidFill>
              <a:latin typeface="Roboto" panose="02000000000000000000" pitchFamily="2" charset="0"/>
            </a:endParaRPr>
          </a:p>
          <a:p>
            <a:pPr marL="0" indent="0" algn="just">
              <a:buNone/>
            </a:pPr>
            <a:endParaRPr lang="fr-FR" sz="1400" b="0" i="0" dirty="0">
              <a:solidFill>
                <a:srgbClr val="666666"/>
              </a:solidFill>
              <a:effectLst/>
              <a:latin typeface="Roboto" panose="02000000000000000000" pitchFamily="2" charset="0"/>
            </a:endParaRPr>
          </a:p>
          <a:p>
            <a:pPr algn="just"/>
            <a:r>
              <a:rPr lang="fr-FR" sz="1600" b="1" dirty="0">
                <a:latin typeface="Roboto" panose="02000000000000000000" pitchFamily="2" charset="0"/>
              </a:rPr>
              <a:t>La régression logistique multinomiale est une extension de la régression logistique aux variables qualitatives à trois modalités ou plus, la régression logistique ordinale aux variables qualitatives à trois modalités ou plus qui sont ordonnées hiérarchiquement.</a:t>
            </a:r>
          </a:p>
          <a:p>
            <a:pPr>
              <a:buNone/>
            </a:pPr>
            <a:endParaRPr lang="en-US" altLang="fr-FR" sz="2000" dirty="0">
              <a:solidFill>
                <a:srgbClr val="0125FF"/>
              </a:solidFill>
              <a:latin typeface="Times New Roman" panose="02020603050405020304" pitchFamily="18" charset="0"/>
            </a:endParaRPr>
          </a:p>
          <a:p>
            <a:pPr>
              <a:buNone/>
            </a:pPr>
            <a:endParaRPr lang="fr-F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56E654A7-0E5E-4F92-A9FF-965777729BB4}"/>
              </a:ext>
            </a:extLst>
          </p:cNvPr>
          <p:cNvSpPr>
            <a:spLocks noGrp="1" noChangeArrowheads="1"/>
          </p:cNvSpPr>
          <p:nvPr>
            <p:ph type="title"/>
          </p:nvPr>
        </p:nvSpPr>
        <p:spPr>
          <a:xfrm>
            <a:off x="381000" y="0"/>
            <a:ext cx="8153400" cy="609600"/>
          </a:xfrm>
        </p:spPr>
        <p:txBody>
          <a:bodyPr>
            <a:normAutofit fontScale="90000"/>
          </a:bodyPr>
          <a:lstStyle/>
          <a:p>
            <a:pPr>
              <a:defRPr/>
            </a:pPr>
            <a:r>
              <a:rPr lang="en-US" sz="3600" dirty="0">
                <a:solidFill>
                  <a:srgbClr val="0125FF"/>
                </a:solidFill>
                <a:ea typeface="ＭＳ Ｐゴシック" charset="0"/>
                <a:cs typeface="ＭＳ Ｐゴシック" charset="0"/>
              </a:rPr>
              <a:t>Binary Logistic Regression Model</a:t>
            </a:r>
          </a:p>
        </p:txBody>
      </p:sp>
      <p:sp>
        <p:nvSpPr>
          <p:cNvPr id="234499" name="Text Box 3">
            <a:extLst>
              <a:ext uri="{FF2B5EF4-FFF2-40B4-BE49-F238E27FC236}">
                <a16:creationId xmlns:a16="http://schemas.microsoft.com/office/drawing/2014/main" id="{72034198-2268-4AF1-AF19-63A0BC916E5F}"/>
              </a:ext>
            </a:extLst>
          </p:cNvPr>
          <p:cNvSpPr txBox="1">
            <a:spLocks noChangeArrowheads="1"/>
          </p:cNvSpPr>
          <p:nvPr/>
        </p:nvSpPr>
        <p:spPr bwMode="auto">
          <a:xfrm>
            <a:off x="47625" y="609600"/>
            <a:ext cx="3962400" cy="584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fr-FR" sz="3600" i="1">
                <a:solidFill>
                  <a:srgbClr val="FFFF66"/>
                </a:solidFill>
                <a:latin typeface="Times New Roman" panose="02020603050405020304" pitchFamily="18" charset="0"/>
              </a:rPr>
              <a:t>Y</a:t>
            </a:r>
            <a:r>
              <a:rPr lang="en-US" altLang="fr-FR" sz="3600">
                <a:solidFill>
                  <a:srgbClr val="FFFF66"/>
                </a:solidFill>
                <a:latin typeface="Times New Roman" panose="02020603050405020304" pitchFamily="18" charset="0"/>
              </a:rPr>
              <a:t> = Binary response</a:t>
            </a:r>
          </a:p>
        </p:txBody>
      </p:sp>
      <p:sp>
        <p:nvSpPr>
          <p:cNvPr id="234500" name="Text Box 4">
            <a:extLst>
              <a:ext uri="{FF2B5EF4-FFF2-40B4-BE49-F238E27FC236}">
                <a16:creationId xmlns:a16="http://schemas.microsoft.com/office/drawing/2014/main" id="{76CE0628-A1AB-48EA-84E5-64E01AC17D2D}"/>
              </a:ext>
            </a:extLst>
          </p:cNvPr>
          <p:cNvSpPr txBox="1">
            <a:spLocks noChangeArrowheads="1"/>
          </p:cNvSpPr>
          <p:nvPr/>
        </p:nvSpPr>
        <p:spPr bwMode="auto">
          <a:xfrm>
            <a:off x="4076700" y="609600"/>
            <a:ext cx="5067300" cy="646113"/>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fr-FR" sz="3600" i="1">
                <a:solidFill>
                  <a:srgbClr val="FFFF66"/>
                </a:solidFill>
                <a:latin typeface="Times New Roman" panose="02020603050405020304" pitchFamily="18" charset="0"/>
              </a:rPr>
              <a:t>X</a:t>
            </a:r>
            <a:r>
              <a:rPr lang="en-US" altLang="fr-FR" sz="3600">
                <a:solidFill>
                  <a:srgbClr val="FFFF66"/>
                </a:solidFill>
                <a:latin typeface="Times New Roman" panose="02020603050405020304" pitchFamily="18" charset="0"/>
              </a:rPr>
              <a:t> = Quantitative predictor</a:t>
            </a:r>
          </a:p>
        </p:txBody>
      </p:sp>
      <p:sp>
        <p:nvSpPr>
          <p:cNvPr id="234501" name="Text Box 5">
            <a:extLst>
              <a:ext uri="{FF2B5EF4-FFF2-40B4-BE49-F238E27FC236}">
                <a16:creationId xmlns:a16="http://schemas.microsoft.com/office/drawing/2014/main" id="{9BD76B9A-EFAE-4E51-B57D-2C4BD8FF41FA}"/>
              </a:ext>
            </a:extLst>
          </p:cNvPr>
          <p:cNvSpPr txBox="1">
            <a:spLocks noChangeArrowheads="1"/>
          </p:cNvSpPr>
          <p:nvPr/>
        </p:nvSpPr>
        <p:spPr bwMode="auto">
          <a:xfrm>
            <a:off x="665163" y="1295400"/>
            <a:ext cx="8402637" cy="646113"/>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l-GR" altLang="fr-FR" sz="3600" i="1">
                <a:solidFill>
                  <a:srgbClr val="FFFF66"/>
                </a:solidFill>
                <a:latin typeface="Times New Roman" panose="02020603050405020304" pitchFamily="18" charset="0"/>
              </a:rPr>
              <a:t>π</a:t>
            </a:r>
            <a:r>
              <a:rPr lang="en-US" altLang="fr-FR" sz="3600">
                <a:solidFill>
                  <a:srgbClr val="FFFF66"/>
                </a:solidFill>
                <a:latin typeface="Times New Roman" panose="02020603050405020304" pitchFamily="18" charset="0"/>
              </a:rPr>
              <a:t> = proportion of 1</a:t>
            </a:r>
            <a:r>
              <a:rPr lang="ja-JP" altLang="en-US" sz="3600">
                <a:solidFill>
                  <a:srgbClr val="FFFF66"/>
                </a:solidFill>
                <a:latin typeface="Times New Roman" panose="02020603050405020304" pitchFamily="18" charset="0"/>
              </a:rPr>
              <a:t>’</a:t>
            </a:r>
            <a:r>
              <a:rPr lang="en-US" altLang="ja-JP" sz="3600">
                <a:solidFill>
                  <a:srgbClr val="FFFF66"/>
                </a:solidFill>
                <a:latin typeface="Times New Roman" panose="02020603050405020304" pitchFamily="18" charset="0"/>
              </a:rPr>
              <a:t>s (yes,success) at any X</a:t>
            </a:r>
            <a:endParaRPr lang="en-US" altLang="fr-FR" sz="3600">
              <a:solidFill>
                <a:srgbClr val="FFFF66"/>
              </a:solidFill>
              <a:latin typeface="Times New Roman" panose="02020603050405020304" pitchFamily="18" charset="0"/>
            </a:endParaRPr>
          </a:p>
        </p:txBody>
      </p:sp>
      <p:graphicFrame>
        <p:nvGraphicFramePr>
          <p:cNvPr id="234502" name="Object 2">
            <a:extLst>
              <a:ext uri="{FF2B5EF4-FFF2-40B4-BE49-F238E27FC236}">
                <a16:creationId xmlns:a16="http://schemas.microsoft.com/office/drawing/2014/main" id="{EE8327FC-3F75-4B09-8452-A5C6799AD758}"/>
              </a:ext>
            </a:extLst>
          </p:cNvPr>
          <p:cNvGraphicFramePr>
            <a:graphicFrameLocks noChangeAspect="1"/>
          </p:cNvGraphicFramePr>
          <p:nvPr/>
        </p:nvGraphicFramePr>
        <p:xfrm>
          <a:off x="4983163" y="3168650"/>
          <a:ext cx="3770312" cy="1862138"/>
        </p:xfrm>
        <a:graphic>
          <a:graphicData uri="http://schemas.openxmlformats.org/presentationml/2006/ole">
            <mc:AlternateContent xmlns:mc="http://schemas.openxmlformats.org/markup-compatibility/2006">
              <mc:Choice xmlns:v="urn:schemas-microsoft-com:vml" Requires="v">
                <p:oleObj spid="_x0000_s1030" name="Equation" r:id="rId3" imgW="927100" imgH="457200" progId="Equation.DSMT4">
                  <p:embed/>
                </p:oleObj>
              </mc:Choice>
              <mc:Fallback>
                <p:oleObj name="Equation" r:id="rId3" imgW="927100" imgH="457200" progId="Equation.DSMT4">
                  <p:embed/>
                  <p:pic>
                    <p:nvPicPr>
                      <p:cNvPr id="234502" name="Object 2">
                        <a:extLst>
                          <a:ext uri="{FF2B5EF4-FFF2-40B4-BE49-F238E27FC236}">
                            <a16:creationId xmlns:a16="http://schemas.microsoft.com/office/drawing/2014/main" id="{EE8327FC-3F75-4B09-8452-A5C6799AD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3163" y="3168650"/>
                        <a:ext cx="3770312" cy="1862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4503" name="Text Box 7">
            <a:extLst>
              <a:ext uri="{FF2B5EF4-FFF2-40B4-BE49-F238E27FC236}">
                <a16:creationId xmlns:a16="http://schemas.microsoft.com/office/drawing/2014/main" id="{F9B1E567-F743-4F7E-AD7E-1D0F8CD4A026}"/>
              </a:ext>
            </a:extLst>
          </p:cNvPr>
          <p:cNvSpPr txBox="1">
            <a:spLocks noChangeArrowheads="1"/>
          </p:cNvSpPr>
          <p:nvPr/>
        </p:nvSpPr>
        <p:spPr bwMode="auto">
          <a:xfrm>
            <a:off x="82550" y="1981200"/>
            <a:ext cx="9448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fr-FR" sz="3200">
                <a:solidFill>
                  <a:srgbClr val="0125FF"/>
                </a:solidFill>
                <a:latin typeface="Times New Roman" panose="02020603050405020304" pitchFamily="18" charset="0"/>
              </a:rPr>
              <a:t>Equivalent forms of the logistic regression model:</a:t>
            </a:r>
          </a:p>
        </p:txBody>
      </p:sp>
      <p:sp>
        <p:nvSpPr>
          <p:cNvPr id="234504" name="Text Box 8">
            <a:extLst>
              <a:ext uri="{FF2B5EF4-FFF2-40B4-BE49-F238E27FC236}">
                <a16:creationId xmlns:a16="http://schemas.microsoft.com/office/drawing/2014/main" id="{BCBB0978-AA9D-4ED4-856D-41BF389ADAAC}"/>
              </a:ext>
            </a:extLst>
          </p:cNvPr>
          <p:cNvSpPr txBox="1">
            <a:spLocks noChangeArrowheads="1"/>
          </p:cNvSpPr>
          <p:nvPr/>
        </p:nvSpPr>
        <p:spPr bwMode="auto">
          <a:xfrm>
            <a:off x="2819400" y="4953000"/>
            <a:ext cx="495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fr-FR" sz="3600" i="1">
                <a:solidFill>
                  <a:srgbClr val="0125FF"/>
                </a:solidFill>
                <a:latin typeface="Times New Roman" panose="02020603050405020304" pitchFamily="18" charset="0"/>
              </a:rPr>
              <a:t>What does this look like?</a:t>
            </a:r>
          </a:p>
        </p:txBody>
      </p:sp>
      <p:graphicFrame>
        <p:nvGraphicFramePr>
          <p:cNvPr id="250883" name="Object 3">
            <a:extLst>
              <a:ext uri="{FF2B5EF4-FFF2-40B4-BE49-F238E27FC236}">
                <a16:creationId xmlns:a16="http://schemas.microsoft.com/office/drawing/2014/main" id="{E2BE641E-11C7-4BD2-BBA2-4A6545DA9A4E}"/>
              </a:ext>
            </a:extLst>
          </p:cNvPr>
          <p:cNvGraphicFramePr>
            <a:graphicFrameLocks noChangeAspect="1"/>
          </p:cNvGraphicFramePr>
          <p:nvPr/>
        </p:nvGraphicFramePr>
        <p:xfrm>
          <a:off x="55563" y="3252788"/>
          <a:ext cx="4627562" cy="1431925"/>
        </p:xfrm>
        <a:graphic>
          <a:graphicData uri="http://schemas.openxmlformats.org/presentationml/2006/ole">
            <mc:AlternateContent xmlns:mc="http://schemas.openxmlformats.org/markup-compatibility/2006">
              <mc:Choice xmlns:v="urn:schemas-microsoft-com:vml" Requires="v">
                <p:oleObj spid="_x0000_s1031" name="Equation" r:id="rId5" imgW="1397000" imgH="431800" progId="Equation.3">
                  <p:embed/>
                </p:oleObj>
              </mc:Choice>
              <mc:Fallback>
                <p:oleObj name="Equation" r:id="rId5" imgW="1397000" imgH="431800" progId="Equation.3">
                  <p:embed/>
                  <p:pic>
                    <p:nvPicPr>
                      <p:cNvPr id="250883" name="Object 3">
                        <a:extLst>
                          <a:ext uri="{FF2B5EF4-FFF2-40B4-BE49-F238E27FC236}">
                            <a16:creationId xmlns:a16="http://schemas.microsoft.com/office/drawing/2014/main" id="{E2BE641E-11C7-4BD2-BBA2-4A6545DA9A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3" y="3252788"/>
                        <a:ext cx="4627562" cy="1431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a:extLst>
              <a:ext uri="{FF2B5EF4-FFF2-40B4-BE49-F238E27FC236}">
                <a16:creationId xmlns:a16="http://schemas.microsoft.com/office/drawing/2014/main" id="{254BA593-284D-43EE-B4E0-39D860354634}"/>
              </a:ext>
            </a:extLst>
          </p:cNvPr>
          <p:cNvSpPr txBox="1">
            <a:spLocks noChangeArrowheads="1"/>
          </p:cNvSpPr>
          <p:nvPr/>
        </p:nvSpPr>
        <p:spPr bwMode="auto">
          <a:xfrm>
            <a:off x="969963" y="2667000"/>
            <a:ext cx="2611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fr-FR" sz="3600">
                <a:solidFill>
                  <a:srgbClr val="0125FF"/>
                </a:solidFill>
                <a:latin typeface="Times New Roman" panose="02020603050405020304" pitchFamily="18" charset="0"/>
              </a:rPr>
              <a:t>Logit form</a:t>
            </a:r>
          </a:p>
        </p:txBody>
      </p:sp>
      <p:sp>
        <p:nvSpPr>
          <p:cNvPr id="11" name="TextBox 10">
            <a:extLst>
              <a:ext uri="{FF2B5EF4-FFF2-40B4-BE49-F238E27FC236}">
                <a16:creationId xmlns:a16="http://schemas.microsoft.com/office/drawing/2014/main" id="{46A289E8-A7BB-4B35-9A65-0CEE57F4C10E}"/>
              </a:ext>
            </a:extLst>
          </p:cNvPr>
          <p:cNvSpPr txBox="1">
            <a:spLocks noChangeArrowheads="1"/>
          </p:cNvSpPr>
          <p:nvPr/>
        </p:nvSpPr>
        <p:spPr bwMode="auto">
          <a:xfrm>
            <a:off x="5237163" y="2617788"/>
            <a:ext cx="3297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fr-FR" sz="3600">
                <a:solidFill>
                  <a:srgbClr val="0125FF"/>
                </a:solidFill>
                <a:latin typeface="Times New Roman" panose="02020603050405020304" pitchFamily="18" charset="0"/>
              </a:rPr>
              <a:t>Probability form</a:t>
            </a:r>
          </a:p>
        </p:txBody>
      </p:sp>
      <p:sp>
        <p:nvSpPr>
          <p:cNvPr id="12" name="TextBox 11">
            <a:extLst>
              <a:ext uri="{FF2B5EF4-FFF2-40B4-BE49-F238E27FC236}">
                <a16:creationId xmlns:a16="http://schemas.microsoft.com/office/drawing/2014/main" id="{A4B41536-4E4A-486B-A750-30D632A8E73E}"/>
              </a:ext>
            </a:extLst>
          </p:cNvPr>
          <p:cNvSpPr txBox="1">
            <a:spLocks noChangeArrowheads="1"/>
          </p:cNvSpPr>
          <p:nvPr/>
        </p:nvSpPr>
        <p:spPr bwMode="auto">
          <a:xfrm>
            <a:off x="152400" y="5486400"/>
            <a:ext cx="6651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fr-FR" sz="3600">
                <a:solidFill>
                  <a:srgbClr val="0125FF"/>
                </a:solidFill>
                <a:latin typeface="Times New Roman" panose="02020603050405020304" pitchFamily="18" charset="0"/>
              </a:rPr>
              <a:t>N.B.: This is natural log (aka </a:t>
            </a:r>
            <a:r>
              <a:rPr lang="ja-JP" altLang="en-US" sz="3600">
                <a:solidFill>
                  <a:srgbClr val="0125FF"/>
                </a:solidFill>
                <a:latin typeface="Times New Roman" panose="02020603050405020304" pitchFamily="18" charset="0"/>
              </a:rPr>
              <a:t>“</a:t>
            </a:r>
            <a:r>
              <a:rPr lang="en-US" altLang="ja-JP" sz="3600">
                <a:solidFill>
                  <a:srgbClr val="0125FF"/>
                </a:solidFill>
                <a:latin typeface="Times New Roman" panose="02020603050405020304" pitchFamily="18" charset="0"/>
              </a:rPr>
              <a:t>ln</a:t>
            </a:r>
            <a:r>
              <a:rPr lang="ja-JP" altLang="en-US" sz="3600">
                <a:solidFill>
                  <a:srgbClr val="0125FF"/>
                </a:solidFill>
                <a:latin typeface="Times New Roman" panose="02020603050405020304" pitchFamily="18" charset="0"/>
              </a:rPr>
              <a:t>”</a:t>
            </a:r>
            <a:r>
              <a:rPr lang="en-US" altLang="ja-JP" sz="3600">
                <a:solidFill>
                  <a:srgbClr val="0125FF"/>
                </a:solidFill>
                <a:latin typeface="Times New Roman" panose="02020603050405020304" pitchFamily="18" charset="0"/>
              </a:rPr>
              <a:t>)</a:t>
            </a:r>
            <a:endParaRPr lang="en-US" altLang="fr-FR" sz="3600">
              <a:solidFill>
                <a:srgbClr val="0125FF"/>
              </a:solidFill>
              <a:latin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2E9916F1-8D56-4A6D-B694-F1D5F460D808}"/>
              </a:ext>
            </a:extLst>
          </p:cNvPr>
          <p:cNvCxnSpPr>
            <a:cxnSpLocks noChangeShapeType="1"/>
          </p:cNvCxnSpPr>
          <p:nvPr/>
        </p:nvCxnSpPr>
        <p:spPr bwMode="auto">
          <a:xfrm rot="16200000" flipV="1">
            <a:off x="-76200" y="4810125"/>
            <a:ext cx="1371600" cy="152400"/>
          </a:xfrm>
          <a:prstGeom prst="straightConnector1">
            <a:avLst/>
          </a:prstGeom>
          <a:noFill/>
          <a:ln w="25400">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4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45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45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nodeType="afterGroup">
                            <p:stCondLst>
                              <p:cond delay="0"/>
                            </p:stCondLst>
                            <p:childTnLst>
                              <p:par>
                                <p:cTn id="24" presetID="9" presetClass="entr" presetSubtype="0" fill="hold" nodeType="afterEffect">
                                  <p:stCondLst>
                                    <p:cond delay="0"/>
                                  </p:stCondLst>
                                  <p:childTnLst>
                                    <p:set>
                                      <p:cBhvr>
                                        <p:cTn id="25" dur="1" fill="hold">
                                          <p:stCondLst>
                                            <p:cond delay="0"/>
                                          </p:stCondLst>
                                        </p:cTn>
                                        <p:tgtEl>
                                          <p:spTgt spid="250883"/>
                                        </p:tgtEl>
                                        <p:attrNameLst>
                                          <p:attrName>style.visibility</p:attrName>
                                        </p:attrNameLst>
                                      </p:cBhvr>
                                      <p:to>
                                        <p:strVal val="visible"/>
                                      </p:to>
                                    </p:set>
                                    <p:animEffect transition="in" filter="dissolve">
                                      <p:cBhvr>
                                        <p:cTn id="26" dur="500"/>
                                        <p:tgtEl>
                                          <p:spTgt spid="2508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par>
                          <p:cTn id="31" fill="hold" nodeType="afterGroup">
                            <p:stCondLst>
                              <p:cond delay="0"/>
                            </p:stCondLst>
                            <p:childTnLst>
                              <p:par>
                                <p:cTn id="32" presetID="9" presetClass="entr" presetSubtype="0" fill="hold" nodeType="afterEffect">
                                  <p:stCondLst>
                                    <p:cond delay="0"/>
                                  </p:stCondLst>
                                  <p:childTnLst>
                                    <p:set>
                                      <p:cBhvr>
                                        <p:cTn id="33" dur="1" fill="hold">
                                          <p:stCondLst>
                                            <p:cond delay="0"/>
                                          </p:stCondLst>
                                        </p:cTn>
                                        <p:tgtEl>
                                          <p:spTgt spid="234502"/>
                                        </p:tgtEl>
                                        <p:attrNameLst>
                                          <p:attrName>style.visibility</p:attrName>
                                        </p:attrNameLst>
                                      </p:cBhvr>
                                      <p:to>
                                        <p:strVal val="visible"/>
                                      </p:to>
                                    </p:set>
                                    <p:animEffect transition="in" filter="dissolve">
                                      <p:cBhvr>
                                        <p:cTn id="34" dur="500"/>
                                        <p:tgtEl>
                                          <p:spTgt spid="23450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par>
                          <p:cTn id="39" fill="hold" nodeType="afterGroup">
                            <p:stCondLst>
                              <p:cond delay="0"/>
                            </p:stCondLst>
                            <p:childTnLst>
                              <p:par>
                                <p:cTn id="40" presetID="22" presetClass="entr" presetSubtype="4"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10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4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nimBg="1" autoUpdateAnimBg="0"/>
      <p:bldP spid="234500" grpId="0" animBg="1" autoUpdateAnimBg="0"/>
      <p:bldP spid="234501" grpId="0" animBg="1" autoUpdateAnimBg="0"/>
      <p:bldP spid="234503" grpId="0" autoUpdateAnimBg="0"/>
      <p:bldP spid="234504"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p:spPr>
        <p:txBody>
          <a:bodyPr/>
          <a:lstStyle/>
          <a:p>
            <a:r>
              <a:rPr lang="fr-FR" dirty="0"/>
              <a:t>La régression logistique  </a:t>
            </a:r>
          </a:p>
        </p:txBody>
      </p:sp>
      <p:sp>
        <p:nvSpPr>
          <p:cNvPr id="3" name="Espace réservé du contenu 2"/>
          <p:cNvSpPr>
            <a:spLocks noGrp="1"/>
          </p:cNvSpPr>
          <p:nvPr>
            <p:ph idx="1"/>
          </p:nvPr>
        </p:nvSpPr>
        <p:spPr>
          <a:xfrm>
            <a:off x="179512" y="1196752"/>
            <a:ext cx="8507288" cy="5472608"/>
          </a:xfrm>
        </p:spPr>
        <p:txBody>
          <a:bodyPr/>
          <a:lstStyle/>
          <a:p>
            <a:pPr>
              <a:buNone/>
            </a:pPr>
            <a:endParaRPr lang="en-US" altLang="fr-FR" sz="2000" dirty="0">
              <a:solidFill>
                <a:srgbClr val="0125FF"/>
              </a:solidFill>
              <a:latin typeface="Times New Roman" panose="02020603050405020304" pitchFamily="18" charset="0"/>
            </a:endParaRPr>
          </a:p>
          <a:p>
            <a:pPr>
              <a:buNone/>
            </a:pPr>
            <a:endParaRPr lang="fr-FR" sz="2000" dirty="0"/>
          </a:p>
        </p:txBody>
      </p:sp>
      <p:pic>
        <p:nvPicPr>
          <p:cNvPr id="6" name="Picture 4">
            <a:extLst>
              <a:ext uri="{FF2B5EF4-FFF2-40B4-BE49-F238E27FC236}">
                <a16:creationId xmlns:a16="http://schemas.microsoft.com/office/drawing/2014/main" id="{C4DBB0D0-5F0F-466F-8A44-7AB7D01C8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6370067" cy="433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8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47F4E-C31D-4CA0-909F-2ED24AC03289}"/>
              </a:ext>
            </a:extLst>
          </p:cNvPr>
          <p:cNvSpPr>
            <a:spLocks noGrp="1"/>
          </p:cNvSpPr>
          <p:nvPr>
            <p:ph type="title"/>
          </p:nvPr>
        </p:nvSpPr>
        <p:spPr/>
        <p:txBody>
          <a:bodyPr>
            <a:normAutofit fontScale="90000"/>
          </a:bodyPr>
          <a:lstStyle/>
          <a:p>
            <a:r>
              <a:rPr lang="fr-FR" dirty="0"/>
              <a:t>Kernel Principal Components </a:t>
            </a:r>
            <a:r>
              <a:rPr lang="fr-FR" dirty="0" err="1"/>
              <a:t>Analysis</a:t>
            </a:r>
            <a:r>
              <a:rPr lang="fr-FR" dirty="0"/>
              <a:t> </a:t>
            </a:r>
            <a:br>
              <a:rPr lang="fr-FR" dirty="0"/>
            </a:br>
            <a:endParaRPr lang="fr-FR" dirty="0"/>
          </a:p>
        </p:txBody>
      </p:sp>
      <p:sp>
        <p:nvSpPr>
          <p:cNvPr id="3" name="Espace réservé du contenu 2">
            <a:extLst>
              <a:ext uri="{FF2B5EF4-FFF2-40B4-BE49-F238E27FC236}">
                <a16:creationId xmlns:a16="http://schemas.microsoft.com/office/drawing/2014/main" id="{5C3BF42E-E5EB-4449-9F41-D53B03D78185}"/>
              </a:ext>
            </a:extLst>
          </p:cNvPr>
          <p:cNvSpPr>
            <a:spLocks noGrp="1"/>
          </p:cNvSpPr>
          <p:nvPr>
            <p:ph idx="1"/>
          </p:nvPr>
        </p:nvSpPr>
        <p:spPr/>
        <p:txBody>
          <a:bodyPr>
            <a:normAutofit/>
          </a:bodyPr>
          <a:lstStyle/>
          <a:p>
            <a:r>
              <a:rPr lang="fr-FR" sz="2000" dirty="0"/>
              <a:t>L'Analyse en composantes principale à montré son efficacité dans le traitement des données linéaire, par contre quand il s'agit de données non linéaires on aura des difficultés à exploiter la corrélation potentielle entre les variables pour réduire la dimension. Car l'ACP consiste à trouver des relations linéaires entre les variables, or dans la projection de données non linéaires il nous est impossible de faire une séparation linéaire. Celle-ci sera erronée et pas représentative de nos variables et données. Comme le montre la figure ci-dessous :</a:t>
            </a:r>
          </a:p>
          <a:p>
            <a:pPr marL="0" indent="0">
              <a:buNone/>
            </a:pPr>
            <a:r>
              <a:rPr lang="fr-FR" sz="1200" b="0" i="0" dirty="0">
                <a:solidFill>
                  <a:srgbClr val="000000"/>
                </a:solidFill>
                <a:effectLst/>
                <a:latin typeface="Arial" panose="020B0604020202020204" pitchFamily="34" charset="0"/>
              </a:rPr>
              <a:t>Figure  - Représentation des données non linéaire par ACP classique</a:t>
            </a:r>
            <a:endParaRPr lang="fr-FR" sz="2000" dirty="0"/>
          </a:p>
        </p:txBody>
      </p:sp>
      <p:pic>
        <p:nvPicPr>
          <p:cNvPr id="4" name="Image 3">
            <a:extLst>
              <a:ext uri="{FF2B5EF4-FFF2-40B4-BE49-F238E27FC236}">
                <a16:creationId xmlns:a16="http://schemas.microsoft.com/office/drawing/2014/main" id="{802292DB-8E1B-462A-8059-D7459E83E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516149"/>
            <a:ext cx="3343742" cy="2067213"/>
          </a:xfrm>
          <a:prstGeom prst="rect">
            <a:avLst/>
          </a:prstGeom>
        </p:spPr>
      </p:pic>
      <p:pic>
        <p:nvPicPr>
          <p:cNvPr id="5" name="Image 4">
            <a:extLst>
              <a:ext uri="{FF2B5EF4-FFF2-40B4-BE49-F238E27FC236}">
                <a16:creationId xmlns:a16="http://schemas.microsoft.com/office/drawing/2014/main" id="{5DE8F74C-2D4E-4D1D-AE90-4FC3DABAA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4516149"/>
            <a:ext cx="3696216" cy="2086266"/>
          </a:xfrm>
          <a:prstGeom prst="rect">
            <a:avLst/>
          </a:prstGeom>
        </p:spPr>
      </p:pic>
    </p:spTree>
    <p:extLst>
      <p:ext uri="{BB962C8B-B14F-4D97-AF65-F5344CB8AC3E}">
        <p14:creationId xmlns:p14="http://schemas.microsoft.com/office/powerpoint/2010/main" val="11678979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22680</TotalTime>
  <Words>744</Words>
  <Application>Microsoft Office PowerPoint</Application>
  <PresentationFormat>Affichage à l'écran (4:3)</PresentationFormat>
  <Paragraphs>61</Paragraphs>
  <Slides>13</Slides>
  <Notes>0</Notes>
  <HiddenSlides>0</HiddenSlides>
  <MMClips>0</MMClips>
  <ScaleCrop>false</ScaleCrop>
  <HeadingPairs>
    <vt:vector size="8" baseType="variant">
      <vt:variant>
        <vt:lpstr>Polices utilisées</vt:lpstr>
      </vt:variant>
      <vt:variant>
        <vt:i4>9</vt:i4>
      </vt:variant>
      <vt:variant>
        <vt:lpstr>Thème</vt:lpstr>
      </vt:variant>
      <vt:variant>
        <vt:i4>1</vt:i4>
      </vt:variant>
      <vt:variant>
        <vt:lpstr>Serveurs OLE incorporés</vt:lpstr>
      </vt:variant>
      <vt:variant>
        <vt:i4>1</vt:i4>
      </vt:variant>
      <vt:variant>
        <vt:lpstr>Titres des diapositives</vt:lpstr>
      </vt:variant>
      <vt:variant>
        <vt:i4>13</vt:i4>
      </vt:variant>
    </vt:vector>
  </HeadingPairs>
  <TitlesOfParts>
    <vt:vector size="24" baseType="lpstr">
      <vt:lpstr>-apple-system</vt:lpstr>
      <vt:lpstr>Arial</vt:lpstr>
      <vt:lpstr>Calibri</vt:lpstr>
      <vt:lpstr>Helvetica Neue</vt:lpstr>
      <vt:lpstr>Open Sans</vt:lpstr>
      <vt:lpstr>Roboto</vt:lpstr>
      <vt:lpstr>Segoe UI Web</vt:lpstr>
      <vt:lpstr>Times New Roman</vt:lpstr>
      <vt:lpstr>Wingdings</vt:lpstr>
      <vt:lpstr>Thème Office</vt:lpstr>
      <vt:lpstr>Equation</vt:lpstr>
      <vt:lpstr>Machine-Learning-Project </vt:lpstr>
      <vt:lpstr>Introduction</vt:lpstr>
      <vt:lpstr>Plan</vt:lpstr>
      <vt:lpstr>Introduction</vt:lpstr>
      <vt:lpstr>Introduction</vt:lpstr>
      <vt:lpstr>La régression logistique  </vt:lpstr>
      <vt:lpstr>Binary Logistic Regression Model</vt:lpstr>
      <vt:lpstr>La régression logistique  </vt:lpstr>
      <vt:lpstr>Kernel Principal Components Analysis  </vt:lpstr>
      <vt:lpstr>Kernel Principal Components Analysis  </vt:lpstr>
      <vt:lpstr>Kernel Principal Components Analysis and Principal Components Analysis  </vt:lpstr>
      <vt:lpstr>Kernel Principal Components Analysis  </vt:lpstr>
      <vt:lpstr>Implementation in python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hilcomputer</dc:creator>
  <cp:lastModifiedBy>user</cp:lastModifiedBy>
  <cp:revision>35</cp:revision>
  <dcterms:created xsi:type="dcterms:W3CDTF">2020-03-21T17:19:13Z</dcterms:created>
  <dcterms:modified xsi:type="dcterms:W3CDTF">2021-12-28T11:30:17Z</dcterms:modified>
</cp:coreProperties>
</file>