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91" r:id="rId5"/>
    <p:sldId id="283" r:id="rId6"/>
    <p:sldId id="298"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9" r:id="rId24"/>
    <p:sldId id="318"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434" autoAdjust="0"/>
  </p:normalViewPr>
  <p:slideViewPr>
    <p:cSldViewPr>
      <p:cViewPr varScale="1">
        <p:scale>
          <a:sx n="74" d="100"/>
          <a:sy n="74" d="100"/>
        </p:scale>
        <p:origin x="128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45AE3-353D-4859-A9F3-2FBDEB65B0D2}" type="datetimeFigureOut">
              <a:rPr lang="fr-FR" smtClean="0"/>
              <a:t>08/02/2022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535E4-7EF3-492D-89C7-106FD59C065B}" type="slidenum">
              <a:rPr lang="fr-FR" smtClean="0"/>
              <a:t>‹N°›</a:t>
            </a:fld>
            <a:endParaRPr lang="fr-FR"/>
          </a:p>
        </p:txBody>
      </p:sp>
    </p:spTree>
    <p:extLst>
      <p:ext uri="{BB962C8B-B14F-4D97-AF65-F5344CB8AC3E}">
        <p14:creationId xmlns:p14="http://schemas.microsoft.com/office/powerpoint/2010/main" val="322417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LSTM ont été largement utilisés pour dériver des caractéristiques contextuelles pour </a:t>
            </a:r>
            <a:r>
              <a:rPr lang="en-US" sz="1200" dirty="0"/>
              <a:t>training a model</a:t>
            </a:r>
            <a:r>
              <a:rPr lang="fr-FR" sz="1200" dirty="0"/>
              <a:t> CRF et ont </a:t>
            </a:r>
            <a:r>
              <a:rPr lang="fr-FR" sz="1200" dirty="0" err="1"/>
              <a:t>ont</a:t>
            </a:r>
            <a:r>
              <a:rPr lang="fr-FR" sz="1200" dirty="0"/>
              <a:t> démontré des performances prometteuses pour les tâches d'extraction de concepts cliniques</a:t>
            </a:r>
          </a:p>
          <a:p>
            <a:endParaRPr lang="fr-FR" dirty="0"/>
          </a:p>
        </p:txBody>
      </p:sp>
      <p:sp>
        <p:nvSpPr>
          <p:cNvPr id="4" name="Espace réservé du numéro de diapositive 3"/>
          <p:cNvSpPr>
            <a:spLocks noGrp="1"/>
          </p:cNvSpPr>
          <p:nvPr>
            <p:ph type="sldNum" sz="quarter" idx="5"/>
          </p:nvPr>
        </p:nvSpPr>
        <p:spPr/>
        <p:txBody>
          <a:bodyPr/>
          <a:lstStyle/>
          <a:p>
            <a:fld id="{E62535E4-7EF3-492D-89C7-106FD59C065B}" type="slidenum">
              <a:rPr lang="fr-FR" smtClean="0"/>
              <a:t>3</a:t>
            </a:fld>
            <a:endParaRPr lang="fr-FR"/>
          </a:p>
        </p:txBody>
      </p:sp>
    </p:spTree>
    <p:extLst>
      <p:ext uri="{BB962C8B-B14F-4D97-AF65-F5344CB8AC3E}">
        <p14:creationId xmlns:p14="http://schemas.microsoft.com/office/powerpoint/2010/main" val="258177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c0e31ef5c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c0e31ef5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566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c0e31ef5c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c0e31ef5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8533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c0e31ef5c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c0e31ef5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00">
              <a:solidFill>
                <a:schemeClr val="dk1"/>
              </a:solidFill>
            </a:endParaRPr>
          </a:p>
        </p:txBody>
      </p:sp>
    </p:spTree>
    <p:extLst>
      <p:ext uri="{BB962C8B-B14F-4D97-AF65-F5344CB8AC3E}">
        <p14:creationId xmlns:p14="http://schemas.microsoft.com/office/powerpoint/2010/main" val="74802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c0e31ef5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c0e31ef5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408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c0e31ef5c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c0e31ef5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426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c0e31ef5c_2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c0e31ef5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3630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c0e31ef5c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c0e31ef5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28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6bcf45bf3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6bcf45bf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326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c0e31ef5c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c0e31ef5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6bcf45bf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6bcf45bf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062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bcf45bf3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bcf45b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573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5a6385f25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5a6385f2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3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6bcf45bf3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6bcf45b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62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c0e31ef5c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c0e31ef5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80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5a6385f25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5a6385f2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6856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5a6385f25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5a6385f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17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5a6385f25_2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5a6385f2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128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5a6385f25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5a6385f2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6827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5a6385f25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5a6385f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3760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C5303355-EF00-4A40-9646-E4B88396E750}" type="datetime1">
              <a:rPr lang="fr-FR" smtClean="0"/>
              <a:t>08/02/2022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57BDEABF-D8E2-4C45-A7A3-530AD74AF7A3}" type="datetime1">
              <a:rPr lang="fr-FR" smtClean="0"/>
              <a:t>08/02/2022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BE94D595-E363-40F9-A0C0-4779CB31A9AD}" type="datetime1">
              <a:rPr lang="fr-FR" smtClean="0"/>
              <a:t>08/02/2022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55420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632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2409100"/>
            <a:ext cx="82968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6251679"/>
            <a:ext cx="5487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1884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
        <p:cNvGrpSpPr/>
        <p:nvPr/>
      </p:nvGrpSpPr>
      <p:grpSpPr>
        <a:xfrm>
          <a:off x="0" y="0"/>
          <a:ext cx="0" cy="0"/>
          <a:chOff x="0" y="0"/>
          <a:chExt cx="0" cy="0"/>
        </a:xfrm>
      </p:grpSpPr>
      <p:sp>
        <p:nvSpPr>
          <p:cNvPr id="49" name="Google Shape;49;p9"/>
          <p:cNvSpPr/>
          <p:nvPr/>
        </p:nvSpPr>
        <p:spPr>
          <a:xfrm>
            <a:off x="4572000" y="167"/>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50" name="Google Shape;50;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863133"/>
            <a:ext cx="40452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3647161"/>
            <a:ext cx="40452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965600"/>
            <a:ext cx="3837000" cy="49268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6251679"/>
            <a:ext cx="5487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63689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70272590-E02A-4125-9E6F-D3EB468121BF}" type="datetime1">
              <a:rPr lang="fr-FR" smtClean="0"/>
              <a:t>08/02/2022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1D1D8C88-6F50-4FF1-8CC6-D6EC2260820F}" type="datetime1">
              <a:rPr lang="fr-FR" smtClean="0"/>
              <a:t>08/02/2022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BCF8AF8D-89D1-4A26-8110-2B40469FFC29}" type="datetime1">
              <a:rPr lang="fr-FR" smtClean="0"/>
              <a:t>08/02/2022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15024507-AF65-483A-9F2B-990E19C8084A}" type="datetime1">
              <a:rPr lang="fr-FR" smtClean="0"/>
              <a:t>08/02/2022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C86E9158-FC7C-477F-9AF7-E9C3B4A2EBD8}" type="datetime1">
              <a:rPr lang="fr-FR" smtClean="0"/>
              <a:t>08/02/2022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523B2A-251D-4078-8DB9-B9D1CC64B215}" type="datetime1">
              <a:rPr lang="fr-FR" smtClean="0"/>
              <a:t>08/02/2022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28ED0EFA-3B88-4738-864F-1D6F5EA2219B}" type="datetime1">
              <a:rPr lang="fr-FR" smtClean="0"/>
              <a:t>08/02/2022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73CD5A6-9240-4A00-994F-525AB1385356}" type="datetime1">
              <a:rPr lang="fr-FR" smtClean="0"/>
              <a:t>08/02/2022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D9104-C64F-45EC-855C-1B3376F5842B}" type="datetime1">
              <a:rPr lang="fr-FR" smtClean="0"/>
              <a:t>08/02/2022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mysuperai/what-is-named-entity-recognition-ner-and-how-can-i-use-it-2b68cf6f545d"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www.analyticsvidhya.com/blog/2019/03/learn-to-use-elmo-to-extract-features-from-tex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 sz="3200" b="1" i="1" dirty="0" smtClean="0"/>
              <a:t>Comparative </a:t>
            </a:r>
            <a:r>
              <a:rPr lang="en" sz="3200" b="1" i="1" dirty="0"/>
              <a:t>study on </a:t>
            </a:r>
            <a:r>
              <a:rPr lang="en" sz="3200" b="1" i="1" dirty="0" smtClean="0"/>
              <a:t>c</a:t>
            </a:r>
            <a:r>
              <a:rPr lang="en-US" sz="3200" b="1" i="1" dirty="0" err="1" smtClean="0"/>
              <a:t>linical</a:t>
            </a:r>
            <a:r>
              <a:rPr lang="en-US" sz="3200" b="1" i="1" dirty="0" smtClean="0"/>
              <a:t> </a:t>
            </a:r>
            <a:r>
              <a:rPr lang="en-US" sz="3200" b="1" i="1" dirty="0"/>
              <a:t>Concept Extraction with Contextual Word Embedding</a:t>
            </a:r>
            <a:endParaRPr lang="fr-FR" sz="3200" b="1" i="1" dirty="0"/>
          </a:p>
        </p:txBody>
      </p:sp>
      <p:sp>
        <p:nvSpPr>
          <p:cNvPr id="3" name="Sous-titre 2"/>
          <p:cNvSpPr>
            <a:spLocks noGrp="1"/>
          </p:cNvSpPr>
          <p:nvPr>
            <p:ph type="subTitle" idx="1"/>
          </p:nvPr>
        </p:nvSpPr>
        <p:spPr>
          <a:xfrm>
            <a:off x="1371600" y="5105400"/>
            <a:ext cx="6400800" cy="1752600"/>
          </a:xfrm>
        </p:spPr>
        <p:txBody>
          <a:bodyPr/>
          <a:lstStyle/>
          <a:p>
            <a:pPr algn="l"/>
            <a:r>
              <a:rPr lang="fr-FR" sz="2800" dirty="0">
                <a:solidFill>
                  <a:schemeClr val="tx2"/>
                </a:solidFill>
              </a:rPr>
              <a:t>Osama </a:t>
            </a:r>
            <a:r>
              <a:rPr lang="fr-FR" sz="2800" dirty="0" err="1">
                <a:solidFill>
                  <a:schemeClr val="tx2"/>
                </a:solidFill>
              </a:rPr>
              <a:t>Bensoudane</a:t>
            </a:r>
            <a:endParaRPr lang="fr-FR" sz="2800" dirty="0">
              <a:solidFill>
                <a:schemeClr val="tx2"/>
              </a:solidFill>
            </a:endParaRPr>
          </a:p>
          <a:p>
            <a:pPr algn="l"/>
            <a:endParaRPr lang="fr-FR" sz="2000" dirty="0"/>
          </a:p>
          <a:p>
            <a:endParaRPr lang="fr-FR" dirty="0"/>
          </a:p>
        </p:txBody>
      </p:sp>
      <p:pic>
        <p:nvPicPr>
          <p:cNvPr id="4" name="Image 3" descr="téléchargement (6).png"/>
          <p:cNvPicPr>
            <a:picLocks noChangeAspect="1"/>
          </p:cNvPicPr>
          <p:nvPr/>
        </p:nvPicPr>
        <p:blipFill>
          <a:blip r:embed="rId2"/>
          <a:stretch>
            <a:fillRect/>
          </a:stretch>
        </p:blipFill>
        <p:spPr>
          <a:xfrm>
            <a:off x="0" y="0"/>
            <a:ext cx="2133600" cy="2133600"/>
          </a:xfrm>
          <a:prstGeom prst="rect">
            <a:avLst/>
          </a:prstGeom>
        </p:spPr>
      </p:pic>
      <p:pic>
        <p:nvPicPr>
          <p:cNvPr id="5" name="Image 4" descr="téléchargement (71).jpg"/>
          <p:cNvPicPr>
            <a:picLocks noChangeAspect="1"/>
          </p:cNvPicPr>
          <p:nvPr/>
        </p:nvPicPr>
        <p:blipFill>
          <a:blip r:embed="rId3"/>
          <a:stretch>
            <a:fillRect/>
          </a:stretch>
        </p:blipFill>
        <p:spPr>
          <a:xfrm>
            <a:off x="6219825" y="0"/>
            <a:ext cx="2924175" cy="1562100"/>
          </a:xfrm>
          <a:prstGeom prst="rect">
            <a:avLst/>
          </a:prstGeom>
        </p:spPr>
      </p:pic>
      <p:sp>
        <p:nvSpPr>
          <p:cNvPr id="6" name="ZoneTexte 5"/>
          <p:cNvSpPr txBox="1"/>
          <p:nvPr/>
        </p:nvSpPr>
        <p:spPr>
          <a:xfrm>
            <a:off x="2699792" y="3569939"/>
            <a:ext cx="6286544" cy="261610"/>
          </a:xfrm>
          <a:prstGeom prst="rect">
            <a:avLst/>
          </a:prstGeom>
          <a:noFill/>
        </p:spPr>
        <p:txBody>
          <a:bodyPr wrap="square" rtlCol="0">
            <a:spAutoFit/>
          </a:bodyPr>
          <a:lstStyle/>
          <a:p>
            <a:r>
              <a:rPr lang="fr-FR" sz="1100" b="1" dirty="0" err="1"/>
              <a:t>Henghui</a:t>
            </a:r>
            <a:r>
              <a:rPr lang="fr-FR" sz="1100" b="1" dirty="0"/>
              <a:t> Zhu </a:t>
            </a:r>
            <a:r>
              <a:rPr lang="fr-FR" sz="1100" dirty="0"/>
              <a:t>Boston </a:t>
            </a:r>
            <a:r>
              <a:rPr lang="fr-FR" sz="1100" dirty="0" err="1"/>
              <a:t>University</a:t>
            </a:r>
            <a:r>
              <a:rPr lang="fr-FR" sz="1100" dirty="0"/>
              <a:t> henghuiz@bu.edu</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1</a:t>
            </a:fld>
            <a:endParaRPr lang="fr-BE"/>
          </a:p>
        </p:txBody>
      </p:sp>
      <p:sp>
        <p:nvSpPr>
          <p:cNvPr id="8" name="ZoneTexte 7">
            <a:extLst>
              <a:ext uri="{FF2B5EF4-FFF2-40B4-BE49-F238E27FC236}">
                <a16:creationId xmlns:a16="http://schemas.microsoft.com/office/drawing/2014/main" xmlns="" id="{83DF11D1-379D-48E2-B927-C0FBB472C1F4}"/>
              </a:ext>
            </a:extLst>
          </p:cNvPr>
          <p:cNvSpPr txBox="1"/>
          <p:nvPr/>
        </p:nvSpPr>
        <p:spPr>
          <a:xfrm>
            <a:off x="266656" y="4091315"/>
            <a:ext cx="3729280" cy="261610"/>
          </a:xfrm>
          <a:prstGeom prst="rect">
            <a:avLst/>
          </a:prstGeom>
          <a:noFill/>
        </p:spPr>
        <p:txBody>
          <a:bodyPr wrap="square" rtlCol="0">
            <a:spAutoFit/>
          </a:bodyPr>
          <a:lstStyle/>
          <a:p>
            <a:r>
              <a:rPr lang="fr-FR" sz="1100" b="1" dirty="0"/>
              <a:t>Ioannis Ch</a:t>
            </a:r>
            <a:r>
              <a:rPr lang="fr-FR" sz="1100" dirty="0"/>
              <a:t>. </a:t>
            </a:r>
            <a:r>
              <a:rPr lang="fr-FR" sz="1100" dirty="0" err="1"/>
              <a:t>Paschalidis</a:t>
            </a:r>
            <a:r>
              <a:rPr lang="fr-FR" sz="1100" dirty="0"/>
              <a:t> Boston </a:t>
            </a:r>
            <a:r>
              <a:rPr lang="fr-FR" sz="1100" dirty="0" err="1"/>
              <a:t>University</a:t>
            </a:r>
            <a:r>
              <a:rPr lang="fr-FR" sz="1100" dirty="0"/>
              <a:t> </a:t>
            </a:r>
          </a:p>
        </p:txBody>
      </p:sp>
      <p:sp>
        <p:nvSpPr>
          <p:cNvPr id="11" name="ZoneTexte 10">
            <a:extLst>
              <a:ext uri="{FF2B5EF4-FFF2-40B4-BE49-F238E27FC236}">
                <a16:creationId xmlns:a16="http://schemas.microsoft.com/office/drawing/2014/main" xmlns="" id="{AE7889F1-C812-413A-9348-02F6164DE442}"/>
              </a:ext>
            </a:extLst>
          </p:cNvPr>
          <p:cNvSpPr txBox="1"/>
          <p:nvPr/>
        </p:nvSpPr>
        <p:spPr>
          <a:xfrm>
            <a:off x="4211960" y="4120544"/>
            <a:ext cx="6286544" cy="261610"/>
          </a:xfrm>
          <a:prstGeom prst="rect">
            <a:avLst/>
          </a:prstGeom>
          <a:noFill/>
        </p:spPr>
        <p:txBody>
          <a:bodyPr wrap="square" rtlCol="0">
            <a:spAutoFit/>
          </a:bodyPr>
          <a:lstStyle/>
          <a:p>
            <a:r>
              <a:rPr lang="en-US" sz="1100" b="1" dirty="0"/>
              <a:t>Amir Tahmasebi </a:t>
            </a:r>
            <a:r>
              <a:rPr lang="en-US" sz="1100" dirty="0"/>
              <a:t>Philips Research North America  Amir.Tahmasebi@philips.com</a:t>
            </a:r>
            <a:endParaRPr lang="fr-F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ctrTitle"/>
          </p:nvPr>
        </p:nvSpPr>
        <p:spPr>
          <a:xfrm>
            <a:off x="467544" y="332656"/>
            <a:ext cx="6331500" cy="861744"/>
          </a:xfrm>
          <a:prstGeom prst="rect">
            <a:avLst/>
          </a:prstGeom>
        </p:spPr>
        <p:txBody>
          <a:bodyPr spcFirstLastPara="1" vert="horz" wrap="square" lIns="91425" tIns="91425" rIns="91425" bIns="91425" rtlCol="0" anchor="t" anchorCtr="0">
            <a:spAutoFit/>
          </a:bodyPr>
          <a:lstStyle/>
          <a:p>
            <a:pPr algn="l">
              <a:spcBef>
                <a:spcPts val="0"/>
              </a:spcBef>
            </a:pPr>
            <a:r>
              <a:rPr lang="en" dirty="0"/>
              <a:t>Research Objectives</a:t>
            </a:r>
            <a:endParaRPr dirty="0"/>
          </a:p>
        </p:txBody>
      </p:sp>
      <p:sp>
        <p:nvSpPr>
          <p:cNvPr id="131" name="Google Shape;131;p23"/>
          <p:cNvSpPr txBox="1">
            <a:spLocks noGrp="1"/>
          </p:cNvSpPr>
          <p:nvPr>
            <p:ph type="subTitle" idx="1"/>
          </p:nvPr>
        </p:nvSpPr>
        <p:spPr>
          <a:xfrm>
            <a:off x="1691680" y="1700808"/>
            <a:ext cx="6331500" cy="4062620"/>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Creating a model that utilizes ELMO embeddings with a Bi-LSTM to solve the task of clinical concept extraction. </a:t>
            </a:r>
            <a:endParaRPr sz="2800" dirty="0"/>
          </a:p>
          <a:p>
            <a:pPr marL="457200" indent="-342900" algn="l">
              <a:spcBef>
                <a:spcPts val="0"/>
              </a:spcBef>
              <a:buSzPts val="1800"/>
              <a:buChar char="●"/>
            </a:pPr>
            <a:r>
              <a:rPr lang="en" sz="2800" dirty="0"/>
              <a:t>Creating a model that uses word embeddings with BERT to solve the task of clinical concept extraction.</a:t>
            </a:r>
            <a:endParaRPr sz="2800" dirty="0"/>
          </a:p>
          <a:p>
            <a:pPr marL="457200" indent="-342900" algn="l">
              <a:spcBef>
                <a:spcPts val="0"/>
              </a:spcBef>
              <a:buSzPts val="1800"/>
              <a:buChar char="●"/>
            </a:pPr>
            <a:r>
              <a:rPr lang="en" sz="2800" dirty="0"/>
              <a:t>Comparative study of base paper and new models created.</a:t>
            </a:r>
            <a:endParaRPr sz="2800" dirty="0"/>
          </a:p>
          <a:p>
            <a:pPr algn="l">
              <a:spcBef>
                <a:spcPts val="0"/>
              </a:spcBef>
            </a:pPr>
            <a:endParaRPr sz="2800" dirty="0"/>
          </a:p>
        </p:txBody>
      </p:sp>
    </p:spTree>
    <p:extLst>
      <p:ext uri="{BB962C8B-B14F-4D97-AF65-F5344CB8AC3E}">
        <p14:creationId xmlns:p14="http://schemas.microsoft.com/office/powerpoint/2010/main" val="67400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ctrTitle"/>
          </p:nvPr>
        </p:nvSpPr>
        <p:spPr>
          <a:xfrm>
            <a:off x="251520" y="116632"/>
            <a:ext cx="6331500" cy="861744"/>
          </a:xfrm>
          <a:prstGeom prst="rect">
            <a:avLst/>
          </a:prstGeom>
        </p:spPr>
        <p:txBody>
          <a:bodyPr spcFirstLastPara="1" vert="horz" wrap="square" lIns="91425" tIns="91425" rIns="91425" bIns="91425" rtlCol="0" anchor="t" anchorCtr="0">
            <a:spAutoFit/>
          </a:bodyPr>
          <a:lstStyle/>
          <a:p>
            <a:pPr algn="l">
              <a:spcBef>
                <a:spcPts val="0"/>
              </a:spcBef>
            </a:pPr>
            <a:r>
              <a:rPr lang="en" dirty="0"/>
              <a:t>Dataset</a:t>
            </a:r>
            <a:endParaRPr dirty="0"/>
          </a:p>
        </p:txBody>
      </p:sp>
      <p:sp>
        <p:nvSpPr>
          <p:cNvPr id="137" name="Google Shape;137;p24"/>
          <p:cNvSpPr txBox="1">
            <a:spLocks noGrp="1"/>
          </p:cNvSpPr>
          <p:nvPr>
            <p:ph type="subTitle" idx="1"/>
          </p:nvPr>
        </p:nvSpPr>
        <p:spPr>
          <a:xfrm>
            <a:off x="683568" y="1124744"/>
            <a:ext cx="7920880" cy="2769959"/>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fr-FR" sz="2400" dirty="0" err="1" smtClean="0"/>
              <a:t>I’m</a:t>
            </a:r>
            <a:r>
              <a:rPr lang="fr-FR" sz="2400" dirty="0" smtClean="0"/>
              <a:t> </a:t>
            </a:r>
            <a:r>
              <a:rPr lang="fr-FR" sz="2400" dirty="0" err="1"/>
              <a:t>using</a:t>
            </a:r>
            <a:r>
              <a:rPr lang="en" sz="2400" dirty="0" smtClean="0"/>
              <a:t> </a:t>
            </a:r>
            <a:r>
              <a:rPr lang="en" sz="2400" dirty="0"/>
              <a:t>the same dataset as the reference paper, which is the data provided by the 2010 i2b2/VA challenge for training the clinical concept extraction system, as </a:t>
            </a:r>
            <a:r>
              <a:rPr lang="en" sz="2400" dirty="0"/>
              <a:t>I</a:t>
            </a:r>
            <a:r>
              <a:rPr lang="en" sz="2400" dirty="0" smtClean="0"/>
              <a:t> </a:t>
            </a:r>
            <a:r>
              <a:rPr lang="en" sz="2400" dirty="0"/>
              <a:t>plan to compare the results </a:t>
            </a:r>
            <a:r>
              <a:rPr lang="en" sz="2400" dirty="0" smtClean="0"/>
              <a:t>I </a:t>
            </a:r>
            <a:r>
              <a:rPr lang="en" sz="2400" dirty="0"/>
              <a:t>obtain with the results obtained by them.</a:t>
            </a:r>
            <a:endParaRPr sz="2400" dirty="0"/>
          </a:p>
          <a:p>
            <a:pPr marL="457200" indent="-342900" algn="l">
              <a:spcBef>
                <a:spcPts val="0"/>
              </a:spcBef>
              <a:buSzPts val="1800"/>
              <a:buChar char="●"/>
            </a:pPr>
            <a:r>
              <a:rPr lang="en" sz="2400" dirty="0"/>
              <a:t>There are three clinical concepts annotated in this corpus: problems, tests, and treatments. </a:t>
            </a:r>
            <a:endParaRPr sz="2400" dirty="0"/>
          </a:p>
        </p:txBody>
      </p:sp>
      <p:pic>
        <p:nvPicPr>
          <p:cNvPr id="4" name="Image 3">
            <a:extLst>
              <a:ext uri="{FF2B5EF4-FFF2-40B4-BE49-F238E27FC236}">
                <a16:creationId xmlns:a16="http://schemas.microsoft.com/office/drawing/2014/main" xmlns="" id="{9592BCBB-810E-4DEB-8631-197FA9C11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85" y="4365104"/>
            <a:ext cx="7835354" cy="1428026"/>
          </a:xfrm>
          <a:prstGeom prst="rect">
            <a:avLst/>
          </a:prstGeom>
        </p:spPr>
      </p:pic>
    </p:spTree>
    <p:extLst>
      <p:ext uri="{BB962C8B-B14F-4D97-AF65-F5344CB8AC3E}">
        <p14:creationId xmlns:p14="http://schemas.microsoft.com/office/powerpoint/2010/main" val="54550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ctrTitle"/>
          </p:nvPr>
        </p:nvSpPr>
        <p:spPr>
          <a:xfrm>
            <a:off x="395536" y="404664"/>
            <a:ext cx="6331500" cy="831300"/>
          </a:xfrm>
          <a:prstGeom prst="rect">
            <a:avLst/>
          </a:prstGeom>
        </p:spPr>
        <p:txBody>
          <a:bodyPr spcFirstLastPara="1" vert="horz" wrap="square" lIns="91425" tIns="91425" rIns="91425" bIns="91425" rtlCol="0" anchor="t" anchorCtr="0">
            <a:spAutoFit/>
          </a:bodyPr>
          <a:lstStyle/>
          <a:p>
            <a:pPr algn="l">
              <a:spcBef>
                <a:spcPts val="0"/>
              </a:spcBef>
            </a:pPr>
            <a:r>
              <a:rPr lang="en" sz="4200" dirty="0"/>
              <a:t>Proposed Modifications</a:t>
            </a:r>
            <a:endParaRPr sz="4200" dirty="0"/>
          </a:p>
        </p:txBody>
      </p:sp>
      <p:sp>
        <p:nvSpPr>
          <p:cNvPr id="143" name="Google Shape;143;p25"/>
          <p:cNvSpPr txBox="1">
            <a:spLocks noGrp="1"/>
          </p:cNvSpPr>
          <p:nvPr>
            <p:ph type="subTitle" idx="1"/>
          </p:nvPr>
        </p:nvSpPr>
        <p:spPr>
          <a:xfrm>
            <a:off x="1763688" y="1412776"/>
            <a:ext cx="6331500" cy="4924395"/>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dirty="0"/>
              <a:t>Using different models to compare the performance of the models for clinical concept extraction.</a:t>
            </a:r>
            <a:endParaRPr dirty="0"/>
          </a:p>
          <a:p>
            <a:pPr marL="914400" lvl="1" indent="-342900" algn="l">
              <a:spcBef>
                <a:spcPts val="0"/>
              </a:spcBef>
              <a:buSzPts val="1800"/>
              <a:buChar char="○"/>
            </a:pPr>
            <a:r>
              <a:rPr lang="en" dirty="0"/>
              <a:t>Use a bidirectional LSTM model that utilizes ELMO embeddings</a:t>
            </a:r>
            <a:endParaRPr dirty="0"/>
          </a:p>
          <a:p>
            <a:pPr marL="914400" lvl="1" indent="-342900" algn="l">
              <a:spcBef>
                <a:spcPts val="0"/>
              </a:spcBef>
              <a:buSzPts val="1800"/>
              <a:buChar char="○"/>
            </a:pPr>
            <a:r>
              <a:rPr lang="en" dirty="0"/>
              <a:t>Utilize a BERT model</a:t>
            </a:r>
            <a:endParaRPr dirty="0"/>
          </a:p>
          <a:p>
            <a:pPr marL="457200" indent="-342900" algn="l">
              <a:spcBef>
                <a:spcPts val="0"/>
              </a:spcBef>
              <a:buSzPts val="1800"/>
              <a:buChar char="●"/>
            </a:pPr>
            <a:r>
              <a:rPr lang="en" dirty="0"/>
              <a:t>Compare the results obtained based on standard metrics like F1 score, Precision, Recall</a:t>
            </a:r>
            <a:endParaRPr dirty="0"/>
          </a:p>
        </p:txBody>
      </p:sp>
    </p:spTree>
    <p:extLst>
      <p:ext uri="{BB962C8B-B14F-4D97-AF65-F5344CB8AC3E}">
        <p14:creationId xmlns:p14="http://schemas.microsoft.com/office/powerpoint/2010/main" val="127327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ctrTitle"/>
          </p:nvPr>
        </p:nvSpPr>
        <p:spPr>
          <a:xfrm>
            <a:off x="467544" y="189816"/>
            <a:ext cx="6331500" cy="861744"/>
          </a:xfrm>
          <a:prstGeom prst="rect">
            <a:avLst/>
          </a:prstGeom>
        </p:spPr>
        <p:txBody>
          <a:bodyPr spcFirstLastPara="1" vert="horz" wrap="square" lIns="91425" tIns="91425" rIns="91425" bIns="91425" rtlCol="0" anchor="t" anchorCtr="0">
            <a:spAutoFit/>
          </a:bodyPr>
          <a:lstStyle/>
          <a:p>
            <a:pPr algn="l">
              <a:spcBef>
                <a:spcPts val="0"/>
              </a:spcBef>
            </a:pPr>
            <a:r>
              <a:rPr lang="en" dirty="0"/>
              <a:t>Methodology</a:t>
            </a:r>
            <a:endParaRPr dirty="0"/>
          </a:p>
        </p:txBody>
      </p:sp>
      <p:sp>
        <p:nvSpPr>
          <p:cNvPr id="149" name="Google Shape;149;p26"/>
          <p:cNvSpPr txBox="1">
            <a:spLocks noGrp="1"/>
          </p:cNvSpPr>
          <p:nvPr>
            <p:ph type="subTitle" idx="1"/>
          </p:nvPr>
        </p:nvSpPr>
        <p:spPr>
          <a:xfrm>
            <a:off x="1187624" y="1196752"/>
            <a:ext cx="7272808" cy="5355282"/>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I</a:t>
            </a:r>
            <a:r>
              <a:rPr lang="en" sz="2800" dirty="0" smtClean="0"/>
              <a:t> </a:t>
            </a:r>
            <a:r>
              <a:rPr lang="en" sz="2800" dirty="0"/>
              <a:t>processed the Dataset to fix typos within files to ease the use of tokens and concepts.</a:t>
            </a:r>
            <a:endParaRPr sz="2800" dirty="0"/>
          </a:p>
          <a:p>
            <a:pPr marL="457200" indent="-342900" algn="l">
              <a:spcBef>
                <a:spcPts val="0"/>
              </a:spcBef>
              <a:buSzPts val="1800"/>
              <a:buChar char="●"/>
            </a:pPr>
            <a:r>
              <a:rPr lang="en" sz="2800" dirty="0"/>
              <a:t>Fine-tuned an existing BERT model for the i2b2 2010 dataset, and divided the annotations into 6 tags ('problem', 'treatment', 'test', 'B-problem', 'B-treatment', 'B-test') with an outside tag corresponding to ('').</a:t>
            </a:r>
            <a:endParaRPr sz="2800" dirty="0"/>
          </a:p>
          <a:p>
            <a:pPr marL="457200" indent="-342900" algn="l">
              <a:spcBef>
                <a:spcPts val="0"/>
              </a:spcBef>
              <a:buSzPts val="1800"/>
              <a:buChar char="●"/>
            </a:pPr>
            <a:r>
              <a:rPr lang="en" sz="2800" dirty="0"/>
              <a:t>Used ELMO model to give out embeddings for the sentences, and then trained a Bi-LSTM model to be able to predict the tag associated with the embeddings.</a:t>
            </a:r>
            <a:endParaRPr sz="2800" dirty="0"/>
          </a:p>
        </p:txBody>
      </p:sp>
    </p:spTree>
    <p:extLst>
      <p:ext uri="{BB962C8B-B14F-4D97-AF65-F5344CB8AC3E}">
        <p14:creationId xmlns:p14="http://schemas.microsoft.com/office/powerpoint/2010/main" val="98868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ctrTitle"/>
          </p:nvPr>
        </p:nvSpPr>
        <p:spPr>
          <a:xfrm>
            <a:off x="179512" y="116632"/>
            <a:ext cx="6331500" cy="1416000"/>
          </a:xfrm>
          <a:prstGeom prst="rect">
            <a:avLst/>
          </a:prstGeom>
        </p:spPr>
        <p:txBody>
          <a:bodyPr spcFirstLastPara="1" vert="horz" wrap="square" lIns="91425" tIns="91425" rIns="91425" bIns="91425" rtlCol="0" anchor="t" anchorCtr="0">
            <a:spAutoFit/>
          </a:bodyPr>
          <a:lstStyle/>
          <a:p>
            <a:pPr algn="l">
              <a:spcBef>
                <a:spcPts val="0"/>
              </a:spcBef>
            </a:pPr>
            <a:r>
              <a:rPr lang="en" sz="4000" dirty="0"/>
              <a:t>BERT based approach to solving NER</a:t>
            </a:r>
            <a:endParaRPr sz="4000" dirty="0"/>
          </a:p>
        </p:txBody>
      </p:sp>
      <p:sp>
        <p:nvSpPr>
          <p:cNvPr id="155" name="Google Shape;155;p27"/>
          <p:cNvSpPr txBox="1">
            <a:spLocks noGrp="1"/>
          </p:cNvSpPr>
          <p:nvPr>
            <p:ph type="subTitle" idx="1"/>
          </p:nvPr>
        </p:nvSpPr>
        <p:spPr>
          <a:xfrm>
            <a:off x="1547664" y="1772816"/>
            <a:ext cx="6331500" cy="4616618"/>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dirty="0"/>
              <a:t>BERT makes use of transformers and takes the preprocessed dataset to fine-tune the existing state-of-the-art clinical BERT for NER</a:t>
            </a:r>
            <a:endParaRPr dirty="0"/>
          </a:p>
          <a:p>
            <a:pPr marL="457200" indent="-342900" algn="l">
              <a:spcBef>
                <a:spcPts val="0"/>
              </a:spcBef>
              <a:buSzPts val="1800"/>
              <a:buChar char="●"/>
            </a:pPr>
            <a:r>
              <a:rPr lang="en" dirty="0"/>
              <a:t>BERT uses transformers which have an attention mechanism that distinguishes them from other Seq2Seq models</a:t>
            </a:r>
            <a:endParaRPr dirty="0"/>
          </a:p>
        </p:txBody>
      </p:sp>
    </p:spTree>
    <p:extLst>
      <p:ext uri="{BB962C8B-B14F-4D97-AF65-F5344CB8AC3E}">
        <p14:creationId xmlns:p14="http://schemas.microsoft.com/office/powerpoint/2010/main" val="1195700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ctrTitle"/>
          </p:nvPr>
        </p:nvSpPr>
        <p:spPr>
          <a:xfrm>
            <a:off x="107504" y="188640"/>
            <a:ext cx="6331500" cy="1416000"/>
          </a:xfrm>
          <a:prstGeom prst="rect">
            <a:avLst/>
          </a:prstGeom>
        </p:spPr>
        <p:txBody>
          <a:bodyPr spcFirstLastPara="1" vert="horz" wrap="square" lIns="91425" tIns="91425" rIns="91425" bIns="91425" rtlCol="0" anchor="t" anchorCtr="0">
            <a:spAutoFit/>
          </a:bodyPr>
          <a:lstStyle/>
          <a:p>
            <a:pPr algn="l">
              <a:spcBef>
                <a:spcPts val="0"/>
              </a:spcBef>
            </a:pPr>
            <a:r>
              <a:rPr lang="en" sz="4000" dirty="0"/>
              <a:t>BERT based approach to solving NER</a:t>
            </a:r>
            <a:endParaRPr sz="4000" dirty="0"/>
          </a:p>
        </p:txBody>
      </p:sp>
      <p:sp>
        <p:nvSpPr>
          <p:cNvPr id="161" name="Google Shape;161;p28"/>
          <p:cNvSpPr txBox="1">
            <a:spLocks noGrp="1"/>
          </p:cNvSpPr>
          <p:nvPr>
            <p:ph type="subTitle" idx="1"/>
          </p:nvPr>
        </p:nvSpPr>
        <p:spPr>
          <a:xfrm>
            <a:off x="1547664" y="1988840"/>
            <a:ext cx="6331500" cy="4062620"/>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Since most sentences have a length less than 256 words, that is considered the maximum and any input exceeding this will be truncated. </a:t>
            </a:r>
            <a:endParaRPr sz="2800" dirty="0"/>
          </a:p>
          <a:p>
            <a:pPr marL="457200" indent="-342900" algn="l">
              <a:spcBef>
                <a:spcPts val="0"/>
              </a:spcBef>
              <a:buSzPts val="1800"/>
              <a:buChar char="●"/>
            </a:pPr>
            <a:r>
              <a:rPr lang="en" sz="2800" dirty="0"/>
              <a:t>Training is done of the beth+partners dataset to obtain the fine-tuned model</a:t>
            </a:r>
            <a:endParaRPr sz="2800" dirty="0"/>
          </a:p>
          <a:p>
            <a:pPr marL="457200" indent="-342900" algn="l">
              <a:spcBef>
                <a:spcPts val="0"/>
              </a:spcBef>
              <a:buSzPts val="1800"/>
              <a:buChar char="●"/>
            </a:pPr>
            <a:r>
              <a:rPr lang="en" sz="2800" dirty="0"/>
              <a:t>This fine-tuned model is used to evaluate performance on the test dataset.</a:t>
            </a:r>
            <a:endParaRPr sz="2800" dirty="0"/>
          </a:p>
        </p:txBody>
      </p:sp>
    </p:spTree>
    <p:extLst>
      <p:ext uri="{BB962C8B-B14F-4D97-AF65-F5344CB8AC3E}">
        <p14:creationId xmlns:p14="http://schemas.microsoft.com/office/powerpoint/2010/main" val="32775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ctrTitle"/>
          </p:nvPr>
        </p:nvSpPr>
        <p:spPr>
          <a:xfrm>
            <a:off x="179512" y="188640"/>
            <a:ext cx="6331500" cy="1354500"/>
          </a:xfrm>
          <a:prstGeom prst="rect">
            <a:avLst/>
          </a:prstGeom>
        </p:spPr>
        <p:txBody>
          <a:bodyPr spcFirstLastPara="1" vert="horz" wrap="square" lIns="91425" tIns="91425" rIns="91425" bIns="91425" rtlCol="0" anchor="t" anchorCtr="0">
            <a:spAutoFit/>
          </a:bodyPr>
          <a:lstStyle/>
          <a:p>
            <a:pPr algn="l">
              <a:spcBef>
                <a:spcPts val="0"/>
              </a:spcBef>
            </a:pPr>
            <a:r>
              <a:rPr lang="en" sz="3800" dirty="0"/>
              <a:t>ELMO and Bi-LSTM based approach to solving NER</a:t>
            </a:r>
            <a:endParaRPr sz="3800" dirty="0"/>
          </a:p>
        </p:txBody>
      </p:sp>
      <p:sp>
        <p:nvSpPr>
          <p:cNvPr id="167" name="Google Shape;167;p29"/>
          <p:cNvSpPr txBox="1">
            <a:spLocks noGrp="1"/>
          </p:cNvSpPr>
          <p:nvPr>
            <p:ph type="subTitle" idx="1"/>
          </p:nvPr>
        </p:nvSpPr>
        <p:spPr>
          <a:xfrm>
            <a:off x="971600" y="1844824"/>
            <a:ext cx="7524328" cy="4493508"/>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fr-FR" sz="2800" dirty="0" smtClean="0"/>
              <a:t>I</a:t>
            </a:r>
            <a:r>
              <a:rPr lang="en" sz="2800" dirty="0" smtClean="0"/>
              <a:t>’m </a:t>
            </a:r>
            <a:r>
              <a:rPr lang="en" sz="2800" dirty="0" smtClean="0"/>
              <a:t>using </a:t>
            </a:r>
            <a:r>
              <a:rPr lang="en" sz="2800" dirty="0"/>
              <a:t>ELMO embeddings to give out vectors in the form of a matrix of the size (a,b,c).</a:t>
            </a:r>
            <a:endParaRPr sz="2800" dirty="0"/>
          </a:p>
          <a:p>
            <a:pPr marL="457200" indent="-342900" algn="l">
              <a:spcBef>
                <a:spcPts val="0"/>
              </a:spcBef>
              <a:buSzPts val="1800"/>
              <a:buChar char="●"/>
            </a:pPr>
            <a:r>
              <a:rPr lang="en" sz="2800" dirty="0"/>
              <a:t>The term ‘a’ is the total number of sentences passed as input, ‘b’ is the length of the longest sentence and ‘c’ is 1024, which is the size of the embedding vector.</a:t>
            </a:r>
            <a:endParaRPr sz="2800" dirty="0"/>
          </a:p>
          <a:p>
            <a:pPr marL="457200" indent="-342900" algn="l">
              <a:spcBef>
                <a:spcPts val="0"/>
              </a:spcBef>
              <a:buSzPts val="1800"/>
              <a:buChar char="●"/>
            </a:pPr>
            <a:r>
              <a:rPr lang="en" sz="2800" dirty="0"/>
              <a:t>I</a:t>
            </a:r>
            <a:r>
              <a:rPr lang="en" sz="2800" dirty="0" smtClean="0"/>
              <a:t> </a:t>
            </a:r>
            <a:r>
              <a:rPr lang="en" sz="2800" dirty="0"/>
              <a:t>add a ‘padd-word’ to each sentence so all sentences have the same length and the embedding size is uniform, so </a:t>
            </a:r>
            <a:r>
              <a:rPr lang="en" sz="2800" dirty="0"/>
              <a:t>I</a:t>
            </a:r>
            <a:r>
              <a:rPr lang="en" sz="2800" dirty="0" smtClean="0"/>
              <a:t> </a:t>
            </a:r>
            <a:r>
              <a:rPr lang="en" sz="2800" dirty="0"/>
              <a:t>can use this for our Bi-LSTM model.</a:t>
            </a:r>
            <a:endParaRPr sz="2800" dirty="0"/>
          </a:p>
        </p:txBody>
      </p:sp>
    </p:spTree>
    <p:extLst>
      <p:ext uri="{BB962C8B-B14F-4D97-AF65-F5344CB8AC3E}">
        <p14:creationId xmlns:p14="http://schemas.microsoft.com/office/powerpoint/2010/main" val="361925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ctrTitle"/>
          </p:nvPr>
        </p:nvSpPr>
        <p:spPr>
          <a:xfrm>
            <a:off x="107504" y="116632"/>
            <a:ext cx="6331500" cy="861744"/>
          </a:xfrm>
          <a:prstGeom prst="rect">
            <a:avLst/>
          </a:prstGeom>
        </p:spPr>
        <p:txBody>
          <a:bodyPr spcFirstLastPara="1" vert="horz" wrap="square" lIns="91425" tIns="91425" rIns="91425" bIns="91425" rtlCol="0" anchor="t" anchorCtr="0">
            <a:spAutoFit/>
          </a:bodyPr>
          <a:lstStyle/>
          <a:p>
            <a:pPr algn="l">
              <a:spcBef>
                <a:spcPts val="0"/>
              </a:spcBef>
            </a:pPr>
            <a:r>
              <a:rPr lang="en" dirty="0"/>
              <a:t>Continuation</a:t>
            </a:r>
            <a:endParaRPr dirty="0"/>
          </a:p>
        </p:txBody>
      </p:sp>
      <p:sp>
        <p:nvSpPr>
          <p:cNvPr id="173" name="Google Shape;173;p30"/>
          <p:cNvSpPr txBox="1">
            <a:spLocks noGrp="1"/>
          </p:cNvSpPr>
          <p:nvPr>
            <p:ph type="subTitle" idx="1"/>
          </p:nvPr>
        </p:nvSpPr>
        <p:spPr>
          <a:xfrm>
            <a:off x="467544" y="1268760"/>
            <a:ext cx="8392963" cy="4493508"/>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After getting the embeddings for a sentence and its corresponding labels or concepts, </a:t>
            </a:r>
            <a:r>
              <a:rPr lang="en" sz="2800" dirty="0"/>
              <a:t>I</a:t>
            </a:r>
            <a:r>
              <a:rPr lang="en" sz="2800" dirty="0" smtClean="0"/>
              <a:t> </a:t>
            </a:r>
            <a:r>
              <a:rPr lang="en" sz="2800" dirty="0"/>
              <a:t>pass this  to our Bi-LSTM model.</a:t>
            </a:r>
            <a:endParaRPr sz="2800" dirty="0"/>
          </a:p>
          <a:p>
            <a:pPr marL="457200" indent="-342900" algn="l">
              <a:spcBef>
                <a:spcPts val="0"/>
              </a:spcBef>
              <a:buSzPts val="1800"/>
              <a:buChar char="●"/>
            </a:pPr>
            <a:r>
              <a:rPr lang="en" sz="2800" dirty="0"/>
              <a:t>The output contains a vector that is used to predict the label corresponding to each word within that sentence, there are seven possible label categories ('problem', 'treatment', 'test', 'B-problem', 'B-treatment', 'B-test', ''), and each word in the corpus is mapped to one of the label categories, based on its context.</a:t>
            </a:r>
            <a:endParaRPr sz="1800" dirty="0"/>
          </a:p>
        </p:txBody>
      </p:sp>
    </p:spTree>
    <p:extLst>
      <p:ext uri="{BB962C8B-B14F-4D97-AF65-F5344CB8AC3E}">
        <p14:creationId xmlns:p14="http://schemas.microsoft.com/office/powerpoint/2010/main" val="3583115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ctrTitle"/>
          </p:nvPr>
        </p:nvSpPr>
        <p:spPr>
          <a:xfrm>
            <a:off x="395536" y="260648"/>
            <a:ext cx="6331500" cy="1542000"/>
          </a:xfrm>
          <a:prstGeom prst="rect">
            <a:avLst/>
          </a:prstGeom>
        </p:spPr>
        <p:txBody>
          <a:bodyPr spcFirstLastPara="1" vert="horz" wrap="square" lIns="91425" tIns="91425" rIns="91425" bIns="91425" rtlCol="0" anchor="t" anchorCtr="0">
            <a:noAutofit/>
          </a:bodyPr>
          <a:lstStyle/>
          <a:p>
            <a:pPr algn="l">
              <a:spcBef>
                <a:spcPts val="0"/>
              </a:spcBef>
            </a:pPr>
            <a:r>
              <a:rPr lang="en" dirty="0"/>
              <a:t>BERT Results</a:t>
            </a:r>
            <a:endParaRPr dirty="0"/>
          </a:p>
        </p:txBody>
      </p:sp>
      <p:graphicFrame>
        <p:nvGraphicFramePr>
          <p:cNvPr id="179" name="Google Shape;179;p31"/>
          <p:cNvGraphicFramePr/>
          <p:nvPr>
            <p:extLst>
              <p:ext uri="{D42A27DB-BD31-4B8C-83A1-F6EECF244321}">
                <p14:modId xmlns:p14="http://schemas.microsoft.com/office/powerpoint/2010/main" val="1665833612"/>
              </p:ext>
            </p:extLst>
          </p:nvPr>
        </p:nvGraphicFramePr>
        <p:xfrm>
          <a:off x="1403648" y="1628800"/>
          <a:ext cx="7239000" cy="3657360"/>
        </p:xfrm>
        <a:graphic>
          <a:graphicData uri="http://schemas.openxmlformats.org/drawingml/2006/table">
            <a:tbl>
              <a:tblPr>
                <a:noFill/>
              </a:tblPr>
              <a:tblGrid>
                <a:gridCol w="1809750"/>
                <a:gridCol w="1809750"/>
                <a:gridCol w="1809750"/>
                <a:gridCol w="1809750"/>
              </a:tblGrid>
              <a:tr h="381000">
                <a:tc>
                  <a:txBody>
                    <a:bodyPr/>
                    <a:lstStyle/>
                    <a:p>
                      <a:pPr marL="0" lvl="0" indent="0" algn="l" rtl="0">
                        <a:spcBef>
                          <a:spcPts val="0"/>
                        </a:spcBef>
                        <a:spcAft>
                          <a:spcPts val="0"/>
                        </a:spcAft>
                        <a:buNone/>
                      </a:pPr>
                      <a:endParaRPr b="1"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tx1"/>
                          </a:solidFill>
                        </a:rPr>
                        <a:t>F1-score</a:t>
                      </a:r>
                      <a:endParaRPr b="1"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tx1"/>
                          </a:solidFill>
                        </a:rPr>
                        <a:t>Precision</a:t>
                      </a:r>
                      <a:endParaRPr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tx1"/>
                          </a:solidFill>
                        </a:rPr>
                        <a:t>Recall</a:t>
                      </a:r>
                      <a:endParaRPr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dirty="0">
                          <a:solidFill>
                            <a:schemeClr val="tx1"/>
                          </a:solidFill>
                        </a:rPr>
                        <a:t>problem</a:t>
                      </a:r>
                      <a:endParaRPr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0.8992</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tx1"/>
                          </a:solidFill>
                        </a:rPr>
                        <a:t>0.8914</a:t>
                      </a:r>
                      <a:endParaRPr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0.9071</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chemeClr val="tx1"/>
                          </a:solidFill>
                        </a:rPr>
                        <a:t>treatment</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0.8602</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0.8614</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0.8590</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chemeClr val="tx1"/>
                          </a:solidFill>
                        </a:rPr>
                        <a:t>test</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0.8737</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0.8764</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0.8710</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chemeClr val="tx1"/>
                          </a:solidFill>
                        </a:rPr>
                        <a:t>B-problem</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0.9132</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0.9146</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0.9119</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chemeClr val="tx1"/>
                          </a:solidFill>
                        </a:rPr>
                        <a:t>B-treatment</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0.8969</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0.9000</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0.8937</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chemeClr val="tx1"/>
                          </a:solidFill>
                        </a:rPr>
                        <a:t>B-test</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0.8971</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0.8845</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0.9101</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chemeClr val="tx1"/>
                          </a:solidFill>
                        </a:rPr>
                        <a:t>AVG_MICRO</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0.8900</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NaN</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tx1"/>
                          </a:solidFill>
                        </a:rPr>
                        <a:t>NaN</a:t>
                      </a:r>
                      <a:endParaRPr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415451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ctrTitle"/>
          </p:nvPr>
        </p:nvSpPr>
        <p:spPr>
          <a:xfrm>
            <a:off x="179512" y="260648"/>
            <a:ext cx="8591400" cy="1542000"/>
          </a:xfrm>
          <a:prstGeom prst="rect">
            <a:avLst/>
          </a:prstGeom>
        </p:spPr>
        <p:txBody>
          <a:bodyPr spcFirstLastPara="1" vert="horz" wrap="square" lIns="91425" tIns="91425" rIns="91425" bIns="91425" rtlCol="0" anchor="t" anchorCtr="0">
            <a:noAutofit/>
          </a:bodyPr>
          <a:lstStyle/>
          <a:p>
            <a:pPr algn="l">
              <a:spcBef>
                <a:spcPts val="0"/>
              </a:spcBef>
            </a:pPr>
            <a:r>
              <a:rPr lang="en" sz="3500" dirty="0"/>
              <a:t>ELMO and LSTM Results</a:t>
            </a:r>
            <a:endParaRPr sz="3500" dirty="0"/>
          </a:p>
        </p:txBody>
      </p:sp>
      <p:graphicFrame>
        <p:nvGraphicFramePr>
          <p:cNvPr id="185" name="Google Shape;185;p32"/>
          <p:cNvGraphicFramePr/>
          <p:nvPr>
            <p:extLst>
              <p:ext uri="{D42A27DB-BD31-4B8C-83A1-F6EECF244321}">
                <p14:modId xmlns:p14="http://schemas.microsoft.com/office/powerpoint/2010/main" val="2698869287"/>
              </p:ext>
            </p:extLst>
          </p:nvPr>
        </p:nvGraphicFramePr>
        <p:xfrm>
          <a:off x="827584" y="1196755"/>
          <a:ext cx="7557216" cy="4421170"/>
        </p:xfrm>
        <a:graphic>
          <a:graphicData uri="http://schemas.openxmlformats.org/drawingml/2006/table">
            <a:tbl>
              <a:tblPr>
                <a:noFill/>
              </a:tblPr>
              <a:tblGrid>
                <a:gridCol w="1889304"/>
                <a:gridCol w="1889304"/>
                <a:gridCol w="1889304"/>
                <a:gridCol w="1889304"/>
              </a:tblGrid>
              <a:tr h="442117">
                <a:tc>
                  <a:txBody>
                    <a:bodyPr/>
                    <a:lstStyle/>
                    <a:p>
                      <a:pPr marL="0" lvl="0" indent="0" algn="l" rtl="0">
                        <a:spcBef>
                          <a:spcPts val="0"/>
                        </a:spcBef>
                        <a:spcAft>
                          <a:spcPts val="0"/>
                        </a:spcAft>
                        <a:buNone/>
                      </a:pPr>
                      <a:endParaRPr sz="1200" b="1"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tx1"/>
                          </a:solidFill>
                        </a:rPr>
                        <a:t>Precision</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tx1"/>
                          </a:solidFill>
                        </a:rPr>
                        <a:t>Recall</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dirty="0">
                          <a:solidFill>
                            <a:schemeClr val="tx1"/>
                          </a:solidFill>
                        </a:rPr>
                        <a:t>F1-score</a:t>
                      </a:r>
                      <a:endParaRPr sz="1200" b="1"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a:solidFill>
                            <a:schemeClr val="tx1"/>
                          </a:solidFill>
                        </a:rPr>
                        <a:t>test</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0.78</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0.76</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0.77</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a:solidFill>
                            <a:schemeClr val="tx1"/>
                          </a:solidFill>
                        </a:rPr>
                        <a:t>B-problem</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0.87</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tx1"/>
                          </a:solidFill>
                        </a:rPr>
                        <a:t>0.75</a:t>
                      </a:r>
                      <a:endParaRPr sz="1200"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0.81</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a:solidFill>
                            <a:schemeClr val="tx1"/>
                          </a:solidFill>
                        </a:rPr>
                        <a:t>treatment</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0.59</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0.76</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0.67</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dirty="0">
                          <a:solidFill>
                            <a:schemeClr val="tx1"/>
                          </a:solidFill>
                        </a:rPr>
                        <a:t>problem</a:t>
                      </a:r>
                      <a:endParaRPr sz="1200" b="1"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0.72</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0.70</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0.71</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a:solidFill>
                            <a:schemeClr val="tx1"/>
                          </a:solidFill>
                        </a:rPr>
                        <a:t>B-test</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0.89</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0.73</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0.80</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a:solidFill>
                            <a:schemeClr val="tx1"/>
                          </a:solidFill>
                        </a:rPr>
                        <a:t>B-treatment</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0.79</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0.81</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0.80</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a:solidFill>
                            <a:schemeClr val="tx1"/>
                          </a:solidFill>
                        </a:rPr>
                        <a:t>micro avg</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0.79</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0.75</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0.77</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a:solidFill>
                            <a:schemeClr val="tx1"/>
                          </a:solidFill>
                        </a:rPr>
                        <a:t>macro avg</a:t>
                      </a:r>
                      <a:endParaRPr sz="1200"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0.77</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2"/>
                        </a:buClr>
                        <a:buSzPts val="1100"/>
                        <a:buFont typeface="Arial"/>
                        <a:buNone/>
                      </a:pPr>
                      <a:r>
                        <a:rPr lang="en" sz="1200">
                          <a:solidFill>
                            <a:schemeClr val="tx1"/>
                          </a:solidFill>
                        </a:rPr>
                        <a:t>0.75</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0.76</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442117">
                <a:tc>
                  <a:txBody>
                    <a:bodyPr/>
                    <a:lstStyle/>
                    <a:p>
                      <a:pPr marL="0" lvl="0" indent="0" algn="l" rtl="0">
                        <a:spcBef>
                          <a:spcPts val="0"/>
                        </a:spcBef>
                        <a:spcAft>
                          <a:spcPts val="0"/>
                        </a:spcAft>
                        <a:buNone/>
                      </a:pPr>
                      <a:r>
                        <a:rPr lang="en" sz="1200" b="1" dirty="0">
                          <a:solidFill>
                            <a:schemeClr val="tx1"/>
                          </a:solidFill>
                        </a:rPr>
                        <a:t>weighted avg</a:t>
                      </a:r>
                      <a:endParaRPr sz="1200" b="1"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tx1"/>
                          </a:solidFill>
                        </a:rPr>
                        <a:t>0.80</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2"/>
                        </a:buClr>
                        <a:buSzPts val="1100"/>
                        <a:buFont typeface="Arial"/>
                        <a:buNone/>
                      </a:pPr>
                      <a:r>
                        <a:rPr lang="en" sz="1200">
                          <a:solidFill>
                            <a:schemeClr val="tx1"/>
                          </a:solidFill>
                        </a:rPr>
                        <a:t>0.75</a:t>
                      </a:r>
                      <a:endParaRPr sz="120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tx1"/>
                          </a:solidFill>
                        </a:rPr>
                        <a:t>0.77</a:t>
                      </a:r>
                      <a:endParaRPr sz="1200"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360980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 </a:t>
            </a:r>
          </a:p>
        </p:txBody>
      </p:sp>
      <p:sp>
        <p:nvSpPr>
          <p:cNvPr id="3" name="Espace réservé du contenu 2"/>
          <p:cNvSpPr>
            <a:spLocks noGrp="1"/>
          </p:cNvSpPr>
          <p:nvPr>
            <p:ph idx="1"/>
          </p:nvPr>
        </p:nvSpPr>
        <p:spPr/>
        <p:txBody>
          <a:bodyPr>
            <a:normAutofit/>
          </a:bodyPr>
          <a:lstStyle/>
          <a:p>
            <a:pPr marL="457200">
              <a:spcBef>
                <a:spcPts val="0"/>
              </a:spcBef>
              <a:buSzPts val="1800"/>
              <a:buFont typeface="Arial" pitchFamily="34" charset="0"/>
              <a:buChar char="●"/>
            </a:pPr>
            <a:r>
              <a:rPr lang="fr-FR" sz="2800" dirty="0">
                <a:solidFill>
                  <a:schemeClr val="tx1">
                    <a:tint val="75000"/>
                  </a:schemeClr>
                </a:solidFill>
              </a:rPr>
              <a:t>Introduction </a:t>
            </a:r>
          </a:p>
          <a:p>
            <a:pPr marL="457200">
              <a:spcBef>
                <a:spcPts val="0"/>
              </a:spcBef>
              <a:buSzPts val="1800"/>
              <a:buFont typeface="Arial" pitchFamily="34" charset="0"/>
              <a:buChar char="●"/>
            </a:pPr>
            <a:r>
              <a:rPr lang="fr-FR" sz="2800" dirty="0">
                <a:solidFill>
                  <a:schemeClr val="tx1">
                    <a:tint val="75000"/>
                  </a:schemeClr>
                </a:solidFill>
              </a:rPr>
              <a:t>Problématique</a:t>
            </a:r>
          </a:p>
          <a:p>
            <a:pPr marL="457200">
              <a:spcBef>
                <a:spcPts val="0"/>
              </a:spcBef>
              <a:buSzPts val="1800"/>
              <a:buFont typeface="Arial" pitchFamily="34" charset="0"/>
              <a:buChar char="●"/>
            </a:pPr>
            <a:r>
              <a:rPr lang="en" sz="2800" dirty="0">
                <a:solidFill>
                  <a:schemeClr val="tx1">
                    <a:tint val="75000"/>
                  </a:schemeClr>
                </a:solidFill>
              </a:rPr>
              <a:t>Motivation</a:t>
            </a:r>
            <a:endParaRPr lang="fr-FR" sz="2800" dirty="0">
              <a:solidFill>
                <a:schemeClr val="tx1">
                  <a:tint val="75000"/>
                </a:schemeClr>
              </a:solidFill>
            </a:endParaRPr>
          </a:p>
          <a:p>
            <a:pPr marL="457200">
              <a:spcBef>
                <a:spcPts val="0"/>
              </a:spcBef>
              <a:buSzPts val="1800"/>
              <a:buFont typeface="Arial" pitchFamily="34" charset="0"/>
              <a:buChar char="●"/>
            </a:pPr>
            <a:r>
              <a:rPr lang="en" sz="2800" dirty="0">
                <a:solidFill>
                  <a:schemeClr val="tx1">
                    <a:tint val="75000"/>
                  </a:schemeClr>
                </a:solidFill>
              </a:rPr>
              <a:t>Outcome of literature </a:t>
            </a:r>
            <a:r>
              <a:rPr lang="en" sz="2800" dirty="0">
                <a:solidFill>
                  <a:schemeClr val="tx1">
                    <a:tint val="75000"/>
                  </a:schemeClr>
                </a:solidFill>
              </a:rPr>
              <a:t>review</a:t>
            </a:r>
          </a:p>
          <a:p>
            <a:pPr marL="457200">
              <a:spcBef>
                <a:spcPts val="0"/>
              </a:spcBef>
              <a:buSzPts val="1800"/>
              <a:buFont typeface="Arial" pitchFamily="34" charset="0"/>
              <a:buChar char="●"/>
            </a:pPr>
            <a:r>
              <a:rPr lang="en" sz="2800" dirty="0">
                <a:solidFill>
                  <a:schemeClr val="tx1">
                    <a:tint val="75000"/>
                  </a:schemeClr>
                </a:solidFill>
              </a:rPr>
              <a:t>Problem Statement</a:t>
            </a:r>
          </a:p>
          <a:p>
            <a:pPr marL="457200">
              <a:spcBef>
                <a:spcPts val="0"/>
              </a:spcBef>
              <a:buSzPts val="1800"/>
              <a:buFont typeface="Arial" pitchFamily="34" charset="0"/>
              <a:buChar char="●"/>
            </a:pPr>
            <a:r>
              <a:rPr lang="en" sz="2800" dirty="0">
                <a:solidFill>
                  <a:schemeClr val="tx1">
                    <a:tint val="75000"/>
                  </a:schemeClr>
                </a:solidFill>
              </a:rPr>
              <a:t>Research Objectives</a:t>
            </a:r>
            <a:endParaRPr lang="fr-FR" sz="2800" dirty="0">
              <a:solidFill>
                <a:schemeClr val="tx1">
                  <a:tint val="75000"/>
                </a:schemeClr>
              </a:solidFill>
            </a:endParaRPr>
          </a:p>
          <a:p>
            <a:pPr marL="457200">
              <a:spcBef>
                <a:spcPts val="0"/>
              </a:spcBef>
              <a:buSzPts val="1800"/>
              <a:buFont typeface="Arial" pitchFamily="34" charset="0"/>
              <a:buChar char="●"/>
            </a:pPr>
            <a:r>
              <a:rPr lang="en" sz="2800" dirty="0">
                <a:solidFill>
                  <a:schemeClr val="tx1">
                    <a:tint val="75000"/>
                  </a:schemeClr>
                </a:solidFill>
              </a:rPr>
              <a:t>Results and Analysis</a:t>
            </a:r>
            <a:endParaRPr lang="fr-FR" sz="2800" dirty="0">
              <a:solidFill>
                <a:schemeClr val="tx1">
                  <a:tint val="75000"/>
                </a:schemeClr>
              </a:solidFill>
            </a:endParaRPr>
          </a:p>
          <a:p>
            <a:pPr marL="457200">
              <a:spcBef>
                <a:spcPts val="0"/>
              </a:spcBef>
              <a:buSzPts val="1800"/>
              <a:buFont typeface="Arial" pitchFamily="34" charset="0"/>
              <a:buChar char="●"/>
            </a:pPr>
            <a:r>
              <a:rPr lang="fr-FR" sz="2800" dirty="0">
                <a:solidFill>
                  <a:schemeClr val="tx1">
                    <a:tint val="75000"/>
                  </a:schemeClr>
                </a:solidFill>
              </a:rPr>
              <a:t>Conclusion </a:t>
            </a:r>
            <a:endParaRPr lang="fr-FR" sz="2800" dirty="0">
              <a:solidFill>
                <a:schemeClr val="tx1">
                  <a:tint val="75000"/>
                </a:schemeClr>
              </a:solidFill>
            </a:endParaRPr>
          </a:p>
          <a:p>
            <a:pPr marL="457200">
              <a:spcBef>
                <a:spcPts val="0"/>
              </a:spcBef>
              <a:buSzPts val="1800"/>
              <a:buFont typeface="Arial" pitchFamily="34" charset="0"/>
              <a:buChar char="●"/>
            </a:pPr>
            <a:r>
              <a:rPr lang="fr-FR" sz="2800" dirty="0" err="1">
                <a:solidFill>
                  <a:schemeClr val="tx1">
                    <a:tint val="75000"/>
                  </a:schemeClr>
                </a:solidFill>
              </a:rPr>
              <a:t>References</a:t>
            </a:r>
            <a:endParaRPr lang="fr-FR" sz="2800" dirty="0">
              <a:solidFill>
                <a:schemeClr val="tx1">
                  <a:tint val="75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ctrTitle"/>
          </p:nvPr>
        </p:nvSpPr>
        <p:spPr>
          <a:xfrm>
            <a:off x="251520" y="260648"/>
            <a:ext cx="7445400" cy="1542000"/>
          </a:xfrm>
          <a:prstGeom prst="rect">
            <a:avLst/>
          </a:prstGeom>
        </p:spPr>
        <p:txBody>
          <a:bodyPr spcFirstLastPara="1" vert="horz" wrap="square" lIns="91425" tIns="91425" rIns="91425" bIns="91425" rtlCol="0" anchor="t" anchorCtr="0">
            <a:noAutofit/>
          </a:bodyPr>
          <a:lstStyle/>
          <a:p>
            <a:pPr algn="l">
              <a:spcBef>
                <a:spcPts val="0"/>
              </a:spcBef>
            </a:pPr>
            <a:r>
              <a:rPr lang="en" dirty="0"/>
              <a:t>Comparison of Models</a:t>
            </a:r>
            <a:endParaRPr dirty="0"/>
          </a:p>
        </p:txBody>
      </p:sp>
      <p:graphicFrame>
        <p:nvGraphicFramePr>
          <p:cNvPr id="191" name="Google Shape;191;p33"/>
          <p:cNvGraphicFramePr/>
          <p:nvPr>
            <p:extLst>
              <p:ext uri="{D42A27DB-BD31-4B8C-83A1-F6EECF244321}">
                <p14:modId xmlns:p14="http://schemas.microsoft.com/office/powerpoint/2010/main" val="1921335623"/>
              </p:ext>
            </p:extLst>
          </p:nvPr>
        </p:nvGraphicFramePr>
        <p:xfrm>
          <a:off x="1187624" y="1988840"/>
          <a:ext cx="7239000" cy="3383130"/>
        </p:xfrm>
        <a:graphic>
          <a:graphicData uri="http://schemas.openxmlformats.org/drawingml/2006/table">
            <a:tbl>
              <a:tblPr>
                <a:noFill/>
              </a:tblPr>
              <a:tblGrid>
                <a:gridCol w="1809750"/>
                <a:gridCol w="1809750"/>
                <a:gridCol w="1809750"/>
                <a:gridCol w="1809750"/>
              </a:tblGrid>
              <a:tr h="381000">
                <a:tc>
                  <a:txBody>
                    <a:bodyPr/>
                    <a:lstStyle/>
                    <a:p>
                      <a:pPr marL="0" lvl="0" indent="0" algn="l" rtl="0">
                        <a:spcBef>
                          <a:spcPts val="0"/>
                        </a:spcBef>
                        <a:spcAft>
                          <a:spcPts val="0"/>
                        </a:spcAft>
                        <a:buNone/>
                      </a:pPr>
                      <a:r>
                        <a:rPr lang="en" b="1" dirty="0">
                          <a:solidFill>
                            <a:schemeClr val="tx1"/>
                          </a:solidFill>
                        </a:rPr>
                        <a:t>Method</a:t>
                      </a:r>
                      <a:endParaRPr b="1"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tx1"/>
                          </a:solidFill>
                        </a:rPr>
                        <a:t>Precision</a:t>
                      </a:r>
                      <a:endParaRPr b="1"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tx1"/>
                          </a:solidFill>
                        </a:rPr>
                        <a:t>Recall</a:t>
                      </a:r>
                      <a:endParaRPr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tx1"/>
                          </a:solidFill>
                        </a:rPr>
                        <a:t>F1-score</a:t>
                      </a:r>
                      <a:endParaRPr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b="1">
                          <a:solidFill>
                            <a:schemeClr val="tx1"/>
                          </a:solidFill>
                        </a:rPr>
                        <a:t>ELMo(General) +BiLSTM-CRF</a:t>
                      </a:r>
                      <a:endParaRPr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0.8326</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0.8184</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0.8254</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Clr>
                          <a:schemeClr val="dk2"/>
                        </a:buClr>
                        <a:buSzPts val="1100"/>
                        <a:buFont typeface="Arial"/>
                        <a:buNone/>
                      </a:pPr>
                      <a:r>
                        <a:rPr lang="en" b="1">
                          <a:solidFill>
                            <a:schemeClr val="tx1"/>
                          </a:solidFill>
                        </a:rPr>
                        <a:t>ELMo(Clinical) +BiLSTM-CRF</a:t>
                      </a:r>
                      <a:endParaRPr b="1">
                        <a:solidFill>
                          <a:schemeClr val="tx1"/>
                        </a:solidFill>
                      </a:endParaRPr>
                    </a:p>
                    <a:p>
                      <a:pPr marL="0" lvl="0" indent="0" algn="l" rtl="0">
                        <a:spcBef>
                          <a:spcPts val="0"/>
                        </a:spcBef>
                        <a:spcAft>
                          <a:spcPts val="0"/>
                        </a:spcAft>
                        <a:buNone/>
                      </a:pPr>
                      <a:endParaRPr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0.8934</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0.8787</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0.8860</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b="1">
                          <a:solidFill>
                            <a:schemeClr val="tx1"/>
                          </a:solidFill>
                        </a:rPr>
                        <a:t>ELMo(General) + BiLSTM</a:t>
                      </a:r>
                      <a:endParaRPr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tx1"/>
                          </a:solidFill>
                        </a:rPr>
                        <a:t>0.79</a:t>
                      </a:r>
                      <a:endParaRPr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0.75</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tx1"/>
                          </a:solidFill>
                        </a:rPr>
                        <a:t>0.77</a:t>
                      </a: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r h="381000">
                <a:tc>
                  <a:txBody>
                    <a:bodyPr/>
                    <a:lstStyle/>
                    <a:p>
                      <a:pPr marL="0" lvl="0" indent="0" algn="l" rtl="0">
                        <a:spcBef>
                          <a:spcPts val="0"/>
                        </a:spcBef>
                        <a:spcAft>
                          <a:spcPts val="0"/>
                        </a:spcAft>
                        <a:buNone/>
                      </a:pPr>
                      <a:r>
                        <a:rPr lang="en" b="1">
                          <a:solidFill>
                            <a:schemeClr val="tx1"/>
                          </a:solidFill>
                        </a:rPr>
                        <a:t>BERT</a:t>
                      </a:r>
                      <a:endParaRPr b="1">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chemeClr val="tx1"/>
                          </a:solidFill>
                        </a:rPr>
                        <a:t>0.8900</a:t>
                      </a:r>
                      <a:endParaRPr dirty="0">
                        <a:solidFill>
                          <a:schemeClr val="tx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6323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ctrTitle"/>
          </p:nvPr>
        </p:nvSpPr>
        <p:spPr>
          <a:xfrm>
            <a:off x="179512" y="188640"/>
            <a:ext cx="6318900" cy="861744"/>
          </a:xfrm>
          <a:prstGeom prst="rect">
            <a:avLst/>
          </a:prstGeom>
        </p:spPr>
        <p:txBody>
          <a:bodyPr spcFirstLastPara="1" vert="horz" wrap="square" lIns="91425" tIns="91425" rIns="91425" bIns="91425" rtlCol="0" anchor="t" anchorCtr="0">
            <a:spAutoFit/>
          </a:bodyPr>
          <a:lstStyle/>
          <a:p>
            <a:pPr algn="l">
              <a:spcBef>
                <a:spcPts val="0"/>
              </a:spcBef>
            </a:pPr>
            <a:r>
              <a:rPr lang="en" dirty="0"/>
              <a:t>Results and Analysis</a:t>
            </a:r>
            <a:endParaRPr dirty="0"/>
          </a:p>
        </p:txBody>
      </p:sp>
      <p:sp>
        <p:nvSpPr>
          <p:cNvPr id="197" name="Google Shape;197;p34"/>
          <p:cNvSpPr txBox="1">
            <a:spLocks noGrp="1"/>
          </p:cNvSpPr>
          <p:nvPr>
            <p:ph type="subTitle" idx="1"/>
          </p:nvPr>
        </p:nvSpPr>
        <p:spPr>
          <a:xfrm>
            <a:off x="827584" y="1268760"/>
            <a:ext cx="7209068" cy="4924395"/>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The ELMo along with Bi-LSTM model has an f1-score of 0.77 and the BERT model has an f-score of 0.8900. </a:t>
            </a:r>
            <a:endParaRPr sz="2800" dirty="0"/>
          </a:p>
          <a:p>
            <a:pPr marL="457200" indent="-342900" algn="l">
              <a:spcBef>
                <a:spcPts val="0"/>
              </a:spcBef>
              <a:buSzPts val="1800"/>
              <a:buChar char="●"/>
            </a:pPr>
            <a:r>
              <a:rPr lang="en" sz="2800" dirty="0"/>
              <a:t>Comparing with the methods used in “Clinical concept extraction with contextual word embedding”, the ELMO(General) and simple Bi-LSTM performs poorly when compared with the BiLSTM-CRF based models proposed by them, while the BERT model used by us outperforms the models proposed by them.</a:t>
            </a:r>
            <a:endParaRPr sz="2800" dirty="0"/>
          </a:p>
        </p:txBody>
      </p:sp>
    </p:spTree>
    <p:extLst>
      <p:ext uri="{BB962C8B-B14F-4D97-AF65-F5344CB8AC3E}">
        <p14:creationId xmlns:p14="http://schemas.microsoft.com/office/powerpoint/2010/main" val="3351960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ctrTitle"/>
          </p:nvPr>
        </p:nvSpPr>
        <p:spPr>
          <a:xfrm>
            <a:off x="139233" y="188640"/>
            <a:ext cx="6331500" cy="861744"/>
          </a:xfrm>
          <a:prstGeom prst="rect">
            <a:avLst/>
          </a:prstGeom>
        </p:spPr>
        <p:txBody>
          <a:bodyPr spcFirstLastPara="1" vert="horz" wrap="square" lIns="91425" tIns="91425" rIns="91425" bIns="91425" rtlCol="0" anchor="t" anchorCtr="0">
            <a:spAutoFit/>
          </a:bodyPr>
          <a:lstStyle/>
          <a:p>
            <a:pPr algn="l">
              <a:spcBef>
                <a:spcPts val="0"/>
              </a:spcBef>
            </a:pPr>
            <a:r>
              <a:rPr lang="en" dirty="0"/>
              <a:t>Conclusion</a:t>
            </a:r>
            <a:endParaRPr dirty="0"/>
          </a:p>
        </p:txBody>
      </p:sp>
      <p:sp>
        <p:nvSpPr>
          <p:cNvPr id="203" name="Google Shape;203;p35"/>
          <p:cNvSpPr txBox="1">
            <a:spLocks noGrp="1"/>
          </p:cNvSpPr>
          <p:nvPr>
            <p:ph type="subTitle" idx="1"/>
          </p:nvPr>
        </p:nvSpPr>
        <p:spPr>
          <a:xfrm>
            <a:off x="395536" y="1268760"/>
            <a:ext cx="8320956" cy="4493508"/>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In natural language processing, contextual word embedding approaches have been optimistic. In this paper </a:t>
            </a:r>
            <a:r>
              <a:rPr lang="en" sz="2800" dirty="0" smtClean="0"/>
              <a:t>I </a:t>
            </a:r>
            <a:r>
              <a:rPr lang="en" sz="2800" dirty="0" smtClean="0"/>
              <a:t>have </a:t>
            </a:r>
            <a:r>
              <a:rPr lang="en" sz="2800" dirty="0"/>
              <a:t>used ELMo along with Bi-LSTM and BERT models which is trained on 2010 i2b2/VA dataset.</a:t>
            </a:r>
            <a:endParaRPr sz="2800" dirty="0"/>
          </a:p>
          <a:p>
            <a:pPr marL="457200" indent="-342900" algn="l">
              <a:spcBef>
                <a:spcPts val="0"/>
              </a:spcBef>
              <a:buSzPts val="1800"/>
              <a:buChar char="●"/>
            </a:pPr>
            <a:r>
              <a:rPr lang="en" sz="2800" dirty="0"/>
              <a:t>The BERT model is seen to perform better and is more optimal to use in clinical concept extraction. </a:t>
            </a:r>
            <a:endParaRPr sz="2800" dirty="0"/>
          </a:p>
          <a:p>
            <a:pPr marL="457200" indent="-342900" algn="l">
              <a:spcBef>
                <a:spcPts val="0"/>
              </a:spcBef>
              <a:buSzPts val="1800"/>
              <a:buChar char="●"/>
            </a:pPr>
            <a:r>
              <a:rPr lang="en" sz="2800" dirty="0"/>
              <a:t>This paper provides extensive comparison between models and shows the effectiveness of NER tasks to provide meaningful results for clinical diagnosis. </a:t>
            </a:r>
            <a:endParaRPr sz="2800" dirty="0"/>
          </a:p>
        </p:txBody>
      </p:sp>
    </p:spTree>
    <p:extLst>
      <p:ext uri="{BB962C8B-B14F-4D97-AF65-F5344CB8AC3E}">
        <p14:creationId xmlns:p14="http://schemas.microsoft.com/office/powerpoint/2010/main" val="145105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265500" y="1099325"/>
            <a:ext cx="4045200" cy="1318200"/>
          </a:xfrm>
          <a:prstGeom prst="rect">
            <a:avLst/>
          </a:prstGeom>
        </p:spPr>
        <p:txBody>
          <a:bodyPr spcFirstLastPara="1" vert="horz" wrap="square" lIns="91425" tIns="91425" rIns="91425" bIns="91425" rtlCol="0" anchor="b" anchorCtr="0">
            <a:noAutofit/>
          </a:bodyPr>
          <a:lstStyle/>
          <a:p>
            <a:r>
              <a:rPr lang="en"/>
              <a:t>Base Paper</a:t>
            </a:r>
            <a:endParaRPr/>
          </a:p>
        </p:txBody>
      </p:sp>
      <p:sp>
        <p:nvSpPr>
          <p:cNvPr id="209" name="Google Shape;209;p36"/>
          <p:cNvSpPr txBox="1">
            <a:spLocks noGrp="1"/>
          </p:cNvSpPr>
          <p:nvPr>
            <p:ph type="subTitle" idx="1"/>
          </p:nvPr>
        </p:nvSpPr>
        <p:spPr>
          <a:xfrm>
            <a:off x="265500" y="2417524"/>
            <a:ext cx="4045200" cy="1800900"/>
          </a:xfrm>
          <a:prstGeom prst="rect">
            <a:avLst/>
          </a:prstGeom>
        </p:spPr>
        <p:txBody>
          <a:bodyPr spcFirstLastPara="1" vert="horz" wrap="square" lIns="91425" tIns="91425" rIns="91425" bIns="91425" rtlCol="0" anchor="t" anchorCtr="0">
            <a:spAutoFit/>
          </a:bodyPr>
          <a:lstStyle/>
          <a:p>
            <a:pPr marL="0" indent="0" algn="l"/>
            <a:r>
              <a:rPr lang="en"/>
              <a:t>Clinical concept extraction with contextual word embedding</a:t>
            </a:r>
            <a:endParaRPr/>
          </a:p>
          <a:p>
            <a:pPr marL="457200" indent="0" algn="l">
              <a:buClr>
                <a:schemeClr val="dk2"/>
              </a:buClr>
              <a:buSzPts val="1100"/>
            </a:pPr>
            <a:r>
              <a:rPr lang="en"/>
              <a:t>-Zhu, Henghui, Ioannis Ch Paschalidis, and Amir Tahmasebi. </a:t>
            </a:r>
            <a:endParaRPr/>
          </a:p>
        </p:txBody>
      </p:sp>
      <p:sp>
        <p:nvSpPr>
          <p:cNvPr id="210" name="Google Shape;210;p36"/>
          <p:cNvSpPr txBox="1">
            <a:spLocks noGrp="1"/>
          </p:cNvSpPr>
          <p:nvPr>
            <p:ph type="body" idx="2"/>
          </p:nvPr>
        </p:nvSpPr>
        <p:spPr>
          <a:xfrm>
            <a:off x="4939500" y="1507238"/>
            <a:ext cx="3837000" cy="3621474"/>
          </a:xfrm>
          <a:prstGeom prst="rect">
            <a:avLst/>
          </a:prstGeom>
        </p:spPr>
        <p:txBody>
          <a:bodyPr spcFirstLastPara="1" vert="horz" wrap="square" lIns="91425" tIns="91425" rIns="91425" bIns="91425" rtlCol="0" anchor="ctr" anchorCtr="0">
            <a:spAutoFit/>
          </a:bodyPr>
          <a:lstStyle/>
          <a:p>
            <a:pPr marL="0" indent="0">
              <a:buNone/>
            </a:pPr>
            <a:r>
              <a:rPr lang="en" sz="1500" dirty="0"/>
              <a:t>OTHER REFERENCES</a:t>
            </a:r>
            <a:endParaRPr sz="900" dirty="0"/>
          </a:p>
          <a:p>
            <a:pPr indent="-285750">
              <a:spcBef>
                <a:spcPts val="1600"/>
              </a:spcBef>
              <a:buSzPts val="900"/>
            </a:pPr>
            <a:r>
              <a:rPr lang="en" sz="1500" dirty="0"/>
              <a:t>Bidirectional LSTM-CRF for clinical concept extraction.</a:t>
            </a:r>
            <a:endParaRPr sz="1500" dirty="0"/>
          </a:p>
          <a:p>
            <a:pPr lvl="1" indent="-285750">
              <a:spcBef>
                <a:spcPts val="0"/>
              </a:spcBef>
              <a:buSzPts val="900"/>
            </a:pPr>
            <a:r>
              <a:rPr lang="en" sz="1500" dirty="0"/>
              <a:t>Chalapathy, Raghavendra, Ehsan Zare Borzeshi, and Massimo Piccardi. </a:t>
            </a:r>
            <a:endParaRPr sz="1500" dirty="0"/>
          </a:p>
          <a:p>
            <a:pPr indent="-285750">
              <a:buSzPts val="900"/>
            </a:pPr>
            <a:r>
              <a:rPr lang="en" sz="1500" dirty="0"/>
              <a:t>Publicly available clinical BERT embeddings.</a:t>
            </a:r>
            <a:endParaRPr sz="1500" dirty="0"/>
          </a:p>
          <a:p>
            <a:pPr lvl="1" indent="-285750">
              <a:spcBef>
                <a:spcPts val="0"/>
              </a:spcBef>
              <a:buSzPts val="900"/>
            </a:pPr>
            <a:r>
              <a:rPr lang="en" sz="1500" dirty="0"/>
              <a:t>Alsentzer, Emily, John R. Murphy, Willie Boag, Wei-Hung Weng, Di Jin, Tristan Naumann, and Matthew McDermott.</a:t>
            </a:r>
            <a:endParaRPr sz="1500" dirty="0"/>
          </a:p>
          <a:p>
            <a:pPr indent="-285750">
              <a:buSzPts val="900"/>
            </a:pPr>
            <a:r>
              <a:rPr lang="en" sz="1500" u="sng" dirty="0">
                <a:solidFill>
                  <a:schemeClr val="hlink"/>
                </a:solidFill>
                <a:hlinkClick r:id="rId3"/>
              </a:rPr>
              <a:t>Named Entity Recognition</a:t>
            </a:r>
            <a:endParaRPr sz="1500" dirty="0"/>
          </a:p>
          <a:p>
            <a:pPr indent="-285750">
              <a:buSzPts val="900"/>
            </a:pPr>
            <a:r>
              <a:rPr lang="en" sz="1500" u="sng" dirty="0">
                <a:solidFill>
                  <a:schemeClr val="hlink"/>
                </a:solidFill>
                <a:hlinkClick r:id="rId4"/>
              </a:rPr>
              <a:t>ELMo</a:t>
            </a:r>
            <a:endParaRPr sz="1500" dirty="0"/>
          </a:p>
        </p:txBody>
      </p:sp>
    </p:spTree>
    <p:extLst>
      <p:ext uri="{BB962C8B-B14F-4D97-AF65-F5344CB8AC3E}">
        <p14:creationId xmlns:p14="http://schemas.microsoft.com/office/powerpoint/2010/main" val="205291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406425" y="2664075"/>
            <a:ext cx="8296800" cy="1542000"/>
          </a:xfrm>
          <a:prstGeom prst="rect">
            <a:avLst/>
          </a:prstGeom>
        </p:spPr>
        <p:txBody>
          <a:bodyPr spcFirstLastPara="1" vert="horz" wrap="square" lIns="91425" tIns="91425" rIns="91425" bIns="91425" rtlCol="0" anchor="ctr" anchorCtr="0">
            <a:noAutofit/>
          </a:bodyPr>
          <a:lstStyle/>
          <a:p>
            <a:r>
              <a:rPr lang="en"/>
              <a:t>Thank You</a:t>
            </a:r>
            <a:endParaRPr/>
          </a:p>
        </p:txBody>
      </p:sp>
    </p:spTree>
    <p:extLst>
      <p:ext uri="{BB962C8B-B14F-4D97-AF65-F5344CB8AC3E}">
        <p14:creationId xmlns:p14="http://schemas.microsoft.com/office/powerpoint/2010/main" val="246263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a:t>
            </a:r>
          </a:p>
        </p:txBody>
      </p:sp>
      <p:sp>
        <p:nvSpPr>
          <p:cNvPr id="3" name="Espace réservé du contenu 2"/>
          <p:cNvSpPr>
            <a:spLocks noGrp="1"/>
          </p:cNvSpPr>
          <p:nvPr>
            <p:ph idx="1"/>
          </p:nvPr>
        </p:nvSpPr>
        <p:spPr/>
        <p:txBody>
          <a:bodyPr>
            <a:normAutofit lnSpcReduction="10000"/>
          </a:bodyPr>
          <a:lstStyle/>
          <a:p>
            <a:pPr marL="457200" lvl="0">
              <a:spcBef>
                <a:spcPts val="0"/>
              </a:spcBef>
              <a:buSzPts val="1800"/>
              <a:buFont typeface="Arial" pitchFamily="34" charset="0"/>
              <a:buChar char="●"/>
            </a:pPr>
            <a:r>
              <a:rPr lang="en-US" sz="2800" dirty="0">
                <a:solidFill>
                  <a:schemeClr val="tx1">
                    <a:tint val="75000"/>
                  </a:schemeClr>
                </a:solidFill>
              </a:rPr>
              <a:t>Electronic health records (EHRs) have been widely viewed to have great potential to improve clinical research and bring about advances in healthcare technology.</a:t>
            </a:r>
          </a:p>
          <a:p>
            <a:pPr marL="457200" lvl="0">
              <a:spcBef>
                <a:spcPts val="0"/>
              </a:spcBef>
              <a:buSzPts val="1800"/>
              <a:buFont typeface="Arial" pitchFamily="34" charset="0"/>
              <a:buChar char="●"/>
            </a:pPr>
            <a:r>
              <a:rPr lang="en-US" sz="2800" dirty="0">
                <a:solidFill>
                  <a:schemeClr val="tx1">
                    <a:tint val="75000"/>
                  </a:schemeClr>
                </a:solidFill>
              </a:rPr>
              <a:t>A significant portion of clinical extraction is found as free text, and we need to achieve the goal of “meaningful information”, transforming the EHR data into actionable knowledge.</a:t>
            </a:r>
          </a:p>
          <a:p>
            <a:pPr marL="457200" lvl="0">
              <a:spcBef>
                <a:spcPts val="0"/>
              </a:spcBef>
              <a:buSzPts val="1800"/>
              <a:buFont typeface="Arial" pitchFamily="34" charset="0"/>
              <a:buChar char="●"/>
            </a:pPr>
            <a:r>
              <a:rPr lang="en-US" sz="2800" dirty="0">
                <a:solidFill>
                  <a:schemeClr val="tx1">
                    <a:tint val="75000"/>
                  </a:schemeClr>
                </a:solidFill>
              </a:rPr>
              <a:t>The solution to this is to replace these manual methods with autonomous computational extraction. </a:t>
            </a:r>
          </a:p>
          <a:p>
            <a:endParaRPr lang="fr-FR" sz="2000" dirty="0" smtClean="0"/>
          </a:p>
          <a:p>
            <a:pPr marL="0" indent="0">
              <a:buNone/>
            </a:pPr>
            <a:endParaRPr lang="fr-FR" sz="2000" dirty="0" smtClean="0"/>
          </a:p>
          <a:p>
            <a:endParaRPr lang="fr-FR" sz="2000" dirty="0" smtClean="0"/>
          </a:p>
          <a:p>
            <a:endParaRPr lang="fr-FR" sz="2000" dirty="0"/>
          </a:p>
          <a:p>
            <a:pPr marL="0" indent="0">
              <a:buNone/>
            </a:pPr>
            <a:endParaRPr lang="fr-FR" sz="1000" dirty="0"/>
          </a:p>
          <a:p>
            <a:pPr marL="0" indent="0">
              <a:buNone/>
            </a:pPr>
            <a:endParaRPr lang="fr-FR" sz="10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a:t>
            </a:r>
          </a:p>
        </p:txBody>
      </p:sp>
      <p:sp>
        <p:nvSpPr>
          <p:cNvPr id="3" name="Espace réservé du contenu 2"/>
          <p:cNvSpPr>
            <a:spLocks noGrp="1"/>
          </p:cNvSpPr>
          <p:nvPr>
            <p:ph idx="1"/>
          </p:nvPr>
        </p:nvSpPr>
        <p:spPr/>
        <p:txBody>
          <a:bodyPr>
            <a:normAutofit lnSpcReduction="10000"/>
          </a:bodyPr>
          <a:lstStyle/>
          <a:p>
            <a:pPr marL="457200">
              <a:spcBef>
                <a:spcPts val="0"/>
              </a:spcBef>
              <a:buSzPts val="1800"/>
              <a:buFont typeface="Arial" pitchFamily="34" charset="0"/>
              <a:buChar char="●"/>
            </a:pPr>
            <a:r>
              <a:rPr lang="en-US" sz="2800" dirty="0">
                <a:solidFill>
                  <a:schemeClr val="tx1">
                    <a:tint val="75000"/>
                  </a:schemeClr>
                </a:solidFill>
              </a:rPr>
              <a:t>The extraction of concepts from health records has been successful in the past few years with a lot of models based on NLP, but due to the heterogeneous nature of Health Record data meant that no one model has been successful globally.</a:t>
            </a:r>
          </a:p>
          <a:p>
            <a:pPr marL="457200">
              <a:spcBef>
                <a:spcPts val="0"/>
              </a:spcBef>
              <a:buSzPts val="1800"/>
              <a:buFont typeface="Arial" pitchFamily="34" charset="0"/>
              <a:buChar char="●"/>
            </a:pPr>
            <a:r>
              <a:rPr lang="en-US" sz="2800" dirty="0">
                <a:solidFill>
                  <a:schemeClr val="tx1">
                    <a:tint val="75000"/>
                  </a:schemeClr>
                </a:solidFill>
              </a:rPr>
              <a:t>The particular class of NLP problems for extracting clinical concepts is Named Entity Recognition(NER). </a:t>
            </a:r>
          </a:p>
          <a:p>
            <a:pPr marL="457200">
              <a:spcBef>
                <a:spcPts val="0"/>
              </a:spcBef>
              <a:buSzPts val="1800"/>
              <a:buFont typeface="Arial" pitchFamily="34" charset="0"/>
              <a:buChar char="●"/>
            </a:pPr>
            <a:r>
              <a:rPr lang="en-US" sz="2800" dirty="0">
                <a:solidFill>
                  <a:schemeClr val="tx1">
                    <a:tint val="75000"/>
                  </a:schemeClr>
                </a:solidFill>
              </a:rPr>
              <a:t>NER is used to classify named entities present in text into predefined categories. It helps by adding semantic knowledge to our content and helps to understand the subject of any given text.</a:t>
            </a:r>
          </a:p>
          <a:p>
            <a:pPr marL="0" indent="0">
              <a:buNone/>
            </a:pPr>
            <a:endParaRPr lang="fr-FR" sz="2000" dirty="0" smtClean="0"/>
          </a:p>
          <a:p>
            <a:endParaRPr lang="fr-FR" sz="2000" dirty="0" smtClean="0"/>
          </a:p>
          <a:p>
            <a:endParaRPr lang="fr-FR" sz="2000" dirty="0" smtClean="0"/>
          </a:p>
          <a:p>
            <a:pPr marL="0" indent="0">
              <a:buNone/>
            </a:pPr>
            <a:endParaRPr lang="fr-FR" sz="1000" dirty="0" smtClean="0"/>
          </a:p>
          <a:p>
            <a:pPr marL="0" indent="0">
              <a:buNone/>
            </a:pPr>
            <a:endParaRPr lang="fr-FR" sz="10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a:t>
            </a:fld>
            <a:endParaRPr lang="fr-BE"/>
          </a:p>
        </p:txBody>
      </p:sp>
    </p:spTree>
    <p:extLst>
      <p:ext uri="{BB962C8B-B14F-4D97-AF65-F5344CB8AC3E}">
        <p14:creationId xmlns:p14="http://schemas.microsoft.com/office/powerpoint/2010/main" val="346751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Problématique </a:t>
            </a:r>
          </a:p>
        </p:txBody>
      </p:sp>
      <p:sp>
        <p:nvSpPr>
          <p:cNvPr id="3" name="Espace réservé du contenu 2"/>
          <p:cNvSpPr>
            <a:spLocks noGrp="1"/>
          </p:cNvSpPr>
          <p:nvPr>
            <p:ph idx="1"/>
          </p:nvPr>
        </p:nvSpPr>
        <p:spPr/>
        <p:txBody>
          <a:bodyPr>
            <a:normAutofit/>
          </a:bodyPr>
          <a:lstStyle/>
          <a:p>
            <a:pPr marL="457200" lvl="0">
              <a:spcBef>
                <a:spcPts val="0"/>
              </a:spcBef>
              <a:buSzPts val="1800"/>
              <a:buFont typeface="Arial" pitchFamily="34" charset="0"/>
              <a:buChar char="●"/>
            </a:pPr>
            <a:r>
              <a:rPr lang="en-US" sz="2800" dirty="0">
                <a:solidFill>
                  <a:schemeClr val="tx1">
                    <a:tint val="75000"/>
                  </a:schemeClr>
                </a:solidFill>
              </a:rPr>
              <a:t>Extracting information from Electronic Health Records into meaningful data</a:t>
            </a:r>
          </a:p>
          <a:p>
            <a:pPr marL="457200" lvl="0">
              <a:spcBef>
                <a:spcPts val="0"/>
              </a:spcBef>
              <a:buSzPts val="1800"/>
              <a:buFont typeface="Arial" pitchFamily="34" charset="0"/>
              <a:buChar char="●"/>
            </a:pPr>
            <a:r>
              <a:rPr lang="en-US" sz="2800" dirty="0">
                <a:solidFill>
                  <a:schemeClr val="tx1">
                    <a:tint val="75000"/>
                  </a:schemeClr>
                </a:solidFill>
              </a:rPr>
              <a:t>Only portions of datasets are available due to medical data being sensitive information, which hinders research.</a:t>
            </a:r>
          </a:p>
          <a:p>
            <a:pPr marL="457200" lvl="0">
              <a:spcBef>
                <a:spcPts val="0"/>
              </a:spcBef>
              <a:buSzPts val="1800"/>
              <a:buFont typeface="Arial" pitchFamily="34" charset="0"/>
              <a:buChar char="●"/>
            </a:pPr>
            <a:r>
              <a:rPr lang="en-US" sz="2800" dirty="0">
                <a:solidFill>
                  <a:schemeClr val="tx1">
                    <a:tint val="75000"/>
                  </a:schemeClr>
                </a:solidFill>
              </a:rPr>
              <a:t>Traditional ML approaches do not work well, as identifying and labeling named entities needs understanding of the context of a sentence and sequence of the word labels in it</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ctrTitle"/>
          </p:nvPr>
        </p:nvSpPr>
        <p:spPr>
          <a:xfrm>
            <a:off x="683568" y="260648"/>
            <a:ext cx="6331500" cy="876600"/>
          </a:xfrm>
          <a:prstGeom prst="rect">
            <a:avLst/>
          </a:prstGeom>
        </p:spPr>
        <p:txBody>
          <a:bodyPr spcFirstLastPara="1" vert="horz" wrap="square" lIns="91425" tIns="91425" rIns="91425" bIns="91425" rtlCol="0" anchor="t" anchorCtr="0">
            <a:noAutofit/>
          </a:bodyPr>
          <a:lstStyle/>
          <a:p>
            <a:pPr algn="l">
              <a:spcBef>
                <a:spcPts val="0"/>
              </a:spcBef>
            </a:pPr>
            <a:r>
              <a:rPr lang="en" dirty="0"/>
              <a:t>Motivation</a:t>
            </a:r>
            <a:endParaRPr dirty="0"/>
          </a:p>
        </p:txBody>
      </p:sp>
      <p:sp>
        <p:nvSpPr>
          <p:cNvPr id="96" name="Google Shape;96;p17"/>
          <p:cNvSpPr txBox="1">
            <a:spLocks noGrp="1"/>
          </p:cNvSpPr>
          <p:nvPr>
            <p:ph type="subTitle" idx="1"/>
          </p:nvPr>
        </p:nvSpPr>
        <p:spPr>
          <a:xfrm>
            <a:off x="1475656" y="1556792"/>
            <a:ext cx="6165999" cy="3631733"/>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Understanding of extraction of clinical concepts from health records is the main goal of this project. </a:t>
            </a:r>
            <a:endParaRPr sz="2800" dirty="0"/>
          </a:p>
          <a:p>
            <a:pPr marL="457200" indent="-342900" algn="l">
              <a:spcBef>
                <a:spcPts val="0"/>
              </a:spcBef>
              <a:buSzPts val="1800"/>
              <a:buChar char="●"/>
            </a:pPr>
            <a:r>
              <a:rPr lang="en" sz="2800" dirty="0"/>
              <a:t>This is an essential step for turning the unstructured data in any clinical note given by a doctor/hospital into structured information which can benefit a patient more</a:t>
            </a:r>
            <a:r>
              <a:rPr lang="en" sz="2800" dirty="0" smtClean="0"/>
              <a:t>.</a:t>
            </a:r>
            <a:endParaRPr sz="2800" dirty="0"/>
          </a:p>
        </p:txBody>
      </p:sp>
    </p:spTree>
    <p:extLst>
      <p:ext uri="{BB962C8B-B14F-4D97-AF65-F5344CB8AC3E}">
        <p14:creationId xmlns:p14="http://schemas.microsoft.com/office/powerpoint/2010/main" val="136334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ctrTitle"/>
          </p:nvPr>
        </p:nvSpPr>
        <p:spPr>
          <a:xfrm>
            <a:off x="179512" y="188640"/>
            <a:ext cx="6171600" cy="1569900"/>
          </a:xfrm>
          <a:prstGeom prst="rect">
            <a:avLst/>
          </a:prstGeom>
        </p:spPr>
        <p:txBody>
          <a:bodyPr spcFirstLastPara="1" vert="horz" wrap="square" lIns="91425" tIns="91425" rIns="91425" bIns="91425" rtlCol="0" anchor="t" anchorCtr="0">
            <a:spAutoFit/>
          </a:bodyPr>
          <a:lstStyle/>
          <a:p>
            <a:pPr>
              <a:spcBef>
                <a:spcPts val="0"/>
              </a:spcBef>
            </a:pPr>
            <a:r>
              <a:rPr lang="en" sz="4500" dirty="0"/>
              <a:t>Outcome of literature review</a:t>
            </a:r>
            <a:endParaRPr sz="4500" dirty="0"/>
          </a:p>
        </p:txBody>
      </p:sp>
      <p:sp>
        <p:nvSpPr>
          <p:cNvPr id="113" name="Google Shape;113;p20"/>
          <p:cNvSpPr txBox="1">
            <a:spLocks noGrp="1"/>
          </p:cNvSpPr>
          <p:nvPr>
            <p:ph type="subTitle" idx="1"/>
          </p:nvPr>
        </p:nvSpPr>
        <p:spPr>
          <a:xfrm>
            <a:off x="1907704" y="1610440"/>
            <a:ext cx="6136500" cy="5247560"/>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The task of clinical concept extraction is extremely important as successful extraction of concepts from clinical notes can provide a great scope for advancements in healthcare technology.</a:t>
            </a:r>
            <a:endParaRPr sz="2800" dirty="0"/>
          </a:p>
          <a:p>
            <a:pPr marL="457200" indent="-342900" algn="l">
              <a:lnSpc>
                <a:spcPct val="115000"/>
              </a:lnSpc>
              <a:spcBef>
                <a:spcPts val="0"/>
              </a:spcBef>
              <a:buSzPts val="1800"/>
              <a:buChar char="●"/>
            </a:pPr>
            <a:r>
              <a:rPr lang="en" sz="2800" dirty="0"/>
              <a:t>Understood implementation of Natural Language Processing (NLP) and more specifically, Named Entity Recognition (NER) associated with Machine Learning.</a:t>
            </a:r>
            <a:endParaRPr sz="2800" dirty="0"/>
          </a:p>
        </p:txBody>
      </p:sp>
    </p:spTree>
    <p:extLst>
      <p:ext uri="{BB962C8B-B14F-4D97-AF65-F5344CB8AC3E}">
        <p14:creationId xmlns:p14="http://schemas.microsoft.com/office/powerpoint/2010/main" val="13012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0" y="14595"/>
            <a:ext cx="6331500" cy="1542000"/>
          </a:xfrm>
          <a:prstGeom prst="rect">
            <a:avLst/>
          </a:prstGeom>
        </p:spPr>
        <p:txBody>
          <a:bodyPr spcFirstLastPara="1" vert="horz" wrap="square" lIns="91425" tIns="91425" rIns="91425" bIns="91425" rtlCol="0" anchor="t" anchorCtr="0">
            <a:noAutofit/>
          </a:bodyPr>
          <a:lstStyle/>
          <a:p>
            <a:pPr>
              <a:spcBef>
                <a:spcPts val="0"/>
              </a:spcBef>
              <a:buClr>
                <a:schemeClr val="dk2"/>
              </a:buClr>
              <a:buSzPts val="1100"/>
            </a:pPr>
            <a:r>
              <a:rPr lang="en" sz="4500" dirty="0"/>
              <a:t>Outcome of literature review</a:t>
            </a:r>
            <a:endParaRPr dirty="0"/>
          </a:p>
        </p:txBody>
      </p:sp>
      <p:sp>
        <p:nvSpPr>
          <p:cNvPr id="119" name="Google Shape;119;p21"/>
          <p:cNvSpPr txBox="1">
            <a:spLocks noGrp="1"/>
          </p:cNvSpPr>
          <p:nvPr>
            <p:ph type="subTitle" idx="1"/>
          </p:nvPr>
        </p:nvSpPr>
        <p:spPr>
          <a:xfrm>
            <a:off x="1763688" y="1558060"/>
            <a:ext cx="6331500" cy="4559167"/>
          </a:xfrm>
          <a:prstGeom prst="rect">
            <a:avLst/>
          </a:prstGeom>
        </p:spPr>
        <p:txBody>
          <a:bodyPr spcFirstLastPara="1" vert="horz" wrap="square" lIns="91425" tIns="91425" rIns="91425" bIns="91425" rtlCol="0" anchor="b" anchorCtr="0">
            <a:spAutoFit/>
          </a:bodyPr>
          <a:lstStyle/>
          <a:p>
            <a:pPr marL="457200" indent="-342900" algn="l">
              <a:lnSpc>
                <a:spcPct val="115000"/>
              </a:lnSpc>
              <a:spcBef>
                <a:spcPts val="3200"/>
              </a:spcBef>
              <a:buSzPts val="1800"/>
              <a:buChar char="●"/>
            </a:pPr>
            <a:r>
              <a:rPr lang="en" sz="2800" dirty="0"/>
              <a:t>ELMO embeddings with a Bi-LSTM or any other NER model can be used as a base for the task of clinical concept extraction.</a:t>
            </a:r>
            <a:endParaRPr sz="2800" dirty="0"/>
          </a:p>
          <a:p>
            <a:pPr marL="457200" indent="-342900" algn="l">
              <a:lnSpc>
                <a:spcPct val="115000"/>
              </a:lnSpc>
              <a:spcBef>
                <a:spcPts val="0"/>
              </a:spcBef>
              <a:buSzPts val="1800"/>
              <a:buChar char="●"/>
            </a:pPr>
            <a:r>
              <a:rPr lang="en" sz="2800" dirty="0"/>
              <a:t>BERT models are often underutilized in this area, and when used correctly can offer great performance, performing better than traditional NER models.</a:t>
            </a:r>
            <a:endParaRPr sz="2800" dirty="0"/>
          </a:p>
        </p:txBody>
      </p:sp>
    </p:spTree>
    <p:extLst>
      <p:ext uri="{BB962C8B-B14F-4D97-AF65-F5344CB8AC3E}">
        <p14:creationId xmlns:p14="http://schemas.microsoft.com/office/powerpoint/2010/main" val="352033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ctrTitle"/>
          </p:nvPr>
        </p:nvSpPr>
        <p:spPr>
          <a:xfrm>
            <a:off x="323528" y="188640"/>
            <a:ext cx="6331500" cy="861744"/>
          </a:xfrm>
          <a:prstGeom prst="rect">
            <a:avLst/>
          </a:prstGeom>
        </p:spPr>
        <p:txBody>
          <a:bodyPr spcFirstLastPara="1" vert="horz" wrap="square" lIns="91425" tIns="91425" rIns="91425" bIns="91425" rtlCol="0" anchor="t" anchorCtr="0">
            <a:spAutoFit/>
          </a:bodyPr>
          <a:lstStyle/>
          <a:p>
            <a:pPr algn="l">
              <a:spcBef>
                <a:spcPts val="0"/>
              </a:spcBef>
            </a:pPr>
            <a:r>
              <a:rPr lang="en" dirty="0"/>
              <a:t>Problem Statement</a:t>
            </a:r>
            <a:endParaRPr dirty="0"/>
          </a:p>
        </p:txBody>
      </p:sp>
      <p:sp>
        <p:nvSpPr>
          <p:cNvPr id="125" name="Google Shape;125;p22"/>
          <p:cNvSpPr txBox="1">
            <a:spLocks noGrp="1"/>
          </p:cNvSpPr>
          <p:nvPr>
            <p:ph type="subTitle" idx="1"/>
          </p:nvPr>
        </p:nvSpPr>
        <p:spPr>
          <a:xfrm>
            <a:off x="1547664" y="1340768"/>
            <a:ext cx="7102103" cy="4924395"/>
          </a:xfrm>
          <a:prstGeom prst="rect">
            <a:avLst/>
          </a:prstGeom>
        </p:spPr>
        <p:txBody>
          <a:bodyPr spcFirstLastPara="1" vert="horz" wrap="square" lIns="91425" tIns="91425" rIns="91425" bIns="91425" rtlCol="0" anchor="b" anchorCtr="0">
            <a:spAutoFit/>
          </a:bodyPr>
          <a:lstStyle/>
          <a:p>
            <a:pPr marL="457200" indent="-342900" algn="l">
              <a:spcBef>
                <a:spcPts val="0"/>
              </a:spcBef>
              <a:buSzPts val="1800"/>
              <a:buChar char="●"/>
            </a:pPr>
            <a:r>
              <a:rPr lang="en" sz="2800" dirty="0"/>
              <a:t>The extraction of clinical concepts from health records has been successful in the past few years with a lot of models based on NLP, but due to the heterogeneous nature of Health Record data meant that no one model has been successful globally.</a:t>
            </a:r>
            <a:endParaRPr sz="2800" dirty="0"/>
          </a:p>
          <a:p>
            <a:pPr marL="457200" indent="-342900" algn="l">
              <a:spcBef>
                <a:spcPts val="0"/>
              </a:spcBef>
              <a:buSzPts val="1800"/>
              <a:buChar char="●"/>
            </a:pPr>
            <a:r>
              <a:rPr lang="en" sz="2800" dirty="0"/>
              <a:t>The aim of this project is the automation of extraction of clinical concepts from health records using different models, and then comparing these with already existing approaches. </a:t>
            </a:r>
            <a:endParaRPr sz="2800" dirty="0"/>
          </a:p>
        </p:txBody>
      </p:sp>
    </p:spTree>
    <p:extLst>
      <p:ext uri="{BB962C8B-B14F-4D97-AF65-F5344CB8AC3E}">
        <p14:creationId xmlns:p14="http://schemas.microsoft.com/office/powerpoint/2010/main" val="413998424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883</TotalTime>
  <Words>1401</Words>
  <Application>Microsoft Office PowerPoint</Application>
  <PresentationFormat>Affichage à l'écran (4:3)</PresentationFormat>
  <Paragraphs>192</Paragraphs>
  <Slides>24</Slides>
  <Notes>20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24</vt:i4>
      </vt:variant>
    </vt:vector>
  </HeadingPairs>
  <TitlesOfParts>
    <vt:vector size="27" baseType="lpstr">
      <vt:lpstr>Arial</vt:lpstr>
      <vt:lpstr>Calibri</vt:lpstr>
      <vt:lpstr>Thème Office</vt:lpstr>
      <vt:lpstr>Comparative study on clinical Concept Extraction with Contextual Word Embedding</vt:lpstr>
      <vt:lpstr>PLAN </vt:lpstr>
      <vt:lpstr>INTRODUCTION </vt:lpstr>
      <vt:lpstr>INTRODUCTION </vt:lpstr>
      <vt:lpstr>Problématique </vt:lpstr>
      <vt:lpstr>Motivation</vt:lpstr>
      <vt:lpstr>Outcome of literature review</vt:lpstr>
      <vt:lpstr>Outcome of literature review</vt:lpstr>
      <vt:lpstr>Problem Statement</vt:lpstr>
      <vt:lpstr>Research Objectives</vt:lpstr>
      <vt:lpstr>Dataset</vt:lpstr>
      <vt:lpstr>Proposed Modifications</vt:lpstr>
      <vt:lpstr>Methodology</vt:lpstr>
      <vt:lpstr>BERT based approach to solving NER</vt:lpstr>
      <vt:lpstr>BERT based approach to solving NER</vt:lpstr>
      <vt:lpstr>ELMO and Bi-LSTM based approach to solving NER</vt:lpstr>
      <vt:lpstr>Continuation</vt:lpstr>
      <vt:lpstr>BERT Results</vt:lpstr>
      <vt:lpstr>ELMO and LSTM Results</vt:lpstr>
      <vt:lpstr>Comparison of Models</vt:lpstr>
      <vt:lpstr>Results and Analysis</vt:lpstr>
      <vt:lpstr>Conclusion</vt:lpstr>
      <vt:lpstr>Base Paper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yasin lehiani</dc:creator>
  <cp:lastModifiedBy>Yousef</cp:lastModifiedBy>
  <cp:revision>23</cp:revision>
  <dcterms:created xsi:type="dcterms:W3CDTF">2021-11-27T22:51:07Z</dcterms:created>
  <dcterms:modified xsi:type="dcterms:W3CDTF">2022-02-08T23:01:21Z</dcterms:modified>
</cp:coreProperties>
</file>