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iltrap.io/blog/react-contact-for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ELIAS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a9d9ad9a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a9d9ad9a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ELIAS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a9d9ad9a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a9d9ad9a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a9d9ad9a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a9d9ad9a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a9d9ad9a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a9d9ad9a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a9d9ad9a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a9d9ad9a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9d9ad9a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9d9ad9a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233A44"/>
                </a:solidFill>
                <a:latin typeface="Calibri"/>
                <a:ea typeface="Calibri"/>
                <a:cs typeface="Calibri"/>
                <a:sym typeface="Calibri"/>
              </a:rPr>
              <a:t>ELIAS</a:t>
            </a:r>
            <a:br>
              <a:rPr lang="en-GB" sz="1300">
                <a:solidFill>
                  <a:srgbClr val="233A44"/>
                </a:solidFill>
                <a:latin typeface="Calibri"/>
                <a:ea typeface="Calibri"/>
                <a:cs typeface="Calibri"/>
                <a:sym typeface="Calibri"/>
              </a:rPr>
            </a:br>
            <a:r>
              <a:rPr lang="en-GB" sz="1300">
                <a:solidFill>
                  <a:srgbClr val="233A44"/>
                </a:solidFill>
                <a:latin typeface="Calibri"/>
                <a:ea typeface="Calibri"/>
                <a:cs typeface="Calibri"/>
                <a:sym typeface="Calibri"/>
              </a:rPr>
              <a:t>We are Silent But Deadly and we are a group of fledgling software engineers.</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GB" sz="1300">
                <a:solidFill>
                  <a:srgbClr val="233A44"/>
                </a:solidFill>
                <a:latin typeface="Calibri"/>
                <a:ea typeface="Calibri"/>
                <a:cs typeface="Calibri"/>
                <a:sym typeface="Calibri"/>
              </a:rPr>
              <a:t>We first approached this project and specification with an open mind and by creating a KanBan board to speak about and communicate user stories and tasks that we may or may not have.</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GB" sz="1300">
                <a:solidFill>
                  <a:srgbClr val="233A44"/>
                </a:solidFill>
                <a:latin typeface="Calibri"/>
                <a:ea typeface="Calibri"/>
                <a:cs typeface="Calibri"/>
                <a:sym typeface="Calibri"/>
              </a:rPr>
              <a:t>Then after that we used planningpoker.com to give each task/story certain story points that refer to the amount of time/effort the task will take to complete.</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233A44"/>
                </a:solidFill>
                <a:latin typeface="Calibri"/>
                <a:ea typeface="Calibri"/>
                <a:cs typeface="Calibri"/>
                <a:sym typeface="Calibri"/>
              </a:rPr>
              <a:t>Using these values we then separated the tasks out so that we had equal amounts of work to do in reference to the story points.</a:t>
            </a:r>
            <a:endParaRPr sz="1300">
              <a:solidFill>
                <a:srgbClr val="233A44"/>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9d9ad9a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9d9ad9a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233A44"/>
                </a:solidFill>
                <a:latin typeface="Calibri"/>
                <a:ea typeface="Calibri"/>
                <a:cs typeface="Calibri"/>
                <a:sym typeface="Calibri"/>
              </a:rPr>
              <a:t>Scrum Master/Product Owner: BEN</a:t>
            </a:r>
            <a:br>
              <a:rPr lang="en-GB" sz="1300">
                <a:solidFill>
                  <a:srgbClr val="233A44"/>
                </a:solidFill>
                <a:latin typeface="Calibri"/>
                <a:ea typeface="Calibri"/>
                <a:cs typeface="Calibri"/>
                <a:sym typeface="Calibri"/>
              </a:rPr>
            </a:br>
            <a:r>
              <a:rPr lang="en-GB" sz="1300">
                <a:solidFill>
                  <a:srgbClr val="233A44"/>
                </a:solidFill>
                <a:latin typeface="Calibri"/>
                <a:ea typeface="Calibri"/>
                <a:cs typeface="Calibri"/>
                <a:sym typeface="Calibri"/>
              </a:rPr>
              <a:t>-general meeting to discuss </a:t>
            </a:r>
            <a:r>
              <a:rPr lang="en-GB" sz="1300">
                <a:solidFill>
                  <a:srgbClr val="233A44"/>
                </a:solidFill>
                <a:latin typeface="Calibri"/>
                <a:ea typeface="Calibri"/>
                <a:cs typeface="Calibri"/>
                <a:sym typeface="Calibri"/>
              </a:rPr>
              <a:t>what</a:t>
            </a:r>
            <a:r>
              <a:rPr lang="en-GB" sz="1300">
                <a:solidFill>
                  <a:srgbClr val="233A44"/>
                </a:solidFill>
                <a:latin typeface="Calibri"/>
                <a:ea typeface="Calibri"/>
                <a:cs typeface="Calibri"/>
                <a:sym typeface="Calibri"/>
              </a:rPr>
              <a:t> is needed and what should be put onto the board</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GB" sz="1300">
                <a:solidFill>
                  <a:srgbClr val="233A44"/>
                </a:solidFill>
                <a:latin typeface="Calibri"/>
                <a:ea typeface="Calibri"/>
                <a:cs typeface="Calibri"/>
                <a:sym typeface="Calibri"/>
              </a:rPr>
              <a:t>We mainly focused on getting the mvp story points down first including all of the aspects required for the application.</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233A44"/>
                </a:solidFill>
                <a:latin typeface="Calibri"/>
                <a:ea typeface="Calibri"/>
                <a:cs typeface="Calibri"/>
                <a:sym typeface="Calibri"/>
              </a:rPr>
              <a:t>Then we split different tasks up and allocated them to different team members based on what they felt comfortable with and what they wanted to 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a9d9ad9a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a9d9ad9a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233A44"/>
                </a:solidFill>
                <a:latin typeface="Calibri"/>
                <a:ea typeface="Calibri"/>
                <a:cs typeface="Calibri"/>
                <a:sym typeface="Calibri"/>
              </a:rPr>
              <a:t>BEN</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GB" sz="1300">
                <a:solidFill>
                  <a:srgbClr val="233A44"/>
                </a:solidFill>
                <a:latin typeface="Calibri"/>
                <a:ea typeface="Calibri"/>
                <a:cs typeface="Calibri"/>
                <a:sym typeface="Calibri"/>
              </a:rPr>
              <a:t>The project length has been 2 stretches of 5 days leaving enough room for 2 5 day sprints.</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GB" sz="1300">
                <a:solidFill>
                  <a:srgbClr val="233A44"/>
                </a:solidFill>
                <a:latin typeface="Calibri"/>
                <a:ea typeface="Calibri"/>
                <a:cs typeface="Calibri"/>
                <a:sym typeface="Calibri"/>
              </a:rPr>
              <a:t>The first sprint we focused on building the main plan for the application including building our Kanban board with user stories and issues that we needed to address. Then, using planning poker and user points, we allocated an equal amount of work to all members.</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GB" sz="1300">
                <a:solidFill>
                  <a:srgbClr val="233A44"/>
                </a:solidFill>
                <a:latin typeface="Calibri"/>
                <a:ea typeface="Calibri"/>
                <a:cs typeface="Calibri"/>
                <a:sym typeface="Calibri"/>
              </a:rPr>
              <a:t>Once we had allocated all tasks, we started by creating all branches we might need on github and starting to write the basic code for each aspect.</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233A44"/>
                </a:solidFill>
                <a:latin typeface="Calibri"/>
                <a:ea typeface="Calibri"/>
                <a:cs typeface="Calibri"/>
                <a:sym typeface="Calibri"/>
              </a:rPr>
              <a:t>We ended each week with a sprint retrospective in which we reviewed our actions for the past week and came up with suggestions for the next sprint.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a9d9ad9a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a9d9ad9a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ELIAS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a9d9ad9a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a9d9ad9a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233A44"/>
                </a:solidFill>
                <a:latin typeface="Calibri"/>
                <a:ea typeface="Calibri"/>
                <a:cs typeface="Calibri"/>
                <a:sym typeface="Calibri"/>
              </a:rPr>
              <a:t>BEN</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GB" sz="1300">
                <a:solidFill>
                  <a:srgbClr val="233A44"/>
                </a:solidFill>
                <a:latin typeface="Calibri"/>
                <a:ea typeface="Calibri"/>
                <a:cs typeface="Calibri"/>
                <a:sym typeface="Calibri"/>
              </a:rPr>
              <a:t>We are using the GitHub branching system for our continuous integration. We have created branches for all major pages meaning that if any issues arise, they can be pinpointed and found with more precision.</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233A44"/>
                </a:solidFill>
                <a:latin typeface="Calibri"/>
                <a:ea typeface="Calibri"/>
                <a:cs typeface="Calibri"/>
                <a:sym typeface="Calibri"/>
              </a:rPr>
              <a:t>These branches are all secondary to our development branch, which is where the code is pushed to before pushing it to main. This is to ensure that the main branch is not polluted by ineffective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ae766f1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ae766f1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RICH</a:t>
            </a:r>
            <a:endParaRPr/>
          </a:p>
          <a:p>
            <a:pPr indent="-298450" lvl="0" marL="457200" rtl="0" algn="l">
              <a:spcBef>
                <a:spcPts val="0"/>
              </a:spcBef>
              <a:spcAft>
                <a:spcPts val="0"/>
              </a:spcAft>
              <a:buSzPts val="1100"/>
              <a:buChar char="-"/>
            </a:pPr>
            <a:r>
              <a:rPr lang="en-GB"/>
              <a:t>React aspects - carousel, navbar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ae766f1f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ae766f1f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RICH&gt;ELIAS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Email Form - Modified version of code from </a:t>
            </a:r>
            <a:r>
              <a:rPr lang="en-GB" u="sng">
                <a:solidFill>
                  <a:srgbClr val="1155CC"/>
                </a:solidFill>
                <a:hlinkClick r:id="rId2">
                  <a:extLst>
                    <a:ext uri="{A12FA001-AC4F-418D-AE19-62706E023703}">
                      <ahyp:hlinkClr val="tx"/>
                    </a:ext>
                  </a:extLst>
                </a:hlinkClick>
              </a:rPr>
              <a:t>https://mailtrap.io/blog/react-contact-form/</a:t>
            </a:r>
            <a:r>
              <a:rPr lang="en-GB">
                <a:solidFill>
                  <a:schemeClr val="dk1"/>
                </a:solidFill>
              </a:rPr>
              <a:t> by Aleksandr Vernin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a9d9ad9a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a9d9ad9a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ELIAS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SBD Cinema Project</a:t>
            </a:r>
            <a:endParaRPr sz="4000"/>
          </a:p>
        </p:txBody>
      </p:sp>
      <p:sp>
        <p:nvSpPr>
          <p:cNvPr id="129" name="Google Shape;129;p13"/>
          <p:cNvSpPr txBox="1"/>
          <p:nvPr>
            <p:ph idx="1" type="subTitle"/>
          </p:nvPr>
        </p:nvSpPr>
        <p:spPr>
          <a:xfrm>
            <a:off x="1858700" y="3302358"/>
            <a:ext cx="5361300" cy="52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GB"/>
              <a:t>Elias Sadek, Ben Phillips, Richard de Young, Daniel Charles Conroy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694525" y="1794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Demonstration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Sprint 1 Retrospective/ Review</a:t>
            </a:r>
            <a:endParaRPr/>
          </a:p>
        </p:txBody>
      </p:sp>
      <p:sp>
        <p:nvSpPr>
          <p:cNvPr id="192" name="Google Shape;192;p23"/>
          <p:cNvSpPr txBox="1"/>
          <p:nvPr>
            <p:ph idx="1" type="body"/>
          </p:nvPr>
        </p:nvSpPr>
        <p:spPr>
          <a:xfrm>
            <a:off x="643150" y="1649825"/>
            <a:ext cx="3411600" cy="26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t>-Things that went well</a:t>
            </a:r>
            <a:endParaRPr sz="2600"/>
          </a:p>
          <a:p>
            <a:pPr indent="0" lvl="0" marL="0" rtl="0" algn="l">
              <a:spcBef>
                <a:spcPts val="1200"/>
              </a:spcBef>
              <a:spcAft>
                <a:spcPts val="1200"/>
              </a:spcAft>
              <a:buNone/>
            </a:pPr>
            <a:r>
              <a:rPr lang="en-GB" sz="2600"/>
              <a:t>-Things we could have improved on</a:t>
            </a:r>
            <a:endParaRPr sz="2600"/>
          </a:p>
        </p:txBody>
      </p:sp>
      <p:pic>
        <p:nvPicPr>
          <p:cNvPr id="193" name="Google Shape;193;p23"/>
          <p:cNvPicPr preferRelativeResize="0"/>
          <p:nvPr/>
        </p:nvPicPr>
        <p:blipFill>
          <a:blip r:embed="rId3">
            <a:alphaModFix/>
          </a:blip>
          <a:stretch>
            <a:fillRect/>
          </a:stretch>
        </p:blipFill>
        <p:spPr>
          <a:xfrm>
            <a:off x="3973350" y="1557700"/>
            <a:ext cx="4676787" cy="24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Sprint 2 Retrospective/ Review</a:t>
            </a:r>
            <a:endParaRPr/>
          </a:p>
        </p:txBody>
      </p:sp>
      <p:sp>
        <p:nvSpPr>
          <p:cNvPr id="199" name="Google Shape;19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-Things that went well</a:t>
            </a:r>
            <a:endParaRPr sz="2500"/>
          </a:p>
          <a:p>
            <a:pPr indent="0" lvl="0" marL="0" rtl="0" algn="l">
              <a:spcBef>
                <a:spcPts val="1200"/>
              </a:spcBef>
              <a:spcAft>
                <a:spcPts val="0"/>
              </a:spcAft>
              <a:buNone/>
            </a:pPr>
            <a:r>
              <a:rPr lang="en-GB" sz="2500"/>
              <a:t>-Things that could be improved</a:t>
            </a:r>
            <a:endParaRPr sz="2500"/>
          </a:p>
          <a:p>
            <a:pPr indent="0" lvl="0" marL="0" rtl="0" algn="l">
              <a:spcBef>
                <a:spcPts val="1200"/>
              </a:spcBef>
              <a:spcAft>
                <a:spcPts val="1200"/>
              </a:spcAft>
              <a:buNone/>
            </a:pPr>
            <a:r>
              <a:rPr lang="en-GB" sz="2500"/>
              <a:t>-Finished?</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05" name="Google Shape;205;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-Is the application complete?</a:t>
            </a:r>
            <a:endParaRPr sz="2500"/>
          </a:p>
          <a:p>
            <a:pPr indent="0" lvl="0" marL="0" rtl="0" algn="l">
              <a:spcBef>
                <a:spcPts val="1200"/>
              </a:spcBef>
              <a:spcAft>
                <a:spcPts val="0"/>
              </a:spcAft>
              <a:buNone/>
            </a:pPr>
            <a:r>
              <a:rPr lang="en-GB" sz="2500"/>
              <a:t>-Is there anything that was missed?</a:t>
            </a:r>
            <a:endParaRPr sz="2500"/>
          </a:p>
          <a:p>
            <a:pPr indent="0" lvl="0" marL="0" rtl="0" algn="l">
              <a:spcBef>
                <a:spcPts val="1200"/>
              </a:spcBef>
              <a:spcAft>
                <a:spcPts val="0"/>
              </a:spcAft>
              <a:buNone/>
            </a:pPr>
            <a:r>
              <a:rPr lang="en-GB" sz="2500"/>
              <a:t>-Team cohesion</a:t>
            </a:r>
            <a:endParaRPr sz="2500"/>
          </a:p>
          <a:p>
            <a:pPr indent="0" lvl="0" marL="0" rtl="0" algn="l">
              <a:spcBef>
                <a:spcPts val="1200"/>
              </a:spcBef>
              <a:spcAft>
                <a:spcPts val="1200"/>
              </a:spcAft>
              <a:buNone/>
            </a:pPr>
            <a:r>
              <a:rPr lang="en-GB" sz="2500"/>
              <a:t>-Stretch goals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2950150" y="2063550"/>
            <a:ext cx="40827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100"/>
              <a:t>Questions?</a:t>
            </a:r>
            <a:endParaRPr sz="5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t>-Who are we</a:t>
            </a:r>
            <a:endParaRPr sz="2200"/>
          </a:p>
          <a:p>
            <a:pPr indent="0" lvl="0" marL="0" rtl="0" algn="l">
              <a:spcBef>
                <a:spcPts val="1200"/>
              </a:spcBef>
              <a:spcAft>
                <a:spcPts val="0"/>
              </a:spcAft>
              <a:buNone/>
            </a:pPr>
            <a:r>
              <a:rPr lang="en-GB" sz="2200"/>
              <a:t>-Our approach</a:t>
            </a:r>
            <a:endParaRPr sz="2200"/>
          </a:p>
          <a:p>
            <a:pPr indent="0" lvl="0" marL="0" rtl="0" algn="l">
              <a:spcBef>
                <a:spcPts val="1200"/>
              </a:spcBef>
              <a:spcAft>
                <a:spcPts val="0"/>
              </a:spcAft>
              <a:buNone/>
            </a:pPr>
            <a:r>
              <a:rPr lang="en-GB" sz="2200"/>
              <a:t>-Planning poker</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a:t>
            </a:r>
            <a:endParaRPr/>
          </a:p>
        </p:txBody>
      </p:sp>
      <p:sp>
        <p:nvSpPr>
          <p:cNvPr id="141" name="Google Shape;141;p15"/>
          <p:cNvSpPr txBox="1"/>
          <p:nvPr>
            <p:ph idx="1" type="body"/>
          </p:nvPr>
        </p:nvSpPr>
        <p:spPr>
          <a:xfrm>
            <a:off x="819150" y="2029050"/>
            <a:ext cx="7505700" cy="24480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GB" sz="2200"/>
              <a:t>General Meeting</a:t>
            </a:r>
            <a:endParaRPr sz="2200"/>
          </a:p>
          <a:p>
            <a:pPr indent="-368300" lvl="0" marL="457200" rtl="0" algn="l">
              <a:spcBef>
                <a:spcPts val="0"/>
              </a:spcBef>
              <a:spcAft>
                <a:spcPts val="0"/>
              </a:spcAft>
              <a:buSzPts val="2200"/>
              <a:buChar char="-"/>
            </a:pPr>
            <a:r>
              <a:rPr lang="en-GB" sz="2200"/>
              <a:t>Jira Kanban board</a:t>
            </a:r>
            <a:endParaRPr sz="2200"/>
          </a:p>
          <a:p>
            <a:pPr indent="-368300" lvl="0" marL="457200" rtl="0" algn="l">
              <a:spcBef>
                <a:spcPts val="0"/>
              </a:spcBef>
              <a:spcAft>
                <a:spcPts val="0"/>
              </a:spcAft>
              <a:buSzPts val="2200"/>
              <a:buChar char="-"/>
            </a:pPr>
            <a:r>
              <a:rPr lang="en-GB" sz="2200"/>
              <a:t>Story Points</a:t>
            </a:r>
            <a:endParaRPr sz="2200"/>
          </a:p>
          <a:p>
            <a:pPr indent="-368300" lvl="0" marL="457200" rtl="0" algn="l">
              <a:spcBef>
                <a:spcPts val="0"/>
              </a:spcBef>
              <a:spcAft>
                <a:spcPts val="0"/>
              </a:spcAft>
              <a:buSzPts val="2200"/>
              <a:buChar char="-"/>
            </a:pPr>
            <a:r>
              <a:rPr lang="en-GB" sz="2200"/>
              <a:t>Allocation of tasks</a:t>
            </a:r>
            <a:endParaRPr sz="2200"/>
          </a:p>
          <a:p>
            <a:pPr indent="-368300" lvl="0" marL="457200" rtl="0" algn="l">
              <a:spcBef>
                <a:spcPts val="0"/>
              </a:spcBef>
              <a:spcAft>
                <a:spcPts val="0"/>
              </a:spcAft>
              <a:buSzPts val="2200"/>
              <a:buChar char="-"/>
            </a:pPr>
            <a:r>
              <a:rPr lang="en-GB" sz="2200"/>
              <a:t>Team problem solving</a:t>
            </a:r>
            <a:endParaRPr sz="2200"/>
          </a:p>
          <a:p>
            <a:pPr indent="-368300" lvl="0" marL="457200" rtl="0" algn="l">
              <a:spcBef>
                <a:spcPts val="0"/>
              </a:spcBef>
              <a:spcAft>
                <a:spcPts val="0"/>
              </a:spcAft>
              <a:buSzPts val="2200"/>
              <a:buChar char="-"/>
            </a:pPr>
            <a:r>
              <a:rPr lang="en-GB" sz="2200"/>
              <a:t>Team Organisation</a:t>
            </a:r>
            <a:endParaRPr sz="2200"/>
          </a:p>
          <a:p>
            <a:pPr indent="0" lvl="0" marL="0" rtl="0" algn="l">
              <a:spcBef>
                <a:spcPts val="120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4110600" y="1476524"/>
            <a:ext cx="4536177" cy="2354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Sprint Plan</a:t>
            </a:r>
            <a:endParaRPr/>
          </a:p>
        </p:txBody>
      </p:sp>
      <p:sp>
        <p:nvSpPr>
          <p:cNvPr id="148" name="Google Shape;148;p16"/>
          <p:cNvSpPr txBox="1"/>
          <p:nvPr>
            <p:ph idx="1" type="body"/>
          </p:nvPr>
        </p:nvSpPr>
        <p:spPr>
          <a:xfrm>
            <a:off x="819150" y="15433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-Project length -First sprint -Second sprint -Branches</a:t>
            </a:r>
            <a:endParaRPr sz="2200"/>
          </a:p>
          <a:p>
            <a:pPr indent="0" lvl="0" marL="0" rtl="0" algn="l">
              <a:spcBef>
                <a:spcPts val="1200"/>
              </a:spcBef>
              <a:spcAft>
                <a:spcPts val="1200"/>
              </a:spcAft>
              <a:buNone/>
            </a:pPr>
            <a:r>
              <a:rPr lang="en-GB" sz="2200"/>
              <a:t>-</a:t>
            </a:r>
            <a:r>
              <a:rPr lang="en-GB" sz="2200"/>
              <a:t>Retrospective</a:t>
            </a:r>
            <a:r>
              <a:rPr lang="en-GB" sz="2200"/>
              <a:t>/review</a:t>
            </a:r>
            <a:endParaRPr sz="2200"/>
          </a:p>
        </p:txBody>
      </p:sp>
      <p:pic>
        <p:nvPicPr>
          <p:cNvPr id="149" name="Google Shape;149;p16"/>
          <p:cNvPicPr preferRelativeResize="0"/>
          <p:nvPr/>
        </p:nvPicPr>
        <p:blipFill rotWithShape="1">
          <a:blip r:embed="rId3">
            <a:alphaModFix/>
          </a:blip>
          <a:srcRect b="39250" l="11886" r="0" t="13447"/>
          <a:stretch/>
        </p:blipFill>
        <p:spPr>
          <a:xfrm>
            <a:off x="1006675" y="2711550"/>
            <a:ext cx="6249800" cy="2029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Consultant Journey</a:t>
            </a:r>
            <a:endParaRPr/>
          </a:p>
        </p:txBody>
      </p:sp>
      <p:sp>
        <p:nvSpPr>
          <p:cNvPr id="155" name="Google Shape;155;p17"/>
          <p:cNvSpPr txBox="1"/>
          <p:nvPr>
            <p:ph idx="1" type="body"/>
          </p:nvPr>
        </p:nvSpPr>
        <p:spPr>
          <a:xfrm>
            <a:off x="819150" y="17031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-React</a:t>
            </a:r>
            <a:endParaRPr sz="2200"/>
          </a:p>
          <a:p>
            <a:pPr indent="0" lvl="0" marL="0" rtl="0" algn="l">
              <a:spcBef>
                <a:spcPts val="1200"/>
              </a:spcBef>
              <a:spcAft>
                <a:spcPts val="0"/>
              </a:spcAft>
              <a:buNone/>
            </a:pPr>
            <a:r>
              <a:rPr lang="en-GB" sz="2200"/>
              <a:t>-Mongoose</a:t>
            </a:r>
            <a:endParaRPr sz="2200"/>
          </a:p>
          <a:p>
            <a:pPr indent="0" lvl="0" marL="0" rtl="0" algn="l">
              <a:spcBef>
                <a:spcPts val="1200"/>
              </a:spcBef>
              <a:spcAft>
                <a:spcPts val="0"/>
              </a:spcAft>
              <a:buNone/>
            </a:pPr>
            <a:r>
              <a:rPr lang="en-GB" sz="2200"/>
              <a:t>-NodeJs</a:t>
            </a:r>
            <a:endParaRPr sz="2200"/>
          </a:p>
          <a:p>
            <a:pPr indent="0" lvl="0" marL="0" rtl="0" algn="l">
              <a:spcBef>
                <a:spcPts val="1200"/>
              </a:spcBef>
              <a:spcAft>
                <a:spcPts val="0"/>
              </a:spcAft>
              <a:buNone/>
            </a:pPr>
            <a:r>
              <a:rPr lang="en-GB" sz="2200"/>
              <a:t>-Stripe</a:t>
            </a:r>
            <a:endParaRPr sz="2200"/>
          </a:p>
          <a:p>
            <a:pPr indent="0" lvl="0" marL="0" rtl="0" algn="l">
              <a:spcBef>
                <a:spcPts val="1200"/>
              </a:spcBef>
              <a:spcAft>
                <a:spcPts val="0"/>
              </a:spcAft>
              <a:buNone/>
            </a:pPr>
            <a:r>
              <a:rPr lang="en-GB" sz="2200"/>
              <a:t>-React-Bootstrap</a:t>
            </a:r>
            <a:endParaRPr sz="22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CI</a:t>
            </a:r>
            <a:endParaRPr/>
          </a:p>
        </p:txBody>
      </p:sp>
      <p:sp>
        <p:nvSpPr>
          <p:cNvPr id="161" name="Google Shape;161;p18"/>
          <p:cNvSpPr txBox="1"/>
          <p:nvPr>
            <p:ph idx="1" type="body"/>
          </p:nvPr>
        </p:nvSpPr>
        <p:spPr>
          <a:xfrm>
            <a:off x="867075" y="19811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t>-Github branching system</a:t>
            </a:r>
            <a:endParaRPr sz="3400"/>
          </a:p>
          <a:p>
            <a:pPr indent="0" lvl="0" marL="0" rtl="0" algn="l">
              <a:spcBef>
                <a:spcPts val="1200"/>
              </a:spcBef>
              <a:spcAft>
                <a:spcPts val="1200"/>
              </a:spcAft>
              <a:buNone/>
            </a:pPr>
            <a:r>
              <a:rPr lang="en-GB" sz="3400"/>
              <a:t>-Dev or Main</a:t>
            </a:r>
            <a:endParaRPr sz="3400"/>
          </a:p>
        </p:txBody>
      </p:sp>
      <p:pic>
        <p:nvPicPr>
          <p:cNvPr id="162" name="Google Shape;162;p18"/>
          <p:cNvPicPr preferRelativeResize="0"/>
          <p:nvPr/>
        </p:nvPicPr>
        <p:blipFill rotWithShape="1">
          <a:blip r:embed="rId3">
            <a:alphaModFix/>
          </a:blip>
          <a:srcRect b="8033" l="24512" r="21362" t="4262"/>
          <a:stretch/>
        </p:blipFill>
        <p:spPr>
          <a:xfrm>
            <a:off x="5645500" y="1378450"/>
            <a:ext cx="2903099" cy="259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Front-End</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700"/>
              <a:t>-</a:t>
            </a:r>
            <a:r>
              <a:rPr lang="en-GB" sz="4000"/>
              <a:t>React-Bootstrap</a:t>
            </a:r>
            <a:endParaRPr sz="4000"/>
          </a:p>
          <a:p>
            <a:pPr indent="0" lvl="0" marL="0" rtl="0" algn="l">
              <a:spcBef>
                <a:spcPts val="1200"/>
              </a:spcBef>
              <a:spcAft>
                <a:spcPts val="1200"/>
              </a:spcAft>
              <a:buNone/>
            </a:pPr>
            <a:r>
              <a:rPr lang="en-GB" sz="4000"/>
              <a:t>-CSS</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Back-End</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508000" lvl="0" marL="457200" rtl="0" algn="l">
              <a:spcBef>
                <a:spcPts val="0"/>
              </a:spcBef>
              <a:spcAft>
                <a:spcPts val="0"/>
              </a:spcAft>
              <a:buSzPts val="4400"/>
              <a:buChar char="-"/>
            </a:pPr>
            <a:r>
              <a:rPr lang="en-GB" sz="4400"/>
              <a:t>Contact Us - Aleksandr Vernin</a:t>
            </a:r>
            <a:endParaRPr sz="4400"/>
          </a:p>
          <a:p>
            <a:pPr indent="-508000" lvl="0" marL="457200" rtl="0" algn="l">
              <a:spcBef>
                <a:spcPts val="0"/>
              </a:spcBef>
              <a:spcAft>
                <a:spcPts val="0"/>
              </a:spcAft>
              <a:buSzPts val="4400"/>
              <a:buChar char="-"/>
            </a:pPr>
            <a:r>
              <a:rPr lang="en-GB" sz="4400"/>
              <a:t>Payment - Ignacio Aguirre</a:t>
            </a:r>
            <a:endParaRPr sz="4400"/>
          </a:p>
          <a:p>
            <a:pPr indent="-508000" lvl="0" marL="457200" rtl="0" algn="l">
              <a:spcBef>
                <a:spcPts val="0"/>
              </a:spcBef>
              <a:spcAft>
                <a:spcPts val="0"/>
              </a:spcAft>
              <a:buSzPts val="4400"/>
              <a:buChar char="-"/>
            </a:pPr>
            <a:r>
              <a:rPr lang="en-GB" sz="4400"/>
              <a:t>Mongoose</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Testing</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-Manual Testing</a:t>
            </a:r>
            <a:endParaRPr sz="3000"/>
          </a:p>
          <a:p>
            <a:pPr indent="0" lvl="0" marL="0" rtl="0" algn="l">
              <a:spcBef>
                <a:spcPts val="1200"/>
              </a:spcBef>
              <a:spcAft>
                <a:spcPts val="0"/>
              </a:spcAft>
              <a:buNone/>
            </a:pPr>
            <a:r>
              <a:rPr lang="en-GB" sz="3000"/>
              <a:t>-Automatic testing</a:t>
            </a:r>
            <a:endParaRPr sz="3000"/>
          </a:p>
          <a:p>
            <a:pPr indent="0" lvl="0" marL="0" rtl="0" algn="l">
              <a:spcBef>
                <a:spcPts val="1200"/>
              </a:spcBef>
              <a:spcAft>
                <a:spcPts val="1200"/>
              </a:spcAft>
              <a:buNone/>
            </a:pPr>
            <a:r>
              <a:t/>
            </a:r>
            <a:endParaRPr/>
          </a:p>
        </p:txBody>
      </p:sp>
      <p:pic>
        <p:nvPicPr>
          <p:cNvPr id="181" name="Google Shape;181;p21"/>
          <p:cNvPicPr preferRelativeResize="0"/>
          <p:nvPr/>
        </p:nvPicPr>
        <p:blipFill>
          <a:blip r:embed="rId3">
            <a:alphaModFix/>
          </a:blip>
          <a:stretch>
            <a:fillRect/>
          </a:stretch>
        </p:blipFill>
        <p:spPr>
          <a:xfrm>
            <a:off x="5704963" y="982588"/>
            <a:ext cx="2143125" cy="2143125"/>
          </a:xfrm>
          <a:prstGeom prst="rect">
            <a:avLst/>
          </a:prstGeom>
          <a:noFill/>
          <a:ln>
            <a:noFill/>
          </a:ln>
          <a:effectLst>
            <a:outerShdw blurRad="1000125"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