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8" d="100"/>
          <a:sy n="7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C7D6-86B0-FD4F-99F6-107EEE2C09FA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EBDB0-F1BA-3840-AC19-34E12CC84A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2 studies use actual control,,, last</a:t>
            </a:r>
            <a:r>
              <a:rPr lang="en-US" baseline="0" dirty="0" smtClean="0"/>
              <a:t> study, has lots of samples, effect is negative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scale of depression went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EBDB0-F1BA-3840-AC19-34E12CC84AA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26B534E-C22C-9742-81B4-19E1B4914D9C}" type="datetimeFigureOut">
              <a:rPr lang="en-US" smtClean="0"/>
              <a:pPr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629ABBE-D07D-264C-9AE1-02C87E55F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ookdown.org/MathiasHarrer/Doing_Meta_Analysis_in_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342188" cy="1924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Effects of Physical Activity on Quality of Life in People with Spinal Cord Injury: A Meta -Analysis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342188" cy="1752600"/>
          </a:xfrm>
        </p:spPr>
        <p:txBody>
          <a:bodyPr/>
          <a:lstStyle/>
          <a:p>
            <a:r>
              <a:rPr lang="en-US" dirty="0" smtClean="0"/>
              <a:t>Ben Stear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Fernhall</a:t>
            </a:r>
            <a:r>
              <a:rPr lang="en-US" dirty="0" smtClean="0"/>
              <a:t>, B., Heffernan, K., Jae, S., &amp; Hedrick, B. (2008). Health Implications of Physical Activity in Individuals with Spinal Cord Injury: A Literature Review . Journal of Health and Human Services Administration, 30(4), 468-</a:t>
            </a:r>
            <a:r>
              <a:rPr lang="en-US" dirty="0" smtClean="0"/>
              <a:t>502</a:t>
            </a:r>
          </a:p>
          <a:p>
            <a:r>
              <a:rPr dirty="0" smtClean="0"/>
              <a:t>Hicks</a:t>
            </a:r>
            <a:r>
              <a:rPr dirty="0" smtClean="0"/>
              <a:t>, A.L., Martin, K.A., Ditor, D.S., Latimer, A.E., Craven, C., Bugaresti, J. &amp; McCartney, N. (2003). Long-term exercise training in person with spinal cord injury: effects on strength, arm ergometry performance and psychological well-being. </a:t>
            </a:r>
            <a:r>
              <a:rPr i="1" dirty="0" smtClean="0"/>
              <a:t>Spinal Cord, 41, </a:t>
            </a:r>
            <a:r>
              <a:rPr dirty="0" smtClean="0"/>
              <a:t>34–43 10.1038/sj.sc.3101389 </a:t>
            </a:r>
            <a:endParaRPr lang="en-US" dirty="0" smtClean="0"/>
          </a:p>
          <a:p>
            <a:r>
              <a:rPr lang="en-US" dirty="0" err="1" smtClean="0"/>
              <a:t>Ditor</a:t>
            </a:r>
            <a:r>
              <a:rPr lang="en-US" dirty="0" smtClean="0"/>
              <a:t>, D. S., Latimer, A. E., </a:t>
            </a:r>
            <a:r>
              <a:rPr lang="en-US" dirty="0" err="1" smtClean="0"/>
              <a:t>Ginis</a:t>
            </a:r>
            <a:r>
              <a:rPr lang="en-US" dirty="0" smtClean="0"/>
              <a:t>, K. M., </a:t>
            </a:r>
            <a:r>
              <a:rPr lang="en-US" dirty="0" err="1" smtClean="0"/>
              <a:t>Arbour</a:t>
            </a:r>
            <a:r>
              <a:rPr lang="en-US" dirty="0" smtClean="0"/>
              <a:t>, K. P., McCartney, N., &amp; Hicks, A. L. (2003). Maintenance of exercise participation in individuals with spinal cord injury: effects on quality of life, stress and pain. Spinal cord, 41(8), 446.</a:t>
            </a:r>
          </a:p>
          <a:p>
            <a:r>
              <a:rPr dirty="0" smtClean="0"/>
              <a:t>Lannem, A.M., Sorensen, M., Froslie, K.F., &amp; Hjeltnes, N. (2009). Incomplete spinal cord injury, exercise and life satisfaction. </a:t>
            </a:r>
            <a:r>
              <a:rPr i="1" dirty="0" smtClean="0"/>
              <a:t>Spinal Cord, 47</a:t>
            </a:r>
            <a:r>
              <a:rPr dirty="0" smtClean="0"/>
              <a:t>(4), 295–300 10.1038/sc.2008.117 </a:t>
            </a:r>
            <a:endParaRPr lang="en-US" dirty="0" smtClean="0"/>
          </a:p>
          <a:p>
            <a:r>
              <a:rPr dirty="0" smtClean="0"/>
              <a:t>Anneken, V., Hanssen-Doose, A., Hirschfeld, S., Scheuer, T., &amp; Thietje, R. (2010). Influence of physical exercise on quality of life in individuals with spinal cord injury. </a:t>
            </a:r>
            <a:r>
              <a:rPr i="1" dirty="0" smtClean="0"/>
              <a:t>Spinal Cord, 48, </a:t>
            </a:r>
            <a:r>
              <a:rPr dirty="0" smtClean="0"/>
              <a:t>393–399 10.1038/sc.</a:t>
            </a:r>
            <a:r>
              <a:rPr dirty="0" smtClean="0"/>
              <a:t>2009.137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Brief description of the studies</a:t>
            </a:r>
            <a:r>
              <a:rPr lang="en-US" dirty="0" smtClean="0"/>
              <a:t> included in the analysis</a:t>
            </a:r>
          </a:p>
          <a:p>
            <a:endParaRPr lang="en-US" dirty="0" smtClean="0"/>
          </a:p>
          <a:p>
            <a:r>
              <a:rPr lang="en-US" dirty="0" smtClean="0"/>
              <a:t>Data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Details of Statistical Methods used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Physical Activity (PA) and Quality of Life (QOL) in persons with Spinal Cord Injury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Each of the studies compared the effect of PA regimens on QOL (depression) in the SCI community.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Studies varied on the type and duration of PA and on the type of QOL questionnaire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Different  control populations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Screenshot 2019-05-25 13.15.23.png"/>
          <p:cNvPicPr>
            <a:picLocks noGrp="1" noChangeAspect="1"/>
          </p:cNvPicPr>
          <p:nvPr>
            <p:ph idx="1"/>
          </p:nvPr>
        </p:nvPicPr>
        <p:blipFill>
          <a:blip r:embed="rId2"/>
          <a:srcRect t="11934" r="16544" b="11934"/>
          <a:stretch>
            <a:fillRect/>
          </a:stretch>
        </p:blipFill>
        <p:spPr>
          <a:xfrm>
            <a:off x="304800" y="2286000"/>
            <a:ext cx="8458200" cy="1686329"/>
          </a:xfrm>
        </p:spPr>
      </p:pic>
      <p:sp>
        <p:nvSpPr>
          <p:cNvPr id="5" name="TextBox 4"/>
          <p:cNvSpPr txBox="1"/>
          <p:nvPr/>
        </p:nvSpPr>
        <p:spPr>
          <a:xfrm>
            <a:off x="457200" y="4343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Data used in the meta-analysis. Post = post physical exercise, Pre = pre physical exercise, std = standard deviation, N = # of participants.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 version 3.6.0 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r>
              <a:rPr lang="en-US" dirty="0" smtClean="0"/>
              <a:t>1.1.45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Graph </a:t>
            </a:r>
          </a:p>
          <a:p>
            <a:pPr lvl="1"/>
            <a:r>
              <a:rPr lang="en-US" dirty="0" smtClean="0"/>
              <a:t>Forest Plot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Followed an R tutorial: </a:t>
            </a:r>
            <a:r>
              <a:rPr lang="en-US" dirty="0" smtClean="0">
                <a:hlinkClick r:id="rId2"/>
              </a:rPr>
              <a:t>https://bookdown.org/MathiasHarrer/Doing_Meta_Analysis_in_R/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Statistical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 for continuous variables: Hedges </a:t>
            </a:r>
            <a:r>
              <a:rPr lang="en-US" dirty="0" err="1" smtClean="0"/>
              <a:t>g</a:t>
            </a:r>
            <a:r>
              <a:rPr lang="en-US" dirty="0" smtClean="0"/>
              <a:t> (bias corrected Cohen’s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Pooling Effect Sizes: Random-effects-model</a:t>
            </a:r>
          </a:p>
          <a:p>
            <a:pPr lvl="1"/>
            <a:r>
              <a:rPr lang="en-US" sz="1400" dirty="0"/>
              <a:t>You can only use the fixed-effect-model when you can assume that all included studies come from the same population. The studies I chose</a:t>
            </a:r>
            <a:r>
              <a:rPr lang="en-US" sz="1400" dirty="0" smtClean="0"/>
              <a:t> come from different </a:t>
            </a:r>
            <a:r>
              <a:rPr lang="en-US" sz="1400" dirty="0"/>
              <a:t>populations so I used the random-effects-model to pool the individual effect sizes</a:t>
            </a:r>
            <a:r>
              <a:rPr lang="en-US" sz="1400" dirty="0" smtClean="0"/>
              <a:t>.</a:t>
            </a:r>
          </a:p>
          <a:p>
            <a:r>
              <a:rPr lang="en-US" sz="2800" dirty="0" smtClean="0"/>
              <a:t>Tau-squared estimator (estimation of variance of distribution of true effect sizes): </a:t>
            </a:r>
            <a:r>
              <a:rPr lang="en-US" sz="2800" dirty="0" err="1" smtClean="0"/>
              <a:t>Sidik-Jonkman</a:t>
            </a:r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Statistical Methods (cont.)</a:t>
            </a:r>
            <a:endParaRPr lang="en-US" dirty="0"/>
          </a:p>
        </p:txBody>
      </p:sp>
      <p:pic>
        <p:nvPicPr>
          <p:cNvPr id="4" name="Content Placeholder 3" descr="Screenshot 2019-05-25 13.40.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752600"/>
            <a:ext cx="5302250" cy="42052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shot 2019-05-21 12.12.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781703"/>
            <a:ext cx="5257800" cy="44666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Screenshot 2019-05-26 13.36.02.png"/>
          <p:cNvPicPr>
            <a:picLocks noGrp="1" noChangeAspect="1"/>
          </p:cNvPicPr>
          <p:nvPr>
            <p:ph idx="1"/>
          </p:nvPr>
        </p:nvPicPr>
        <p:blipFill>
          <a:blip r:embed="rId3"/>
          <a:srcRect l="3117" r="1247"/>
          <a:stretch>
            <a:fillRect/>
          </a:stretch>
        </p:blipFill>
        <p:spPr>
          <a:xfrm>
            <a:off x="353093" y="1905000"/>
            <a:ext cx="8497033" cy="2653877"/>
          </a:xfrm>
        </p:spPr>
      </p:pic>
      <p:sp>
        <p:nvSpPr>
          <p:cNvPr id="6" name="TextBox 5"/>
          <p:cNvSpPr txBox="1"/>
          <p:nvPr/>
        </p:nvSpPr>
        <p:spPr>
          <a:xfrm>
            <a:off x="457200" y="4558877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1. Forest plot of the meta-analysis.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325</TotalTime>
  <Words>628</Words>
  <Application>Microsoft Macintosh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The Effects of Physical Activity on Quality of Life in People with Spinal Cord Injury: A Meta -Analysis</vt:lpstr>
      <vt:lpstr>Overview</vt:lpstr>
      <vt:lpstr>Physical Activity (PA) and Quality of Life (QOL) in persons with Spinal Cord Injury </vt:lpstr>
      <vt:lpstr>Data</vt:lpstr>
      <vt:lpstr>Details of Statistical Methods</vt:lpstr>
      <vt:lpstr>Details of Statistical Methods (cont.)</vt:lpstr>
      <vt:lpstr>Details of Statistical Methods (cont.)</vt:lpstr>
      <vt:lpstr>Results</vt:lpstr>
      <vt:lpstr>Results</vt:lpstr>
      <vt:lpstr>References</vt:lpstr>
    </vt:vector>
  </TitlesOfParts>
  <Company>First Friends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-Analysis</dc:title>
  <dc:creator> Ben Stear</dc:creator>
  <cp:lastModifiedBy> Ben Stear</cp:lastModifiedBy>
  <cp:revision>23</cp:revision>
  <dcterms:created xsi:type="dcterms:W3CDTF">2019-05-26T17:01:56Z</dcterms:created>
  <dcterms:modified xsi:type="dcterms:W3CDTF">2019-05-26T19:35:46Z</dcterms:modified>
</cp:coreProperties>
</file>