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257" r:id="rId4"/>
    <p:sldId id="263" r:id="rId5"/>
    <p:sldId id="260" r:id="rId6"/>
    <p:sldId id="270" r:id="rId7"/>
    <p:sldId id="271" r:id="rId8"/>
    <p:sldId id="261" r:id="rId9"/>
    <p:sldId id="262" r:id="rId10"/>
    <p:sldId id="272" r:id="rId11"/>
    <p:sldId id="273" r:id="rId12"/>
    <p:sldId id="269" r:id="rId13"/>
    <p:sldId id="265" r:id="rId14"/>
    <p:sldId id="275" r:id="rId15"/>
    <p:sldId id="274" r:id="rId16"/>
    <p:sldId id="268" r:id="rId17"/>
    <p:sldId id="279" r:id="rId18"/>
    <p:sldId id="276" r:id="rId19"/>
    <p:sldId id="281" r:id="rId20"/>
    <p:sldId id="280" r:id="rId21"/>
    <p:sldId id="284" r:id="rId22"/>
    <p:sldId id="282" r:id="rId23"/>
    <p:sldId id="283" r:id="rId24"/>
    <p:sldId id="285" r:id="rId25"/>
    <p:sldId id="278" r:id="rId26"/>
    <p:sldId id="277" r:id="rId27"/>
    <p:sldId id="286" r:id="rId28"/>
    <p:sldId id="287" r:id="rId29"/>
    <p:sldId id="288" r:id="rId30"/>
    <p:sldId id="289" r:id="rId31"/>
    <p:sldId id="290" r:id="rId32"/>
    <p:sldId id="258" r:id="rId33"/>
    <p:sldId id="264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621" autoAdjust="0"/>
  </p:normalViewPr>
  <p:slideViewPr>
    <p:cSldViewPr>
      <p:cViewPr varScale="1">
        <p:scale>
          <a:sx n="103" d="100"/>
          <a:sy n="103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84F2-FC69-4547-A7A9-EB4748BAD5AB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CDC5-E1F7-4AAC-9562-E41F0156A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85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http://gnuwin32.sourceforge.net/packages/bison.htm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CDC5-E1F7-4AAC-9562-E41F0156A3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943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bison.pdf</a:t>
            </a:r>
            <a:r>
              <a:rPr lang="en-US" baseline="0" smtClean="0"/>
              <a:t> , Ch 9 p 105.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CDC5-E1F7-4AAC-9562-E41F0156A3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8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CDC5-E1F7-4AAC-9562-E41F0156A3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5372-0DD0-4AED-A3BB-6BC3BCAC6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8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FDB2-47E9-4010-BC81-806F726BD2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07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563DD-87DE-4767-9301-F18B40F59A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8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B851-6F99-4560-B256-DBACA3387A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5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0B23-89FB-420D-AF47-FBB3153514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08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63E9-6D2E-4D9B-B784-B9107FE6C4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95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FDF2-A960-428F-B8A8-6FFA2D4C99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6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4B49-D937-4FE0-A556-AF14F68D0E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8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C983-BD09-4C86-B1FD-7A89295246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65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4B59-CD66-4948-B288-9EB318E54F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7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B10AC-3682-441E-9D29-583962F2F2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8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A34369-3467-4720-A01F-CC9DA5274C0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386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tldp.org/LDP/LG/issue87/misc/ramankutty/figure1.png" TargetMode="External"/><Relationship Id="rId3" Type="http://schemas.openxmlformats.org/officeDocument/2006/relationships/hyperlink" Target="http://www.cs.dartmouth.edu/~mckeeman/cs48/mxcom/doc/knuth65.pdf" TargetMode="External"/><Relationship Id="rId7" Type="http://schemas.openxmlformats.org/officeDocument/2006/relationships/hyperlink" Target="https://www.youtube.com/watch?v=fG1duL7tg3s" TargetMode="External"/><Relationship Id="rId2" Type="http://schemas.openxmlformats.org/officeDocument/2006/relationships/hyperlink" Target="http://www.gnu.org/software/bison/manual/bis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.org/software/bison/" TargetMode="External"/><Relationship Id="rId5" Type="http://schemas.openxmlformats.org/officeDocument/2006/relationships/hyperlink" Target="http://dinosaur.compilertools.net/yacc/" TargetMode="External"/><Relationship Id="rId10" Type="http://schemas.openxmlformats.org/officeDocument/2006/relationships/hyperlink" Target="http://web.stanford.edu/class/archive/cs/cs143/cs143.1128/handouts/110%20LR%20and%20SLR%20Parsing.pdf" TargetMode="External"/><Relationship Id="rId4" Type="http://schemas.openxmlformats.org/officeDocument/2006/relationships/hyperlink" Target="http://publications.csail.mit.edu/lcs/pubs/pdf/MIT-LCS-TR-065.pdf" TargetMode="External"/><Relationship Id="rId9" Type="http://schemas.openxmlformats.org/officeDocument/2006/relationships/hyperlink" Target="http://courses.washington.edu/css448/zander/Notes/LRandLALR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bison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Bison and LALR</a:t>
            </a: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sz="2400" dirty="0" smtClean="0"/>
              <a:t>Bill Nicholson: nicholdw@ucmail.uc.edu</a:t>
            </a:r>
          </a:p>
          <a:p>
            <a:r>
              <a:rPr lang="en-US" sz="2400" dirty="0"/>
              <a:t>Ben </a:t>
            </a:r>
            <a:r>
              <a:rPr lang="en-US" sz="2400" dirty="0" smtClean="0"/>
              <a:t>Ward: </a:t>
            </a:r>
            <a:r>
              <a:rPr lang="en-US" sz="2400" dirty="0"/>
              <a:t>benstopics@gmail.com</a:t>
            </a:r>
          </a:p>
        </p:txBody>
      </p:sp>
    </p:spTree>
    <p:extLst>
      <p:ext uri="{BB962C8B-B14F-4D97-AF65-F5344CB8AC3E}">
        <p14:creationId xmlns:p14="http://schemas.microsoft.com/office/powerpoint/2010/main" xmlns="" val="27551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smtClean="0"/>
              <a:t>Grammar Rules </a:t>
            </a:r>
            <a:r>
              <a:rPr lang="en-US" sz="3600"/>
              <a:t>from rpCalc.y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65411"/>
            <a:ext cx="6400800" cy="5311589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%% /* Grammar rules and actions follow */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input:    /* empty */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input line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line:     '\n'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'\n'  { printf ("\t%.10g\n", $1);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exp:      NUM             { $$ = $1;     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exp '+'     { $$ = $1 + $2;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exp '-'     { $$ = $1 - $2;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exp '*'     { $$ = $1 * $2;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exp '/'     { $$ = $1 / $2;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/* Exponentiation */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exp '^'     { $$ = pow ($1, $2);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/* Unary minus    */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    | exp 'n'         { $$ = -$1;        }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xmlns="" val="189217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Epilogue fron rpcalc.y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51054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/* Lexical analyzer returns a double floating point 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number on the stack and the token NUM, or the ASCII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character read if not a number.  Skips all blanks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and tabs, returns 0 for EOF. */</a:t>
            </a:r>
          </a:p>
          <a:p>
            <a:pPr marL="0" indent="0">
              <a:buNone/>
            </a:pPr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#include &lt;ctype.h&gt;</a:t>
            </a:r>
          </a:p>
          <a:p>
            <a:pPr marL="0" indent="0">
              <a:buNone/>
            </a:pPr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yylex ()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int c;</a:t>
            </a:r>
          </a:p>
          <a:p>
            <a:pPr marL="0" indent="0">
              <a:buNone/>
            </a:pPr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/* skip white space  */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while ((c = getchar ()) == ' ' || c == '\t')  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/* process numbers   */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if (c == '.' || isdigit (c))                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ungetc (c, stdin);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scanf ("%lf", &amp;yylval);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return NUM;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/* return end-of-file  */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if (c == EOF)                            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/* return single chars */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return c;                                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int main (void) {return yyparse ();}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/* This function must be declared to return an int else Visual Studio will be unhappy. */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int yyerror (char const *s){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fprintf (stderr, "%s\n", s);</a:t>
            </a:r>
          </a:p>
          <a:p>
            <a:pPr marL="0" indent="0">
              <a:buNone/>
            </a:pP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212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341"/>
            <a:ext cx="4648200" cy="6831106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/* Reverse polish notation calculator.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#define YYSTYPE double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%token NUM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%% /* Grammar rules and actions follow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input:    /* empty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input line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line:     '\n'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'\n'  { printf ("\t%.10g\n", $1);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exp:      NUM             { $$ = $1;     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exp '+'     { $$ = $1 + $2;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exp '-'     { $$ = $1 - $2;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exp '*'     { $$ = $1 * $2;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exp '/'     { $$ = $1 / $2;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/* Exponentiation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exp '^'     { $$ = pow ($1, $2);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/* Unary minus   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  | exp 'n'         { $$ = -$1;    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/* Lexical analyzer returns a double floating point 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number on the stack and the token NUM, or the ASCII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character read if not a number.  Skips all blanks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and tabs, returns 0 for EOF. */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#include &lt;ctype.h&gt;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yylex ()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int c;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/* skip white space 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while ((c = getchar ()) == ' ' || c == '\t')  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/* process numbers  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if (c == '.' || isdigit (c))                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ungetc (c, stdin);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scanf ("%lf", &amp;yylval);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  return NUM;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/* return end-of-file 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if (c == EOF)                            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/* return single chars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  return c;                                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int main (void) {return yyparse ();}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/* This function must be declared to return an int else Visual Studio will be unhappy. */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int yyerror (char const *s){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	fprintf (stderr, "%s\n", s);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447800"/>
            <a:ext cx="979755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mtClean="0"/>
              <a:t>rpcalc.y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71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Line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3400" cy="48291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082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Bison generates rpCalc.Tab.c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85913"/>
            <a:ext cx="95154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520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smtClean="0"/>
              <a:t>rpCalc.tab.c adapted to Visual Studio</a:t>
            </a:r>
            <a:endParaRPr lang="en-US" sz="3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208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6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Compile and Execute the RPN Example</a:t>
            </a:r>
            <a:endParaRPr lang="en-US" sz="32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771650"/>
            <a:ext cx="6477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80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endParaRPr lang="en-US" dirty="0" smtClean="0"/>
          </a:p>
          <a:p>
            <a:r>
              <a:rPr lang="en-US" dirty="0" smtClean="0"/>
              <a:t>LR(0)</a:t>
            </a:r>
          </a:p>
          <a:p>
            <a:pPr lvl="1"/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Shift, Reduce, and Shift-Reduce Conflicts</a:t>
            </a:r>
          </a:p>
          <a:p>
            <a:endParaRPr lang="en-US" dirty="0" smtClean="0"/>
          </a:p>
          <a:p>
            <a:r>
              <a:rPr lang="en-US" dirty="0" smtClean="0"/>
              <a:t>LA(1)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LALR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4572000" cy="4525963"/>
          </a:xfrm>
        </p:spPr>
        <p:txBody>
          <a:bodyPr/>
          <a:lstStyle/>
          <a:p>
            <a:r>
              <a:rPr lang="en-US" sz="2000" dirty="0" smtClean="0"/>
              <a:t>LR</a:t>
            </a:r>
          </a:p>
          <a:p>
            <a:pPr lvl="1"/>
            <a:r>
              <a:rPr lang="en-US" sz="2000" dirty="0" smtClean="0"/>
              <a:t>1965, Donald Knuth, “On the Transition of Languages from Left to Right” [3]</a:t>
            </a:r>
          </a:p>
          <a:p>
            <a:pPr lvl="1"/>
            <a:r>
              <a:rPr lang="en-US" sz="2000" dirty="0" smtClean="0"/>
              <a:t>Large memory requirements, impractical in 1965</a:t>
            </a:r>
          </a:p>
          <a:p>
            <a:r>
              <a:rPr lang="en-US" sz="2000" dirty="0" smtClean="0"/>
              <a:t>LALR</a:t>
            </a:r>
          </a:p>
          <a:p>
            <a:pPr lvl="1"/>
            <a:r>
              <a:rPr lang="en-US" sz="2000" dirty="0" smtClean="0"/>
              <a:t>1969, Frank </a:t>
            </a:r>
            <a:r>
              <a:rPr lang="en-US" sz="2000" dirty="0" err="1" smtClean="0"/>
              <a:t>DeRemer</a:t>
            </a:r>
            <a:r>
              <a:rPr lang="en-US" sz="2000" dirty="0" smtClean="0"/>
              <a:t>, “Practical Translators for LR(k) Languages” [4]</a:t>
            </a:r>
          </a:p>
          <a:p>
            <a:pPr lvl="1"/>
            <a:r>
              <a:rPr lang="en-US" sz="2000" dirty="0" smtClean="0"/>
              <a:t>1975, Stephen C. Johnson @ Bell Labs, YACC (Yet Another Compiler-Compiler) [5]</a:t>
            </a:r>
          </a:p>
          <a:p>
            <a:pPr lvl="2"/>
            <a:r>
              <a:rPr lang="en-US" sz="1600" dirty="0" smtClean="0"/>
              <a:t>Later, GNU/Bison [6]</a:t>
            </a:r>
          </a:p>
          <a:p>
            <a:pPr lvl="1"/>
            <a:endParaRPr lang="en-US" sz="2000" dirty="0"/>
          </a:p>
        </p:txBody>
      </p:sp>
      <p:pic>
        <p:nvPicPr>
          <p:cNvPr id="5122" name="Picture 2" descr="http://www.freesoftwaremagazine.com/files/nodes/1194/DE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09800" cy="3117500"/>
          </a:xfrm>
          <a:prstGeom prst="rect">
            <a:avLst/>
          </a:prstGeom>
          <a:noFill/>
        </p:spPr>
      </p:pic>
      <p:pic>
        <p:nvPicPr>
          <p:cNvPr id="5124" name="Picture 4" descr="https://www.simple-talk.com/iwritefor/articlefiles/825-SteveJohns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048000"/>
            <a:ext cx="1905000" cy="22383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438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Donald Knuth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257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C. Johnson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LR(0)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581400" cy="4525963"/>
          </a:xfrm>
        </p:spPr>
        <p:txBody>
          <a:bodyPr/>
          <a:lstStyle/>
          <a:p>
            <a:r>
              <a:rPr lang="en-US" sz="3200" dirty="0" smtClean="0"/>
              <a:t>Original Grammar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S </a:t>
            </a:r>
            <a:r>
              <a:rPr lang="en-US" sz="3200" dirty="0" smtClean="0">
                <a:sym typeface="Wingdings" pitchFamily="2" charset="2"/>
              </a:rPr>
              <a:t> 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A 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  b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Augmented Grammar</a:t>
            </a:r>
          </a:p>
          <a:p>
            <a:pPr marL="971550" lvl="1" indent="-514350">
              <a:buNone/>
            </a:pPr>
            <a:r>
              <a:rPr lang="en-US" sz="3200" dirty="0" smtClean="0"/>
              <a:t>0.	S’ </a:t>
            </a:r>
            <a:r>
              <a:rPr lang="en-US" sz="3200" dirty="0" smtClean="0">
                <a:sym typeface="Wingdings" pitchFamily="2" charset="2"/>
              </a:rPr>
              <a:t> 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S  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A 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  b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Bison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 </a:t>
            </a:r>
            <a:r>
              <a:rPr lang="en-US" sz="2400" dirty="0"/>
              <a:t>general-purpose parser </a:t>
            </a:r>
            <a:r>
              <a:rPr lang="en-US" sz="2400" dirty="0" smtClean="0"/>
              <a:t>generator.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</a:t>
            </a:r>
            <a:r>
              <a:rPr lang="en-US" sz="2400" dirty="0" smtClean="0"/>
              <a:t>onverts a context-free </a:t>
            </a:r>
            <a:r>
              <a:rPr lang="en-US" sz="2400" dirty="0"/>
              <a:t>grammar into a deterministic </a:t>
            </a:r>
            <a:r>
              <a:rPr lang="en-US" sz="2400" dirty="0" smtClean="0"/>
              <a:t>parser.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Bison is GNU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0" y="6368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4292" y="3352800"/>
            <a:ext cx="9779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068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4495800" cy="5821363"/>
          </a:xfrm>
        </p:spPr>
        <p:txBody>
          <a:bodyPr/>
          <a:lstStyle/>
          <a:p>
            <a:r>
              <a:rPr lang="en-US" sz="2000" dirty="0" smtClean="0"/>
              <a:t>I0</a:t>
            </a:r>
          </a:p>
          <a:p>
            <a:pPr lvl="1"/>
            <a:r>
              <a:rPr lang="en-US" sz="2000" dirty="0" smtClean="0"/>
              <a:t>S’ </a:t>
            </a:r>
            <a:r>
              <a:rPr lang="en-US" sz="2000" dirty="0" smtClean="0">
                <a:sym typeface="Wingdings" pitchFamily="2" charset="2"/>
              </a:rPr>
              <a:t> .S	on S, 	s1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  .AB	on A, 	s2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 .a	on a, 	s3</a:t>
            </a:r>
          </a:p>
          <a:p>
            <a:r>
              <a:rPr lang="en-US" sz="2000" dirty="0" smtClean="0">
                <a:sym typeface="Wingdings" pitchFamily="2" charset="2"/>
              </a:rPr>
              <a:t>I1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S’  S.</a:t>
            </a:r>
            <a:r>
              <a:rPr lang="en-US" sz="2000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r1, accept</a:t>
            </a:r>
          </a:p>
          <a:p>
            <a:r>
              <a:rPr lang="en-US" sz="2000" dirty="0" smtClean="0">
                <a:sym typeface="Wingdings" pitchFamily="2" charset="2"/>
              </a:rPr>
              <a:t>I2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  A.B	on B, 	s4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B  .b	on b, 	s5</a:t>
            </a:r>
          </a:p>
          <a:p>
            <a:r>
              <a:rPr lang="en-US" sz="2000" dirty="0" smtClean="0">
                <a:sym typeface="Wingdings" pitchFamily="2" charset="2"/>
              </a:rPr>
              <a:t>I3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 a.		r2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304801"/>
            <a:ext cx="3200400" cy="1981200"/>
          </a:xfrm>
        </p:spPr>
        <p:txBody>
          <a:bodyPr/>
          <a:lstStyle/>
          <a:p>
            <a:r>
              <a:rPr lang="en-US" sz="2000" dirty="0" smtClean="0"/>
              <a:t>I4</a:t>
            </a:r>
          </a:p>
          <a:p>
            <a:pPr lvl="1"/>
            <a:r>
              <a:rPr lang="en-US" sz="2000" dirty="0" smtClean="0"/>
              <a:t>S </a:t>
            </a:r>
            <a:r>
              <a:rPr lang="en-US" sz="2000" dirty="0" smtClean="0">
                <a:sym typeface="Wingdings" pitchFamily="2" charset="2"/>
              </a:rPr>
              <a:t> AB.		r1</a:t>
            </a:r>
          </a:p>
          <a:p>
            <a:r>
              <a:rPr lang="en-US" sz="2000" dirty="0" smtClean="0">
                <a:sym typeface="Wingdings" pitchFamily="2" charset="2"/>
              </a:rPr>
              <a:t>I5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B  b.		r3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2438400"/>
            <a:ext cx="1334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 AB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A 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B 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191000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S = Accept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4864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http://truben.no/table/</a:t>
            </a:r>
            <a:endParaRPr lang="en-US" dirty="0"/>
          </a:p>
        </p:txBody>
      </p:sp>
      <p:pic>
        <p:nvPicPr>
          <p:cNvPr id="45058" name="Picture 2" descr="http://i.gyazo.com/cf7f32c404a6cbf704da79fd1ecfc5a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6915149" cy="2642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tldp.org/LDP/LG/issue87/misc/ramankutty/fig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6858000" cy="49529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48600" y="3581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5181600"/>
            <a:ext cx="371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Parsing Actions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3810000"/>
            <a:ext cx="1609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 </a:t>
            </a:r>
            <a:r>
              <a:rPr lang="en-US" dirty="0" smtClean="0">
                <a:sym typeface="Wingdings" pitchFamily="2" charset="2"/>
              </a:rPr>
              <a:t>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E  E +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E  E * 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Conflict</a:t>
            </a:r>
            <a:endParaRPr lang="en-US" dirty="0"/>
          </a:p>
        </p:txBody>
      </p:sp>
      <p:pic>
        <p:nvPicPr>
          <p:cNvPr id="44034" name="Picture 2" descr="http://i.gyazo.com/e5216d35175f24c9819e888fffe77b9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6248400" cy="4282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Reduce-Reduce</a:t>
            </a:r>
            <a:endParaRPr lang="en-US" dirty="0"/>
          </a:p>
        </p:txBody>
      </p:sp>
      <p:pic>
        <p:nvPicPr>
          <p:cNvPr id="46082" name="Picture 2" descr="http://i.gyazo.com/c24963b0c1bce322a6f7aa0651b59e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5578999" cy="4408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Generate LR(1) Parsing Table[9]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581400" cy="4525963"/>
          </a:xfrm>
        </p:spPr>
        <p:txBody>
          <a:bodyPr/>
          <a:lstStyle/>
          <a:p>
            <a:r>
              <a:rPr lang="en-US" sz="3600" dirty="0" smtClean="0">
                <a:sym typeface="Wingdings" pitchFamily="2" charset="2"/>
              </a:rPr>
              <a:t>Original Grammar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>
                <a:sym typeface="Wingdings" pitchFamily="2" charset="2"/>
              </a:rPr>
              <a:t>S </a:t>
            </a:r>
            <a:r>
              <a:rPr lang="en-US" sz="3600" dirty="0" smtClean="0">
                <a:sym typeface="Wingdings" pitchFamily="2" charset="2"/>
              </a:rPr>
              <a:t> .</a:t>
            </a:r>
            <a:r>
              <a:rPr lang="en-US" sz="3600" dirty="0" smtClean="0">
                <a:sym typeface="Wingdings" pitchFamily="2" charset="2"/>
              </a:rPr>
              <a:t>CC</a:t>
            </a:r>
            <a:endParaRPr lang="en-US" sz="3600" dirty="0" smtClean="0">
              <a:sym typeface="Wingdings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>
                <a:sym typeface="Wingdings" pitchFamily="2" charset="2"/>
              </a:rPr>
              <a:t>C  .</a:t>
            </a:r>
            <a:r>
              <a:rPr lang="en-US" sz="3600" dirty="0" err="1" smtClean="0">
                <a:sym typeface="Wingdings" pitchFamily="2" charset="2"/>
              </a:rPr>
              <a:t>eC</a:t>
            </a:r>
            <a:endParaRPr lang="en-US" sz="3600" dirty="0" smtClean="0">
              <a:sym typeface="Wingdings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>
                <a:sym typeface="Wingdings" pitchFamily="2" charset="2"/>
              </a:rPr>
              <a:t>C  </a:t>
            </a:r>
            <a:r>
              <a:rPr lang="en-US" sz="3600" dirty="0" smtClean="0">
                <a:sym typeface="Wingdings" pitchFamily="2" charset="2"/>
              </a:rPr>
              <a:t>.d</a:t>
            </a:r>
            <a:endParaRPr lang="en-US" sz="3600" dirty="0" smtClean="0">
              <a:sym typeface="Wingdings" pitchFamily="2" charset="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 smtClean="0"/>
              <a:t>Augmented Grammar </a:t>
            </a:r>
          </a:p>
          <a:p>
            <a:pPr marL="1143000" lvl="1" indent="-742950">
              <a:buNone/>
            </a:pPr>
            <a:r>
              <a:rPr lang="en-US" sz="3200" dirty="0" smtClean="0"/>
              <a:t>0.	S</a:t>
            </a:r>
            <a:r>
              <a:rPr lang="en-US" sz="3200" dirty="0" smtClean="0"/>
              <a:t>’ </a:t>
            </a:r>
            <a:r>
              <a:rPr lang="en-US" sz="3200" dirty="0" smtClean="0">
                <a:sym typeface="Wingdings" pitchFamily="2" charset="2"/>
              </a:rPr>
              <a:t> .S$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S  .CC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C  .</a:t>
            </a:r>
            <a:r>
              <a:rPr lang="en-US" sz="3200" dirty="0" err="1" smtClean="0">
                <a:sym typeface="Wingdings" pitchFamily="2" charset="2"/>
              </a:rPr>
              <a:t>eC</a:t>
            </a:r>
            <a:endParaRPr lang="en-US" sz="3200" dirty="0" smtClean="0">
              <a:sym typeface="Wingdings" pitchFamily="2" charset="2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C  .d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28600"/>
            <a:ext cx="4191000" cy="6019800"/>
          </a:xfrm>
        </p:spPr>
        <p:txBody>
          <a:bodyPr/>
          <a:lstStyle/>
          <a:p>
            <a:r>
              <a:rPr lang="en-US" sz="1800" dirty="0" smtClean="0">
                <a:sym typeface="Wingdings" pitchFamily="2" charset="2"/>
              </a:rPr>
              <a:t>I0</a:t>
            </a:r>
            <a:endParaRPr lang="en-US" sz="1800" dirty="0" smtClean="0">
              <a:sym typeface="Wingdings" pitchFamily="2" charset="2"/>
            </a:endParaRPr>
          </a:p>
          <a:p>
            <a:pPr lvl="1"/>
            <a:r>
              <a:rPr lang="en-US" sz="1800" dirty="0" smtClean="0"/>
              <a:t>S’ </a:t>
            </a:r>
            <a:r>
              <a:rPr lang="en-US" sz="1800" dirty="0" smtClean="0">
                <a:sym typeface="Wingdings" pitchFamily="2" charset="2"/>
              </a:rPr>
              <a:t> .S$ , </a:t>
            </a:r>
            <a:r>
              <a:rPr lang="en-US" sz="1800" dirty="0" smtClean="0">
                <a:sym typeface="Wingdings" pitchFamily="2" charset="2"/>
              </a:rPr>
              <a:t>$	on S, s1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  .CC , $	on C, s2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 , e | d	on e, s3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.d , e | d	on d, s4</a:t>
            </a:r>
          </a:p>
          <a:p>
            <a:r>
              <a:rPr lang="en-US" sz="1800" dirty="0" smtClean="0">
                <a:sym typeface="Wingdings" pitchFamily="2" charset="2"/>
              </a:rPr>
              <a:t>I1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S’  S.$ , $	accept</a:t>
            </a:r>
          </a:p>
          <a:p>
            <a:r>
              <a:rPr lang="en-US" sz="1800" dirty="0" smtClean="0">
                <a:sym typeface="Wingdings" pitchFamily="2" charset="2"/>
              </a:rPr>
              <a:t>I2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  C.C , $	on C, s5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 , $	on e, s6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.d , $		on d, s7</a:t>
            </a:r>
          </a:p>
          <a:p>
            <a:r>
              <a:rPr lang="en-US" sz="1800" dirty="0" smtClean="0">
                <a:sym typeface="Wingdings" pitchFamily="2" charset="2"/>
              </a:rPr>
              <a:t>I3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</a:t>
            </a:r>
            <a:r>
              <a:rPr lang="en-US" sz="1800" dirty="0" err="1" smtClean="0">
                <a:sym typeface="Wingdings" pitchFamily="2" charset="2"/>
              </a:rPr>
              <a:t>e.C</a:t>
            </a:r>
            <a:r>
              <a:rPr lang="en-US" sz="1800" dirty="0" smtClean="0">
                <a:sym typeface="Wingdings" pitchFamily="2" charset="2"/>
              </a:rPr>
              <a:t> , e | d	on C, s8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 , e | d	on e, s3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.d , e | d	on d, s4</a:t>
            </a:r>
          </a:p>
          <a:p>
            <a:endParaRPr lang="en-US" sz="1800" dirty="0" smtClean="0">
              <a:sym typeface="Wingdings" pitchFamily="2" charset="2"/>
            </a:endParaRPr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228600"/>
            <a:ext cx="4038600" cy="6019800"/>
          </a:xfrm>
        </p:spPr>
        <p:txBody>
          <a:bodyPr/>
          <a:lstStyle/>
          <a:p>
            <a:r>
              <a:rPr lang="en-US" sz="1800" dirty="0" smtClean="0"/>
              <a:t>I4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smtClean="0">
                <a:sym typeface="Wingdings" pitchFamily="2" charset="2"/>
              </a:rPr>
              <a:t> d. , e | d	r3</a:t>
            </a:r>
          </a:p>
          <a:p>
            <a:r>
              <a:rPr lang="en-US" sz="1800" dirty="0" smtClean="0">
                <a:sym typeface="Wingdings" pitchFamily="2" charset="2"/>
              </a:rPr>
              <a:t>I5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  CC. , $	r1</a:t>
            </a:r>
          </a:p>
          <a:p>
            <a:r>
              <a:rPr lang="en-US" sz="1800" dirty="0" smtClean="0">
                <a:sym typeface="Wingdings" pitchFamily="2" charset="2"/>
              </a:rPr>
              <a:t>I6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</a:t>
            </a:r>
            <a:r>
              <a:rPr lang="en-US" sz="1800" dirty="0" err="1" smtClean="0">
                <a:sym typeface="Wingdings" pitchFamily="2" charset="2"/>
              </a:rPr>
              <a:t>e.C</a:t>
            </a:r>
            <a:r>
              <a:rPr lang="en-US" sz="1800" dirty="0" smtClean="0">
                <a:sym typeface="Wingdings" pitchFamily="2" charset="2"/>
              </a:rPr>
              <a:t> , $	on C, s9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 , $	on e, s6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  .d , $		on d, s7</a:t>
            </a:r>
          </a:p>
          <a:p>
            <a:r>
              <a:rPr lang="en-US" sz="1800" dirty="0" smtClean="0">
                <a:sym typeface="Wingdings" pitchFamily="2" charset="2"/>
              </a:rPr>
              <a:t>I7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smtClean="0">
                <a:sym typeface="Wingdings" pitchFamily="2" charset="2"/>
              </a:rPr>
              <a:t> d. , $	r3</a:t>
            </a:r>
          </a:p>
          <a:p>
            <a:r>
              <a:rPr lang="en-US" sz="1800" dirty="0" smtClean="0">
                <a:sym typeface="Wingdings" pitchFamily="2" charset="2"/>
              </a:rPr>
              <a:t>I8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  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. , e | d	r2</a:t>
            </a:r>
          </a:p>
          <a:p>
            <a:r>
              <a:rPr lang="en-US" sz="1800" dirty="0" smtClean="0">
                <a:sym typeface="Wingdings" pitchFamily="2" charset="2"/>
              </a:rPr>
              <a:t>I9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S – </a:t>
            </a:r>
            <a:r>
              <a:rPr lang="en-US" sz="1800" dirty="0" err="1" smtClean="0">
                <a:sym typeface="Wingdings" pitchFamily="2" charset="2"/>
              </a:rPr>
              <a:t>eC</a:t>
            </a:r>
            <a:r>
              <a:rPr lang="en-US" sz="1800" dirty="0" smtClean="0">
                <a:sym typeface="Wingdings" pitchFamily="2" charset="2"/>
              </a:rPr>
              <a:t>. , $		r2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53340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ym typeface="Wingdings" pitchFamily="2" charset="2"/>
              </a:rPr>
              <a:t>S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ym typeface="Wingdings" pitchFamily="2" charset="2"/>
              </a:rPr>
              <a:t>CC</a:t>
            </a:r>
            <a:endParaRPr lang="en-US" sz="2000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ym typeface="Wingdings" pitchFamily="2" charset="2"/>
              </a:rPr>
              <a:t>C  </a:t>
            </a:r>
            <a:r>
              <a:rPr lang="en-US" sz="2000" dirty="0" err="1" smtClean="0">
                <a:sym typeface="Wingdings" pitchFamily="2" charset="2"/>
              </a:rPr>
              <a:t>eC</a:t>
            </a:r>
            <a:endParaRPr lang="en-US" sz="2000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ym typeface="Wingdings" pitchFamily="2" charset="2"/>
              </a:rPr>
              <a:t>C  </a:t>
            </a:r>
            <a:r>
              <a:rPr lang="en-US" sz="2000" dirty="0" smtClean="0">
                <a:sym typeface="Wingdings" pitchFamily="2" charset="2"/>
              </a:rPr>
              <a:t>d</a:t>
            </a:r>
            <a:endParaRPr lang="en-US" sz="2000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334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follow set of first C is first set of second 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59346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persists throughout derived states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LR(1) Parsing Table [9]</a:t>
            </a:r>
            <a:endParaRPr lang="en-US" dirty="0"/>
          </a:p>
        </p:txBody>
      </p:sp>
      <p:pic>
        <p:nvPicPr>
          <p:cNvPr id="47106" name="Picture 2" descr="http://i.gyazo.com/47f92bcc24761a3719679efd75bba0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592784" cy="381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38400" y="5257800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Look-ahead good, number of states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 Parsing Table</a:t>
            </a:r>
            <a:endParaRPr lang="en-US" dirty="0"/>
          </a:p>
        </p:txBody>
      </p:sp>
      <p:pic>
        <p:nvPicPr>
          <p:cNvPr id="48130" name="Picture 2" descr="http://i.gyazo.com/aaae6a6907ad2b7f6939538d3171fb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6353686" cy="2438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62200" y="1752600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states good, less parsing power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Summary of SLR [10]</a:t>
            </a:r>
            <a:endParaRPr lang="en-US" dirty="0"/>
          </a:p>
        </p:txBody>
      </p:sp>
      <p:pic>
        <p:nvPicPr>
          <p:cNvPr id="49154" name="Picture 2" descr="http://i.gyazo.com/564847097178d4a6e19f46128e2fa6e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4191000" cy="2362319"/>
          </a:xfrm>
          <a:prstGeom prst="rect">
            <a:avLst/>
          </a:prstGeom>
          <a:noFill/>
        </p:spPr>
      </p:pic>
      <p:pic>
        <p:nvPicPr>
          <p:cNvPr id="49156" name="Picture 4" descr="http://i.gyazo.com/fe7d3f3f18a40810f05e27c848082e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5613" y="1371600"/>
            <a:ext cx="4378387" cy="2362200"/>
          </a:xfrm>
          <a:prstGeom prst="rect">
            <a:avLst/>
          </a:prstGeom>
          <a:noFill/>
        </p:spPr>
      </p:pic>
      <p:pic>
        <p:nvPicPr>
          <p:cNvPr id="49158" name="Picture 6" descr="http://i.gyazo.com/a23a8a62acc7355e2ca769f61a095a7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191000"/>
            <a:ext cx="6191250" cy="9429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548640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Parsing power of LR in SLR states?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Free Bison 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7373" y="19050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distribution terms for Bison-generated parsers permit using the parsers in </a:t>
            </a:r>
            <a:r>
              <a:rPr lang="en-US" dirty="0" err="1"/>
              <a:t>nonfree</a:t>
            </a:r>
            <a:r>
              <a:rPr lang="en-US" dirty="0"/>
              <a:t> programs.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Bison version 2.2, these extra permissions applied only when Bison was generating LALR(1) parsers in 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before Bison version 1.24, Bison-generated parsers could be used only in programs that were free software. </a:t>
            </a:r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84973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pic>
        <p:nvPicPr>
          <p:cNvPr id="1028" name="Picture 4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549286"/>
            <a:ext cx="4152900" cy="13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3229" y="4654451"/>
            <a:ext cx="232289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19627839">
            <a:off x="6922135" y="534608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GNU GPL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26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LALR [9]</a:t>
            </a:r>
            <a:endParaRPr lang="en-US" dirty="0"/>
          </a:p>
        </p:txBody>
      </p:sp>
      <p:pic>
        <p:nvPicPr>
          <p:cNvPr id="50178" name="Picture 2" descr="http://i.gyazo.com/fff2cddc95dd9b4980b99d436a732b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7398073" cy="2745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/>
              <a:t>Merging Core Sets (Finite Automata)</a:t>
            </a:r>
            <a:endParaRPr lang="en-US" sz="32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2593"/>
            <a:ext cx="9144000" cy="587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84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[1]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www.gnu.org/software/bison/manual/bison.html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[2]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www.gnu.org/software/bison/manual/bison.html#Grammar-File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[3] </a:t>
            </a:r>
            <a:r>
              <a:rPr lang="en-US" sz="1200" dirty="0" smtClean="0">
                <a:hlinkClick r:id="rId3"/>
              </a:rPr>
              <a:t>http://www.cs.dartmouth.edu/~</a:t>
            </a:r>
            <a:r>
              <a:rPr lang="en-US" sz="1200" dirty="0" smtClean="0">
                <a:hlinkClick r:id="rId3"/>
              </a:rPr>
              <a:t>mckeeman/cs48/mxcom/doc/knuth65.pdf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smtClean="0"/>
              <a:t>4] </a:t>
            </a:r>
            <a:r>
              <a:rPr lang="en-US" sz="1200" dirty="0" smtClean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publications.csail.mit.edu/lcs/pubs/pdf/MIT-LCS-TR-065.pdf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smtClean="0"/>
              <a:t>5] </a:t>
            </a:r>
            <a:r>
              <a:rPr lang="en-US" sz="1200" dirty="0" smtClean="0">
                <a:hlinkClick r:id="rId5"/>
              </a:rPr>
              <a:t>http://dinosaur.compilertools.net/yacc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[6] </a:t>
            </a:r>
            <a:r>
              <a:rPr lang="en-US" sz="1200" dirty="0" smtClean="0">
                <a:hlinkClick r:id="rId6"/>
              </a:rPr>
              <a:t>https://www.gnu.org/software/bison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[7] </a:t>
            </a:r>
            <a:r>
              <a:rPr lang="en-US" sz="1200" dirty="0" smtClean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www.youtube.com/watch?v=fG1duL7tg3s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smtClean="0"/>
              <a:t>8] </a:t>
            </a:r>
            <a:r>
              <a:rPr lang="en-US" sz="1200" dirty="0" smtClean="0">
                <a:hlinkClick r:id="rId8"/>
              </a:rPr>
              <a:t>http://</a:t>
            </a:r>
            <a:r>
              <a:rPr lang="en-US" sz="1200" dirty="0" smtClean="0">
                <a:hlinkClick r:id="rId8"/>
              </a:rPr>
              <a:t>tldp.org/LDP/LG/issue87/misc/ramankutty/figure1.png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[9] </a:t>
            </a:r>
            <a:r>
              <a:rPr lang="en-US" sz="1200" dirty="0" smtClean="0">
                <a:hlinkClick r:id="rId9"/>
              </a:rPr>
              <a:t>http://</a:t>
            </a:r>
            <a:r>
              <a:rPr lang="en-US" sz="1200" dirty="0" smtClean="0">
                <a:hlinkClick r:id="rId9"/>
              </a:rPr>
              <a:t>courses.washington.edu/css448/zander/Notes/LRandLALR.pdf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</a:t>
            </a:r>
            <a:r>
              <a:rPr lang="en-US" sz="1200" dirty="0" smtClean="0"/>
              <a:t>10] </a:t>
            </a:r>
            <a:r>
              <a:rPr lang="en-US" sz="1200" dirty="0" smtClean="0">
                <a:hlinkClick r:id="rId10"/>
              </a:rPr>
              <a:t>http://</a:t>
            </a:r>
            <a:r>
              <a:rPr lang="en-US" sz="1200" dirty="0" smtClean="0">
                <a:hlinkClick r:id="rId10"/>
              </a:rPr>
              <a:t>web.stanford.edu/class/archive/cs/cs143/cs143.1128/handouts/110%20LR%20and%20SLR%20Parsing.pdf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0279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sz="1600" smtClean="0"/>
              <a:t>Bison for Windows: http</a:t>
            </a:r>
            <a:r>
              <a:rPr lang="en-US" sz="1600"/>
              <a:t>://gnuwin32.sourceforge.net/packages/bison.htm</a:t>
            </a:r>
          </a:p>
        </p:txBody>
      </p:sp>
    </p:spTree>
    <p:extLst>
      <p:ext uri="{BB962C8B-B14F-4D97-AF65-F5344CB8AC3E}">
        <p14:creationId xmlns:p14="http://schemas.microsoft.com/office/powerpoint/2010/main" xmlns="" val="25683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The SourceForge installer puts bison into C:\Program Files (x86)\</a:t>
            </a:r>
            <a:r>
              <a:rPr lang="en-US" sz="1600" smtClean="0"/>
              <a:t>GnuWin32 but the path in bison.exe is hard-coded as c:\Progra~1\bison\. A solution is to copy all the files from </a:t>
            </a:r>
            <a:r>
              <a:rPr lang="en-US" sz="1600"/>
              <a:t>C:\Program Files (x86)\</a:t>
            </a:r>
            <a:r>
              <a:rPr lang="en-US" sz="1600" smtClean="0"/>
              <a:t>GnuWin32 to </a:t>
            </a:r>
            <a:r>
              <a:rPr lang="en-US" sz="1600"/>
              <a:t>c:\Progra~1\bison\.</a:t>
            </a:r>
          </a:p>
        </p:txBody>
      </p:sp>
    </p:spTree>
    <p:extLst>
      <p:ext uri="{BB962C8B-B14F-4D97-AF65-F5344CB8AC3E}">
        <p14:creationId xmlns:p14="http://schemas.microsoft.com/office/powerpoint/2010/main" xmlns="" val="11311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Bison for Windows</a:t>
            </a:r>
            <a:endParaRPr lang="en-US" dirty="0"/>
          </a:p>
        </p:txBody>
      </p:sp>
      <p:pic>
        <p:nvPicPr>
          <p:cNvPr id="512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716795" cy="4572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05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Outline of a Bison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010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%{ </a:t>
            </a:r>
          </a:p>
          <a:p>
            <a:pPr marL="0" indent="0">
              <a:buNone/>
            </a:pPr>
            <a:r>
              <a:rPr lang="en-US" sz="2000" i="1" dirty="0" smtClean="0"/>
              <a:t>	Prologue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%} </a:t>
            </a:r>
          </a:p>
          <a:p>
            <a:pPr marL="0" indent="0">
              <a:buNone/>
            </a:pPr>
            <a:r>
              <a:rPr lang="en-US" sz="2000" i="1" dirty="0" smtClean="0"/>
              <a:t>Bison </a:t>
            </a:r>
            <a:r>
              <a:rPr lang="en-US" sz="2000" i="1" dirty="0"/>
              <a:t>declarations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%% </a:t>
            </a:r>
          </a:p>
          <a:p>
            <a:pPr marL="0" indent="0">
              <a:buNone/>
            </a:pPr>
            <a:r>
              <a:rPr lang="en-US" sz="2000" i="1" dirty="0" smtClean="0"/>
              <a:t>	Grammar </a:t>
            </a:r>
            <a:r>
              <a:rPr lang="en-US" sz="2000" i="1" dirty="0"/>
              <a:t>rules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%% </a:t>
            </a:r>
          </a:p>
          <a:p>
            <a:pPr marL="0" indent="0">
              <a:buNone/>
            </a:pPr>
            <a:r>
              <a:rPr lang="en-US" sz="2000" i="1" dirty="0" smtClean="0"/>
              <a:t>Epilogue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4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Prologue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/* Reverse polish notation calculator. */</a:t>
            </a:r>
          </a:p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#define YYSTYPE double</a:t>
            </a:r>
          </a:p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&lt;math.h&gt;</a:t>
            </a:r>
          </a:p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  <a:p>
            <a:pPr marL="0" indent="0">
              <a:buNone/>
            </a:pP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30546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Bison Declarations from rpCalc.y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token NUM</a:t>
            </a:r>
          </a:p>
          <a:p>
            <a:pPr marL="0" indent="0">
              <a:buNone/>
            </a:pP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7183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Rules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05465" y="2057400"/>
            <a:ext cx="56092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 Bison grammar rule has the following general form: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…; 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5702" y="365760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</a:t>
            </a:r>
            <a:r>
              <a:rPr lang="en-US" dirty="0" smtClean="0"/>
              <a:t> is non-terminal</a:t>
            </a:r>
          </a:p>
          <a:p>
            <a:r>
              <a:rPr lang="en-US" i="1" dirty="0" smtClean="0"/>
              <a:t>Component</a:t>
            </a:r>
            <a:r>
              <a:rPr lang="en-US" dirty="0" smtClean="0"/>
              <a:t> is terminal or non-terminal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7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'+'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1416916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1311</Words>
  <Application>Microsoft Office PowerPoint</Application>
  <PresentationFormat>On-screen Show (4:3)</PresentationFormat>
  <Paragraphs>304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1_Default Design</vt:lpstr>
      <vt:lpstr>Bison and LALR</vt:lpstr>
      <vt:lpstr>What is it?</vt:lpstr>
      <vt:lpstr>Free Bison ?</vt:lpstr>
      <vt:lpstr>Bison for Windows</vt:lpstr>
      <vt:lpstr>Outline of a Bison Grammar</vt:lpstr>
      <vt:lpstr>Prologue</vt:lpstr>
      <vt:lpstr>Bison Declarations from rpCalc.y</vt:lpstr>
      <vt:lpstr>Grammar Rules</vt:lpstr>
      <vt:lpstr>Example Grammar</vt:lpstr>
      <vt:lpstr>Grammar Rules from rpCalc.y</vt:lpstr>
      <vt:lpstr>Epilogue fron rpcalc.y</vt:lpstr>
      <vt:lpstr>Slide 12</vt:lpstr>
      <vt:lpstr>Command Line</vt:lpstr>
      <vt:lpstr>Bison generates rpCalc.Tab.c</vt:lpstr>
      <vt:lpstr>rpCalc.tab.c adapted to Visual Studio</vt:lpstr>
      <vt:lpstr>Compile and Execute the RPN Example</vt:lpstr>
      <vt:lpstr>LALR</vt:lpstr>
      <vt:lpstr>What is it?</vt:lpstr>
      <vt:lpstr>LR(0) Example</vt:lpstr>
      <vt:lpstr>Slide 20</vt:lpstr>
      <vt:lpstr>Parse Table</vt:lpstr>
      <vt:lpstr>Slide 22</vt:lpstr>
      <vt:lpstr>Shift-Reduce Conflict</vt:lpstr>
      <vt:lpstr>Reduce-Reduce</vt:lpstr>
      <vt:lpstr>Generate LR(1) Parsing Table[9]</vt:lpstr>
      <vt:lpstr>Slide 26</vt:lpstr>
      <vt:lpstr>LR(1) Parsing Table [9]</vt:lpstr>
      <vt:lpstr>SLR(1) Parsing Table</vt:lpstr>
      <vt:lpstr>Brief Summary of SLR [10]</vt:lpstr>
      <vt:lpstr>Answer: LALR [9]</vt:lpstr>
      <vt:lpstr>Merging Core Sets (Finite Automata)</vt:lpstr>
      <vt:lpstr>References</vt:lpstr>
      <vt:lpstr>Resources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</dc:title>
  <dc:creator>ben</dc:creator>
  <cp:lastModifiedBy>ben</cp:lastModifiedBy>
  <cp:revision>75</cp:revision>
  <dcterms:created xsi:type="dcterms:W3CDTF">2006-08-16T00:00:00Z</dcterms:created>
  <dcterms:modified xsi:type="dcterms:W3CDTF">2015-03-24T05:18:25Z</dcterms:modified>
</cp:coreProperties>
</file>