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EF8E1C-4873-4EC2-BF6C-EC35E025C77D}">
  <a:tblStyle styleId="{3DEF8E1C-4873-4EC2-BF6C-EC35E025C7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182d6c2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182d6c2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31394D"/>
                </a:solidFill>
              </a:rPr>
              <a:t>Shubham</a:t>
            </a:r>
            <a:endParaRPr>
              <a:solidFill>
                <a:srgbClr val="31394D"/>
              </a:solidFill>
            </a:endParaRPr>
          </a:p>
          <a:p>
            <a:pPr indent="0" lvl="0" marL="0" rtl="0" algn="l">
              <a:lnSpc>
                <a:spcPct val="115000"/>
              </a:lnSpc>
              <a:spcBef>
                <a:spcPts val="1200"/>
              </a:spcBef>
              <a:spcAft>
                <a:spcPts val="0"/>
              </a:spcAft>
              <a:buNone/>
            </a:pPr>
            <a:r>
              <a:t/>
            </a:r>
            <a:endParaRPr>
              <a:solidFill>
                <a:srgbClr val="31394D"/>
              </a:solidFill>
            </a:endParaRPr>
          </a:p>
          <a:p>
            <a:pPr indent="0" lvl="0" marL="0" rtl="0" algn="l">
              <a:lnSpc>
                <a:spcPct val="115000"/>
              </a:lnSpc>
              <a:spcBef>
                <a:spcPts val="1200"/>
              </a:spcBef>
              <a:spcAft>
                <a:spcPts val="0"/>
              </a:spcAft>
              <a:buNone/>
            </a:pPr>
            <a:r>
              <a:rPr lang="en" sz="1200">
                <a:solidFill>
                  <a:schemeClr val="dk1"/>
                </a:solidFill>
              </a:rPr>
              <a:t>We wanted to look at the correlation strength of the new variables to see if they help improve the interpretability of our model</a:t>
            </a:r>
            <a:endParaRPr sz="1200">
              <a:solidFill>
                <a:schemeClr val="dk1"/>
              </a:solidFill>
            </a:endParaRPr>
          </a:p>
          <a:p>
            <a:pPr indent="0" lvl="0" marL="0" rtl="0" algn="l">
              <a:lnSpc>
                <a:spcPct val="150000"/>
              </a:lnSpc>
              <a:spcBef>
                <a:spcPts val="1200"/>
              </a:spcBef>
              <a:spcAft>
                <a:spcPts val="0"/>
              </a:spcAft>
              <a:buNone/>
            </a:pPr>
            <a:r>
              <a:rPr lang="en" sz="1200">
                <a:solidFill>
                  <a:schemeClr val="dk1"/>
                </a:solidFill>
              </a:rPr>
              <a:t>This correlation matrix suggests that the newly created dist_km variable has demonstrated a positive, high-degree of correlation with fare_amount</a:t>
            </a:r>
            <a:endParaRPr sz="1200">
              <a:solidFill>
                <a:schemeClr val="dk1"/>
              </a:solidFill>
            </a:endParaRPr>
          </a:p>
          <a:p>
            <a:pPr indent="0" lvl="0" marL="0" rtl="0" algn="l">
              <a:lnSpc>
                <a:spcPct val="115000"/>
              </a:lnSpc>
              <a:spcBef>
                <a:spcPts val="1200"/>
              </a:spcBef>
              <a:spcAft>
                <a:spcPts val="1200"/>
              </a:spcAft>
              <a:buNone/>
            </a:pPr>
            <a:r>
              <a:t/>
            </a:r>
            <a:endParaRPr>
              <a:solidFill>
                <a:srgbClr val="31394D"/>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6182d6c2e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6182d6c2e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Now that we have included the new variables in the data set, we want to try fitting baseline linear models to see if the variable inclusion helped the accuracy of or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6182d6c2e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6182d6c2e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Ally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Next, we tried using multiple linear regression with the new variables!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Recall that our original </a:t>
            </a:r>
            <a:r>
              <a:rPr lang="en">
                <a:solidFill>
                  <a:schemeClr val="dk1"/>
                </a:solidFill>
              </a:rPr>
              <a:t>adjusted r-squared in the first multiple linear regression was 0.39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this MLR model with new variables, our adjusted r-squared is </a:t>
            </a:r>
            <a:r>
              <a:rPr lang="en">
                <a:solidFill>
                  <a:schemeClr val="dk1"/>
                </a:solidFill>
              </a:rPr>
              <a:t>0.89, indicating that the model explains a large portion of the variance in the response variable (fare_amount).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large jump in R-squared happened solely because we created the dist_km variable and two time-based </a:t>
            </a:r>
            <a:r>
              <a:rPr lang="en">
                <a:solidFill>
                  <a:schemeClr val="dk1"/>
                </a:solidFill>
              </a:rPr>
              <a:t>variables</a:t>
            </a:r>
            <a:r>
              <a:rPr lang="en">
                <a:solidFill>
                  <a:schemeClr val="dk1"/>
                </a:solidFill>
              </a:rPr>
              <a:t> (weekend &amp; hour_of_the_day). In addition, the residual standard error went from 5.91 to 2.455 due to this variable creation.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However, </a:t>
            </a:r>
            <a:r>
              <a:rPr lang="en">
                <a:solidFill>
                  <a:schemeClr val="dk1"/>
                </a:solidFill>
              </a:rPr>
              <a:t>when</a:t>
            </a:r>
            <a:r>
              <a:rPr lang="en">
                <a:solidFill>
                  <a:schemeClr val="dk1"/>
                </a:solidFill>
              </a:rPr>
              <a:t> </a:t>
            </a:r>
            <a:r>
              <a:rPr lang="en">
                <a:solidFill>
                  <a:schemeClr val="dk1"/>
                </a:solidFill>
              </a:rPr>
              <a:t>looking at the newly created “hour_of_the_day” variable and weekend variable, we notice that their p-values are higher than 0.05. This leads us to assume it is likely to observe a substantial association between each predictor and the response DUE to chance, making these variable predictions unreliable.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31394D"/>
                </a:solidFill>
              </a:rPr>
              <a:t>Our final observations for this model include:</a:t>
            </a:r>
            <a:endParaRPr>
              <a:solidFill>
                <a:srgbClr val="31394D"/>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31394D"/>
                </a:solidFill>
              </a:rPr>
              <a:t>1) Distance seems to be the prime determinant of fare amount for this dataset</a:t>
            </a:r>
            <a:endParaRPr b="1">
              <a:solidFill>
                <a:srgbClr val="31394D"/>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31394D"/>
                </a:solidFill>
              </a:rPr>
              <a:t>2) While  location-based features were showing high correlation with fare amount, but were not able to predict it well. Our new variable does that.</a:t>
            </a:r>
            <a:endParaRPr b="1">
              <a:solidFill>
                <a:srgbClr val="31394D"/>
              </a:solidFill>
            </a:endParaRPr>
          </a:p>
          <a:p>
            <a:pPr indent="0" lvl="0" marL="0" rtl="0" algn="l">
              <a:lnSpc>
                <a:spcPct val="115000"/>
              </a:lnSpc>
              <a:spcBef>
                <a:spcPts val="1200"/>
              </a:spcBef>
              <a:spcAft>
                <a:spcPts val="1200"/>
              </a:spcAft>
              <a:buClr>
                <a:schemeClr val="dk1"/>
              </a:buClr>
              <a:buSzPts val="1100"/>
              <a:buFont typeface="Arial"/>
              <a:buNone/>
            </a:pPr>
            <a:r>
              <a:rPr b="1" lang="en">
                <a:solidFill>
                  <a:srgbClr val="31394D"/>
                </a:solidFill>
              </a:rPr>
              <a:t>3) Finally, Fare amount does not depend much on time-based features, or at least does not have linear trend with time-based variables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463db77c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463db77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rPr lang="en"/>
              <a:t>After determining the </a:t>
            </a:r>
            <a:r>
              <a:rPr lang="en"/>
              <a:t>importance</a:t>
            </a:r>
            <a:r>
              <a:rPr lang="en"/>
              <a:t> of each variable in the </a:t>
            </a:r>
            <a:r>
              <a:rPr lang="en"/>
              <a:t>multiple</a:t>
            </a:r>
            <a:r>
              <a:rPr lang="en"/>
              <a:t> </a:t>
            </a:r>
            <a:r>
              <a:rPr lang="en"/>
              <a:t>linear</a:t>
            </a:r>
            <a:r>
              <a:rPr lang="en"/>
              <a:t> regression, we wanted to see what combination of variables were the most </a:t>
            </a:r>
            <a:r>
              <a:rPr lang="en"/>
              <a:t>predictive</a:t>
            </a:r>
            <a:r>
              <a:rPr lang="en"/>
              <a:t> of fare_amount. To do that, we ran an </a:t>
            </a:r>
            <a:r>
              <a:rPr lang="en"/>
              <a:t>ordinary</a:t>
            </a:r>
            <a:r>
              <a:rPr lang="en"/>
              <a:t> least squares best subsets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adjusted r-squared for models 2, 3, and 4 is exactly the same. However, we care more about the predictive power of this equation, so we look to pred R-square to find that model 1 and 3 have almost the same predictive power!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knowing this from our </a:t>
            </a:r>
            <a:r>
              <a:rPr lang="en"/>
              <a:t>original</a:t>
            </a:r>
            <a:r>
              <a:rPr lang="en"/>
              <a:t> data, we set out to see if we can confirm these findings with repeated out of sample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set =200 samples</a:t>
            </a:r>
            <a:endParaRPr/>
          </a:p>
          <a:p>
            <a:pPr indent="0" lvl="0" marL="0" rtl="0" algn="l">
              <a:spcBef>
                <a:spcPts val="0"/>
              </a:spcBef>
              <a:spcAft>
                <a:spcPts val="0"/>
              </a:spcAft>
              <a:buNone/>
            </a:pPr>
            <a:r>
              <a:rPr lang="en"/>
              <a:t>Train set =800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DF original_datset</a:t>
            </a:r>
            <a:endParaRPr/>
          </a:p>
          <a:p>
            <a:pPr indent="0" lvl="0" marL="0" rtl="0" algn="l">
              <a:spcBef>
                <a:spcPts val="0"/>
              </a:spcBef>
              <a:spcAft>
                <a:spcPts val="0"/>
              </a:spcAft>
              <a:buNone/>
            </a:pPr>
            <a:r>
              <a:rPr lang="en"/>
              <a:t>Test set error mse= 30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DF new</a:t>
            </a:r>
            <a:endParaRPr/>
          </a:p>
          <a:p>
            <a:pPr indent="0" lvl="0" marL="0" rtl="0" algn="l">
              <a:spcBef>
                <a:spcPts val="0"/>
              </a:spcBef>
              <a:spcAft>
                <a:spcPts val="0"/>
              </a:spcAft>
              <a:buNone/>
            </a:pPr>
            <a:r>
              <a:rPr lang="en"/>
              <a:t>Test set error mse=8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182d6c2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182d6c2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Ally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experiment, we selected </a:t>
            </a:r>
            <a:r>
              <a:rPr b="1" lang="en">
                <a:solidFill>
                  <a:schemeClr val="dk1"/>
                </a:solidFill>
              </a:rPr>
              <a:t>(1) dist_km, (2) passenger_count, and (3) hour_of_the_day</a:t>
            </a:r>
            <a:r>
              <a:rPr lang="en">
                <a:solidFill>
                  <a:schemeClr val="dk1"/>
                </a:solidFill>
              </a:rPr>
              <a:t> as our top 3 predictors (model 3 from previous slide).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hypothesized three models: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Model with only hour_of_the_day as a predictor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Model with </a:t>
            </a:r>
            <a:r>
              <a:rPr lang="en">
                <a:solidFill>
                  <a:srgbClr val="31394D"/>
                </a:solidFill>
              </a:rPr>
              <a:t>hour_of_the_day</a:t>
            </a:r>
            <a:r>
              <a:rPr lang="en">
                <a:solidFill>
                  <a:schemeClr val="dk1"/>
                </a:solidFill>
              </a:rPr>
              <a:t> and passenger_count and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Model with all three predictors (adding in dist_km last)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wanted to confirm the priority order, so we devised an experiment where we estimated the 1000 hold out test set errors (RMSE) by training our linear regression model first only with hour_of_the_dasy, then hour_of_the_day+passenger_count and finally with all the three variables (hour_of_the_day+passenger_count+dist_km)</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found that addition of dist_km reduces the test error to a significant extent! In fact, this RMSE is even smaller than the RSE that came from multiple linear regression</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182d6c2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6182d6c2e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Rhiannon: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Exploratory analysis and linear regression modeling determined that predictors related to time of a taxi ride had a negligible relationship to fare_amount.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distance variable’s strong </a:t>
            </a:r>
            <a:r>
              <a:rPr lang="en">
                <a:solidFill>
                  <a:schemeClr val="dk1"/>
                </a:solidFill>
              </a:rPr>
              <a:t>relationship</a:t>
            </a:r>
            <a:r>
              <a:rPr lang="en">
                <a:solidFill>
                  <a:schemeClr val="dk1"/>
                </a:solidFill>
              </a:rPr>
              <a:t> with fare_amount and other potential factors led us to the implementation of non-linear models.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objective of these non-linear models is to create a regression model with even less error, using predictors such as distance that showed promising results.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46b3ef7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46b3ef7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Rhiannon: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non-linear model we will look at is the simple-tree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create our simple tree model, we split the data set in half and allocated each half to a training set and a test set. </a:t>
            </a:r>
            <a:r>
              <a:rPr lang="en">
                <a:solidFill>
                  <a:schemeClr val="dk1"/>
                </a:solidFill>
              </a:rPr>
              <a:t>Simple tree models are known for increasing the interpretability for a model, so we hoped to gain further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Despite utilizing all variables in the </a:t>
            </a:r>
            <a:r>
              <a:rPr lang="en"/>
              <a:t>creation</a:t>
            </a:r>
            <a:r>
              <a:rPr lang="en"/>
              <a:t> of this model, the dist_km variable alone created 6 different internal nodes/leaves that helped categorize fare_amount.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RMSE obtained after cross-validation is 7.08, which is the highest/worst we’ve seen so far. This proves that a simple tree model is not the </a:t>
            </a:r>
            <a:r>
              <a:rPr lang="en"/>
              <a:t>best model for our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6182d6c2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6182d6c2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next non-linear model we will look into is the random forest in an effort to reduce RMSE from our previous examples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ran a random forest model using 100, 500, and 1000 trees. An m value of either 3 or 9 was used as the number of random sample candidates to be considered as predictors candidates at each split.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Model showed that the out-of-sample loss on validation was better with m=9 for all three tree sizes and the model with m=9 and 500 trees produced the smallest out of sample error of 2.763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a substantially better out-of-sample error compared to what the simple tree model showed us.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it is telling us that 9 variables were randomly sampled as candidates at each split.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regards to interpretability, that makes things more difficult! Especially since our easy-to-interpret multiple linear regression model produced RMSE that’s smaller.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6182d6c2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6182d6c2e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Rhiannon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next model we looked at is the k-nearest neighbors regression.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KNN works by finding the distances between a query and all the examples in the data, selecting the specified number examples (K) closest to the query, then votes for the most frequent label (in the case of classification) or averages the labels (in the case of regression).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JUST distance in relation to fare amount, we get a k value of 10 and a RMSE of around 0.2616. That is already substantially lower than the last RMSE from our repeated out of sample trials! This leads us to realize the importance of just distance in predicting fare amount.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about passenger count that was mentioned earlier by our best subset linear model? Would that help us in our cross-validation?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6182d6c2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6182d6c2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Rhiannon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we included passenger_count with distance as predictor variables for out-of-sample testing, we got an out-of-sample RMSE around 2.48, which is very close to the RMSE output by MLR!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6182d6c2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6182d6c2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Ben</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6182d6c2e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6182d6c2e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rPr>
              <a:t>“</a:t>
            </a:r>
            <a:r>
              <a:rPr lang="en" sz="1200">
                <a:solidFill>
                  <a:schemeClr val="dk1"/>
                </a:solidFill>
              </a:rPr>
              <a:t>We have explored quite a few models for our New York Taxi Fare data set, and we have summarized our model comparisons in the following table”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640917dc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640917dc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analysis we’ve done so far, we believe the model with the best fit for our data seems to be the Multiple Linear Regression model. This is derived from the fact that our out-of-sample test set for our MLR model returned a 2.41 RMSE.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we saw that the K-NN and random-forest models also yielded comparable RMSE’s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6182d6c2e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6182d6c2e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Therefore, we can summarize our findings as follows:</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dist-km variable obtained from the location-based variables turned out to be the MOST important factor in determining the Fare Amount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ordinary least squares regression helped us obtain the best combination of three predictors that were ‘dist_km’, ‘passenger_count’ and ‘hour_of_the_day’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out-of -sample experiment helped us verify the priority order of the three predictors. We found out that adding depth to other two best variables, reduces the test set RMSE error by a large amount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Non-linear models, along with our linear models, suggested that the fare amount primarily depended on location-based parameters </a:t>
            </a:r>
            <a:r>
              <a:rPr b="1" lang="en" u="sng"/>
              <a:t>and NOT time-based variables</a:t>
            </a:r>
            <a:endParaRPr b="1" u="sng"/>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Distance variable along with count of passengers all in all helps to predict fare amount to a good extent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6182d6c2e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6182d6c2e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6182d6c2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6182d6c2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6182d6c2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6182d6c2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No clear relationship observed.</a:t>
            </a:r>
            <a:r>
              <a:rPr b="1" lang="en" sz="1300">
                <a:solidFill>
                  <a:schemeClr val="dk1"/>
                </a:solidFill>
              </a:rPr>
              <a:t> Raw lat-long data of pick up and drop off may not help us in predicting the fare amount.</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Variation of location based predictors is low, we thought of combining location variables to create new features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will help us introduce non-linearity in our model</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6182d6c2e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6182d6c2e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Ben</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31394D"/>
                </a:solidFill>
              </a:rPr>
              <a:t>Fare amount is clustered in a window range between 0 and 15 values across all the days</a:t>
            </a:r>
            <a:br>
              <a:rPr lang="en" sz="1200">
                <a:solidFill>
                  <a:srgbClr val="31394D"/>
                </a:solidFill>
              </a:rPr>
            </a:br>
            <a:endParaRPr sz="1200">
              <a:solidFill>
                <a:srgbClr val="31394D"/>
              </a:solidFill>
            </a:endParaRPr>
          </a:p>
          <a:p>
            <a:pPr indent="0" lvl="0" marL="0" rtl="0" algn="l">
              <a:spcBef>
                <a:spcPts val="0"/>
              </a:spcBef>
              <a:spcAft>
                <a:spcPts val="0"/>
              </a:spcAft>
              <a:buClr>
                <a:schemeClr val="dk1"/>
              </a:buClr>
              <a:buSzPts val="1100"/>
              <a:buFont typeface="Arial"/>
              <a:buNone/>
            </a:pPr>
            <a:r>
              <a:rPr lang="en" sz="1200">
                <a:solidFill>
                  <a:srgbClr val="31394D"/>
                </a:solidFill>
              </a:rPr>
              <a:t>We can’t decide about a parametric trend that the time-based variable has with the predictor variable.</a:t>
            </a:r>
            <a:endParaRPr sz="1200">
              <a:solidFill>
                <a:srgbClr val="31394D"/>
              </a:solidFill>
            </a:endParaRPr>
          </a:p>
          <a:p>
            <a:pPr indent="0" lvl="0" marL="0" rtl="0" algn="l">
              <a:spcBef>
                <a:spcPts val="0"/>
              </a:spcBef>
              <a:spcAft>
                <a:spcPts val="0"/>
              </a:spcAft>
              <a:buClr>
                <a:schemeClr val="dk1"/>
              </a:buClr>
              <a:buSzPts val="1100"/>
              <a:buFont typeface="Arial"/>
              <a:buNone/>
            </a:pPr>
            <a:r>
              <a:t/>
            </a:r>
            <a:endParaRPr sz="1200">
              <a:solidFill>
                <a:srgbClr val="31394D"/>
              </a:solidFill>
            </a:endParaRPr>
          </a:p>
          <a:p>
            <a:pPr indent="0" lvl="0" marL="0" rtl="0" algn="l">
              <a:spcBef>
                <a:spcPts val="0"/>
              </a:spcBef>
              <a:spcAft>
                <a:spcPts val="0"/>
              </a:spcAft>
              <a:buClr>
                <a:schemeClr val="dk1"/>
              </a:buClr>
              <a:buSzPts val="1100"/>
              <a:buFont typeface="Arial"/>
              <a:buNone/>
            </a:pPr>
            <a:r>
              <a:rPr lang="en" sz="1200">
                <a:solidFill>
                  <a:srgbClr val="31394D"/>
                </a:solidFill>
                <a:highlight>
                  <a:schemeClr val="lt1"/>
                </a:highlight>
              </a:rPr>
              <a:t>However, the presence of non linear trend is observed in Time based features, </a:t>
            </a:r>
            <a:r>
              <a:rPr b="1" lang="en" sz="1200" u="sng">
                <a:solidFill>
                  <a:srgbClr val="31394D"/>
                </a:solidFill>
                <a:highlight>
                  <a:schemeClr val="lt1"/>
                </a:highlight>
              </a:rPr>
              <a:t>thus we decided to consider the use of non-linear models</a:t>
            </a:r>
            <a:endParaRPr b="1" sz="1200" u="sng">
              <a:solidFill>
                <a:srgbClr val="31394D"/>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6182d6c2e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6182d6c2e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seems that taxis with high passenger count have low fare amounts (negative correlation </a:t>
            </a:r>
            <a:r>
              <a:rPr lang="en">
                <a:solidFill>
                  <a:schemeClr val="dk1"/>
                </a:solidFill>
              </a:rPr>
              <a:t>if we only focus on median fare amount for each level of passenger count)</a:t>
            </a:r>
            <a:r>
              <a:rPr lang="en">
                <a:solidFill>
                  <a:schemeClr val="dk1"/>
                </a:solidFill>
              </a:rPr>
              <a:t>, however NO appreciable relationship(linear) can be estimated for this hypothesis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182d6c2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182d6c2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analyzed</a:t>
            </a:r>
            <a:r>
              <a:rPr lang="en"/>
              <a:t> the three types of data available, we decided to build a baseline model in order to gain an understanding about how our variables behave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182d6c2e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182d6c2e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Shubham</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As we already have location, time and count based variables we decided to train a MLR model to evaluate performances of each predictor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were sceptical of using linear parametric model but for baseline estimation purposes , we decided to move forward with it)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first observation to make is that the regression coefficients for location-based predictors are high, while their p-values are significantly low.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Therefore, this model suggests that there is appreciable degree of relationship between location-based predictors and fare amount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However, this model was only able to explain 0.38 proportion of variance (adjusted R^2) → 38%</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Additionally, the error of model is quite high (5.91), considering the mean</a:t>
            </a:r>
            <a:r>
              <a:rPr lang="en">
                <a:solidFill>
                  <a:schemeClr val="dk1"/>
                </a:solidFill>
              </a:rPr>
              <a:t> value of the</a:t>
            </a:r>
            <a:r>
              <a:rPr lang="en">
                <a:solidFill>
                  <a:schemeClr val="dk1"/>
                </a:solidFill>
              </a:rPr>
              <a:t> fare_amount variable </a:t>
            </a:r>
            <a:r>
              <a:rPr lang="en">
                <a:solidFill>
                  <a:schemeClr val="dk1"/>
                </a:solidFill>
              </a:rPr>
              <a:t>is $9.8.</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182d6c2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182d6c2e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31394D"/>
                </a:solidFill>
              </a:rPr>
              <a:t>Shubham</a:t>
            </a:r>
            <a:endParaRPr>
              <a:solidFill>
                <a:schemeClr val="dk1"/>
              </a:solidFill>
            </a:endParaRPr>
          </a:p>
          <a:p>
            <a:pPr indent="0" lvl="0" marL="0" rtl="0" algn="l">
              <a:spcBef>
                <a:spcPts val="1200"/>
              </a:spcBef>
              <a:spcAft>
                <a:spcPts val="0"/>
              </a:spcAft>
              <a:buNone/>
            </a:pPr>
            <a:r>
              <a:rPr lang="en">
                <a:solidFill>
                  <a:schemeClr val="dk1"/>
                </a:solidFill>
              </a:rPr>
              <a:t>Based upon the </a:t>
            </a:r>
            <a:r>
              <a:rPr lang="en">
                <a:solidFill>
                  <a:schemeClr val="dk1"/>
                </a:solidFill>
              </a:rPr>
              <a:t>results</a:t>
            </a:r>
            <a:r>
              <a:rPr lang="en">
                <a:solidFill>
                  <a:schemeClr val="dk1"/>
                </a:solidFill>
              </a:rPr>
              <a:t> of our regression, we see that we have date/time and location centric data, so we wanted to see if creating new variables would improve the accuracy of our preliminary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features we added are as follows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1) Distance between pickup and dropoff location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was computed using Haversine formula (R package available)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2) What hour of the day each ride is taken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Extracted from datetime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3) Weekend binary variable where 1 = the ride during a weekend, and 0 = the ride was during a weekday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Also extracted from datetime</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rgbClr val="31394D"/>
              </a:solidFill>
            </a:endParaRPr>
          </a:p>
          <a:p>
            <a:pPr indent="0" lvl="0" marL="0" rtl="0" algn="l">
              <a:spcBef>
                <a:spcPts val="0"/>
              </a:spcBef>
              <a:spcAft>
                <a:spcPts val="0"/>
              </a:spcAft>
              <a:buClr>
                <a:schemeClr val="dk1"/>
              </a:buClr>
              <a:buSzPts val="1100"/>
              <a:buFont typeface="Arial"/>
              <a:buNone/>
            </a:pPr>
            <a:r>
              <a:rPr lang="en">
                <a:solidFill>
                  <a:srgbClr val="31394D"/>
                </a:solidFill>
              </a:rPr>
              <a:t>This predictor creation also helps us find the non-linear trend of our data, as we are moving from linear to non-linear parameters (combination of predictors)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York City Taxi Fare Prediction </a:t>
            </a:r>
            <a:endParaRPr/>
          </a:p>
        </p:txBody>
      </p:sp>
      <p:sp>
        <p:nvSpPr>
          <p:cNvPr id="65" name="Google Shape;65;p13"/>
          <p:cNvSpPr txBox="1"/>
          <p:nvPr>
            <p:ph idx="1" type="subTitle"/>
          </p:nvPr>
        </p:nvSpPr>
        <p:spPr>
          <a:xfrm>
            <a:off x="311700" y="15217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8: Ben Sullivan, Shubham Singh, Ally McNulty, Rhiannon Pytlak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127500" cy="12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Added- Observations</a:t>
            </a:r>
            <a:endParaRPr/>
          </a:p>
        </p:txBody>
      </p:sp>
      <p:pic>
        <p:nvPicPr>
          <p:cNvPr id="122" name="Google Shape;122;p22"/>
          <p:cNvPicPr preferRelativeResize="0"/>
          <p:nvPr/>
        </p:nvPicPr>
        <p:blipFill>
          <a:blip r:embed="rId3">
            <a:alphaModFix/>
          </a:blip>
          <a:stretch>
            <a:fillRect/>
          </a:stretch>
        </p:blipFill>
        <p:spPr>
          <a:xfrm>
            <a:off x="4001178" y="196500"/>
            <a:ext cx="4969802" cy="4947001"/>
          </a:xfrm>
          <a:prstGeom prst="rect">
            <a:avLst/>
          </a:prstGeom>
          <a:noFill/>
          <a:ln>
            <a:noFill/>
          </a:ln>
        </p:spPr>
      </p:pic>
      <p:sp>
        <p:nvSpPr>
          <p:cNvPr id="123" name="Google Shape;123;p22"/>
          <p:cNvSpPr txBox="1"/>
          <p:nvPr>
            <p:ph idx="1" type="body"/>
          </p:nvPr>
        </p:nvSpPr>
        <p:spPr>
          <a:xfrm>
            <a:off x="311725" y="2066650"/>
            <a:ext cx="3304500" cy="22980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sz="1600">
                <a:solidFill>
                  <a:schemeClr val="lt1"/>
                </a:solidFill>
                <a:latin typeface="Merriweather"/>
                <a:ea typeface="Merriweather"/>
                <a:cs typeface="Merriweather"/>
                <a:sym typeface="Merriweather"/>
              </a:rPr>
              <a:t>Newly created dist_km variable demonstrated a positive, high degree of correlation with fare_amount</a:t>
            </a:r>
            <a:endParaRPr sz="1600">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Linear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a:t>
            </a:r>
            <a:r>
              <a:rPr lang="en"/>
              <a:t> Linear Regression</a:t>
            </a:r>
            <a:endParaRPr/>
          </a:p>
        </p:txBody>
      </p:sp>
      <p:pic>
        <p:nvPicPr>
          <p:cNvPr id="134" name="Google Shape;134;p24"/>
          <p:cNvPicPr preferRelativeResize="0"/>
          <p:nvPr/>
        </p:nvPicPr>
        <p:blipFill>
          <a:blip r:embed="rId3">
            <a:alphaModFix/>
          </a:blip>
          <a:stretch>
            <a:fillRect/>
          </a:stretch>
        </p:blipFill>
        <p:spPr>
          <a:xfrm>
            <a:off x="4422375" y="491475"/>
            <a:ext cx="4499951" cy="4160550"/>
          </a:xfrm>
          <a:prstGeom prst="rect">
            <a:avLst/>
          </a:prstGeom>
          <a:noFill/>
          <a:ln>
            <a:noFill/>
          </a:ln>
        </p:spPr>
      </p:pic>
      <p:sp>
        <p:nvSpPr>
          <p:cNvPr id="135" name="Google Shape;135;p24"/>
          <p:cNvSpPr txBox="1"/>
          <p:nvPr/>
        </p:nvSpPr>
        <p:spPr>
          <a:xfrm>
            <a:off x="-53375" y="1672000"/>
            <a:ext cx="3857700" cy="3186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Distance seems to be the </a:t>
            </a:r>
            <a:r>
              <a:rPr b="1" lang="en" sz="1300">
                <a:solidFill>
                  <a:schemeClr val="lt1"/>
                </a:solidFill>
                <a:latin typeface="Merriweather"/>
                <a:ea typeface="Merriweather"/>
                <a:cs typeface="Merriweather"/>
                <a:sym typeface="Merriweather"/>
              </a:rPr>
              <a:t>primary determinant</a:t>
            </a:r>
            <a:r>
              <a:rPr lang="en" sz="1300">
                <a:solidFill>
                  <a:schemeClr val="lt1"/>
                </a:solidFill>
                <a:latin typeface="Merriweather"/>
                <a:ea typeface="Merriweather"/>
                <a:cs typeface="Merriweather"/>
                <a:sym typeface="Merriweather"/>
              </a:rPr>
              <a:t> of fare_amount for this dataset</a:t>
            </a:r>
            <a:endParaRPr sz="1300">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311150" lvl="0" marL="457200" marR="0" rtl="0" algn="l">
              <a:lnSpc>
                <a:spcPct val="100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Lat &amp; Long variables were showing high correlation with fare _amount, but were not able to predict it well.</a:t>
            </a:r>
            <a:endParaRPr sz="1300">
              <a:solidFill>
                <a:schemeClr val="lt1"/>
              </a:solidFill>
              <a:latin typeface="Merriweather"/>
              <a:ea typeface="Merriweather"/>
              <a:cs typeface="Merriweather"/>
              <a:sym typeface="Merriweather"/>
            </a:endParaRPr>
          </a:p>
          <a:p>
            <a:pPr indent="-311150" lvl="1" marL="914400" marR="0" rtl="0" algn="l">
              <a:lnSpc>
                <a:spcPct val="100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Our new variable does that.</a:t>
            </a:r>
            <a:endParaRPr sz="1300">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lt1"/>
              </a:solidFill>
              <a:latin typeface="Merriweather"/>
              <a:ea typeface="Merriweather"/>
              <a:cs typeface="Merriweather"/>
              <a:sym typeface="Merriweather"/>
            </a:endParaRPr>
          </a:p>
          <a:p>
            <a:pPr indent="-311150" lvl="0" marL="457200" marR="0" rtl="0" algn="l">
              <a:lnSpc>
                <a:spcPct val="100000"/>
              </a:lnSpc>
              <a:spcBef>
                <a:spcPts val="0"/>
              </a:spcBef>
              <a:spcAft>
                <a:spcPts val="0"/>
              </a:spcAft>
              <a:buClr>
                <a:schemeClr val="lt1"/>
              </a:buClr>
              <a:buSzPts val="1300"/>
              <a:buFont typeface="Merriweather"/>
              <a:buChar char="●"/>
            </a:pPr>
            <a:r>
              <a:rPr lang="en" sz="1300">
                <a:solidFill>
                  <a:schemeClr val="lt1"/>
                </a:solidFill>
                <a:latin typeface="Merriweather"/>
                <a:ea typeface="Merriweather"/>
                <a:cs typeface="Merriweather"/>
                <a:sym typeface="Merriweather"/>
              </a:rPr>
              <a:t>Fare amount does not depend much on time-based features, or at least </a:t>
            </a:r>
            <a:r>
              <a:rPr b="1" lang="en" sz="1300">
                <a:solidFill>
                  <a:schemeClr val="lt1"/>
                </a:solidFill>
                <a:latin typeface="Merriweather"/>
                <a:ea typeface="Merriweather"/>
                <a:cs typeface="Merriweather"/>
                <a:sym typeface="Merriweather"/>
              </a:rPr>
              <a:t>does not have linear trend with time-based variables. </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
        <p:nvSpPr>
          <p:cNvPr id="136" name="Google Shape;136;p24"/>
          <p:cNvSpPr/>
          <p:nvPr/>
        </p:nvSpPr>
        <p:spPr>
          <a:xfrm>
            <a:off x="4422375" y="4114000"/>
            <a:ext cx="2199900" cy="16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7823800" y="3109675"/>
            <a:ext cx="651300" cy="341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OLS Best Subsets Regression</a:t>
            </a:r>
            <a:endParaRPr/>
          </a:p>
        </p:txBody>
      </p:sp>
      <p:pic>
        <p:nvPicPr>
          <p:cNvPr id="143" name="Google Shape;143;p25"/>
          <p:cNvPicPr preferRelativeResize="0"/>
          <p:nvPr/>
        </p:nvPicPr>
        <p:blipFill>
          <a:blip r:embed="rId3">
            <a:alphaModFix/>
          </a:blip>
          <a:stretch>
            <a:fillRect/>
          </a:stretch>
        </p:blipFill>
        <p:spPr>
          <a:xfrm>
            <a:off x="152425" y="1725900"/>
            <a:ext cx="8839200" cy="2979730"/>
          </a:xfrm>
          <a:prstGeom prst="rect">
            <a:avLst/>
          </a:prstGeom>
          <a:noFill/>
          <a:ln>
            <a:noFill/>
          </a:ln>
        </p:spPr>
      </p:pic>
      <p:sp>
        <p:nvSpPr>
          <p:cNvPr id="144" name="Google Shape;144;p25"/>
          <p:cNvSpPr/>
          <p:nvPr/>
        </p:nvSpPr>
        <p:spPr>
          <a:xfrm>
            <a:off x="1153000" y="2620375"/>
            <a:ext cx="2829900" cy="16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265775" y="4266450"/>
            <a:ext cx="213600" cy="16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ctrTitle"/>
          </p:nvPr>
        </p:nvSpPr>
        <p:spPr>
          <a:xfrm>
            <a:off x="134000" y="3441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Repeated Out-of-Sample Experiment</a:t>
            </a:r>
            <a:endParaRPr sz="2800"/>
          </a:p>
        </p:txBody>
      </p:sp>
      <p:pic>
        <p:nvPicPr>
          <p:cNvPr id="151" name="Google Shape;151;p26"/>
          <p:cNvPicPr preferRelativeResize="0"/>
          <p:nvPr/>
        </p:nvPicPr>
        <p:blipFill rotWithShape="1">
          <a:blip r:embed="rId3">
            <a:alphaModFix/>
          </a:blip>
          <a:srcRect b="0" l="0" r="19067" t="0"/>
          <a:stretch/>
        </p:blipFill>
        <p:spPr>
          <a:xfrm>
            <a:off x="134000" y="1970825"/>
            <a:ext cx="4085276" cy="1201825"/>
          </a:xfrm>
          <a:prstGeom prst="rect">
            <a:avLst/>
          </a:prstGeom>
          <a:noFill/>
          <a:ln>
            <a:noFill/>
          </a:ln>
        </p:spPr>
      </p:pic>
      <p:sp>
        <p:nvSpPr>
          <p:cNvPr id="152" name="Google Shape;152;p26"/>
          <p:cNvSpPr/>
          <p:nvPr/>
        </p:nvSpPr>
        <p:spPr>
          <a:xfrm>
            <a:off x="3202200" y="2517925"/>
            <a:ext cx="588000" cy="173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6"/>
          <p:cNvPicPr preferRelativeResize="0"/>
          <p:nvPr/>
        </p:nvPicPr>
        <p:blipFill>
          <a:blip r:embed="rId4">
            <a:alphaModFix/>
          </a:blip>
          <a:stretch>
            <a:fillRect/>
          </a:stretch>
        </p:blipFill>
        <p:spPr>
          <a:xfrm>
            <a:off x="4318556" y="1269425"/>
            <a:ext cx="4721369" cy="260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Non-Linear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Tree Model</a:t>
            </a:r>
            <a:endParaRPr/>
          </a:p>
        </p:txBody>
      </p:sp>
      <p:pic>
        <p:nvPicPr>
          <p:cNvPr id="164" name="Google Shape;164;p28"/>
          <p:cNvPicPr preferRelativeResize="0"/>
          <p:nvPr/>
        </p:nvPicPr>
        <p:blipFill>
          <a:blip r:embed="rId3">
            <a:alphaModFix/>
          </a:blip>
          <a:stretch>
            <a:fillRect/>
          </a:stretch>
        </p:blipFill>
        <p:spPr>
          <a:xfrm>
            <a:off x="1186013" y="1359425"/>
            <a:ext cx="6443484" cy="3632300"/>
          </a:xfrm>
          <a:prstGeom prst="rect">
            <a:avLst/>
          </a:prstGeom>
          <a:noFill/>
          <a:ln>
            <a:noFill/>
          </a:ln>
        </p:spPr>
      </p:pic>
      <p:sp>
        <p:nvSpPr>
          <p:cNvPr id="165" name="Google Shape;165;p28"/>
          <p:cNvSpPr txBox="1"/>
          <p:nvPr/>
        </p:nvSpPr>
        <p:spPr>
          <a:xfrm>
            <a:off x="556675" y="1948375"/>
            <a:ext cx="1355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RMSE: 7.08</a:t>
            </a:r>
            <a:endParaRPr>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171" name="Google Shape;171;p29"/>
          <p:cNvSpPr txBox="1"/>
          <p:nvPr/>
        </p:nvSpPr>
        <p:spPr>
          <a:xfrm>
            <a:off x="466150" y="2058538"/>
            <a:ext cx="34935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In and Out-of-Sample Loss on Validation </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latin typeface="Merriweather"/>
              <a:ea typeface="Merriweather"/>
              <a:cs typeface="Merriweather"/>
              <a:sym typeface="Merriweather"/>
            </a:endParaRPr>
          </a:p>
          <a:p>
            <a:pPr indent="457200" lvl="0" marL="0" rtl="0" algn="l">
              <a:lnSpc>
                <a:spcPct val="115000"/>
              </a:lnSpc>
              <a:spcBef>
                <a:spcPts val="0"/>
              </a:spcBef>
              <a:spcAft>
                <a:spcPts val="0"/>
              </a:spcAft>
              <a:buNone/>
            </a:pPr>
            <a:r>
              <a:rPr lang="en" sz="1100">
                <a:latin typeface="Merriweather"/>
                <a:ea typeface="Merriweather"/>
                <a:cs typeface="Merriweather"/>
                <a:sym typeface="Merriweather"/>
              </a:rPr>
              <a:t>mtry 	ntree  	olrf  	ilrf</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1    	9  	100 	2.531 	2.770</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2    	3   	100 	2.584 	3.005</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3    	9  	500 	2.426	2.763</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4    	3   	500 	2.589 	2.946</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5    	9  	1000 	2.488 	2.773</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latin typeface="Merriweather"/>
                <a:ea typeface="Merriweather"/>
                <a:cs typeface="Merriweather"/>
                <a:sym typeface="Merriweather"/>
              </a:rPr>
              <a:t>6    	3  	1000 	2.601 	2.948</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latin typeface="Merriweather"/>
              <a:ea typeface="Merriweather"/>
              <a:cs typeface="Merriweather"/>
              <a:sym typeface="Merriweather"/>
            </a:endParaRPr>
          </a:p>
        </p:txBody>
      </p:sp>
      <p:sp>
        <p:nvSpPr>
          <p:cNvPr id="172" name="Google Shape;172;p29"/>
          <p:cNvSpPr/>
          <p:nvPr/>
        </p:nvSpPr>
        <p:spPr>
          <a:xfrm>
            <a:off x="887550" y="3112925"/>
            <a:ext cx="1470000" cy="16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9"/>
          <p:cNvPicPr preferRelativeResize="0"/>
          <p:nvPr/>
        </p:nvPicPr>
        <p:blipFill>
          <a:blip r:embed="rId3">
            <a:alphaModFix/>
          </a:blip>
          <a:stretch>
            <a:fillRect/>
          </a:stretch>
        </p:blipFill>
        <p:spPr>
          <a:xfrm>
            <a:off x="3586175" y="1592175"/>
            <a:ext cx="5246151" cy="3039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0"/>
          <p:cNvPicPr preferRelativeResize="0"/>
          <p:nvPr/>
        </p:nvPicPr>
        <p:blipFill>
          <a:blip r:embed="rId3">
            <a:alphaModFix/>
          </a:blip>
          <a:stretch>
            <a:fillRect/>
          </a:stretch>
        </p:blipFill>
        <p:spPr>
          <a:xfrm>
            <a:off x="311725" y="1557513"/>
            <a:ext cx="3956276" cy="2688475"/>
          </a:xfrm>
          <a:prstGeom prst="rect">
            <a:avLst/>
          </a:prstGeom>
          <a:noFill/>
          <a:ln>
            <a:noFill/>
          </a:ln>
        </p:spPr>
      </p:pic>
      <p:sp>
        <p:nvSpPr>
          <p:cNvPr id="179" name="Google Shape;179;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t>
            </a:r>
            <a:r>
              <a:rPr lang="en"/>
              <a:t>-Nearest Neighbors </a:t>
            </a:r>
            <a:endParaRPr/>
          </a:p>
        </p:txBody>
      </p:sp>
      <p:pic>
        <p:nvPicPr>
          <p:cNvPr id="180" name="Google Shape;180;p30"/>
          <p:cNvPicPr preferRelativeResize="0"/>
          <p:nvPr/>
        </p:nvPicPr>
        <p:blipFill>
          <a:blip r:embed="rId4">
            <a:alphaModFix/>
          </a:blip>
          <a:stretch>
            <a:fillRect/>
          </a:stretch>
        </p:blipFill>
        <p:spPr>
          <a:xfrm>
            <a:off x="4491456" y="1384425"/>
            <a:ext cx="3845945" cy="3600646"/>
          </a:xfrm>
          <a:prstGeom prst="rect">
            <a:avLst/>
          </a:prstGeom>
          <a:noFill/>
          <a:ln>
            <a:noFill/>
          </a:ln>
        </p:spPr>
      </p:pic>
      <p:sp>
        <p:nvSpPr>
          <p:cNvPr id="181" name="Google Shape;181;p30"/>
          <p:cNvSpPr/>
          <p:nvPr/>
        </p:nvSpPr>
        <p:spPr>
          <a:xfrm>
            <a:off x="1927525" y="2367775"/>
            <a:ext cx="438300" cy="168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609638" y="4471675"/>
            <a:ext cx="1498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RMSE = 2.616</a:t>
            </a:r>
            <a:endParaRPr>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 Improved Model</a:t>
            </a:r>
            <a:endParaRPr/>
          </a:p>
        </p:txBody>
      </p:sp>
      <p:pic>
        <p:nvPicPr>
          <p:cNvPr id="188" name="Google Shape;188;p31"/>
          <p:cNvPicPr preferRelativeResize="0"/>
          <p:nvPr/>
        </p:nvPicPr>
        <p:blipFill>
          <a:blip r:embed="rId3">
            <a:alphaModFix/>
          </a:blip>
          <a:stretch>
            <a:fillRect/>
          </a:stretch>
        </p:blipFill>
        <p:spPr>
          <a:xfrm>
            <a:off x="4412325" y="110125"/>
            <a:ext cx="4621524" cy="4814076"/>
          </a:xfrm>
          <a:prstGeom prst="rect">
            <a:avLst/>
          </a:prstGeom>
          <a:noFill/>
          <a:ln>
            <a:noFill/>
          </a:ln>
        </p:spPr>
      </p:pic>
      <p:sp>
        <p:nvSpPr>
          <p:cNvPr id="189" name="Google Shape;189;p31"/>
          <p:cNvSpPr/>
          <p:nvPr/>
        </p:nvSpPr>
        <p:spPr>
          <a:xfrm>
            <a:off x="7117875" y="3735025"/>
            <a:ext cx="396300" cy="1410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txBox="1"/>
          <p:nvPr/>
        </p:nvSpPr>
        <p:spPr>
          <a:xfrm>
            <a:off x="246400" y="1672750"/>
            <a:ext cx="35487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Including passenger_count variable leads to error improvement when used with dist_km variable</a:t>
            </a:r>
            <a:endParaRPr>
              <a:solidFill>
                <a:schemeClr val="lt1"/>
              </a:solidFill>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a:solidFill>
                <a:schemeClr val="lt1"/>
              </a:solidFill>
              <a:latin typeface="Merriweather"/>
              <a:ea typeface="Merriweather"/>
              <a:cs typeface="Merriweather"/>
              <a:sym typeface="Merriweather"/>
            </a:endParaRPr>
          </a:p>
          <a:p>
            <a:pPr indent="-317500" lvl="0" marL="457200" rtl="0" algn="l">
              <a:lnSpc>
                <a:spcPct val="150000"/>
              </a:lnSpc>
              <a:spcBef>
                <a:spcPts val="0"/>
              </a:spcBef>
              <a:spcAft>
                <a:spcPts val="0"/>
              </a:spcAft>
              <a:buClr>
                <a:schemeClr val="lt1"/>
              </a:buClr>
              <a:buSzPts val="1400"/>
              <a:buFont typeface="Merriweather"/>
              <a:buChar char="●"/>
            </a:pPr>
            <a:r>
              <a:rPr lang="en">
                <a:solidFill>
                  <a:schemeClr val="lt1"/>
                </a:solidFill>
                <a:latin typeface="Merriweather"/>
                <a:ea typeface="Merriweather"/>
                <a:cs typeface="Merriweather"/>
                <a:sym typeface="Merriweather"/>
              </a:rPr>
              <a:t>Lowest RMSE = 2.482</a:t>
            </a:r>
            <a:endParaRPr>
              <a:solidFill>
                <a:schemeClr val="lt1"/>
              </a:solidFill>
              <a:latin typeface="Merriweather"/>
              <a:ea typeface="Merriweather"/>
              <a:cs typeface="Merriweather"/>
              <a:sym typeface="Merriweather"/>
            </a:endParaRPr>
          </a:p>
        </p:txBody>
      </p:sp>
      <p:sp>
        <p:nvSpPr>
          <p:cNvPr id="191" name="Google Shape;191;p31"/>
          <p:cNvSpPr txBox="1"/>
          <p:nvPr/>
        </p:nvSpPr>
        <p:spPr>
          <a:xfrm>
            <a:off x="6184975" y="962200"/>
            <a:ext cx="1420500" cy="38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Merriweather"/>
                <a:ea typeface="Merriweather"/>
                <a:cs typeface="Merriweather"/>
                <a:sym typeface="Merriweather"/>
              </a:rPr>
              <a:t>RMSE = 2.482</a:t>
            </a:r>
            <a:endParaRPr sz="13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 Set</a:t>
            </a:r>
            <a:endParaRPr/>
          </a:p>
        </p:txBody>
      </p:sp>
      <p:sp>
        <p:nvSpPr>
          <p:cNvPr id="71" name="Google Shape;71;p14"/>
          <p:cNvSpPr txBox="1"/>
          <p:nvPr>
            <p:ph idx="1" type="body"/>
          </p:nvPr>
        </p:nvSpPr>
        <p:spPr>
          <a:xfrm>
            <a:off x="311725" y="1413225"/>
            <a:ext cx="8832300" cy="3519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New York City Taxi Fare data provided by Kaggle</a:t>
            </a:r>
            <a:endParaRPr sz="1400">
              <a:solidFill>
                <a:srgbClr val="000000"/>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1,000 observations with 7 columns</a:t>
            </a:r>
            <a:endParaRPr sz="1400">
              <a:solidFill>
                <a:srgbClr val="000000"/>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This data set includes the following </a:t>
            </a:r>
            <a:r>
              <a:rPr lang="en" sz="1400">
                <a:solidFill>
                  <a:srgbClr val="000000"/>
                </a:solidFill>
                <a:latin typeface="Merriweather"/>
                <a:ea typeface="Merriweather"/>
                <a:cs typeface="Merriweather"/>
                <a:sym typeface="Merriweather"/>
              </a:rPr>
              <a:t>variables:</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fare_amount	</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passenger_count</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Location-based:</a:t>
            </a:r>
            <a:endParaRPr sz="1400">
              <a:solidFill>
                <a:srgbClr val="000000"/>
              </a:solidFill>
              <a:latin typeface="Merriweather"/>
              <a:ea typeface="Merriweather"/>
              <a:cs typeface="Merriweather"/>
              <a:sym typeface="Merriweather"/>
            </a:endParaRPr>
          </a:p>
          <a:p>
            <a:pPr indent="-317500" lvl="2" marL="13716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pickup_longitude	</a:t>
            </a:r>
            <a:endParaRPr sz="1400">
              <a:solidFill>
                <a:srgbClr val="000000"/>
              </a:solidFill>
              <a:latin typeface="Merriweather"/>
              <a:ea typeface="Merriweather"/>
              <a:cs typeface="Merriweather"/>
              <a:sym typeface="Merriweather"/>
            </a:endParaRPr>
          </a:p>
          <a:p>
            <a:pPr indent="-317500" lvl="2" marL="13716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pickup_latitude	</a:t>
            </a:r>
            <a:endParaRPr sz="1400">
              <a:solidFill>
                <a:srgbClr val="000000"/>
              </a:solidFill>
              <a:latin typeface="Merriweather"/>
              <a:ea typeface="Merriweather"/>
              <a:cs typeface="Merriweather"/>
              <a:sym typeface="Merriweather"/>
            </a:endParaRPr>
          </a:p>
          <a:p>
            <a:pPr indent="-317500" lvl="2" marL="13716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dropoff_longitude	</a:t>
            </a:r>
            <a:endParaRPr sz="1400">
              <a:solidFill>
                <a:srgbClr val="000000"/>
              </a:solidFill>
              <a:latin typeface="Merriweather"/>
              <a:ea typeface="Merriweather"/>
              <a:cs typeface="Merriweather"/>
              <a:sym typeface="Merriweather"/>
            </a:endParaRPr>
          </a:p>
          <a:p>
            <a:pPr indent="-317500" lvl="2" marL="13716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dropoff_latitude	</a:t>
            </a:r>
            <a:endParaRPr sz="1400">
              <a:solidFill>
                <a:srgbClr val="000000"/>
              </a:solidFill>
              <a:latin typeface="Merriweather"/>
              <a:ea typeface="Merriweather"/>
              <a:cs typeface="Merriweather"/>
              <a:sym typeface="Merriweather"/>
            </a:endParaRPr>
          </a:p>
          <a:p>
            <a:pPr indent="-317500" lvl="1" marL="9144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Time-based:</a:t>
            </a:r>
            <a:endParaRPr sz="1400">
              <a:solidFill>
                <a:srgbClr val="000000"/>
              </a:solidFill>
              <a:latin typeface="Merriweather"/>
              <a:ea typeface="Merriweather"/>
              <a:cs typeface="Merriweather"/>
              <a:sym typeface="Merriweather"/>
            </a:endParaRPr>
          </a:p>
          <a:p>
            <a:pPr indent="-317500" lvl="2" marL="1371600" rtl="0" algn="l">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Pickup_datetime</a:t>
            </a:r>
            <a:r>
              <a:rPr lang="en" sz="1400">
                <a:solidFill>
                  <a:srgbClr val="000000"/>
                </a:solidFill>
                <a:latin typeface="Merriweather"/>
                <a:ea typeface="Merriweather"/>
                <a:cs typeface="Merriweather"/>
                <a:sym typeface="Merriweather"/>
              </a:rPr>
              <a:t>	</a:t>
            </a:r>
            <a:endParaRPr sz="1400">
              <a:solidFill>
                <a:srgbClr val="000000"/>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Our objective is to figure out what combination of variables can best predict the fare amount that will be charged for any given taxi ride in New York City.</a:t>
            </a:r>
            <a:endParaRPr sz="1400">
              <a:solidFill>
                <a:srgbClr val="000000"/>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&amp; Conclusions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for Model Comparison</a:t>
            </a:r>
            <a:endParaRPr/>
          </a:p>
        </p:txBody>
      </p:sp>
      <p:graphicFrame>
        <p:nvGraphicFramePr>
          <p:cNvPr id="202" name="Google Shape;202;p33"/>
          <p:cNvGraphicFramePr/>
          <p:nvPr/>
        </p:nvGraphicFramePr>
        <p:xfrm>
          <a:off x="1365750" y="1787100"/>
          <a:ext cx="3000000" cy="3000000"/>
        </p:xfrm>
        <a:graphic>
          <a:graphicData uri="http://schemas.openxmlformats.org/drawingml/2006/table">
            <a:tbl>
              <a:tblPr>
                <a:noFill/>
                <a:tableStyleId>{3DEF8E1C-4873-4EC2-BF6C-EC35E025C77D}</a:tableStyleId>
              </a:tblPr>
              <a:tblGrid>
                <a:gridCol w="3206250"/>
                <a:gridCol w="3206250"/>
              </a:tblGrid>
              <a:tr h="396200">
                <a:tc>
                  <a:txBody>
                    <a:bodyPr/>
                    <a:lstStyle/>
                    <a:p>
                      <a:pPr indent="0" lvl="0" marL="0" rtl="0" algn="ctr">
                        <a:spcBef>
                          <a:spcPts val="0"/>
                        </a:spcBef>
                        <a:spcAft>
                          <a:spcPts val="0"/>
                        </a:spcAft>
                        <a:buNone/>
                      </a:pPr>
                      <a:r>
                        <a:rPr lang="en">
                          <a:latin typeface="Merriweather"/>
                          <a:ea typeface="Merriweather"/>
                          <a:cs typeface="Merriweather"/>
                          <a:sym typeface="Merriweather"/>
                        </a:rPr>
                        <a:t>Model</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RSE/RMSE</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n">
                          <a:latin typeface="Merriweather"/>
                          <a:ea typeface="Merriweather"/>
                          <a:cs typeface="Merriweather"/>
                          <a:sym typeface="Merriweather"/>
                        </a:rPr>
                        <a:t>Simple Tree</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Merriweather"/>
                          <a:ea typeface="Merriweather"/>
                          <a:cs typeface="Merriweather"/>
                          <a:sym typeface="Merriweather"/>
                        </a:rPr>
                        <a:t>7.08 </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n">
                          <a:latin typeface="Merriweather"/>
                          <a:ea typeface="Merriweather"/>
                          <a:cs typeface="Merriweather"/>
                          <a:sym typeface="Merriweather"/>
                        </a:rPr>
                        <a:t>Baseline Model (MLR)</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Merriweather"/>
                          <a:ea typeface="Merriweather"/>
                          <a:cs typeface="Merriweather"/>
                          <a:sym typeface="Merriweather"/>
                        </a:rPr>
                        <a:t>5.48 </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n">
                          <a:latin typeface="Merriweather"/>
                          <a:ea typeface="Merriweather"/>
                          <a:cs typeface="Merriweather"/>
                          <a:sym typeface="Merriweather"/>
                        </a:rPr>
                        <a:t>K-Nearest Neighbors</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Merriweather"/>
                          <a:ea typeface="Merriweather"/>
                          <a:cs typeface="Merriweather"/>
                          <a:sym typeface="Merriweather"/>
                        </a:rPr>
                        <a:t>2.48 </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n">
                          <a:latin typeface="Merriweather"/>
                          <a:ea typeface="Merriweather"/>
                          <a:cs typeface="Merriweather"/>
                          <a:sym typeface="Merriweather"/>
                        </a:rPr>
                        <a:t>Updated Baseline (MLR)</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Merriweather"/>
                          <a:ea typeface="Merriweather"/>
                          <a:cs typeface="Merriweather"/>
                          <a:sym typeface="Merriweather"/>
                        </a:rPr>
                        <a:t>2.46 </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n">
                          <a:latin typeface="Merriweather"/>
                          <a:ea typeface="Merriweather"/>
                          <a:cs typeface="Merriweather"/>
                          <a:sym typeface="Merriweather"/>
                        </a:rPr>
                        <a:t>Random Forest</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Merriweather"/>
                          <a:ea typeface="Merriweather"/>
                          <a:cs typeface="Merriweather"/>
                          <a:sym typeface="Merriweather"/>
                        </a:rPr>
                        <a:t>2.43</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n">
                          <a:latin typeface="Merriweather"/>
                          <a:ea typeface="Merriweather"/>
                          <a:cs typeface="Merriweather"/>
                          <a:sym typeface="Merriweather"/>
                        </a:rPr>
                        <a:t>Repeated Out of Sample (Test set)</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latin typeface="Merriweather"/>
                          <a:ea typeface="Merriweather"/>
                          <a:cs typeface="Merriweather"/>
                          <a:sym typeface="Merriweather"/>
                        </a:rPr>
                        <a:t>2.41 RMSE</a:t>
                      </a:r>
                      <a:endParaRPr>
                        <a:latin typeface="Merriweather"/>
                        <a:ea typeface="Merriweather"/>
                        <a:cs typeface="Merriweather"/>
                        <a:sym typeface="Merriweathe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Findings</a:t>
            </a:r>
            <a:endParaRPr/>
          </a:p>
        </p:txBody>
      </p:sp>
      <p:sp>
        <p:nvSpPr>
          <p:cNvPr id="208" name="Google Shape;208;p34"/>
          <p:cNvSpPr txBox="1"/>
          <p:nvPr/>
        </p:nvSpPr>
        <p:spPr>
          <a:xfrm>
            <a:off x="669000" y="1539350"/>
            <a:ext cx="7806000" cy="31863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Dist_km variable= </a:t>
            </a:r>
            <a:r>
              <a:rPr b="1" lang="en" sz="1500">
                <a:highlight>
                  <a:srgbClr val="FFFFFF"/>
                </a:highlight>
                <a:latin typeface="Merriweather"/>
                <a:ea typeface="Merriweather"/>
                <a:cs typeface="Merriweather"/>
                <a:sym typeface="Merriweather"/>
              </a:rPr>
              <a:t>MOST important</a:t>
            </a:r>
            <a:r>
              <a:rPr lang="en" sz="1500">
                <a:highlight>
                  <a:srgbClr val="FFFFFF"/>
                </a:highlight>
                <a:latin typeface="Merriweather"/>
                <a:ea typeface="Merriweather"/>
                <a:cs typeface="Merriweather"/>
                <a:sym typeface="Merriweather"/>
              </a:rPr>
              <a:t> factor in determining fare_amount</a:t>
            </a:r>
            <a:endParaRPr sz="15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500">
              <a:highlight>
                <a:srgbClr val="FFFFFF"/>
              </a:highlight>
              <a:latin typeface="Merriweather"/>
              <a:ea typeface="Merriweather"/>
              <a:cs typeface="Merriweather"/>
              <a:sym typeface="Merriweather"/>
            </a:endParaRPr>
          </a:p>
          <a:p>
            <a:pPr indent="-323850" lvl="0" marL="457200" rtl="0" algn="l">
              <a:lnSpc>
                <a:spcPct val="100000"/>
              </a:lnSpc>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Best combination of predictors obtained =</a:t>
            </a:r>
            <a:r>
              <a:rPr b="1" lang="en" sz="1500">
                <a:highlight>
                  <a:srgbClr val="FFFFFF"/>
                </a:highlight>
                <a:latin typeface="Merriweather"/>
                <a:ea typeface="Merriweather"/>
                <a:cs typeface="Merriweather"/>
                <a:sym typeface="Merriweather"/>
              </a:rPr>
              <a:t> dist_km, passenger_count, &amp; hour_of_the_day</a:t>
            </a:r>
            <a:r>
              <a:rPr lang="en" sz="1500">
                <a:highlight>
                  <a:srgbClr val="FFFFFF"/>
                </a:highlight>
                <a:latin typeface="Merriweather"/>
                <a:ea typeface="Merriweather"/>
                <a:cs typeface="Merriweather"/>
                <a:sym typeface="Merriweather"/>
              </a:rPr>
              <a:t> (in priority order)</a:t>
            </a:r>
            <a:endParaRPr sz="15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500">
              <a:highlight>
                <a:srgbClr val="FFFFFF"/>
              </a:highlight>
              <a:latin typeface="Merriweather"/>
              <a:ea typeface="Merriweather"/>
              <a:cs typeface="Merriweather"/>
              <a:sym typeface="Merriweather"/>
            </a:endParaRPr>
          </a:p>
          <a:p>
            <a:pPr indent="-323850" lvl="0" marL="457200" rtl="0" algn="l">
              <a:lnSpc>
                <a:spcPct val="100000"/>
              </a:lnSpc>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Repeated out-of-sample experiment </a:t>
            </a:r>
            <a:r>
              <a:rPr b="1" lang="en" sz="1500">
                <a:highlight>
                  <a:srgbClr val="FFFFFF"/>
                </a:highlight>
                <a:latin typeface="Merriweather"/>
                <a:ea typeface="Merriweather"/>
                <a:cs typeface="Merriweather"/>
                <a:sym typeface="Merriweather"/>
              </a:rPr>
              <a:t>verified </a:t>
            </a:r>
            <a:r>
              <a:rPr b="1" lang="en" sz="1500">
                <a:highlight>
                  <a:srgbClr val="FFFFFF"/>
                </a:highlight>
                <a:latin typeface="Merriweather"/>
                <a:ea typeface="Merriweather"/>
                <a:cs typeface="Merriweather"/>
                <a:sym typeface="Merriweather"/>
              </a:rPr>
              <a:t>priority</a:t>
            </a:r>
            <a:r>
              <a:rPr b="1" lang="en" sz="1500">
                <a:highlight>
                  <a:srgbClr val="FFFFFF"/>
                </a:highlight>
                <a:latin typeface="Merriweather"/>
                <a:ea typeface="Merriweather"/>
                <a:cs typeface="Merriweather"/>
                <a:sym typeface="Merriweather"/>
              </a:rPr>
              <a:t> order</a:t>
            </a:r>
            <a:r>
              <a:rPr lang="en" sz="1500">
                <a:highlight>
                  <a:srgbClr val="FFFFFF"/>
                </a:highlight>
                <a:latin typeface="Merriweather"/>
                <a:ea typeface="Merriweather"/>
                <a:cs typeface="Merriweather"/>
                <a:sym typeface="Merriweather"/>
              </a:rPr>
              <a:t> of the three predictors</a:t>
            </a:r>
            <a:endParaRPr sz="15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500">
              <a:highlight>
                <a:srgbClr val="FFFFFF"/>
              </a:highlight>
              <a:latin typeface="Merriweather"/>
              <a:ea typeface="Merriweather"/>
              <a:cs typeface="Merriweather"/>
              <a:sym typeface="Merriweather"/>
            </a:endParaRPr>
          </a:p>
          <a:p>
            <a:pPr indent="-323850" lvl="0" marL="457200" rtl="0" algn="l">
              <a:lnSpc>
                <a:spcPct val="100000"/>
              </a:lnSpc>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Non-linear models, along with our linear models, suggested that the </a:t>
            </a:r>
            <a:r>
              <a:rPr b="1" lang="en" sz="1500">
                <a:highlight>
                  <a:srgbClr val="FFFFFF"/>
                </a:highlight>
                <a:latin typeface="Merriweather"/>
                <a:ea typeface="Merriweather"/>
                <a:cs typeface="Merriweather"/>
                <a:sym typeface="Merriweather"/>
              </a:rPr>
              <a:t>fare amount primarily depended on location-based parameters</a:t>
            </a:r>
            <a:r>
              <a:rPr lang="en" sz="1500">
                <a:highlight>
                  <a:srgbClr val="FFFFFF"/>
                </a:highlight>
                <a:latin typeface="Merriweather"/>
                <a:ea typeface="Merriweather"/>
                <a:cs typeface="Merriweather"/>
                <a:sym typeface="Merriweather"/>
              </a:rPr>
              <a:t> </a:t>
            </a:r>
            <a:endParaRPr sz="15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500">
              <a:highlight>
                <a:srgbClr val="FFFFFF"/>
              </a:highlight>
              <a:latin typeface="Merriweather"/>
              <a:ea typeface="Merriweather"/>
              <a:cs typeface="Merriweather"/>
              <a:sym typeface="Merriweather"/>
            </a:endParaRPr>
          </a:p>
          <a:p>
            <a:pPr indent="-323850" lvl="0" marL="457200" rtl="0" algn="l">
              <a:lnSpc>
                <a:spcPct val="100000"/>
              </a:lnSpc>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Dist_km variable along with passenger_count  helps us predict fare amount to a good extent</a:t>
            </a:r>
            <a:endParaRPr sz="1500">
              <a:highlight>
                <a:srgbClr val="FFFFFF"/>
              </a:highlight>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Raw Data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a:t>
            </a:r>
            <a:r>
              <a:rPr lang="en"/>
              <a:t>Based Predictors</a:t>
            </a:r>
            <a:endParaRPr/>
          </a:p>
        </p:txBody>
      </p:sp>
      <p:pic>
        <p:nvPicPr>
          <p:cNvPr id="82" name="Google Shape;82;p16"/>
          <p:cNvPicPr preferRelativeResize="0"/>
          <p:nvPr/>
        </p:nvPicPr>
        <p:blipFill>
          <a:blip r:embed="rId3">
            <a:alphaModFix/>
          </a:blip>
          <a:stretch>
            <a:fillRect/>
          </a:stretch>
        </p:blipFill>
        <p:spPr>
          <a:xfrm>
            <a:off x="383513" y="1310275"/>
            <a:ext cx="8177478" cy="3714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Time-Based Predictors</a:t>
            </a:r>
            <a:endParaRPr/>
          </a:p>
        </p:txBody>
      </p:sp>
      <p:pic>
        <p:nvPicPr>
          <p:cNvPr id="88" name="Google Shape;88;p17"/>
          <p:cNvPicPr preferRelativeResize="0"/>
          <p:nvPr/>
        </p:nvPicPr>
        <p:blipFill>
          <a:blip r:embed="rId3">
            <a:alphaModFix/>
          </a:blip>
          <a:stretch>
            <a:fillRect/>
          </a:stretch>
        </p:blipFill>
        <p:spPr>
          <a:xfrm>
            <a:off x="1681950" y="1326900"/>
            <a:ext cx="5167841" cy="3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Passenger Count-Based Predictors</a:t>
            </a:r>
            <a:endParaRPr/>
          </a:p>
        </p:txBody>
      </p:sp>
      <p:pic>
        <p:nvPicPr>
          <p:cNvPr id="94" name="Google Shape;94;p18"/>
          <p:cNvPicPr preferRelativeResize="0"/>
          <p:nvPr/>
        </p:nvPicPr>
        <p:blipFill>
          <a:blip r:embed="rId3">
            <a:alphaModFix/>
          </a:blip>
          <a:stretch>
            <a:fillRect/>
          </a:stretch>
        </p:blipFill>
        <p:spPr>
          <a:xfrm>
            <a:off x="2071313" y="1293650"/>
            <a:ext cx="5001387" cy="3714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Baseline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Linear Model Results</a:t>
            </a:r>
            <a:endParaRPr/>
          </a:p>
        </p:txBody>
      </p:sp>
      <p:pic>
        <p:nvPicPr>
          <p:cNvPr id="105" name="Google Shape;105;p20"/>
          <p:cNvPicPr preferRelativeResize="0"/>
          <p:nvPr/>
        </p:nvPicPr>
        <p:blipFill>
          <a:blip r:embed="rId3">
            <a:alphaModFix/>
          </a:blip>
          <a:stretch>
            <a:fillRect/>
          </a:stretch>
        </p:blipFill>
        <p:spPr>
          <a:xfrm>
            <a:off x="2330575" y="1326900"/>
            <a:ext cx="4482877" cy="3714074"/>
          </a:xfrm>
          <a:prstGeom prst="rect">
            <a:avLst/>
          </a:prstGeom>
          <a:noFill/>
          <a:ln>
            <a:noFill/>
          </a:ln>
        </p:spPr>
      </p:pic>
      <p:sp>
        <p:nvSpPr>
          <p:cNvPr id="106" name="Google Shape;106;p20"/>
          <p:cNvSpPr/>
          <p:nvPr/>
        </p:nvSpPr>
        <p:spPr>
          <a:xfrm>
            <a:off x="2330575" y="4462150"/>
            <a:ext cx="2112900" cy="336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Added</a:t>
            </a:r>
            <a:endParaRPr/>
          </a:p>
        </p:txBody>
      </p:sp>
      <p:pic>
        <p:nvPicPr>
          <p:cNvPr id="112" name="Google Shape;112;p21"/>
          <p:cNvPicPr preferRelativeResize="0"/>
          <p:nvPr/>
        </p:nvPicPr>
        <p:blipFill rotWithShape="1">
          <a:blip r:embed="rId3">
            <a:alphaModFix/>
          </a:blip>
          <a:srcRect b="2997" l="1584" r="0" t="0"/>
          <a:stretch/>
        </p:blipFill>
        <p:spPr>
          <a:xfrm>
            <a:off x="4501900" y="2175525"/>
            <a:ext cx="4546900" cy="1601050"/>
          </a:xfrm>
          <a:prstGeom prst="rect">
            <a:avLst/>
          </a:prstGeom>
          <a:noFill/>
          <a:ln>
            <a:noFill/>
          </a:ln>
        </p:spPr>
      </p:pic>
      <p:sp>
        <p:nvSpPr>
          <p:cNvPr id="113" name="Google Shape;113;p21"/>
          <p:cNvSpPr txBox="1"/>
          <p:nvPr/>
        </p:nvSpPr>
        <p:spPr>
          <a:xfrm>
            <a:off x="2677175" y="4153300"/>
            <a:ext cx="30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Roboto"/>
              <a:ea typeface="Roboto"/>
              <a:cs typeface="Roboto"/>
              <a:sym typeface="Roboto"/>
            </a:endParaRPr>
          </a:p>
        </p:txBody>
      </p:sp>
      <p:sp>
        <p:nvSpPr>
          <p:cNvPr id="114" name="Google Shape;114;p21"/>
          <p:cNvSpPr/>
          <p:nvPr/>
        </p:nvSpPr>
        <p:spPr>
          <a:xfrm>
            <a:off x="4699650" y="2633975"/>
            <a:ext cx="4151400" cy="568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4699650" y="3655025"/>
            <a:ext cx="4151400" cy="164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192775" y="1505700"/>
            <a:ext cx="4216200" cy="34143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600">
                <a:solidFill>
                  <a:srgbClr val="000000"/>
                </a:solidFill>
                <a:latin typeface="Merriweather"/>
                <a:ea typeface="Merriweather"/>
                <a:cs typeface="Merriweather"/>
                <a:sym typeface="Merriweather"/>
              </a:rPr>
              <a:t>1) Distance between pickup and dropoff location (dist_km)</a:t>
            </a:r>
            <a:endParaRPr sz="1600">
              <a:solidFill>
                <a:srgbClr val="000000"/>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600">
                <a:solidFill>
                  <a:srgbClr val="000000"/>
                </a:solidFill>
                <a:latin typeface="Merriweather"/>
                <a:ea typeface="Merriweather"/>
                <a:cs typeface="Merriweather"/>
                <a:sym typeface="Merriweather"/>
              </a:rPr>
              <a:t>2) What hour of the day each ride is taken  (hour_of_the_day)</a:t>
            </a:r>
            <a:endParaRPr sz="1600">
              <a:solidFill>
                <a:srgbClr val="000000"/>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600">
                <a:solidFill>
                  <a:srgbClr val="000000"/>
                </a:solidFill>
                <a:latin typeface="Merriweather"/>
                <a:ea typeface="Merriweather"/>
                <a:cs typeface="Merriweather"/>
                <a:sym typeface="Merriweather"/>
              </a:rPr>
              <a:t>3) Weekend binary variable (weekend) where:</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120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 1 = the ride during a weekend</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0 = the ride was during a weekday</a:t>
            </a:r>
            <a:endParaRPr sz="1600">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sz="16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