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5" r:id="rId9"/>
    <p:sldId id="288" r:id="rId10"/>
    <p:sldId id="287" r:id="rId11"/>
    <p:sldId id="286" r:id="rId12"/>
    <p:sldId id="266" r:id="rId13"/>
    <p:sldId id="263" r:id="rId14"/>
    <p:sldId id="264" r:id="rId15"/>
    <p:sldId id="265" r:id="rId16"/>
    <p:sldId id="273" r:id="rId17"/>
    <p:sldId id="272" r:id="rId18"/>
    <p:sldId id="277" r:id="rId19"/>
    <p:sldId id="289" r:id="rId20"/>
    <p:sldId id="290" r:id="rId21"/>
    <p:sldId id="291" r:id="rId22"/>
    <p:sldId id="269" r:id="rId23"/>
    <p:sldId id="270" r:id="rId24"/>
    <p:sldId id="278" r:id="rId25"/>
    <p:sldId id="268" r:id="rId26"/>
    <p:sldId id="279" r:id="rId27"/>
    <p:sldId id="292" r:id="rId28"/>
    <p:sldId id="293" r:id="rId29"/>
    <p:sldId id="294" r:id="rId30"/>
    <p:sldId id="295" r:id="rId31"/>
    <p:sldId id="296" r:id="rId32"/>
    <p:sldId id="297" r:id="rId33"/>
    <p:sldId id="271" r:id="rId34"/>
    <p:sldId id="280" r:id="rId35"/>
    <p:sldId id="281" r:id="rId36"/>
    <p:sldId id="282" r:id="rId37"/>
    <p:sldId id="283" r:id="rId38"/>
    <p:sldId id="284" r:id="rId39"/>
    <p:sldId id="275" r:id="rId40"/>
    <p:sldId id="274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Default Section" id="{E16DA98D-B9F8-D54F-81A7-63E61C5161A4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85"/>
            <p14:sldId id="288"/>
            <p14:sldId id="287"/>
            <p14:sldId id="286"/>
            <p14:sldId id="266"/>
            <p14:sldId id="263"/>
            <p14:sldId id="264"/>
            <p14:sldId id="265"/>
            <p14:sldId id="273"/>
            <p14:sldId id="272"/>
            <p14:sldId id="277"/>
            <p14:sldId id="268"/>
            <p14:sldId id="279"/>
            <p14:sldId id="278"/>
            <p14:sldId id="269"/>
            <p14:sldId id="270"/>
            <p14:sldId id="271"/>
            <p14:sldId id="280"/>
            <p14:sldId id="281"/>
            <p14:sldId id="282"/>
            <p14:sldId id="283"/>
            <p14:sldId id="284"/>
            <p14:sldId id="275"/>
            <p14:sldId id="27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01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-2004" y="-11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F516F-1FA8-7C41-BBD1-DC2FBAEBBB08}" type="datetimeFigureOut">
              <a:rPr lang="de-DE" smtClean="0"/>
              <a:pPr/>
              <a:t>03.06.2013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CH" smtClean="0"/>
              <a:t>Mastertextformat bearbeiten</a:t>
            </a:r>
          </a:p>
          <a:p>
            <a:pPr lvl="1"/>
            <a:r>
              <a:rPr lang="de-CH" smtClean="0"/>
              <a:t>Zweite Ebene</a:t>
            </a:r>
          </a:p>
          <a:p>
            <a:pPr lvl="2"/>
            <a:r>
              <a:rPr lang="de-CH" smtClean="0"/>
              <a:t>Dritte Ebene</a:t>
            </a:r>
          </a:p>
          <a:p>
            <a:pPr lvl="3"/>
            <a:r>
              <a:rPr lang="de-CH" smtClean="0"/>
              <a:t>Vierte Ebene</a:t>
            </a:r>
          </a:p>
          <a:p>
            <a:pPr lvl="4"/>
            <a:r>
              <a:rPr lang="de-CH" smtClean="0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8936C2-DE73-2746-BFC2-272EF4250367}" type="slidenum">
              <a:rPr lang="de-CH" smtClean="0"/>
              <a:pPr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484662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36C2-DE73-2746-BFC2-272EF4250367}" type="slidenum">
              <a:rPr lang="de-CH" smtClean="0"/>
              <a:pPr/>
              <a:t>17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439564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8936C2-DE73-2746-BFC2-272EF4250367}" type="slidenum">
              <a:rPr lang="de-CH" smtClean="0"/>
              <a:pPr/>
              <a:t>20</a:t>
            </a:fld>
            <a:endParaRPr lang="de-CH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199" y="1295400"/>
            <a:ext cx="8228013" cy="1927225"/>
          </a:xfrm>
        </p:spPr>
        <p:txBody>
          <a:bodyPr tIns="0" bIns="0" anchor="b" anchorCtr="0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199" y="3307976"/>
            <a:ext cx="8228013" cy="1066800"/>
          </a:xfrm>
        </p:spPr>
        <p:txBody>
          <a:bodyPr tIns="0" bIns="0"/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CH" smtClean="0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381001"/>
            <a:ext cx="3509683" cy="2209800"/>
          </a:xfrm>
        </p:spPr>
        <p:txBody>
          <a:bodyPr anchor="b"/>
          <a:lstStyle>
            <a:lvl1pPr algn="l">
              <a:defRPr sz="4400" b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0" y="273050"/>
            <a:ext cx="3657600" cy="585311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199" y="2649071"/>
            <a:ext cx="3509683" cy="3388192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28600" y="1143000"/>
            <a:ext cx="4267200" cy="4267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51425" y="381001"/>
            <a:ext cx="3635375" cy="2209800"/>
          </a:xfrm>
        </p:spPr>
        <p:txBody>
          <a:bodyPr anchor="b"/>
          <a:lstStyle>
            <a:lvl1pPr algn="l">
              <a:defRPr sz="4400" b="0">
                <a:solidFill>
                  <a:schemeClr val="tx1"/>
                </a:solidFill>
              </a:defRPr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51425" y="2649070"/>
            <a:ext cx="3635375" cy="3505667"/>
          </a:xfrm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990600" y="2590800"/>
            <a:ext cx="3505200" cy="3505200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8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2479675" y="1260475"/>
            <a:ext cx="1254125" cy="12541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  <p:sp>
        <p:nvSpPr>
          <p:cNvPr id="10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69875" y="762000"/>
            <a:ext cx="2092325" cy="2092325"/>
          </a:xfrm>
          <a:prstGeom prst="ellipse">
            <a:avLst/>
          </a:prstGeom>
          <a:ln w="28575">
            <a:solidFill>
              <a:schemeClr val="accent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de-CH" smtClean="0"/>
              <a:t>Drag picture to placeholder or click icon to add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568388"/>
            <a:ext cx="8228013" cy="3468875"/>
          </a:xfrm>
        </p:spPr>
        <p:txBody>
          <a:bodyPr vert="eaVert"/>
          <a:lstStyle>
            <a:lvl5pPr>
              <a:defRPr/>
            </a:lvl5pPr>
            <a:lvl6pPr marL="1719072">
              <a:defRPr/>
            </a:lvl6pPr>
            <a:lvl7pPr marL="1719072">
              <a:defRPr/>
            </a:lvl7pPr>
            <a:lvl8pPr marL="1719072">
              <a:defRPr/>
            </a:lvl8pPr>
            <a:lvl9pPr marL="1719072">
              <a:defRPr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6600" y="274638"/>
            <a:ext cx="1524000" cy="5851525"/>
          </a:xfrm>
        </p:spPr>
        <p:txBody>
          <a:bodyPr vert="eaVert" anchor="t" anchorCtr="0"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416859"/>
            <a:ext cx="6019800" cy="5615642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36694"/>
            <a:ext cx="6400800" cy="1362075"/>
          </a:xfrm>
        </p:spPr>
        <p:txBody>
          <a:bodyPr anchor="b" anchorCtr="0"/>
          <a:lstStyle>
            <a:lvl1pPr algn="r">
              <a:defRPr sz="4600" b="0" cap="none" baseline="0"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399" y="3609695"/>
            <a:ext cx="5181601" cy="1500187"/>
          </a:xfrm>
        </p:spPr>
        <p:txBody>
          <a:bodyPr anchor="t" anchorCtr="0"/>
          <a:lstStyle>
            <a:lvl1pPr marL="0" indent="0" algn="r">
              <a:spcBef>
                <a:spcPts val="300"/>
              </a:spcBef>
              <a:buNone/>
              <a:defRPr sz="1800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238999" y="6356350"/>
            <a:ext cx="14462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292818" y="5804647"/>
            <a:ext cx="367088" cy="67710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sz="4400">
                <a:solidFill>
                  <a:schemeClr val="accent1"/>
                </a:solidFill>
                <a:latin typeface="Wingdings" pitchFamily="2" charset="2"/>
              </a:rPr>
              <a:t>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4753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tabLst/>
              <a:defRPr sz="1600"/>
            </a:lvl6pPr>
            <a:lvl7pPr marL="2173288" indent="-227013">
              <a:tabLst/>
              <a:defRPr sz="1600"/>
            </a:lvl7pPr>
            <a:lvl8pPr marL="2398713" indent="-227013">
              <a:tabLst/>
              <a:defRPr sz="1600"/>
            </a:lvl8pPr>
            <a:lvl9pPr marL="2625725" indent="-227013">
              <a:tabLst/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1578" y="2232211"/>
            <a:ext cx="3767328" cy="762000"/>
          </a:xfrm>
        </p:spPr>
        <p:txBody>
          <a:bodyPr anchor="b">
            <a:noAutofit/>
          </a:bodyPr>
          <a:lstStyle>
            <a:lvl1pPr marL="0" indent="0" algn="ctr">
              <a:lnSpc>
                <a:spcPts val="2600"/>
              </a:lnSpc>
              <a:spcBef>
                <a:spcPts val="0"/>
              </a:spcBef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CH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1578" y="3160059"/>
            <a:ext cx="3767328" cy="2891491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2784475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62000" y="4497070"/>
            <a:ext cx="7656512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4"/>
          </p:nvPr>
        </p:nvSpPr>
        <p:spPr>
          <a:xfrm>
            <a:off x="740664" y="2784475"/>
            <a:ext cx="3767328" cy="32527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>
              <a:defRPr sz="1600"/>
            </a:lvl6pPr>
            <a:lvl7pPr marL="2173288" indent="-234950">
              <a:defRPr sz="1600"/>
            </a:lvl7pPr>
            <a:lvl8pPr marL="2398713" indent="-234950">
              <a:defRPr sz="1600"/>
            </a:lvl8pPr>
            <a:lvl9pPr marL="2625725" indent="-234950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36008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4636008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0" name="Content Placeholder 2"/>
          <p:cNvSpPr>
            <a:spLocks noGrp="1"/>
          </p:cNvSpPr>
          <p:nvPr>
            <p:ph sz="half" idx="14"/>
          </p:nvPr>
        </p:nvSpPr>
        <p:spPr>
          <a:xfrm>
            <a:off x="739775" y="2784475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27013">
              <a:defRPr sz="1600"/>
            </a:lvl6pPr>
            <a:lvl7pPr marL="2173288" indent="-227013">
              <a:defRPr sz="1600"/>
            </a:lvl7pPr>
            <a:lvl8pPr marL="2398713" indent="-227013">
              <a:defRPr sz="1600"/>
            </a:lvl8pPr>
            <a:lvl9pPr marL="2625725" indent="-227013">
              <a:defRPr sz="1600"/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739775" y="4497070"/>
            <a:ext cx="3767328" cy="155448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 marL="194627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173288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398713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625725" indent="-234950" algn="l" defTabSz="914400" rtl="0" eaLnBrk="1" latinLnBrk="0" hangingPunct="1">
              <a:spcBef>
                <a:spcPct val="20000"/>
              </a:spcBef>
              <a:buSzPct val="90000"/>
              <a:buFont typeface="Wingdings" pitchFamily="2" charset="2"/>
              <a:buChar char=""/>
              <a:defRPr lang="en-US" sz="16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45141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CH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775" y="2770094"/>
            <a:ext cx="7662864" cy="3267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smtClean="0"/>
              <a:t>Click to edit Master text styles</a:t>
            </a:r>
          </a:p>
          <a:p>
            <a:pPr lvl="1"/>
            <a:r>
              <a:rPr lang="de-CH" smtClean="0"/>
              <a:t>Second level</a:t>
            </a:r>
          </a:p>
          <a:p>
            <a:pPr lvl="2"/>
            <a:r>
              <a:rPr lang="de-CH" smtClean="0"/>
              <a:t>Third level</a:t>
            </a:r>
          </a:p>
          <a:p>
            <a:pPr lvl="3"/>
            <a:r>
              <a:rPr lang="de-CH" smtClean="0"/>
              <a:t>Fourth level</a:t>
            </a:r>
          </a:p>
          <a:p>
            <a:pPr lvl="4"/>
            <a:r>
              <a:rPr lang="de-CH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79BC7E7-EA8E-4DA7-915E-CC098D9BADCB}" type="datetimeFigureOut">
              <a:rPr lang="en-US" smtClean="0"/>
              <a:pPr/>
              <a:t>6/3/2013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789613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05300" y="6356350"/>
            <a:ext cx="533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9F2F5E10-5301-4EE6-90D2-A6C4A3F62B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ts val="2000"/>
        </a:spcBef>
        <a:buClr>
          <a:schemeClr val="accent1"/>
        </a:buClr>
        <a:buSzPct val="90000"/>
        <a:buFont typeface="Wingdings" pitchFamily="2" charset="2"/>
        <a:buChar char="S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0350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371600" indent="-33655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720850" indent="-349250" algn="l" defTabSz="914400" rtl="0" eaLnBrk="1" latinLnBrk="0" hangingPunct="1">
        <a:spcBef>
          <a:spcPts val="600"/>
        </a:spcBef>
        <a:buClr>
          <a:schemeClr val="accent1"/>
        </a:buClr>
        <a:buSzPct val="90000"/>
        <a:buFont typeface="Wingdings" pitchFamily="2" charset="2"/>
        <a:buChar char="S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5813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398713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743200" indent="-344488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90000"/>
        <a:buFont typeface="Wingdings" pitchFamily="2" charset="2"/>
        <a:buChar char="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087688" indent="-344488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Wingdings" pitchFamily="2" charset="2"/>
        <a:buChar char="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gif"/><Relationship Id="rId5" Type="http://schemas.openxmlformats.org/officeDocument/2006/relationships/image" Target="../media/image17.gif"/><Relationship Id="rId4" Type="http://schemas.openxmlformats.org/officeDocument/2006/relationships/image" Target="../media/image16.gif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openxmlformats.org/officeDocument/2006/relationships/image" Target="../media/image22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microsoft.com/office/2007/relationships/hdphoto" Target="../media/hdphoto4.wdp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smtClean="0"/>
              <a:t>Classic Game Remake (CGR)</a:t>
            </a:r>
            <a:endParaRPr lang="de-C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dirty="0" smtClean="0"/>
          </a:p>
          <a:p>
            <a:endParaRPr lang="de-CH" dirty="0"/>
          </a:p>
          <a:p>
            <a:r>
              <a:rPr lang="de-CH" dirty="0" smtClean="0"/>
              <a:t>Lukas </a:t>
            </a:r>
            <a:r>
              <a:rPr lang="de-CH" dirty="0" err="1" smtClean="0"/>
              <a:t>Seglias</a:t>
            </a:r>
            <a:r>
              <a:rPr lang="de-CH" dirty="0" smtClean="0"/>
              <a:t> &amp; Ilija Tovilo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0841813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Blöcke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Item Block</a:t>
            </a:r>
          </a:p>
          <a:p>
            <a:r>
              <a:rPr lang="de-CH" dirty="0" smtClean="0"/>
              <a:t>Zerstörbare Blöcke</a:t>
            </a:r>
            <a:endParaRPr lang="de-CH" dirty="0"/>
          </a:p>
        </p:txBody>
      </p:sp>
      <p:pic>
        <p:nvPicPr>
          <p:cNvPr id="5" name="Bild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3813" b="95813" l="4250" r="9725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65849" y="2770094"/>
            <a:ext cx="2315912" cy="2315912"/>
          </a:xfrm>
          <a:prstGeom prst="rect">
            <a:avLst/>
          </a:prstGeom>
        </p:spPr>
      </p:pic>
      <p:pic>
        <p:nvPicPr>
          <p:cNvPr id="6" name="Bild 5" descr="world-1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50581" y="2903417"/>
            <a:ext cx="1317521" cy="1317521"/>
          </a:xfrm>
          <a:prstGeom prst="rect">
            <a:avLst/>
          </a:prstGeom>
        </p:spPr>
      </p:pic>
      <p:pic>
        <p:nvPicPr>
          <p:cNvPr id="7" name="Bild 6" descr="world-2.gif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433060" y="3562177"/>
            <a:ext cx="1317521" cy="1317521"/>
          </a:xfrm>
          <a:prstGeom prst="rect">
            <a:avLst/>
          </a:prstGeom>
        </p:spPr>
      </p:pic>
      <p:pic>
        <p:nvPicPr>
          <p:cNvPr id="8" name="Bild 7" descr="world-3.gif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750581" y="4207132"/>
            <a:ext cx="1317521" cy="131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6677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Gumba</a:t>
            </a:r>
            <a:endParaRPr lang="de-CH" dirty="0" smtClean="0"/>
          </a:p>
          <a:p>
            <a:r>
              <a:rPr lang="de-CH" dirty="0" err="1" smtClean="0"/>
              <a:t>Koopa</a:t>
            </a:r>
            <a:endParaRPr lang="de-CH" dirty="0" smtClean="0"/>
          </a:p>
          <a:p>
            <a:r>
              <a:rPr lang="de-CH" dirty="0" err="1" smtClean="0"/>
              <a:t>Lakitu</a:t>
            </a:r>
            <a:endParaRPr lang="de-CH" dirty="0" smtClean="0"/>
          </a:p>
          <a:p>
            <a:r>
              <a:rPr lang="de-CH" dirty="0" err="1" smtClean="0"/>
              <a:t>Spiny</a:t>
            </a:r>
            <a:endParaRPr lang="de-CH" dirty="0"/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backgroundRemoval t="0" b="99722" l="3333" r="98750">
                        <a14:foregroundMark x1="52917" y1="19722" x2="45625" y2="19722"/>
                        <a14:foregroundMark x1="39583" y1="45000" x2="38958" y2="39444"/>
                        <a14:foregroundMark x1="46458" y1="39722" x2="61042" y2="43056"/>
                        <a14:foregroundMark x1="28750" y1="27500" x2="31458" y2="28333"/>
                        <a14:foregroundMark x1="70625" y1="27500" x2="67292" y2="30278"/>
                        <a14:foregroundMark x1="63750" y1="95278" x2="72500" y2="85833"/>
                        <a14:foregroundMark x1="72083" y1="29444" x2="72083" y2="28056"/>
                        <a14:foregroundMark x1="24792" y1="84444" x2="40000" y2="93056"/>
                      </a14:backgroundRemoval>
                    </a14:imgEffect>
                  </a14:imgLayer>
                </a14:imgProps>
              </a:ext>
            </a:extLst>
          </a:blip>
          <a:srcRect l="11616" r="11934"/>
          <a:stretch/>
        </p:blipFill>
        <p:spPr>
          <a:xfrm>
            <a:off x="6152446" y="2770094"/>
            <a:ext cx="2208780" cy="216692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5" name="Bild 4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52446" y="2800354"/>
            <a:ext cx="2250193" cy="3236909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8" name="Bild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186786" y="2800354"/>
            <a:ext cx="2215853" cy="3267169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 rotWithShape="1">
          <a:blip r:embed="rId7" cstate="print"/>
          <a:srcRect l="8956" t="9129" r="9324" b="9558"/>
          <a:stretch/>
        </p:blipFill>
        <p:spPr>
          <a:xfrm>
            <a:off x="6152446" y="2809991"/>
            <a:ext cx="2250193" cy="2127029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Gegner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787863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8556781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10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497561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41779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Konzept</a:t>
            </a:r>
            <a:endParaRPr lang="de-CH" dirty="0"/>
          </a:p>
        </p:txBody>
      </p:sp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 cstate="print"/>
          <a:srcRect l="-5532" r="-553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xmlns="" val="14177981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Implementation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Grundlagen</a:t>
            </a:r>
          </a:p>
          <a:p>
            <a:pPr lvl="1"/>
            <a:r>
              <a:rPr lang="de-CH" dirty="0" smtClean="0"/>
              <a:t>Physik</a:t>
            </a:r>
          </a:p>
          <a:p>
            <a:pPr lvl="1"/>
            <a:r>
              <a:rPr lang="de-CH" dirty="0" smtClean="0"/>
              <a:t>Animationen</a:t>
            </a:r>
          </a:p>
          <a:p>
            <a:r>
              <a:rPr lang="de-CH" dirty="0" smtClean="0"/>
              <a:t>Aufbereitung Grafiken</a:t>
            </a:r>
          </a:p>
          <a:p>
            <a:r>
              <a:rPr lang="de-CH" dirty="0" smtClean="0"/>
              <a:t>Layer &amp; Sprites</a:t>
            </a:r>
          </a:p>
          <a:p>
            <a:r>
              <a:rPr lang="de-CH" dirty="0" smtClean="0"/>
              <a:t>Level-Design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437373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Layer &amp; Scenes</a:t>
            </a:r>
            <a:endParaRPr lang="de-CH" dirty="0"/>
          </a:p>
        </p:txBody>
      </p:sp>
      <p:sp>
        <p:nvSpPr>
          <p:cNvPr id="4" name="Rechteck 3"/>
          <p:cNvSpPr/>
          <p:nvPr/>
        </p:nvSpPr>
        <p:spPr>
          <a:xfrm>
            <a:off x="786330" y="2705923"/>
            <a:ext cx="3203276" cy="1642883"/>
          </a:xfrm>
          <a:prstGeom prst="rect">
            <a:avLst/>
          </a:prstGeom>
          <a:solidFill>
            <a:schemeClr val="accent2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 smtClean="0"/>
              <a:t>UIView</a:t>
            </a:r>
            <a:endParaRPr lang="de-CH" dirty="0"/>
          </a:p>
        </p:txBody>
      </p:sp>
      <p:sp>
        <p:nvSpPr>
          <p:cNvPr id="6" name="Rechteck 5"/>
          <p:cNvSpPr/>
          <p:nvPr/>
        </p:nvSpPr>
        <p:spPr>
          <a:xfrm>
            <a:off x="1435706" y="3230538"/>
            <a:ext cx="3203276" cy="164288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Scene</a:t>
            </a:r>
            <a:endParaRPr lang="de-CH" dirty="0"/>
          </a:p>
        </p:txBody>
      </p:sp>
      <p:sp>
        <p:nvSpPr>
          <p:cNvPr id="11" name="Rechteck 10"/>
          <p:cNvSpPr/>
          <p:nvPr/>
        </p:nvSpPr>
        <p:spPr>
          <a:xfrm>
            <a:off x="2059356" y="3755159"/>
            <a:ext cx="3203276" cy="1642883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A</a:t>
            </a:r>
            <a:endParaRPr lang="de-CH" dirty="0"/>
          </a:p>
        </p:txBody>
      </p:sp>
      <p:sp>
        <p:nvSpPr>
          <p:cNvPr id="13" name="Rechteck 12"/>
          <p:cNvSpPr/>
          <p:nvPr/>
        </p:nvSpPr>
        <p:spPr>
          <a:xfrm>
            <a:off x="2778027" y="4272875"/>
            <a:ext cx="3203276" cy="164288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B</a:t>
            </a:r>
            <a:endParaRPr lang="de-CH" dirty="0"/>
          </a:p>
        </p:txBody>
      </p:sp>
      <p:sp>
        <p:nvSpPr>
          <p:cNvPr id="14" name="Rechteck 13"/>
          <p:cNvSpPr/>
          <p:nvPr/>
        </p:nvSpPr>
        <p:spPr>
          <a:xfrm>
            <a:off x="3481529" y="4818197"/>
            <a:ext cx="3203276" cy="1642883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Layer N</a:t>
            </a:r>
            <a:endParaRPr lang="de-CH" dirty="0"/>
          </a:p>
        </p:txBody>
      </p:sp>
      <p:sp>
        <p:nvSpPr>
          <p:cNvPr id="15" name="Textfeld 14"/>
          <p:cNvSpPr txBox="1"/>
          <p:nvPr/>
        </p:nvSpPr>
        <p:spPr>
          <a:xfrm>
            <a:off x="5262632" y="2861206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Hintergrundbild</a:t>
            </a:r>
            <a:endParaRPr lang="de-CH" dirty="0"/>
          </a:p>
        </p:txBody>
      </p:sp>
      <p:sp>
        <p:nvSpPr>
          <p:cNvPr id="17" name="Textfeld 16"/>
          <p:cNvSpPr txBox="1"/>
          <p:nvPr/>
        </p:nvSpPr>
        <p:spPr>
          <a:xfrm>
            <a:off x="5981303" y="3385827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Punktestand</a:t>
            </a:r>
            <a:endParaRPr lang="de-CH" dirty="0"/>
          </a:p>
        </p:txBody>
      </p:sp>
      <p:sp>
        <p:nvSpPr>
          <p:cNvPr id="18" name="Textfeld 17"/>
          <p:cNvSpPr txBox="1"/>
          <p:nvPr/>
        </p:nvSpPr>
        <p:spPr>
          <a:xfrm>
            <a:off x="6684805" y="3903543"/>
            <a:ext cx="175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err="1" smtClean="0"/>
              <a:t>Eingabelemente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407749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1" grpId="0" animBg="1"/>
      <p:bldP spid="13" grpId="0" animBg="1"/>
      <p:bldP spid="14" grpId="0" animBg="1"/>
      <p:bldP spid="15" grpId="0"/>
      <p:bldP spid="17" grpId="0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Nodes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CCNode</a:t>
            </a:r>
            <a:endParaRPr lang="de-CH" dirty="0" smtClean="0"/>
          </a:p>
          <a:p>
            <a:pPr lvl="1"/>
            <a:r>
              <a:rPr lang="de-CH" dirty="0" smtClean="0"/>
              <a:t>Superklasse in Cococs2D</a:t>
            </a:r>
          </a:p>
          <a:p>
            <a:pPr lvl="1"/>
            <a:r>
              <a:rPr lang="de-CH" dirty="0" smtClean="0"/>
              <a:t>Objekt auf dem Bildschirm</a:t>
            </a:r>
          </a:p>
          <a:p>
            <a:pPr lvl="1"/>
            <a:endParaRPr lang="de-CH" dirty="0"/>
          </a:p>
          <a:p>
            <a:pPr lvl="1"/>
            <a:r>
              <a:rPr lang="de-CH" dirty="0" err="1" smtClean="0"/>
              <a:t>moveBy</a:t>
            </a:r>
            <a:r>
              <a:rPr lang="de-CH" dirty="0" smtClean="0"/>
              <a:t>, </a:t>
            </a:r>
            <a:r>
              <a:rPr lang="de-CH" dirty="0" err="1" smtClean="0"/>
              <a:t>moveTo</a:t>
            </a:r>
            <a:endParaRPr lang="de-CH" dirty="0" smtClean="0"/>
          </a:p>
          <a:p>
            <a:pPr lvl="1"/>
            <a:r>
              <a:rPr lang="de-CH" dirty="0" err="1" smtClean="0"/>
              <a:t>rotateBy</a:t>
            </a:r>
            <a:endParaRPr lang="de-CH" dirty="0" smtClean="0"/>
          </a:p>
          <a:p>
            <a:pPr lvl="1"/>
            <a:r>
              <a:rPr lang="de-CH" dirty="0" err="1" smtClean="0"/>
              <a:t>scale</a:t>
            </a:r>
            <a:endParaRPr lang="de-CH" dirty="0"/>
          </a:p>
        </p:txBody>
      </p:sp>
      <p:grpSp>
        <p:nvGrpSpPr>
          <p:cNvPr id="6" name="Gruppierung 5"/>
          <p:cNvGrpSpPr/>
          <p:nvPr/>
        </p:nvGrpSpPr>
        <p:grpSpPr>
          <a:xfrm>
            <a:off x="5444979" y="3086626"/>
            <a:ext cx="1077848" cy="1077893"/>
            <a:chOff x="5853262" y="3258152"/>
            <a:chExt cx="1077848" cy="1077893"/>
          </a:xfrm>
        </p:grpSpPr>
        <p:sp>
          <p:nvSpPr>
            <p:cNvPr id="4" name="Abgerundetes Rechteck 3"/>
            <p:cNvSpPr/>
            <p:nvPr/>
          </p:nvSpPr>
          <p:spPr>
            <a:xfrm>
              <a:off x="5853262" y="3258152"/>
              <a:ext cx="1077848" cy="1077893"/>
            </a:xfrm>
            <a:prstGeom prst="round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rgbClr val="000000"/>
              </a:solidFill>
            </a:ln>
            <a:effectLst/>
          </p:spPr>
          <p:style>
            <a:lnRef idx="1">
              <a:schemeClr val="dk1"/>
            </a:lnRef>
            <a:fillRef idx="3">
              <a:schemeClr val="dk1"/>
            </a:fillRef>
            <a:effectRef idx="2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6260516" y="3666465"/>
              <a:ext cx="262311" cy="262311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</p:spTree>
    <p:extLst>
      <p:ext uri="{BB962C8B-B14F-4D97-AF65-F5344CB8AC3E}">
        <p14:creationId xmlns:p14="http://schemas.microsoft.com/office/powerpoint/2010/main" xmlns="" val="3510660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00092 L 0.10509 0.13975 " pathEditMode="relative" ptsTypes="AA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000" fill="hold"/>
                                        <p:tgtEl>
                                          <p:spTgt spid="6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Sprites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CCNode</a:t>
            </a:r>
            <a:r>
              <a:rPr lang="de-CH" dirty="0" smtClean="0"/>
              <a:t>-Subklasse</a:t>
            </a:r>
          </a:p>
          <a:p>
            <a:r>
              <a:rPr lang="de-CH" dirty="0" smtClean="0"/>
              <a:t>Darstellung von Grafiken</a:t>
            </a:r>
          </a:p>
          <a:p>
            <a:r>
              <a:rPr lang="de-CH" dirty="0" smtClean="0"/>
              <a:t>Wichtigste Oberklasse im Projekt</a:t>
            </a:r>
          </a:p>
        </p:txBody>
      </p:sp>
      <p:pic>
        <p:nvPicPr>
          <p:cNvPr id="1028" name="Picture 4" descr="C:\Users\toviloil\Desktop\mario-fire-jump-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1952" y="2594884"/>
            <a:ext cx="1554616" cy="310923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Inhalt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Idee</a:t>
            </a:r>
          </a:p>
          <a:p>
            <a:r>
              <a:rPr lang="de-CH" dirty="0" smtClean="0"/>
              <a:t>Planung/Umsetzung</a:t>
            </a:r>
          </a:p>
          <a:p>
            <a:r>
              <a:rPr lang="de-CH" dirty="0" smtClean="0"/>
              <a:t>Demo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2813714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Sprite-Sheet 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Zusammenstellung von Sprites oder Sprite-Frames</a:t>
            </a:r>
          </a:p>
          <a:p>
            <a:pPr lvl="1"/>
            <a:r>
              <a:rPr lang="de-CH" dirty="0" smtClean="0"/>
              <a:t>Werden „</a:t>
            </a:r>
            <a:r>
              <a:rPr lang="de-CH" dirty="0" err="1" smtClean="0"/>
              <a:t>gecachet</a:t>
            </a:r>
            <a:r>
              <a:rPr lang="de-CH" dirty="0" smtClean="0"/>
              <a:t>“</a:t>
            </a:r>
          </a:p>
          <a:p>
            <a:pPr lvl="1"/>
            <a:r>
              <a:rPr lang="de-CH" dirty="0" smtClean="0"/>
              <a:t>Bessere Performance</a:t>
            </a:r>
          </a:p>
          <a:p>
            <a:r>
              <a:rPr lang="de-CH" dirty="0" smtClean="0"/>
              <a:t>Resultat</a:t>
            </a:r>
          </a:p>
          <a:p>
            <a:pPr lvl="1"/>
            <a:r>
              <a:rPr lang="de-CH" dirty="0" smtClean="0"/>
              <a:t>Sprite-Sheet (Bild)</a:t>
            </a:r>
          </a:p>
          <a:p>
            <a:pPr lvl="1"/>
            <a:r>
              <a:rPr lang="de-CH" dirty="0" smtClean="0"/>
              <a:t>Sprite-Sheet-</a:t>
            </a:r>
            <a:r>
              <a:rPr lang="de-CH" dirty="0" err="1" smtClean="0"/>
              <a:t>Plist</a:t>
            </a:r>
            <a:r>
              <a:rPr lang="de-CH" dirty="0" smtClean="0"/>
              <a:t> (Informationen zu den Frames)</a:t>
            </a:r>
            <a:endParaRPr lang="de-CH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6200000">
            <a:off x="2432140" y="4440488"/>
            <a:ext cx="936446" cy="3558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 descr="http://www.macforensicslab.com/ProductsAndServices/images/plist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1917" y="5468757"/>
            <a:ext cx="1219200" cy="1219201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163006" y="5824081"/>
            <a:ext cx="483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4000" dirty="0" smtClean="0"/>
              <a:t>+</a:t>
            </a:r>
            <a:endParaRPr lang="de-CH" sz="40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Datenmodell - </a:t>
            </a:r>
            <a:r>
              <a:rPr lang="de-CH" dirty="0" err="1" smtClean="0"/>
              <a:t>Plist</a:t>
            </a:r>
            <a:r>
              <a:rPr lang="de-CH" dirty="0" smtClean="0"/>
              <a:t> Files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„Property List“ Files</a:t>
            </a:r>
          </a:p>
          <a:p>
            <a:pPr lvl="1"/>
            <a:r>
              <a:rPr lang="de-CH" dirty="0" smtClean="0"/>
              <a:t>Erweiterung von XML</a:t>
            </a:r>
          </a:p>
          <a:p>
            <a:pPr lvl="1"/>
            <a:r>
              <a:rPr lang="de-CH" dirty="0" err="1" smtClean="0"/>
              <a:t>Serialisierung</a:t>
            </a:r>
            <a:r>
              <a:rPr lang="de-CH" dirty="0" smtClean="0"/>
              <a:t> von Daten</a:t>
            </a:r>
          </a:p>
          <a:p>
            <a:r>
              <a:rPr lang="de-CH" dirty="0" smtClean="0"/>
              <a:t>Unser Gebrauch</a:t>
            </a:r>
            <a:endParaRPr lang="de-CH" dirty="0" smtClean="0"/>
          </a:p>
          <a:p>
            <a:pPr lvl="1"/>
            <a:r>
              <a:rPr lang="de-CH" dirty="0" smtClean="0"/>
              <a:t>Entwicklerinformationen</a:t>
            </a:r>
          </a:p>
          <a:p>
            <a:pPr lvl="1"/>
            <a:r>
              <a:rPr lang="de-CH" dirty="0" smtClean="0"/>
              <a:t>Animationen der Spielelemente</a:t>
            </a:r>
          </a:p>
          <a:p>
            <a:pPr lvl="1"/>
            <a:r>
              <a:rPr lang="de-CH" dirty="0" smtClean="0"/>
              <a:t>Level-Metainformationen</a:t>
            </a:r>
          </a:p>
          <a:p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ung 1"/>
          <p:cNvGrpSpPr/>
          <p:nvPr/>
        </p:nvGrpSpPr>
        <p:grpSpPr>
          <a:xfrm>
            <a:off x="3810144" y="2246324"/>
            <a:ext cx="5080191" cy="2327388"/>
            <a:chOff x="3582613" y="3015226"/>
            <a:chExt cx="4810747" cy="2018087"/>
          </a:xfrm>
        </p:grpSpPr>
        <p:pic>
          <p:nvPicPr>
            <p:cNvPr id="4097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b="93601"/>
            <a:stretch/>
          </p:blipFill>
          <p:spPr bwMode="auto">
            <a:xfrm>
              <a:off x="3582613" y="3015226"/>
              <a:ext cx="4810747" cy="574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17475" b="66282"/>
            <a:stretch/>
          </p:blipFill>
          <p:spPr bwMode="auto">
            <a:xfrm>
              <a:off x="3582613" y="3575686"/>
              <a:ext cx="4810747" cy="14576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5" name="Picture 1" descr="Unbenann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eschweifte Klammer rechts 6"/>
          <p:cNvSpPr/>
          <p:nvPr/>
        </p:nvSpPr>
        <p:spPr>
          <a:xfrm>
            <a:off x="2980494" y="1561775"/>
            <a:ext cx="829650" cy="2135654"/>
          </a:xfrm>
          <a:prstGeom prst="rightBrace">
            <a:avLst>
              <a:gd name="adj1" fmla="val 8333"/>
              <a:gd name="adj2" fmla="val 77149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35057320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" descr="Unbenannt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07073" y="1491021"/>
            <a:ext cx="2773421" cy="51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uppierung 4"/>
          <p:cNvGrpSpPr/>
          <p:nvPr/>
        </p:nvGrpSpPr>
        <p:grpSpPr>
          <a:xfrm>
            <a:off x="3672095" y="2669938"/>
            <a:ext cx="5076213" cy="2722676"/>
            <a:chOff x="1149782" y="2291753"/>
            <a:chExt cx="5076213" cy="2722676"/>
          </a:xfrm>
        </p:grpSpPr>
        <p:pic>
          <p:nvPicPr>
            <p:cNvPr id="2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73726"/>
            <a:stretch/>
          </p:blipFill>
          <p:spPr bwMode="auto">
            <a:xfrm>
              <a:off x="1149782" y="2526450"/>
              <a:ext cx="5076213" cy="2487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" name="Picture 1" descr="Unbenannt2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 t="42236" b="55286"/>
            <a:stretch/>
          </p:blipFill>
          <p:spPr bwMode="auto">
            <a:xfrm>
              <a:off x="1149782" y="2291753"/>
              <a:ext cx="5076213" cy="234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Geschweifte Klammer rechts 5"/>
          <p:cNvSpPr/>
          <p:nvPr/>
        </p:nvSpPr>
        <p:spPr>
          <a:xfrm>
            <a:off x="2980494" y="3686132"/>
            <a:ext cx="691601" cy="2978589"/>
          </a:xfrm>
          <a:prstGeom prst="rightBrace">
            <a:avLst>
              <a:gd name="adj1" fmla="val 8333"/>
              <a:gd name="adj2" fmla="val 25434"/>
            </a:avLst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xmlns="" val="21805462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07262" y="1828158"/>
            <a:ext cx="7329477" cy="320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538224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Datenmodell – </a:t>
            </a:r>
            <a:r>
              <a:rPr lang="de-CH" dirty="0" err="1" smtClean="0"/>
              <a:t>Tile-Maps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e-CH" dirty="0" err="1" smtClean="0"/>
              <a:t>Tile-Maps</a:t>
            </a:r>
            <a:endParaRPr lang="de-CH" dirty="0" smtClean="0"/>
          </a:p>
          <a:p>
            <a:pPr lvl="1"/>
            <a:r>
              <a:rPr lang="de-CH" dirty="0" smtClean="0"/>
              <a:t>Anordnung der Spielelemente</a:t>
            </a:r>
          </a:p>
          <a:p>
            <a:pPr lvl="1"/>
            <a:r>
              <a:rPr lang="de-CH" dirty="0" smtClean="0"/>
              <a:t>Gute </a:t>
            </a:r>
            <a:r>
              <a:rPr lang="de-CH" dirty="0" smtClean="0"/>
              <a:t>Integration</a:t>
            </a:r>
          </a:p>
          <a:p>
            <a:r>
              <a:rPr lang="de-CH" dirty="0" err="1" smtClean="0"/>
              <a:t>Map</a:t>
            </a:r>
            <a:endParaRPr lang="de-CH" dirty="0" smtClean="0"/>
          </a:p>
          <a:p>
            <a:pPr lvl="1"/>
            <a:r>
              <a:rPr lang="de-CH" dirty="0" smtClean="0"/>
              <a:t>Mehrere </a:t>
            </a:r>
            <a:r>
              <a:rPr lang="de-CH" dirty="0" err="1" smtClean="0"/>
              <a:t>Layers</a:t>
            </a:r>
            <a:endParaRPr lang="de-CH" dirty="0" smtClean="0"/>
          </a:p>
          <a:p>
            <a:pPr lvl="2"/>
            <a:r>
              <a:rPr lang="de-CH" dirty="0" err="1" smtClean="0"/>
              <a:t>Object</a:t>
            </a:r>
            <a:r>
              <a:rPr lang="de-CH" dirty="0" smtClean="0"/>
              <a:t>-Layer </a:t>
            </a:r>
            <a:r>
              <a:rPr lang="de-CH" dirty="0" smtClean="0">
                <a:sym typeface="Wingdings" pitchFamily="2" charset="2"/>
              </a:rPr>
              <a:t> Unsichtbare Objekte</a:t>
            </a:r>
            <a:endParaRPr lang="de-CH" dirty="0" smtClean="0"/>
          </a:p>
          <a:p>
            <a:pPr lvl="2"/>
            <a:r>
              <a:rPr lang="de-CH" dirty="0" err="1" smtClean="0"/>
              <a:t>Tile</a:t>
            </a:r>
            <a:r>
              <a:rPr lang="de-CH" dirty="0" smtClean="0"/>
              <a:t>-Layer </a:t>
            </a:r>
            <a:r>
              <a:rPr lang="de-CH" dirty="0" smtClean="0">
                <a:sym typeface="Wingdings" pitchFamily="2" charset="2"/>
              </a:rPr>
              <a:t> Sprites</a:t>
            </a:r>
            <a:endParaRPr lang="de-CH" dirty="0" smtClean="0"/>
          </a:p>
          <a:p>
            <a:r>
              <a:rPr lang="de-CH" dirty="0" err="1" smtClean="0"/>
              <a:t>Tiles</a:t>
            </a:r>
            <a:endParaRPr lang="de-CH" dirty="0" smtClean="0"/>
          </a:p>
          <a:p>
            <a:pPr lvl="1"/>
            <a:r>
              <a:rPr lang="de-CH" dirty="0" smtClean="0"/>
              <a:t>Ein Feld in der </a:t>
            </a:r>
            <a:r>
              <a:rPr lang="de-CH" dirty="0" err="1" smtClean="0"/>
              <a:t>Map</a:t>
            </a:r>
            <a:endParaRPr lang="de-CH" dirty="0" smtClean="0"/>
          </a:p>
          <a:p>
            <a:pPr lvl="1"/>
            <a:r>
              <a:rPr lang="de-CH" dirty="0" smtClean="0"/>
              <a:t>Properties </a:t>
            </a:r>
            <a:r>
              <a:rPr lang="de-CH" dirty="0" err="1" smtClean="0"/>
              <a:t>zuweisbar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xmlns="" val="17527305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d 3" descr="Bildschirmfoto 2013-06-02 um 16.26.37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5450" r="32897" b="36989"/>
          <a:stretch/>
        </p:blipFill>
        <p:spPr>
          <a:xfrm>
            <a:off x="531756" y="1262944"/>
            <a:ext cx="8080489" cy="433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07540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9548" y="1451655"/>
            <a:ext cx="3622061" cy="3062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52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8763" y="2379662"/>
            <a:ext cx="5395979" cy="383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1785257" y="2177143"/>
            <a:ext cx="2765038" cy="725714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7294" y="1828801"/>
            <a:ext cx="8043114" cy="3852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Performance-Probleme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 smtClean="0"/>
              <a:t>Grosse</a:t>
            </a:r>
            <a:r>
              <a:rPr lang="de-CH" dirty="0" smtClean="0"/>
              <a:t> </a:t>
            </a:r>
            <a:r>
              <a:rPr lang="de-CH" dirty="0" err="1" smtClean="0"/>
              <a:t>Map</a:t>
            </a:r>
            <a:endParaRPr lang="de-CH" dirty="0" smtClean="0"/>
          </a:p>
          <a:p>
            <a:pPr lvl="1"/>
            <a:r>
              <a:rPr lang="de-CH" dirty="0" smtClean="0"/>
              <a:t>Viele Objekte im Speicher</a:t>
            </a:r>
          </a:p>
          <a:p>
            <a:pPr lvl="2"/>
            <a:r>
              <a:rPr lang="de-CH" dirty="0" smtClean="0"/>
              <a:t>Aufwändige </a:t>
            </a:r>
            <a:r>
              <a:rPr lang="de-CH" dirty="0" err="1" smtClean="0"/>
              <a:t>Collision-Detection</a:t>
            </a:r>
            <a:endParaRPr lang="de-CH" dirty="0" smtClean="0"/>
          </a:p>
          <a:p>
            <a:r>
              <a:rPr lang="de-CH" dirty="0" smtClean="0"/>
              <a:t>Lösung</a:t>
            </a:r>
          </a:p>
          <a:p>
            <a:pPr lvl="1"/>
            <a:r>
              <a:rPr lang="de-CH" dirty="0" smtClean="0"/>
              <a:t>Dynamisches Lesen der </a:t>
            </a:r>
            <a:r>
              <a:rPr lang="de-CH" dirty="0" err="1" smtClean="0"/>
              <a:t>Tile-Map</a:t>
            </a:r>
            <a:endParaRPr lang="de-CH" dirty="0" smtClean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Kindheitstraum</a:t>
            </a:r>
          </a:p>
          <a:p>
            <a:pPr lvl="1"/>
            <a:r>
              <a:rPr lang="de-CH" dirty="0" smtClean="0"/>
              <a:t>Spiel entwickeln</a:t>
            </a:r>
          </a:p>
          <a:p>
            <a:r>
              <a:rPr lang="de-CH" dirty="0" smtClean="0"/>
              <a:t>Berühmtes Spiel</a:t>
            </a:r>
          </a:p>
          <a:p>
            <a:pPr lvl="1"/>
            <a:r>
              <a:rPr lang="en-US" dirty="0" smtClean="0">
                <a:sym typeface="Wingdings"/>
              </a:rPr>
              <a:t>Super Mario Bros.</a:t>
            </a:r>
          </a:p>
          <a:p>
            <a:pPr lvl="1"/>
            <a:r>
              <a:rPr lang="en-US" dirty="0" smtClean="0">
                <a:sym typeface="Wingdings"/>
              </a:rPr>
              <a:t>The legend </a:t>
            </a:r>
            <a:r>
              <a:rPr lang="en-US" dirty="0">
                <a:sym typeface="Wingdings"/>
              </a:rPr>
              <a:t>o</a:t>
            </a:r>
            <a:r>
              <a:rPr lang="en-US" dirty="0" smtClean="0">
                <a:sym typeface="Wingdings"/>
              </a:rPr>
              <a:t>f Zelda</a:t>
            </a:r>
          </a:p>
          <a:p>
            <a:pPr lvl="2"/>
            <a:r>
              <a:rPr lang="en-US" dirty="0" err="1">
                <a:sym typeface="Wingdings"/>
              </a:rPr>
              <a:t>z</a:t>
            </a:r>
            <a:r>
              <a:rPr lang="en-US" dirty="0" err="1" smtClean="0">
                <a:sym typeface="Wingdings"/>
              </a:rPr>
              <a:t>u</a:t>
            </a:r>
            <a:r>
              <a:rPr lang="en-US" dirty="0" smtClean="0">
                <a:sym typeface="Wingdings"/>
              </a:rPr>
              <a:t> </a:t>
            </a:r>
            <a:r>
              <a:rPr lang="en-US" dirty="0" err="1" smtClean="0">
                <a:sym typeface="Wingdings"/>
              </a:rPr>
              <a:t>komplex</a:t>
            </a:r>
            <a:endParaRPr lang="en-US" dirty="0" smtClean="0">
              <a:sym typeface="Wingdings"/>
            </a:endParaRPr>
          </a:p>
        </p:txBody>
      </p:sp>
      <p:pic>
        <p:nvPicPr>
          <p:cNvPr id="4" name="Picture 3" descr="20620_8_bit_super_mario_bros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rot="464580">
            <a:off x="5785494" y="4242975"/>
            <a:ext cx="3429392" cy="257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74959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Physik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Vergleich jeder mit jedem</a:t>
            </a:r>
          </a:p>
          <a:p>
            <a:pPr lvl="1"/>
            <a:r>
              <a:rPr lang="de-CH" dirty="0" smtClean="0"/>
              <a:t>Wird in jedem update</a:t>
            </a:r>
          </a:p>
          <a:p>
            <a:r>
              <a:rPr lang="de-CH" dirty="0" smtClean="0"/>
              <a:t>Verschiedene Körper-Typen</a:t>
            </a:r>
          </a:p>
          <a:p>
            <a:pPr lvl="1"/>
            <a:r>
              <a:rPr lang="de-CH" dirty="0" smtClean="0"/>
              <a:t>Statisch (Bewegen sich nie)</a:t>
            </a:r>
          </a:p>
          <a:p>
            <a:pPr lvl="1"/>
            <a:r>
              <a:rPr lang="de-CH" dirty="0" smtClean="0"/>
              <a:t>Dynamisch (Bewegen sich, schwerkraftabhängig)</a:t>
            </a:r>
          </a:p>
          <a:p>
            <a:pPr lvl="1"/>
            <a:r>
              <a:rPr lang="de-CH" dirty="0" smtClean="0"/>
              <a:t>Semi-Dynamisch (Bewegen sich, schwerkraftunabhängig)</a:t>
            </a:r>
          </a:p>
          <a:p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4004" y="4920343"/>
            <a:ext cx="1291091" cy="129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 descr="C:\Users\toviloil\Desktop\mario-fire-jump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44004" y="1079387"/>
            <a:ext cx="1356519" cy="2713038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5308600" y="4920343"/>
            <a:ext cx="0" cy="50255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4500" y="2514600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collisionWithGameObject:g2</a:t>
            </a:r>
            <a:br>
              <a:rPr lang="de-CH" dirty="0" smtClean="0"/>
            </a:br>
            <a:r>
              <a:rPr lang="de-CH" dirty="0" err="1" smtClean="0"/>
              <a:t>edge</a:t>
            </a:r>
            <a:r>
              <a:rPr lang="de-CH" dirty="0" smtClean="0"/>
              <a:t>: </a:t>
            </a:r>
            <a:r>
              <a:rPr lang="de-CH" dirty="0" err="1" smtClean="0"/>
              <a:t>STRectEdgeMinY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5676900" y="5099734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collisionWithGameObject:g1</a:t>
            </a:r>
            <a:br>
              <a:rPr lang="de-CH" dirty="0" smtClean="0"/>
            </a:br>
            <a:r>
              <a:rPr lang="de-CH" dirty="0" err="1" smtClean="0"/>
              <a:t>edge</a:t>
            </a:r>
            <a:r>
              <a:rPr lang="de-CH" dirty="0" smtClean="0"/>
              <a:t>: </a:t>
            </a:r>
            <a:r>
              <a:rPr lang="de-CH" dirty="0" err="1" smtClean="0"/>
              <a:t>STRectEdgeMaxY</a:t>
            </a: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2.59259E-6 L 3.05556E-6 0.2319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0.23195 L 3.05556E-6 0.16343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4004" y="1869054"/>
            <a:ext cx="1291091" cy="1291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6323" name="Picture 3" descr="C:\Users\toviloil\Desktop\mario-fire-jump-1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78576" y="3743215"/>
            <a:ext cx="1356519" cy="2713038"/>
          </a:xfrm>
          <a:prstGeom prst="rect">
            <a:avLst/>
          </a:prstGeom>
          <a:noFill/>
        </p:spPr>
      </p:pic>
      <p:cxnSp>
        <p:nvCxnSpPr>
          <p:cNvPr id="7" name="Straight Arrow Connector 6"/>
          <p:cNvCxnSpPr/>
          <p:nvPr/>
        </p:nvCxnSpPr>
        <p:spPr>
          <a:xfrm>
            <a:off x="5308600" y="2658374"/>
            <a:ext cx="0" cy="502557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24500" y="2335208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collisionWithGameObject:g2</a:t>
            </a:r>
            <a:br>
              <a:rPr lang="de-CH" dirty="0" smtClean="0"/>
            </a:br>
            <a:r>
              <a:rPr lang="de-CH" dirty="0" err="1" smtClean="0"/>
              <a:t>edge</a:t>
            </a:r>
            <a:r>
              <a:rPr lang="de-CH" dirty="0" smtClean="0"/>
              <a:t>: </a:t>
            </a:r>
            <a:r>
              <a:rPr lang="de-CH" dirty="0" err="1" smtClean="0"/>
              <a:t>STRectEdgeMinY</a:t>
            </a:r>
            <a:endParaRPr lang="de-CH" dirty="0"/>
          </a:p>
        </p:txBody>
      </p:sp>
      <p:sp>
        <p:nvSpPr>
          <p:cNvPr id="10" name="TextBox 9"/>
          <p:cNvSpPr txBox="1"/>
          <p:nvPr/>
        </p:nvSpPr>
        <p:spPr>
          <a:xfrm>
            <a:off x="5676900" y="4453403"/>
            <a:ext cx="336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 smtClean="0"/>
              <a:t>collisionWithGameObject:g1</a:t>
            </a:r>
            <a:br>
              <a:rPr lang="de-CH" dirty="0" smtClean="0"/>
            </a:br>
            <a:r>
              <a:rPr lang="de-CH" dirty="0" err="1" smtClean="0"/>
              <a:t>edge</a:t>
            </a:r>
            <a:r>
              <a:rPr lang="de-CH" dirty="0" smtClean="0"/>
              <a:t>: </a:t>
            </a:r>
            <a:r>
              <a:rPr lang="de-CH" dirty="0" err="1" smtClean="0"/>
              <a:t>STRectEdgeMaxY</a:t>
            </a:r>
            <a:endParaRPr lang="de-CH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48148E-6 L 1.11111E-6 -0.1509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0.15093 L 1.11111E-6 -0.0824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563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4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56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Verkauf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Copyright Probleme</a:t>
            </a:r>
          </a:p>
          <a:p>
            <a:r>
              <a:rPr lang="de-CH" dirty="0" smtClean="0"/>
              <a:t>Übernahme </a:t>
            </a:r>
            <a:r>
              <a:rPr lang="de-CH" dirty="0" smtClean="0"/>
              <a:t>von</a:t>
            </a:r>
          </a:p>
          <a:p>
            <a:pPr lvl="1"/>
            <a:r>
              <a:rPr lang="de-CH" dirty="0" smtClean="0"/>
              <a:t>Grafiken</a:t>
            </a:r>
          </a:p>
          <a:p>
            <a:pPr lvl="1"/>
            <a:r>
              <a:rPr lang="de-CH" dirty="0" smtClean="0"/>
              <a:t>Musik</a:t>
            </a:r>
          </a:p>
          <a:p>
            <a:pPr lvl="1"/>
            <a:r>
              <a:rPr lang="de-CH" dirty="0" err="1" smtClean="0"/>
              <a:t>Gameplay</a:t>
            </a:r>
            <a:endParaRPr lang="de-CH" dirty="0" smtClean="0"/>
          </a:p>
          <a:p>
            <a:r>
              <a:rPr lang="de-CH" dirty="0" err="1" smtClean="0"/>
              <a:t>Grosse</a:t>
            </a:r>
            <a:r>
              <a:rPr lang="de-CH" dirty="0" smtClean="0"/>
              <a:t> </a:t>
            </a:r>
            <a:r>
              <a:rPr lang="de-CH" dirty="0" err="1" smtClean="0"/>
              <a:t>Kentnisse</a:t>
            </a:r>
            <a:r>
              <a:rPr lang="de-CH" dirty="0" smtClean="0"/>
              <a:t> erhalten</a:t>
            </a:r>
          </a:p>
          <a:p>
            <a:pPr lvl="1"/>
            <a:r>
              <a:rPr lang="de-CH" dirty="0" smtClean="0"/>
              <a:t>Möglicherweise Start eines eigenen Projekts</a:t>
            </a:r>
            <a:endParaRPr lang="de-CH" dirty="0" smtClean="0"/>
          </a:p>
          <a:p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1216741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Ilija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000" b="1" dirty="0" smtClean="0">
                <a:solidFill>
                  <a:srgbClr val="405B03"/>
                </a:solidFill>
              </a:rPr>
              <a:t>+</a:t>
            </a:r>
          </a:p>
          <a:p>
            <a:r>
              <a:rPr lang="de-CH" dirty="0" smtClean="0"/>
              <a:t>Sehr interessantes und lehrreiches Projekt</a:t>
            </a:r>
          </a:p>
          <a:p>
            <a:r>
              <a:rPr lang="de-CH" dirty="0" smtClean="0"/>
              <a:t>Verwirklichung eines Kindheitstraums</a:t>
            </a:r>
          </a:p>
          <a:p>
            <a:r>
              <a:rPr lang="de-CH" dirty="0" smtClean="0"/>
              <a:t>Gute </a:t>
            </a:r>
            <a:r>
              <a:rPr lang="de-CH" dirty="0" smtClean="0"/>
              <a:t>Zusammenarbeit</a:t>
            </a:r>
          </a:p>
          <a:p>
            <a:r>
              <a:rPr lang="de-CH" dirty="0" err="1" smtClean="0"/>
              <a:t>Assembly</a:t>
            </a:r>
            <a:r>
              <a:rPr lang="de-CH" dirty="0" smtClean="0"/>
              <a:t>??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xmlns="" val="13065752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Ilija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300" b="1" dirty="0" smtClean="0">
                <a:solidFill>
                  <a:srgbClr val="FF0000"/>
                </a:solidFill>
              </a:rPr>
              <a:t>-</a:t>
            </a:r>
            <a:endParaRPr lang="de-CH" sz="4300" b="1" dirty="0">
              <a:solidFill>
                <a:srgbClr val="FF0000"/>
              </a:solidFill>
            </a:endParaRPr>
          </a:p>
          <a:p>
            <a:r>
              <a:rPr lang="de-CH" dirty="0"/>
              <a:t>Grosser Zeitdruck</a:t>
            </a:r>
          </a:p>
          <a:p>
            <a:r>
              <a:rPr lang="de-CH" dirty="0"/>
              <a:t>Nicht vermarkt bar aufgrund des </a:t>
            </a:r>
            <a:r>
              <a:rPr lang="de-CH" dirty="0" smtClean="0"/>
              <a:t>Copyrights</a:t>
            </a:r>
          </a:p>
          <a:p>
            <a:pPr lvl="1"/>
            <a:r>
              <a:rPr lang="de-CH" sz="2000" dirty="0" smtClean="0"/>
              <a:t>Hätte </a:t>
            </a:r>
            <a:r>
              <a:rPr lang="de-CH" sz="2000" dirty="0"/>
              <a:t>sich gut verkauft</a:t>
            </a:r>
          </a:p>
        </p:txBody>
      </p:sp>
    </p:spTree>
    <p:extLst>
      <p:ext uri="{BB962C8B-B14F-4D97-AF65-F5344CB8AC3E}">
        <p14:creationId xmlns:p14="http://schemas.microsoft.com/office/powerpoint/2010/main" xmlns="" val="10908837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Lukas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000" b="1" dirty="0" smtClean="0">
                <a:solidFill>
                  <a:srgbClr val="405B03"/>
                </a:solidFill>
              </a:rPr>
              <a:t>+</a:t>
            </a:r>
          </a:p>
          <a:p>
            <a:r>
              <a:rPr lang="de-CH" dirty="0" smtClean="0"/>
              <a:t>Lernen an echtem Projekt</a:t>
            </a:r>
          </a:p>
          <a:p>
            <a:r>
              <a:rPr lang="de-CH" dirty="0" smtClean="0"/>
              <a:t>Gute gegenseitige Unterstützung</a:t>
            </a:r>
          </a:p>
          <a:p>
            <a:r>
              <a:rPr lang="de-CH" dirty="0" smtClean="0"/>
              <a:t>Grundstein für Zukunft</a:t>
            </a:r>
          </a:p>
        </p:txBody>
      </p:sp>
    </p:spTree>
    <p:extLst>
      <p:ext uri="{BB962C8B-B14F-4D97-AF65-F5344CB8AC3E}">
        <p14:creationId xmlns:p14="http://schemas.microsoft.com/office/powerpoint/2010/main" xmlns="" val="1165028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Fazit - Lukas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CH" sz="4300" b="1" dirty="0" smtClean="0">
                <a:solidFill>
                  <a:srgbClr val="FF0000"/>
                </a:solidFill>
              </a:rPr>
              <a:t>-</a:t>
            </a:r>
            <a:endParaRPr lang="de-CH" sz="4300" b="1" dirty="0">
              <a:solidFill>
                <a:srgbClr val="FF0000"/>
              </a:solidFill>
            </a:endParaRPr>
          </a:p>
          <a:p>
            <a:r>
              <a:rPr lang="de-CH" dirty="0" smtClean="0"/>
              <a:t>Zeitdruck durch hohe Ziele</a:t>
            </a:r>
          </a:p>
        </p:txBody>
      </p:sp>
    </p:spTree>
    <p:extLst>
      <p:ext uri="{BB962C8B-B14F-4D97-AF65-F5344CB8AC3E}">
        <p14:creationId xmlns:p14="http://schemas.microsoft.com/office/powerpoint/2010/main" xmlns="" val="1190527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26345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8000" dirty="0" smtClean="0"/>
              <a:t>Demo</a:t>
            </a:r>
            <a:endParaRPr lang="de-CH" sz="8000" dirty="0"/>
          </a:p>
        </p:txBody>
      </p:sp>
    </p:spTree>
    <p:extLst>
      <p:ext uri="{BB962C8B-B14F-4D97-AF65-F5344CB8AC3E}">
        <p14:creationId xmlns:p14="http://schemas.microsoft.com/office/powerpoint/2010/main" xmlns="" val="216940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Fragen?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buNone/>
            </a:pPr>
            <a:r>
              <a:rPr lang="de-CH" sz="19900" dirty="0" smtClean="0"/>
              <a:t>?</a:t>
            </a:r>
            <a:endParaRPr lang="de-CH" sz="19900" dirty="0"/>
          </a:p>
        </p:txBody>
      </p:sp>
    </p:spTree>
    <p:extLst>
      <p:ext uri="{BB962C8B-B14F-4D97-AF65-F5344CB8AC3E}">
        <p14:creationId xmlns:p14="http://schemas.microsoft.com/office/powerpoint/2010/main" xmlns="" val="26822294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Idee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Umsetzung auf neuer Technologie</a:t>
            </a:r>
          </a:p>
          <a:p>
            <a:pPr lvl="1"/>
            <a:r>
              <a:rPr lang="de-CH" dirty="0" err="1" smtClean="0"/>
              <a:t>iPhone</a:t>
            </a:r>
            <a:endParaRPr lang="de-CH" dirty="0" smtClean="0"/>
          </a:p>
          <a:p>
            <a:pPr marL="0" indent="0">
              <a:buNone/>
            </a:pP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xmlns="" val="30669048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>
          <a:xfrm>
            <a:off x="457200" y="2263458"/>
            <a:ext cx="8229600" cy="11430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6000" dirty="0" smtClean="0"/>
              <a:t>Danke für die Aufmerksamkeit!</a:t>
            </a:r>
            <a:endParaRPr lang="de-CH" sz="6000" dirty="0"/>
          </a:p>
        </p:txBody>
      </p:sp>
    </p:spTree>
    <p:extLst>
      <p:ext uri="{BB962C8B-B14F-4D97-AF65-F5344CB8AC3E}">
        <p14:creationId xmlns:p14="http://schemas.microsoft.com/office/powerpoint/2010/main" xmlns="" val="4271919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Voranalyse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Ist-Zustand &amp; </a:t>
            </a:r>
            <a:r>
              <a:rPr lang="de-CH" dirty="0"/>
              <a:t>Soll-</a:t>
            </a:r>
            <a:r>
              <a:rPr lang="de-CH" dirty="0" smtClean="0"/>
              <a:t>Zustand</a:t>
            </a:r>
          </a:p>
          <a:p>
            <a:r>
              <a:rPr lang="de-CH" dirty="0" smtClean="0"/>
              <a:t>Ziele</a:t>
            </a:r>
          </a:p>
          <a:p>
            <a:r>
              <a:rPr lang="de-CH" dirty="0" smtClean="0"/>
              <a:t>Lösungsvarianten</a:t>
            </a:r>
          </a:p>
          <a:p>
            <a:pPr lvl="1"/>
            <a:r>
              <a:rPr lang="de-CH" dirty="0" smtClean="0"/>
              <a:t>Cocos2D</a:t>
            </a:r>
          </a:p>
          <a:p>
            <a:pPr lvl="1"/>
            <a:r>
              <a:rPr lang="de-CH" dirty="0" smtClean="0"/>
              <a:t>Cocos2D-5</a:t>
            </a:r>
          </a:p>
          <a:p>
            <a:pPr lvl="1"/>
            <a:r>
              <a:rPr lang="de-CH" dirty="0" smtClean="0"/>
              <a:t>OpenGL</a:t>
            </a:r>
          </a:p>
          <a:p>
            <a:pPr lvl="1"/>
            <a:r>
              <a:rPr lang="de-CH" dirty="0" err="1" smtClean="0"/>
              <a:t>Sparrow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xmlns="" val="30258170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Vergleich</a:t>
            </a:r>
            <a:endParaRPr lang="de-CH" dirty="0"/>
          </a:p>
        </p:txBody>
      </p:sp>
      <p:sp>
        <p:nvSpPr>
          <p:cNvPr id="9" name="Textplatzhalter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  <a:endParaRPr lang="de-CH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CH" dirty="0" smtClean="0"/>
              <a:t>OpenGL</a:t>
            </a:r>
            <a:endParaRPr lang="de-CH" dirty="0"/>
          </a:p>
        </p:txBody>
      </p:sp>
      <p:pic>
        <p:nvPicPr>
          <p:cNvPr id="13" name="Inhaltsplatzhalter 12" descr="cocos2d.png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3432" r="-33432"/>
          <a:stretch>
            <a:fillRect/>
          </a:stretch>
        </p:blipFill>
        <p:spPr>
          <a:xfrm>
            <a:off x="741363" y="3160713"/>
            <a:ext cx="3767137" cy="2890837"/>
          </a:xfrm>
          <a:prstGeom prst="rect">
            <a:avLst/>
          </a:prstGeom>
        </p:spPr>
      </p:pic>
      <p:pic>
        <p:nvPicPr>
          <p:cNvPr id="14" name="Inhaltsplatzhalter 13" descr="opengl.png"/>
          <p:cNvPicPr>
            <a:picLocks noGrp="1" noChangeAspect="1"/>
          </p:cNvPicPr>
          <p:nvPr>
            <p:ph sz="quarter" idx="4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33418" r="-33418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991355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Entscheid</a:t>
            </a:r>
            <a:endParaRPr lang="de-CH" dirty="0"/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Cocos2D</a:t>
            </a:r>
          </a:p>
          <a:p>
            <a:r>
              <a:rPr lang="de-CH" dirty="0" err="1" smtClean="0"/>
              <a:t>Objective</a:t>
            </a:r>
            <a:r>
              <a:rPr lang="de-CH" dirty="0" smtClean="0"/>
              <a:t> C</a:t>
            </a:r>
          </a:p>
          <a:p>
            <a:r>
              <a:rPr lang="de-CH" dirty="0" smtClean="0"/>
              <a:t>Native Applikation</a:t>
            </a:r>
          </a:p>
        </p:txBody>
      </p:sp>
    </p:spTree>
    <p:extLst>
      <p:ext uri="{BB962C8B-B14F-4D97-AF65-F5344CB8AC3E}">
        <p14:creationId xmlns:p14="http://schemas.microsoft.com/office/powerpoint/2010/main" xmlns="" val="2805056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Spielprinzip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smtClean="0"/>
              <a:t>Gegenstände sammeln</a:t>
            </a:r>
          </a:p>
          <a:p>
            <a:r>
              <a:rPr lang="de-CH" dirty="0" smtClean="0"/>
              <a:t>Gegner bezwingen</a:t>
            </a:r>
          </a:p>
          <a:p>
            <a:r>
              <a:rPr lang="de-CH" dirty="0" smtClean="0"/>
              <a:t>Level beenden</a:t>
            </a:r>
          </a:p>
          <a:p>
            <a:r>
              <a:rPr lang="de-CH" dirty="0" smtClean="0"/>
              <a:t>Spass haben</a:t>
            </a:r>
          </a:p>
        </p:txBody>
      </p:sp>
    </p:spTree>
    <p:extLst>
      <p:ext uri="{BB962C8B-B14F-4D97-AF65-F5344CB8AC3E}">
        <p14:creationId xmlns:p14="http://schemas.microsoft.com/office/powerpoint/2010/main" xmlns="" val="24809611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 smtClean="0"/>
              <a:t>Gegenstände (Items)</a:t>
            </a:r>
            <a:endParaRPr lang="de-CH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CH" dirty="0" smtClean="0"/>
              <a:t>Pilz</a:t>
            </a:r>
          </a:p>
          <a:p>
            <a:r>
              <a:rPr lang="de-CH" dirty="0" smtClean="0"/>
              <a:t>Feuerblume</a:t>
            </a:r>
          </a:p>
          <a:p>
            <a:r>
              <a:rPr lang="de-CH" dirty="0" smtClean="0"/>
              <a:t>Stern</a:t>
            </a:r>
          </a:p>
          <a:p>
            <a:r>
              <a:rPr lang="de-CH" dirty="0" smtClean="0"/>
              <a:t>Münze</a:t>
            </a:r>
          </a:p>
        </p:txBody>
      </p:sp>
      <p:pic>
        <p:nvPicPr>
          <p:cNvPr id="4" name="Bild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56972" y="2770094"/>
            <a:ext cx="2092972" cy="2092972"/>
          </a:xfrm>
          <a:prstGeom prst="rect">
            <a:avLst/>
          </a:prstGeom>
        </p:spPr>
      </p:pic>
      <p:pic>
        <p:nvPicPr>
          <p:cNvPr id="5" name="Bild 4"/>
          <p:cNvPicPr>
            <a:picLocks noChangeAspect="1"/>
          </p:cNvPicPr>
          <p:nvPr/>
        </p:nvPicPr>
        <p:blipFill rotWithShape="1">
          <a:blip r:embed="rId3" cstate="print"/>
          <a:srcRect l="2754" t="2472" r="2359" b="3402"/>
          <a:stretch/>
        </p:blipFill>
        <p:spPr>
          <a:xfrm>
            <a:off x="5845615" y="2770095"/>
            <a:ext cx="2404239" cy="2384949"/>
          </a:xfrm>
          <a:prstGeom prst="rect">
            <a:avLst/>
          </a:prstGeom>
        </p:spPr>
      </p:pic>
      <p:pic>
        <p:nvPicPr>
          <p:cNvPr id="6" name="Bild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 xmlns="">
                  <a14:imgLayer r:embed="rId5">
                    <a14:imgEffect>
                      <a14:backgroundRemoval t="3500" b="96438" l="3063" r="96438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80873" y="2770096"/>
            <a:ext cx="2488263" cy="2488263"/>
          </a:xfrm>
          <a:prstGeom prst="rect">
            <a:avLst/>
          </a:prstGeom>
        </p:spPr>
      </p:pic>
      <p:pic>
        <p:nvPicPr>
          <p:cNvPr id="7" name="Bild 6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5880874" y="2786064"/>
            <a:ext cx="2368980" cy="236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6124356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enesis">
  <a:themeElements>
    <a:clrScheme name="Genesis">
      <a:dk1>
        <a:sysClr val="windowText" lastClr="000000"/>
      </a:dk1>
      <a:lt1>
        <a:sysClr val="window" lastClr="FFFFFF"/>
      </a:lt1>
      <a:dk2>
        <a:srgbClr val="465466"/>
      </a:dk2>
      <a:lt2>
        <a:srgbClr val="BBD7F8"/>
      </a:lt2>
      <a:accent1>
        <a:srgbClr val="80B606"/>
      </a:accent1>
      <a:accent2>
        <a:srgbClr val="E29F1D"/>
      </a:accent2>
      <a:accent3>
        <a:srgbClr val="2397E2"/>
      </a:accent3>
      <a:accent4>
        <a:srgbClr val="35ACA2"/>
      </a:accent4>
      <a:accent5>
        <a:srgbClr val="5430BB"/>
      </a:accent5>
      <a:accent6>
        <a:srgbClr val="8D34E0"/>
      </a:accent6>
      <a:hlink>
        <a:srgbClr val="00B0F0"/>
      </a:hlink>
      <a:folHlink>
        <a:srgbClr val="0070C0"/>
      </a:folHlink>
    </a:clrScheme>
    <a:fontScheme name="Genesis">
      <a:majorFont>
        <a:latin typeface="Calisto MT"/>
        <a:ea typeface=""/>
        <a:cs typeface=""/>
        <a:font script="Jpan" typeface="ＭＳ 明朝"/>
      </a:majorFont>
      <a:minorFont>
        <a:latin typeface="Calisto MT"/>
        <a:ea typeface=""/>
        <a:cs typeface=""/>
        <a:font script="Jpan" typeface="ＭＳ 明朝"/>
      </a:minorFont>
    </a:fontScheme>
    <a:fmtScheme name="Genesis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00000"/>
                <a:greenMod val="110000"/>
              </a:schemeClr>
            </a:gs>
            <a:gs pos="75000">
              <a:schemeClr val="phClr">
                <a:tint val="40000"/>
                <a:satMod val="150000"/>
                <a:redMod val="100000"/>
                <a:blueMod val="100000"/>
              </a:schemeClr>
            </a:gs>
            <a:gs pos="100000">
              <a:schemeClr val="phClr">
                <a:tint val="60000"/>
                <a:satMod val="120000"/>
                <a:redMod val="100000"/>
                <a:blueMod val="100000"/>
              </a:schemeClr>
            </a:gs>
          </a:gsLst>
          <a:path path="circle">
            <a:fillToRect l="25000" t="25000" r="5000" b="5000"/>
          </a:path>
        </a:gradFill>
        <a:gradFill rotWithShape="1">
          <a:gsLst>
            <a:gs pos="0">
              <a:schemeClr val="phClr">
                <a:tint val="50000"/>
                <a:shade val="100000"/>
                <a:alpha val="100000"/>
                <a:satMod val="150000"/>
              </a:schemeClr>
            </a:gs>
            <a:gs pos="40000">
              <a:schemeClr val="phClr">
                <a:tint val="70000"/>
                <a:shade val="100000"/>
                <a:alpha val="100000"/>
                <a:satMod val="150000"/>
              </a:schemeClr>
            </a:gs>
            <a:gs pos="100000">
              <a:schemeClr val="phClr">
                <a:shade val="90000"/>
                <a:satMod val="11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88900" dist="50800" dir="11400000" sx="102000" sy="101000" algn="tl" rotWithShape="0">
              <a:srgbClr val="000000">
                <a:alpha val="35000"/>
              </a:srgbClr>
            </a:outerShdw>
          </a:effectLst>
          <a:scene3d>
            <a:camera prst="perspectiveFront" fov="4800000"/>
            <a:lightRig rig="morning" dir="tl"/>
          </a:scene3d>
          <a:sp3d prstMaterial="softmetal">
            <a:bevelT w="0" h="0"/>
          </a:sp3d>
        </a:effectStyle>
        <a:effectStyle>
          <a:effectLst>
            <a:innerShdw blurRad="50800" dist="25400" dir="13500000">
              <a:srgbClr val="000000">
                <a:alpha val="75000"/>
              </a:srgbClr>
            </a:innerShdw>
            <a:reflection blurRad="101600" stA="40000" endPos="50000" dist="63500" dir="5400000" fadeDir="7200000" sy="-100000" kx="300000" rotWithShape="0"/>
          </a:effectLst>
          <a:scene3d>
            <a:camera prst="orthographicFront">
              <a:rot lat="0" lon="0" rev="0"/>
            </a:camera>
            <a:lightRig rig="chilly" dir="tr">
              <a:rot lat="0" lon="0" rev="1200000"/>
            </a:lightRig>
          </a:scene3d>
          <a:sp3d prstMaterial="plastic">
            <a:bevelT w="0" h="0"/>
          </a:sp3d>
        </a:effectStyle>
      </a:effectStyleLst>
      <a:bgFillStyleLst>
        <a:blipFill rotWithShape="1">
          <a:blip xmlns:r="http://schemas.openxmlformats.org/officeDocument/2006/relationships" r:embed="rId1"/>
          <a:stretch/>
        </a:blipFill>
        <a:blipFill rotWithShape="1">
          <a:blip xmlns:r="http://schemas.openxmlformats.org/officeDocument/2006/relationships" r:embed="rId2"/>
          <a:stretch/>
        </a:blipFill>
        <a:blipFill rotWithShape="1">
          <a:blip xmlns:r="http://schemas.openxmlformats.org/officeDocument/2006/relationships" r:embed="rId3"/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Genesis.thmx</Template>
  <TotalTime>0</TotalTime>
  <Words>338</Words>
  <Application>Microsoft Office PowerPoint</Application>
  <PresentationFormat>On-screen Show (4:3)</PresentationFormat>
  <Paragraphs>160</Paragraphs>
  <Slides>40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1" baseType="lpstr">
      <vt:lpstr>Genesis</vt:lpstr>
      <vt:lpstr>Classic Game Remake (CGR)</vt:lpstr>
      <vt:lpstr>Inhalt</vt:lpstr>
      <vt:lpstr>Idee</vt:lpstr>
      <vt:lpstr>Idee</vt:lpstr>
      <vt:lpstr>Voranalyse</vt:lpstr>
      <vt:lpstr>Vergleich</vt:lpstr>
      <vt:lpstr>Entscheid</vt:lpstr>
      <vt:lpstr>Spielprinzip</vt:lpstr>
      <vt:lpstr>Gegenstände (Items)</vt:lpstr>
      <vt:lpstr>Blöcke</vt:lpstr>
      <vt:lpstr>Gegner</vt:lpstr>
      <vt:lpstr>Konzept</vt:lpstr>
      <vt:lpstr>Konzept</vt:lpstr>
      <vt:lpstr>Konzept</vt:lpstr>
      <vt:lpstr>Konzept</vt:lpstr>
      <vt:lpstr>Implementation</vt:lpstr>
      <vt:lpstr>Layer &amp; Scenes</vt:lpstr>
      <vt:lpstr>Nodes</vt:lpstr>
      <vt:lpstr>Sprites</vt:lpstr>
      <vt:lpstr>Sprite-Sheet </vt:lpstr>
      <vt:lpstr>Datenmodell - Plist Files</vt:lpstr>
      <vt:lpstr>Slide 22</vt:lpstr>
      <vt:lpstr>Slide 23</vt:lpstr>
      <vt:lpstr>Slide 24</vt:lpstr>
      <vt:lpstr>Datenmodell – Tile-Maps</vt:lpstr>
      <vt:lpstr>Slide 26</vt:lpstr>
      <vt:lpstr>Slide 27</vt:lpstr>
      <vt:lpstr>Slide 28</vt:lpstr>
      <vt:lpstr>Performance-Probleme</vt:lpstr>
      <vt:lpstr>Physik</vt:lpstr>
      <vt:lpstr>Slide 31</vt:lpstr>
      <vt:lpstr>Slide 32</vt:lpstr>
      <vt:lpstr>Verkauf</vt:lpstr>
      <vt:lpstr>Fazit - Ilija</vt:lpstr>
      <vt:lpstr>Fazit - Ilija</vt:lpstr>
      <vt:lpstr>Fazit - Lukas</vt:lpstr>
      <vt:lpstr>Fazit - Lukas</vt:lpstr>
      <vt:lpstr>Slide 38</vt:lpstr>
      <vt:lpstr>Fragen?</vt:lpstr>
      <vt:lpstr>Slide 40</vt:lpstr>
    </vt:vector>
  </TitlesOfParts>
  <Company>GIBB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Game Remake (CGR)</dc:title>
  <dc:creator>Ilija Tovilo</dc:creator>
  <cp:lastModifiedBy>toviloil</cp:lastModifiedBy>
  <cp:revision>129</cp:revision>
  <dcterms:created xsi:type="dcterms:W3CDTF">2013-05-28T11:27:23Z</dcterms:created>
  <dcterms:modified xsi:type="dcterms:W3CDTF">2013-06-03T11:34:20Z</dcterms:modified>
</cp:coreProperties>
</file>