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5" r:id="rId9"/>
    <p:sldId id="288" r:id="rId10"/>
    <p:sldId id="287" r:id="rId11"/>
    <p:sldId id="286" r:id="rId12"/>
    <p:sldId id="266" r:id="rId13"/>
    <p:sldId id="263" r:id="rId14"/>
    <p:sldId id="264" r:id="rId15"/>
    <p:sldId id="265" r:id="rId16"/>
    <p:sldId id="273" r:id="rId17"/>
    <p:sldId id="272" r:id="rId18"/>
    <p:sldId id="277" r:id="rId19"/>
    <p:sldId id="289" r:id="rId20"/>
    <p:sldId id="290" r:id="rId21"/>
    <p:sldId id="291" r:id="rId22"/>
    <p:sldId id="269" r:id="rId23"/>
    <p:sldId id="270" r:id="rId24"/>
    <p:sldId id="278" r:id="rId25"/>
    <p:sldId id="268" r:id="rId26"/>
    <p:sldId id="279" r:id="rId27"/>
    <p:sldId id="292" r:id="rId28"/>
    <p:sldId id="293" r:id="rId29"/>
    <p:sldId id="294" r:id="rId30"/>
    <p:sldId id="295" r:id="rId31"/>
    <p:sldId id="296" r:id="rId32"/>
    <p:sldId id="297" r:id="rId33"/>
    <p:sldId id="271" r:id="rId34"/>
    <p:sldId id="280" r:id="rId35"/>
    <p:sldId id="281" r:id="rId36"/>
    <p:sldId id="282" r:id="rId37"/>
    <p:sldId id="283" r:id="rId38"/>
    <p:sldId id="284" r:id="rId39"/>
    <p:sldId id="275" r:id="rId40"/>
    <p:sldId id="274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16DA98D-B9F8-D54F-81A7-63E61C5161A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85"/>
            <p14:sldId id="288"/>
            <p14:sldId id="287"/>
            <p14:sldId id="286"/>
            <p14:sldId id="266"/>
            <p14:sldId id="263"/>
            <p14:sldId id="264"/>
            <p14:sldId id="265"/>
            <p14:sldId id="273"/>
            <p14:sldId id="272"/>
            <p14:sldId id="277"/>
            <p14:sldId id="289"/>
            <p14:sldId id="290"/>
            <p14:sldId id="291"/>
            <p14:sldId id="269"/>
            <p14:sldId id="270"/>
            <p14:sldId id="278"/>
            <p14:sldId id="268"/>
            <p14:sldId id="279"/>
            <p14:sldId id="292"/>
            <p14:sldId id="293"/>
            <p14:sldId id="294"/>
            <p14:sldId id="295"/>
            <p14:sldId id="296"/>
            <p14:sldId id="297"/>
            <p14:sldId id="271"/>
            <p14:sldId id="280"/>
            <p14:sldId id="281"/>
            <p14:sldId id="282"/>
            <p14:sldId id="283"/>
            <p14:sldId id="284"/>
            <p14:sldId id="275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01" autoAdjust="0"/>
    <p:restoredTop sz="94660"/>
  </p:normalViewPr>
  <p:slideViewPr>
    <p:cSldViewPr snapToGrid="0" snapToObjects="1">
      <p:cViewPr>
        <p:scale>
          <a:sx n="75" d="100"/>
          <a:sy n="75" d="100"/>
        </p:scale>
        <p:origin x="-2432" y="-6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F516F-1FA8-7C41-BBD1-DC2FBAEBBB08}" type="datetimeFigureOut">
              <a:rPr lang="de-DE" smtClean="0"/>
              <a:pPr/>
              <a:t>6/3/13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936C2-DE73-2746-BFC2-272EF4250367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4662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36C2-DE73-2746-BFC2-272EF4250367}" type="slidenum">
              <a:rPr lang="de-CH" smtClean="0"/>
              <a:pPr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39564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36C2-DE73-2746-BFC2-272EF4250367}" type="slidenum">
              <a:rPr lang="de-CH" smtClean="0"/>
              <a:pPr/>
              <a:t>20</a:t>
            </a:fld>
            <a:endParaRPr lang="de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6/3/13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6/3/13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pPr/>
              <a:t>6/3/13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pPr/>
              <a:t>6/3/13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CH" smtClean="0"/>
              <a:t>Drag picture to placeholder or click icon to add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pPr/>
              <a:t>6/3/13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CH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de-CH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de-CH" smtClean="0"/>
              <a:t>Drag picture to placeholder or click icon to add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6/3/13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6/3/13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6/3/13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6/3/13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pPr/>
              <a:t>6/3/13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6/3/13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6/3/13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6/3/13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6/3/13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6/3/13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6/3/13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pPr/>
              <a:t>6/3/13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16.gif"/><Relationship Id="rId5" Type="http://schemas.openxmlformats.org/officeDocument/2006/relationships/image" Target="../media/image17.gif"/><Relationship Id="rId6" Type="http://schemas.openxmlformats.org/officeDocument/2006/relationships/image" Target="../media/image18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4" Type="http://schemas.openxmlformats.org/officeDocument/2006/relationships/image" Target="../media/image20.png"/><Relationship Id="rId5" Type="http://schemas.microsoft.com/office/2007/relationships/hdphoto" Target="../media/hdphoto4.wdp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1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3.gif"/><Relationship Id="rId3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gif"/><Relationship Id="rId3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gif"/><Relationship Id="rId3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microsoft.com/office/2007/relationships/hdphoto" Target="../media/hdphoto1.wdp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Classic Game Remake (CGR)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 smtClean="0"/>
          </a:p>
          <a:p>
            <a:endParaRPr lang="de-CH" dirty="0"/>
          </a:p>
          <a:p>
            <a:r>
              <a:rPr lang="de-CH" dirty="0" smtClean="0"/>
              <a:t>Lukas </a:t>
            </a:r>
            <a:r>
              <a:rPr lang="de-CH" dirty="0" err="1" smtClean="0"/>
              <a:t>Seglias</a:t>
            </a:r>
            <a:r>
              <a:rPr lang="de-CH" dirty="0" smtClean="0"/>
              <a:t> &amp; Ilija Tovilo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8418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Blöcke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Item Block</a:t>
            </a:r>
          </a:p>
          <a:p>
            <a:r>
              <a:rPr lang="de-CH" dirty="0" smtClean="0"/>
              <a:t>Zerstörbare Blöcke</a:t>
            </a:r>
            <a:endParaRPr lang="de-CH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13" b="95813" l="4250" r="9725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65849" y="2770094"/>
            <a:ext cx="2315912" cy="2315912"/>
          </a:xfrm>
          <a:prstGeom prst="rect">
            <a:avLst/>
          </a:prstGeom>
        </p:spPr>
      </p:pic>
      <p:pic>
        <p:nvPicPr>
          <p:cNvPr id="6" name="Bild 5" descr="world-1.gi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581" y="2903417"/>
            <a:ext cx="1317521" cy="1317521"/>
          </a:xfrm>
          <a:prstGeom prst="rect">
            <a:avLst/>
          </a:prstGeom>
        </p:spPr>
      </p:pic>
      <p:pic>
        <p:nvPicPr>
          <p:cNvPr id="7" name="Bild 6" descr="world-2.gi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060" y="3562177"/>
            <a:ext cx="1317521" cy="1317521"/>
          </a:xfrm>
          <a:prstGeom prst="rect">
            <a:avLst/>
          </a:prstGeom>
        </p:spPr>
      </p:pic>
      <p:pic>
        <p:nvPicPr>
          <p:cNvPr id="8" name="Bild 7" descr="world-3.gif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581" y="4207132"/>
            <a:ext cx="1317521" cy="131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Gumba</a:t>
            </a:r>
            <a:endParaRPr lang="de-CH" dirty="0" smtClean="0"/>
          </a:p>
          <a:p>
            <a:r>
              <a:rPr lang="de-CH" dirty="0" err="1" smtClean="0"/>
              <a:t>Koopa</a:t>
            </a:r>
            <a:endParaRPr lang="de-CH" dirty="0" smtClean="0"/>
          </a:p>
          <a:p>
            <a:r>
              <a:rPr lang="de-CH" dirty="0" err="1" smtClean="0"/>
              <a:t>Lakitu</a:t>
            </a:r>
            <a:endParaRPr lang="de-CH" dirty="0" smtClean="0"/>
          </a:p>
          <a:p>
            <a:r>
              <a:rPr lang="de-CH" dirty="0" err="1" smtClean="0"/>
              <a:t>Spiny</a:t>
            </a:r>
            <a:endParaRPr lang="de-CH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722" l="3333" r="98750">
                        <a14:foregroundMark x1="52917" y1="19722" x2="45625" y2="19722"/>
                        <a14:foregroundMark x1="39583" y1="45000" x2="38958" y2="39444"/>
                        <a14:foregroundMark x1="46458" y1="39722" x2="61042" y2="43056"/>
                        <a14:foregroundMark x1="28750" y1="27500" x2="31458" y2="28333"/>
                        <a14:foregroundMark x1="70625" y1="27500" x2="67292" y2="30278"/>
                        <a14:foregroundMark x1="63750" y1="95278" x2="72500" y2="85833"/>
                        <a14:foregroundMark x1="72083" y1="29444" x2="72083" y2="28056"/>
                        <a14:foregroundMark x1="24792" y1="84444" x2="40000" y2="93056"/>
                      </a14:backgroundRemoval>
                    </a14:imgEffect>
                  </a14:imgLayer>
                </a14:imgProps>
              </a:ext>
            </a:extLst>
          </a:blip>
          <a:srcRect l="11616" r="11934"/>
          <a:stretch/>
        </p:blipFill>
        <p:spPr>
          <a:xfrm>
            <a:off x="6152446" y="2770094"/>
            <a:ext cx="2208780" cy="216692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52446" y="2800354"/>
            <a:ext cx="2250193" cy="3236909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86786" y="2800354"/>
            <a:ext cx="2215853" cy="3267169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/>
        </p:nvPicPr>
        <p:blipFill rotWithShape="1">
          <a:blip r:embed="rId7" cstate="print"/>
          <a:srcRect l="8956" t="9129" r="9324" b="9558"/>
          <a:stretch/>
        </p:blipFill>
        <p:spPr>
          <a:xfrm>
            <a:off x="6152446" y="2809991"/>
            <a:ext cx="2250193" cy="212702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Gegner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8786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Konzept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-5532" r="-55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5567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Konzept</a:t>
            </a:r>
            <a:endParaRPr lang="de-CH" dirty="0"/>
          </a:p>
        </p:txBody>
      </p:sp>
      <p:pic>
        <p:nvPicPr>
          <p:cNvPr id="10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-5532" r="-55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9756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Konzept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-5532" r="-55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1779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Konzept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-5532" r="-55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1779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Implementation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Grundlagen</a:t>
            </a:r>
          </a:p>
          <a:p>
            <a:pPr lvl="1"/>
            <a:r>
              <a:rPr lang="de-CH" dirty="0" smtClean="0"/>
              <a:t>Physik</a:t>
            </a:r>
          </a:p>
          <a:p>
            <a:pPr lvl="1"/>
            <a:r>
              <a:rPr lang="de-CH" dirty="0" smtClean="0"/>
              <a:t>Animationen</a:t>
            </a:r>
          </a:p>
          <a:p>
            <a:r>
              <a:rPr lang="de-CH" dirty="0" smtClean="0"/>
              <a:t>Aufbereitung Grafiken</a:t>
            </a:r>
          </a:p>
          <a:p>
            <a:r>
              <a:rPr lang="de-CH" dirty="0" smtClean="0"/>
              <a:t>Layer &amp; Sprites</a:t>
            </a:r>
          </a:p>
          <a:p>
            <a:r>
              <a:rPr lang="de-CH" dirty="0" smtClean="0"/>
              <a:t>Level-Design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373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Layer &amp; Scenes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786330" y="2705923"/>
            <a:ext cx="3203276" cy="1642883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UIView</a:t>
            </a:r>
            <a:endParaRPr lang="de-CH" dirty="0"/>
          </a:p>
        </p:txBody>
      </p:sp>
      <p:sp>
        <p:nvSpPr>
          <p:cNvPr id="6" name="Rechteck 5"/>
          <p:cNvSpPr/>
          <p:nvPr/>
        </p:nvSpPr>
        <p:spPr>
          <a:xfrm>
            <a:off x="1435706" y="3230538"/>
            <a:ext cx="3203276" cy="164288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Scene</a:t>
            </a:r>
            <a:endParaRPr lang="de-CH" dirty="0"/>
          </a:p>
        </p:txBody>
      </p:sp>
      <p:sp>
        <p:nvSpPr>
          <p:cNvPr id="11" name="Rechteck 10"/>
          <p:cNvSpPr/>
          <p:nvPr/>
        </p:nvSpPr>
        <p:spPr>
          <a:xfrm>
            <a:off x="2059356" y="3755159"/>
            <a:ext cx="3203276" cy="164288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Layer A</a:t>
            </a:r>
            <a:endParaRPr lang="de-CH" dirty="0"/>
          </a:p>
        </p:txBody>
      </p:sp>
      <p:sp>
        <p:nvSpPr>
          <p:cNvPr id="13" name="Rechteck 12"/>
          <p:cNvSpPr/>
          <p:nvPr/>
        </p:nvSpPr>
        <p:spPr>
          <a:xfrm>
            <a:off x="2778027" y="4272875"/>
            <a:ext cx="3203276" cy="164288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Layer B</a:t>
            </a:r>
            <a:endParaRPr lang="de-CH" dirty="0"/>
          </a:p>
        </p:txBody>
      </p:sp>
      <p:sp>
        <p:nvSpPr>
          <p:cNvPr id="14" name="Rechteck 13"/>
          <p:cNvSpPr/>
          <p:nvPr/>
        </p:nvSpPr>
        <p:spPr>
          <a:xfrm>
            <a:off x="3481529" y="4818197"/>
            <a:ext cx="3203276" cy="1642883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Layer N</a:t>
            </a:r>
            <a:endParaRPr lang="de-CH" dirty="0"/>
          </a:p>
        </p:txBody>
      </p:sp>
      <p:sp>
        <p:nvSpPr>
          <p:cNvPr id="15" name="Textfeld 14"/>
          <p:cNvSpPr txBox="1"/>
          <p:nvPr/>
        </p:nvSpPr>
        <p:spPr>
          <a:xfrm>
            <a:off x="5262632" y="2861206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Hintergrundbild</a:t>
            </a:r>
            <a:endParaRPr lang="de-CH" dirty="0"/>
          </a:p>
        </p:txBody>
      </p:sp>
      <p:sp>
        <p:nvSpPr>
          <p:cNvPr id="17" name="Textfeld 16"/>
          <p:cNvSpPr txBox="1"/>
          <p:nvPr/>
        </p:nvSpPr>
        <p:spPr>
          <a:xfrm>
            <a:off x="5981303" y="3385827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Punktestand</a:t>
            </a:r>
            <a:endParaRPr lang="de-CH" dirty="0"/>
          </a:p>
        </p:txBody>
      </p:sp>
      <p:sp>
        <p:nvSpPr>
          <p:cNvPr id="18" name="Textfeld 17"/>
          <p:cNvSpPr txBox="1"/>
          <p:nvPr/>
        </p:nvSpPr>
        <p:spPr>
          <a:xfrm>
            <a:off x="6684805" y="3903543"/>
            <a:ext cx="1752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Eingabelemente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774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1" grpId="0" animBg="1"/>
      <p:bldP spid="13" grpId="0" animBg="1"/>
      <p:bldP spid="14" grpId="0" animBg="1"/>
      <p:bldP spid="15" grpId="0"/>
      <p:bldP spid="17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Nodes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CCNode</a:t>
            </a:r>
            <a:endParaRPr lang="de-CH" dirty="0" smtClean="0"/>
          </a:p>
          <a:p>
            <a:pPr lvl="1"/>
            <a:r>
              <a:rPr lang="de-CH" dirty="0" smtClean="0"/>
              <a:t>Superklasse in Cococs2D</a:t>
            </a:r>
          </a:p>
          <a:p>
            <a:pPr lvl="1"/>
            <a:r>
              <a:rPr lang="de-CH" dirty="0" smtClean="0"/>
              <a:t>Objekt auf dem Bildschirm</a:t>
            </a:r>
          </a:p>
          <a:p>
            <a:pPr lvl="1"/>
            <a:endParaRPr lang="de-CH" dirty="0"/>
          </a:p>
          <a:p>
            <a:pPr lvl="1"/>
            <a:r>
              <a:rPr lang="de-CH" dirty="0" err="1" smtClean="0"/>
              <a:t>moveBy</a:t>
            </a:r>
            <a:r>
              <a:rPr lang="de-CH" dirty="0" smtClean="0"/>
              <a:t>, </a:t>
            </a:r>
            <a:r>
              <a:rPr lang="de-CH" dirty="0" err="1" smtClean="0"/>
              <a:t>moveTo</a:t>
            </a:r>
            <a:endParaRPr lang="de-CH" dirty="0" smtClean="0"/>
          </a:p>
          <a:p>
            <a:pPr lvl="1"/>
            <a:r>
              <a:rPr lang="de-CH" dirty="0" err="1" smtClean="0"/>
              <a:t>rotateBy</a:t>
            </a:r>
            <a:endParaRPr lang="de-CH" dirty="0" smtClean="0"/>
          </a:p>
          <a:p>
            <a:pPr lvl="1"/>
            <a:r>
              <a:rPr lang="de-CH" dirty="0" err="1" smtClean="0"/>
              <a:t>scale</a:t>
            </a:r>
            <a:endParaRPr lang="de-CH" dirty="0"/>
          </a:p>
        </p:txBody>
      </p:sp>
      <p:grpSp>
        <p:nvGrpSpPr>
          <p:cNvPr id="6" name="Gruppierung 5"/>
          <p:cNvGrpSpPr/>
          <p:nvPr/>
        </p:nvGrpSpPr>
        <p:grpSpPr>
          <a:xfrm>
            <a:off x="5444979" y="3086626"/>
            <a:ext cx="1077848" cy="1077893"/>
            <a:chOff x="5853262" y="3258152"/>
            <a:chExt cx="1077848" cy="1077893"/>
          </a:xfrm>
        </p:grpSpPr>
        <p:sp>
          <p:nvSpPr>
            <p:cNvPr id="4" name="Abgerundetes Rechteck 3"/>
            <p:cNvSpPr/>
            <p:nvPr/>
          </p:nvSpPr>
          <p:spPr>
            <a:xfrm>
              <a:off x="5853262" y="3258152"/>
              <a:ext cx="1077848" cy="107789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6260516" y="3666465"/>
              <a:ext cx="262311" cy="2623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351066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00092 L 0.10509 0.13975 " pathEditMode="relative" ptsTypes="AA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Sprites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CCNode</a:t>
            </a:r>
            <a:r>
              <a:rPr lang="de-CH" dirty="0" smtClean="0"/>
              <a:t>-Subklasse</a:t>
            </a:r>
          </a:p>
          <a:p>
            <a:r>
              <a:rPr lang="de-CH" dirty="0" smtClean="0"/>
              <a:t>Darstellung von Grafiken</a:t>
            </a:r>
          </a:p>
          <a:p>
            <a:r>
              <a:rPr lang="de-CH" dirty="0" smtClean="0"/>
              <a:t>Wichtigste Oberklasse im Projekt</a:t>
            </a:r>
          </a:p>
        </p:txBody>
      </p:sp>
      <p:pic>
        <p:nvPicPr>
          <p:cNvPr id="1028" name="Picture 4" descr="C:\Users\toviloil\Desktop\mario-fire-jump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1952" y="2594884"/>
            <a:ext cx="1554616" cy="310923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Idee</a:t>
            </a:r>
          </a:p>
          <a:p>
            <a:r>
              <a:rPr lang="de-CH" dirty="0" smtClean="0"/>
              <a:t>Planung/Umsetzung</a:t>
            </a:r>
          </a:p>
          <a:p>
            <a:r>
              <a:rPr lang="de-CH" dirty="0" smtClean="0"/>
              <a:t>Demo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1371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Sprite-Sheet 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Zusammenstellung von Sprites oder Sprite-Frames</a:t>
            </a:r>
          </a:p>
          <a:p>
            <a:pPr lvl="1"/>
            <a:r>
              <a:rPr lang="de-CH" dirty="0" smtClean="0"/>
              <a:t>Werden „</a:t>
            </a:r>
            <a:r>
              <a:rPr lang="de-CH" dirty="0" err="1" smtClean="0"/>
              <a:t>gecachet</a:t>
            </a:r>
            <a:r>
              <a:rPr lang="de-CH" dirty="0" smtClean="0"/>
              <a:t>“</a:t>
            </a:r>
          </a:p>
          <a:p>
            <a:pPr lvl="1"/>
            <a:r>
              <a:rPr lang="de-CH" dirty="0" smtClean="0"/>
              <a:t>Bessere Performance</a:t>
            </a:r>
          </a:p>
          <a:p>
            <a:r>
              <a:rPr lang="de-CH" dirty="0" smtClean="0"/>
              <a:t>Resultat</a:t>
            </a:r>
          </a:p>
          <a:p>
            <a:pPr lvl="1"/>
            <a:r>
              <a:rPr lang="de-CH" dirty="0" smtClean="0"/>
              <a:t>Sprite-</a:t>
            </a:r>
            <a:r>
              <a:rPr lang="de-CH" dirty="0" smtClean="0"/>
              <a:t>Sheet</a:t>
            </a:r>
          </a:p>
          <a:p>
            <a:pPr lvl="1"/>
            <a:r>
              <a:rPr lang="de-CH" dirty="0" smtClean="0"/>
              <a:t>Sprite</a:t>
            </a:r>
            <a:r>
              <a:rPr lang="de-CH" dirty="0" smtClean="0"/>
              <a:t>-Sheet-</a:t>
            </a:r>
            <a:r>
              <a:rPr lang="de-CH" dirty="0" smtClean="0"/>
              <a:t>Plist</a:t>
            </a:r>
            <a:endParaRPr lang="de-CH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2432140" y="4440488"/>
            <a:ext cx="936446" cy="3558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 descr="http://www.macforensicslab.com/ProductsAndServices/images/plis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1917" y="5468757"/>
            <a:ext cx="1219200" cy="121920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163006" y="5824081"/>
            <a:ext cx="4830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000" dirty="0" smtClean="0"/>
              <a:t>+</a:t>
            </a:r>
            <a:endParaRPr lang="de-CH" sz="4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Datenmodell - </a:t>
            </a:r>
            <a:r>
              <a:rPr lang="de-CH" dirty="0" err="1" smtClean="0"/>
              <a:t>Plist</a:t>
            </a:r>
            <a:r>
              <a:rPr lang="de-CH" dirty="0" smtClean="0"/>
              <a:t> Files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„Property List“ Files</a:t>
            </a:r>
          </a:p>
          <a:p>
            <a:pPr lvl="1"/>
            <a:r>
              <a:rPr lang="de-CH" dirty="0" smtClean="0"/>
              <a:t>Erweiterung von XML</a:t>
            </a:r>
          </a:p>
          <a:p>
            <a:pPr lvl="1"/>
            <a:r>
              <a:rPr lang="de-CH" dirty="0" err="1" smtClean="0"/>
              <a:t>Serialisierung</a:t>
            </a:r>
            <a:r>
              <a:rPr lang="de-CH" dirty="0" smtClean="0"/>
              <a:t> von Daten</a:t>
            </a:r>
          </a:p>
          <a:p>
            <a:r>
              <a:rPr lang="de-CH" dirty="0" smtClean="0"/>
              <a:t>Unser Gebrauch</a:t>
            </a:r>
          </a:p>
          <a:p>
            <a:pPr lvl="1"/>
            <a:r>
              <a:rPr lang="de-CH" dirty="0" smtClean="0"/>
              <a:t>Entwicklerinformationen</a:t>
            </a:r>
          </a:p>
          <a:p>
            <a:pPr lvl="1"/>
            <a:r>
              <a:rPr lang="de-CH" dirty="0" smtClean="0"/>
              <a:t>Animationen der Spielelemente</a:t>
            </a:r>
          </a:p>
          <a:p>
            <a:pPr lvl="1"/>
            <a:r>
              <a:rPr lang="de-CH" dirty="0" smtClean="0"/>
              <a:t>Level-Metainformationen</a:t>
            </a:r>
          </a:p>
          <a:p>
            <a:endParaRPr lang="de-CH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ung 1"/>
          <p:cNvGrpSpPr/>
          <p:nvPr/>
        </p:nvGrpSpPr>
        <p:grpSpPr>
          <a:xfrm>
            <a:off x="3810144" y="2246324"/>
            <a:ext cx="5080191" cy="2327388"/>
            <a:chOff x="3582613" y="3015226"/>
            <a:chExt cx="4810747" cy="2018087"/>
          </a:xfrm>
        </p:grpSpPr>
        <p:pic>
          <p:nvPicPr>
            <p:cNvPr id="4097" name="Picture 1" descr="Unbenannt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3601"/>
            <a:stretch/>
          </p:blipFill>
          <p:spPr bwMode="auto">
            <a:xfrm>
              <a:off x="3582613" y="3015226"/>
              <a:ext cx="4810747" cy="574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1" descr="Unbenannt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475" b="66282"/>
            <a:stretch/>
          </p:blipFill>
          <p:spPr bwMode="auto">
            <a:xfrm>
              <a:off x="3582613" y="3575686"/>
              <a:ext cx="4810747" cy="1457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" name="Picture 1" descr="Unbenannt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73" y="1491021"/>
            <a:ext cx="2773421" cy="51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Geschweifte Klammer rechts 6"/>
          <p:cNvSpPr/>
          <p:nvPr/>
        </p:nvSpPr>
        <p:spPr>
          <a:xfrm>
            <a:off x="2980494" y="1561775"/>
            <a:ext cx="829650" cy="2135654"/>
          </a:xfrm>
          <a:prstGeom prst="rightBrace">
            <a:avLst>
              <a:gd name="adj1" fmla="val 8333"/>
              <a:gd name="adj2" fmla="val 77149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0573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Unbenannt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73" y="1491021"/>
            <a:ext cx="2773421" cy="51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uppierung 4"/>
          <p:cNvGrpSpPr/>
          <p:nvPr/>
        </p:nvGrpSpPr>
        <p:grpSpPr>
          <a:xfrm>
            <a:off x="3672095" y="2669938"/>
            <a:ext cx="5076213" cy="2722676"/>
            <a:chOff x="1149782" y="2291753"/>
            <a:chExt cx="5076213" cy="2722676"/>
          </a:xfrm>
        </p:grpSpPr>
        <p:pic>
          <p:nvPicPr>
            <p:cNvPr id="2" name="Picture 1" descr="Unbenannt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3726"/>
            <a:stretch/>
          </p:blipFill>
          <p:spPr bwMode="auto">
            <a:xfrm>
              <a:off x="1149782" y="2526450"/>
              <a:ext cx="5076213" cy="2487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1" descr="Unbenannt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236" b="55286"/>
            <a:stretch/>
          </p:blipFill>
          <p:spPr bwMode="auto">
            <a:xfrm>
              <a:off x="1149782" y="2291753"/>
              <a:ext cx="5076213" cy="234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Geschweifte Klammer rechts 5"/>
          <p:cNvSpPr/>
          <p:nvPr/>
        </p:nvSpPr>
        <p:spPr>
          <a:xfrm>
            <a:off x="2980494" y="3686132"/>
            <a:ext cx="691601" cy="2978589"/>
          </a:xfrm>
          <a:prstGeom prst="rightBrace">
            <a:avLst>
              <a:gd name="adj1" fmla="val 8333"/>
              <a:gd name="adj2" fmla="val 25434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0546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7262" y="1828158"/>
            <a:ext cx="7329477" cy="320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82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Datenmodell – </a:t>
            </a:r>
            <a:r>
              <a:rPr lang="de-CH" dirty="0" err="1" smtClean="0"/>
              <a:t>Tile-Maps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CH" dirty="0" err="1" smtClean="0"/>
              <a:t>Tile-Maps</a:t>
            </a:r>
            <a:endParaRPr lang="de-CH" dirty="0" smtClean="0"/>
          </a:p>
          <a:p>
            <a:pPr lvl="1"/>
            <a:r>
              <a:rPr lang="de-CH" dirty="0" smtClean="0"/>
              <a:t>Anordnung der Spielelemente</a:t>
            </a:r>
          </a:p>
          <a:p>
            <a:pPr lvl="1"/>
            <a:r>
              <a:rPr lang="de-CH" dirty="0" smtClean="0"/>
              <a:t>Gute Integration</a:t>
            </a:r>
          </a:p>
          <a:p>
            <a:r>
              <a:rPr lang="de-CH" dirty="0" err="1" smtClean="0"/>
              <a:t>Map</a:t>
            </a:r>
            <a:endParaRPr lang="de-CH" dirty="0" smtClean="0"/>
          </a:p>
          <a:p>
            <a:pPr lvl="1"/>
            <a:r>
              <a:rPr lang="de-CH" dirty="0" smtClean="0"/>
              <a:t>Mehrere </a:t>
            </a:r>
            <a:r>
              <a:rPr lang="de-CH" dirty="0" err="1" smtClean="0"/>
              <a:t>Layers</a:t>
            </a:r>
            <a:endParaRPr lang="de-CH" dirty="0" smtClean="0"/>
          </a:p>
          <a:p>
            <a:pPr lvl="2"/>
            <a:r>
              <a:rPr lang="de-CH" dirty="0" err="1" smtClean="0"/>
              <a:t>Object</a:t>
            </a:r>
            <a:r>
              <a:rPr lang="de-CH" dirty="0" smtClean="0"/>
              <a:t>-Layer </a:t>
            </a:r>
            <a:r>
              <a:rPr lang="de-CH" dirty="0" smtClean="0">
                <a:sym typeface="Wingdings" pitchFamily="2" charset="2"/>
              </a:rPr>
              <a:t> Unsichtbare Objekte</a:t>
            </a:r>
            <a:endParaRPr lang="de-CH" dirty="0" smtClean="0"/>
          </a:p>
          <a:p>
            <a:pPr lvl="2"/>
            <a:r>
              <a:rPr lang="de-CH" dirty="0" err="1" smtClean="0"/>
              <a:t>Tile</a:t>
            </a:r>
            <a:r>
              <a:rPr lang="de-CH" dirty="0" smtClean="0"/>
              <a:t>-Layer </a:t>
            </a:r>
            <a:r>
              <a:rPr lang="de-CH" dirty="0" smtClean="0">
                <a:sym typeface="Wingdings" pitchFamily="2" charset="2"/>
              </a:rPr>
              <a:t> Sprites</a:t>
            </a:r>
            <a:endParaRPr lang="de-CH" dirty="0" smtClean="0"/>
          </a:p>
          <a:p>
            <a:r>
              <a:rPr lang="de-CH" dirty="0" err="1" smtClean="0"/>
              <a:t>Tiles</a:t>
            </a:r>
            <a:endParaRPr lang="de-CH" dirty="0" smtClean="0"/>
          </a:p>
          <a:p>
            <a:pPr lvl="1"/>
            <a:r>
              <a:rPr lang="de-CH" dirty="0" smtClean="0"/>
              <a:t>Ein Feld in der </a:t>
            </a:r>
            <a:r>
              <a:rPr lang="de-CH" dirty="0" err="1" smtClean="0"/>
              <a:t>Map</a:t>
            </a:r>
            <a:endParaRPr lang="de-CH" dirty="0" smtClean="0"/>
          </a:p>
          <a:p>
            <a:pPr lvl="1"/>
            <a:r>
              <a:rPr lang="de-CH" dirty="0" smtClean="0"/>
              <a:t>Properties </a:t>
            </a:r>
            <a:r>
              <a:rPr lang="de-CH" dirty="0" err="1" smtClean="0"/>
              <a:t>zuweisbar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75273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Bildschirmfoto 2013-06-02 um 16.26.3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50" r="32897" b="36989"/>
          <a:stretch/>
        </p:blipFill>
        <p:spPr>
          <a:xfrm>
            <a:off x="531756" y="1262944"/>
            <a:ext cx="8080489" cy="433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54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548" y="1451655"/>
            <a:ext cx="3622061" cy="30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8763" y="2379662"/>
            <a:ext cx="5395979" cy="38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>
            <a:off x="1785257" y="2177143"/>
            <a:ext cx="2765038" cy="725714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94" y="1828801"/>
            <a:ext cx="8043114" cy="3852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Performance-Probleme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Grosse</a:t>
            </a:r>
            <a:r>
              <a:rPr lang="de-CH" dirty="0" smtClean="0"/>
              <a:t> </a:t>
            </a:r>
            <a:r>
              <a:rPr lang="de-CH" dirty="0" err="1" smtClean="0"/>
              <a:t>Map</a:t>
            </a:r>
            <a:endParaRPr lang="de-CH" dirty="0" smtClean="0"/>
          </a:p>
          <a:p>
            <a:pPr lvl="1"/>
            <a:r>
              <a:rPr lang="de-CH" dirty="0" smtClean="0"/>
              <a:t>Viele Objekte im Speicher</a:t>
            </a:r>
          </a:p>
          <a:p>
            <a:pPr lvl="2"/>
            <a:r>
              <a:rPr lang="de-CH" dirty="0" smtClean="0"/>
              <a:t>Aufwändige </a:t>
            </a:r>
            <a:r>
              <a:rPr lang="de-CH" dirty="0" err="1" smtClean="0"/>
              <a:t>Collision-Detection</a:t>
            </a:r>
            <a:endParaRPr lang="de-CH" dirty="0" smtClean="0"/>
          </a:p>
          <a:p>
            <a:r>
              <a:rPr lang="de-CH" dirty="0" smtClean="0"/>
              <a:t>Lösung</a:t>
            </a:r>
          </a:p>
          <a:p>
            <a:pPr lvl="1"/>
            <a:r>
              <a:rPr lang="de-CH" dirty="0" smtClean="0"/>
              <a:t>Dynamisches </a:t>
            </a:r>
            <a:r>
              <a:rPr lang="de-CH" dirty="0" smtClean="0"/>
              <a:t>Lesen</a:t>
            </a:r>
            <a:endParaRPr lang="de-CH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Idee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Kindheitstraum</a:t>
            </a:r>
          </a:p>
          <a:p>
            <a:pPr lvl="1"/>
            <a:r>
              <a:rPr lang="de-CH" dirty="0" smtClean="0"/>
              <a:t>Spiel entwickeln</a:t>
            </a:r>
          </a:p>
          <a:p>
            <a:r>
              <a:rPr lang="de-CH" dirty="0" smtClean="0"/>
              <a:t>Berühmtes Spiel</a:t>
            </a:r>
          </a:p>
          <a:p>
            <a:pPr lvl="1"/>
            <a:r>
              <a:rPr lang="en-US" dirty="0" smtClean="0">
                <a:sym typeface="Wingdings"/>
              </a:rPr>
              <a:t>Super Mario Bros.</a:t>
            </a:r>
          </a:p>
          <a:p>
            <a:pPr lvl="1"/>
            <a:r>
              <a:rPr lang="en-US" dirty="0" smtClean="0">
                <a:sym typeface="Wingdings"/>
              </a:rPr>
              <a:t>The legend </a:t>
            </a:r>
            <a:r>
              <a:rPr lang="en-US" dirty="0">
                <a:sym typeface="Wingdings"/>
              </a:rPr>
              <a:t>o</a:t>
            </a:r>
            <a:r>
              <a:rPr lang="en-US" dirty="0" smtClean="0">
                <a:sym typeface="Wingdings"/>
              </a:rPr>
              <a:t>f Zelda</a:t>
            </a:r>
          </a:p>
          <a:p>
            <a:pPr lvl="2"/>
            <a:r>
              <a:rPr lang="en-US" dirty="0" err="1">
                <a:sym typeface="Wingdings"/>
              </a:rPr>
              <a:t>z</a:t>
            </a:r>
            <a:r>
              <a:rPr lang="en-US" dirty="0" err="1" smtClean="0">
                <a:sym typeface="Wingdings"/>
              </a:rPr>
              <a:t>u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komplex</a:t>
            </a:r>
            <a:endParaRPr lang="en-US" dirty="0" smtClean="0">
              <a:sym typeface="Wingdings"/>
            </a:endParaRPr>
          </a:p>
        </p:txBody>
      </p:sp>
      <p:pic>
        <p:nvPicPr>
          <p:cNvPr id="4" name="Picture 3" descr="20620_8_bit_super_mario_bros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4580">
            <a:off x="5785494" y="4242975"/>
            <a:ext cx="3429392" cy="257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95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Physik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Vergleich jeder mit jedem</a:t>
            </a:r>
          </a:p>
          <a:p>
            <a:pPr lvl="1"/>
            <a:r>
              <a:rPr lang="de-CH" dirty="0" smtClean="0"/>
              <a:t>Wird in jedem update</a:t>
            </a:r>
          </a:p>
          <a:p>
            <a:r>
              <a:rPr lang="de-CH" dirty="0" smtClean="0"/>
              <a:t>Verschiedene Körper-Typen</a:t>
            </a:r>
          </a:p>
          <a:p>
            <a:pPr lvl="1"/>
            <a:r>
              <a:rPr lang="de-CH" dirty="0" smtClean="0"/>
              <a:t>Statisch</a:t>
            </a:r>
          </a:p>
          <a:p>
            <a:pPr lvl="1"/>
            <a:r>
              <a:rPr lang="de-CH" dirty="0" smtClean="0"/>
              <a:t>Dynamisch </a:t>
            </a:r>
          </a:p>
          <a:p>
            <a:pPr lvl="1"/>
            <a:r>
              <a:rPr lang="de-CH" dirty="0" smtClean="0"/>
              <a:t>Semi</a:t>
            </a:r>
            <a:r>
              <a:rPr lang="de-CH" dirty="0" smtClean="0"/>
              <a:t>-</a:t>
            </a:r>
            <a:r>
              <a:rPr lang="de-CH" dirty="0" smtClean="0"/>
              <a:t>Dynamisch</a:t>
            </a:r>
            <a:endParaRPr lang="de-CH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4004" y="4920343"/>
            <a:ext cx="1291091" cy="1291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6323" name="Picture 3" descr="C:\Users\toviloil\Desktop\mario-fire-jump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44004" y="1079387"/>
            <a:ext cx="1356519" cy="2713038"/>
          </a:xfrm>
          <a:prstGeom prst="rect">
            <a:avLst/>
          </a:prstGeom>
          <a:noFill/>
        </p:spPr>
      </p:pic>
      <p:cxnSp>
        <p:nvCxnSpPr>
          <p:cNvPr id="7" name="Straight Arrow Connector 6"/>
          <p:cNvCxnSpPr/>
          <p:nvPr/>
        </p:nvCxnSpPr>
        <p:spPr>
          <a:xfrm>
            <a:off x="5308600" y="4920343"/>
            <a:ext cx="0" cy="502557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24500" y="2514600"/>
            <a:ext cx="336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collisionWithGameObject:g2</a:t>
            </a:r>
            <a:br>
              <a:rPr lang="de-CH" dirty="0" smtClean="0"/>
            </a:br>
            <a:r>
              <a:rPr lang="de-CH" dirty="0" err="1" smtClean="0"/>
              <a:t>edge</a:t>
            </a:r>
            <a:r>
              <a:rPr lang="de-CH" dirty="0" smtClean="0"/>
              <a:t>: </a:t>
            </a:r>
            <a:r>
              <a:rPr lang="de-CH" dirty="0" err="1" smtClean="0"/>
              <a:t>STRectEdgeMinY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5676900" y="5099734"/>
            <a:ext cx="336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collisionWithGameObject:g1</a:t>
            </a:r>
            <a:br>
              <a:rPr lang="de-CH" dirty="0" smtClean="0"/>
            </a:br>
            <a:r>
              <a:rPr lang="de-CH" dirty="0" err="1" smtClean="0"/>
              <a:t>edge</a:t>
            </a:r>
            <a:r>
              <a:rPr lang="de-CH" dirty="0" smtClean="0"/>
              <a:t>: </a:t>
            </a:r>
            <a:r>
              <a:rPr lang="de-CH" dirty="0" err="1" smtClean="0"/>
              <a:t>STRectEdgeMaxY</a:t>
            </a:r>
            <a:endParaRPr lang="de-CH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59259E-6 L 3.05556E-6 0.2319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.23195 L 3.05556E-6 0.1634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4004" y="1869054"/>
            <a:ext cx="1291091" cy="1291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6323" name="Picture 3" descr="C:\Users\toviloil\Desktop\mario-fire-jump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78576" y="3743215"/>
            <a:ext cx="1356519" cy="2713038"/>
          </a:xfrm>
          <a:prstGeom prst="rect">
            <a:avLst/>
          </a:prstGeom>
          <a:noFill/>
        </p:spPr>
      </p:pic>
      <p:cxnSp>
        <p:nvCxnSpPr>
          <p:cNvPr id="7" name="Straight Arrow Connector 6"/>
          <p:cNvCxnSpPr/>
          <p:nvPr/>
        </p:nvCxnSpPr>
        <p:spPr>
          <a:xfrm>
            <a:off x="5308600" y="2658374"/>
            <a:ext cx="0" cy="502557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24500" y="2335208"/>
            <a:ext cx="336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collisionWithGameObject:g2</a:t>
            </a:r>
            <a:br>
              <a:rPr lang="de-CH" dirty="0" smtClean="0"/>
            </a:br>
            <a:r>
              <a:rPr lang="de-CH" dirty="0" err="1" smtClean="0"/>
              <a:t>edge</a:t>
            </a:r>
            <a:r>
              <a:rPr lang="de-CH" dirty="0" smtClean="0"/>
              <a:t>: </a:t>
            </a:r>
            <a:r>
              <a:rPr lang="de-CH" dirty="0" err="1" smtClean="0"/>
              <a:t>STRectEdgeMinY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5676900" y="4453403"/>
            <a:ext cx="336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collisionWithGameObject:g1</a:t>
            </a:r>
            <a:br>
              <a:rPr lang="de-CH" dirty="0" smtClean="0"/>
            </a:br>
            <a:r>
              <a:rPr lang="de-CH" dirty="0" err="1" smtClean="0"/>
              <a:t>edge</a:t>
            </a:r>
            <a:r>
              <a:rPr lang="de-CH" dirty="0" smtClean="0"/>
              <a:t>: </a:t>
            </a:r>
            <a:r>
              <a:rPr lang="de-CH" dirty="0" err="1" smtClean="0"/>
              <a:t>STRectEdgeMaxY</a:t>
            </a:r>
            <a:endParaRPr lang="de-CH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48148E-6 L 1.11111E-6 -0.15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0.15093 L 1.11111E-6 -0.0824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Verkauf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Copyright Probleme</a:t>
            </a:r>
          </a:p>
          <a:p>
            <a:r>
              <a:rPr lang="de-CH" dirty="0" smtClean="0"/>
              <a:t>Übernahme von</a:t>
            </a:r>
          </a:p>
          <a:p>
            <a:pPr lvl="1"/>
            <a:r>
              <a:rPr lang="de-CH" dirty="0" smtClean="0"/>
              <a:t>Grafiken</a:t>
            </a:r>
          </a:p>
          <a:p>
            <a:pPr lvl="1"/>
            <a:r>
              <a:rPr lang="de-CH" dirty="0" smtClean="0"/>
              <a:t>Musik</a:t>
            </a:r>
          </a:p>
          <a:p>
            <a:pPr lvl="1"/>
            <a:r>
              <a:rPr lang="de-CH" dirty="0" err="1" smtClean="0"/>
              <a:t>Gameplay</a:t>
            </a:r>
            <a:endParaRPr lang="de-CH" dirty="0" smtClean="0"/>
          </a:p>
          <a:p>
            <a:r>
              <a:rPr lang="de-CH" dirty="0" err="1" smtClean="0"/>
              <a:t>Grosse</a:t>
            </a:r>
            <a:r>
              <a:rPr lang="de-CH" dirty="0" smtClean="0"/>
              <a:t> </a:t>
            </a:r>
            <a:r>
              <a:rPr lang="de-CH" dirty="0" err="1" smtClean="0"/>
              <a:t>Kentnisse</a:t>
            </a:r>
            <a:r>
              <a:rPr lang="de-CH" dirty="0" smtClean="0"/>
              <a:t> erhalten</a:t>
            </a:r>
          </a:p>
          <a:p>
            <a:pPr lvl="1"/>
            <a:r>
              <a:rPr lang="de-CH" dirty="0" smtClean="0"/>
              <a:t>Start </a:t>
            </a:r>
            <a:r>
              <a:rPr lang="de-CH" dirty="0" smtClean="0"/>
              <a:t>eines eigenen Projekts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1674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 - Ilija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sz="4000" b="1" dirty="0" smtClean="0">
                <a:solidFill>
                  <a:srgbClr val="405B03"/>
                </a:solidFill>
              </a:rPr>
              <a:t>+</a:t>
            </a:r>
          </a:p>
          <a:p>
            <a:r>
              <a:rPr lang="de-CH" dirty="0" smtClean="0"/>
              <a:t>Sehr interessantes und lehrreiches Projekt</a:t>
            </a:r>
          </a:p>
          <a:p>
            <a:r>
              <a:rPr lang="de-CH" dirty="0" smtClean="0"/>
              <a:t>Verwirklichung eines Kindheitstraums</a:t>
            </a:r>
          </a:p>
          <a:p>
            <a:r>
              <a:rPr lang="de-CH" dirty="0" smtClean="0"/>
              <a:t>Gute Zusammenarbeit</a:t>
            </a:r>
          </a:p>
          <a:p>
            <a:r>
              <a:rPr lang="de-CH" dirty="0" err="1" smtClean="0"/>
              <a:t>Assembly</a:t>
            </a:r>
            <a:r>
              <a:rPr lang="de-CH" dirty="0" smtClean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130657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 - Ilija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sz="4300" b="1" dirty="0" smtClean="0">
                <a:solidFill>
                  <a:srgbClr val="FF0000"/>
                </a:solidFill>
              </a:rPr>
              <a:t>-</a:t>
            </a:r>
            <a:endParaRPr lang="de-CH" sz="4300" b="1" dirty="0">
              <a:solidFill>
                <a:srgbClr val="FF0000"/>
              </a:solidFill>
            </a:endParaRPr>
          </a:p>
          <a:p>
            <a:r>
              <a:rPr lang="de-CH" dirty="0"/>
              <a:t>Grosser Zeitdruck</a:t>
            </a:r>
          </a:p>
          <a:p>
            <a:r>
              <a:rPr lang="de-CH" dirty="0"/>
              <a:t>Nicht vermarkt </a:t>
            </a:r>
            <a:r>
              <a:rPr lang="en-US" dirty="0" smtClean="0">
                <a:sym typeface="Wingdings"/>
              </a:rPr>
              <a:t> </a:t>
            </a:r>
            <a:r>
              <a:rPr lang="de-CH" dirty="0" smtClean="0"/>
              <a:t>Copyrights</a:t>
            </a:r>
            <a:endParaRPr lang="de-CH" dirty="0" smtClean="0"/>
          </a:p>
          <a:p>
            <a:pPr lvl="1"/>
            <a:r>
              <a:rPr lang="de-CH" sz="2000" dirty="0" smtClean="0"/>
              <a:t>Hätte </a:t>
            </a:r>
            <a:r>
              <a:rPr lang="de-CH" sz="2000" dirty="0"/>
              <a:t>sich gut verkauft</a:t>
            </a:r>
          </a:p>
        </p:txBody>
      </p:sp>
    </p:spTree>
    <p:extLst>
      <p:ext uri="{BB962C8B-B14F-4D97-AF65-F5344CB8AC3E}">
        <p14:creationId xmlns:p14="http://schemas.microsoft.com/office/powerpoint/2010/main" val="109088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 - Lukas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sz="4000" b="1" dirty="0" smtClean="0">
                <a:solidFill>
                  <a:srgbClr val="405B03"/>
                </a:solidFill>
              </a:rPr>
              <a:t>+</a:t>
            </a:r>
          </a:p>
          <a:p>
            <a:r>
              <a:rPr lang="de-CH" dirty="0" smtClean="0"/>
              <a:t>Lernen an echtem Projekt</a:t>
            </a:r>
          </a:p>
          <a:p>
            <a:r>
              <a:rPr lang="de-CH" dirty="0" smtClean="0"/>
              <a:t>Gute gegenseitige Unterstützung</a:t>
            </a:r>
          </a:p>
          <a:p>
            <a:r>
              <a:rPr lang="de-CH" dirty="0" smtClean="0"/>
              <a:t>Grundstein für Zukunft</a:t>
            </a:r>
          </a:p>
        </p:txBody>
      </p:sp>
    </p:spTree>
    <p:extLst>
      <p:ext uri="{BB962C8B-B14F-4D97-AF65-F5344CB8AC3E}">
        <p14:creationId xmlns:p14="http://schemas.microsoft.com/office/powerpoint/2010/main" val="116502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 - Lukas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sz="4300" b="1" dirty="0" smtClean="0">
                <a:solidFill>
                  <a:srgbClr val="FF0000"/>
                </a:solidFill>
              </a:rPr>
              <a:t>-</a:t>
            </a:r>
            <a:endParaRPr lang="de-CH" sz="4300" b="1" dirty="0">
              <a:solidFill>
                <a:srgbClr val="FF0000"/>
              </a:solidFill>
            </a:endParaRPr>
          </a:p>
          <a:p>
            <a:r>
              <a:rPr lang="de-CH" dirty="0" smtClean="0"/>
              <a:t>Zeitdruck durch hohe Ziele</a:t>
            </a:r>
          </a:p>
        </p:txBody>
      </p:sp>
    </p:spTree>
    <p:extLst>
      <p:ext uri="{BB962C8B-B14F-4D97-AF65-F5344CB8AC3E}">
        <p14:creationId xmlns:p14="http://schemas.microsoft.com/office/powerpoint/2010/main" val="119052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/>
          </p:cNvSpPr>
          <p:nvPr/>
        </p:nvSpPr>
        <p:spPr>
          <a:xfrm>
            <a:off x="457200" y="226345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8000" dirty="0" smtClean="0"/>
              <a:t>Demo</a:t>
            </a:r>
            <a:endParaRPr lang="de-CH" sz="8000" dirty="0"/>
          </a:p>
        </p:txBody>
      </p:sp>
    </p:spTree>
    <p:extLst>
      <p:ext uri="{BB962C8B-B14F-4D97-AF65-F5344CB8AC3E}">
        <p14:creationId xmlns:p14="http://schemas.microsoft.com/office/powerpoint/2010/main" val="216940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Fragen?</a:t>
            </a: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19900" dirty="0" smtClean="0"/>
              <a:t>?</a:t>
            </a:r>
            <a:endParaRPr lang="de-CH" sz="19900" dirty="0"/>
          </a:p>
        </p:txBody>
      </p:sp>
    </p:spTree>
    <p:extLst>
      <p:ext uri="{BB962C8B-B14F-4D97-AF65-F5344CB8AC3E}">
        <p14:creationId xmlns:p14="http://schemas.microsoft.com/office/powerpoint/2010/main" val="268222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Idee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Umsetzung auf neuer Technologie</a:t>
            </a:r>
          </a:p>
          <a:p>
            <a:pPr lvl="1"/>
            <a:r>
              <a:rPr lang="de-CH" dirty="0" err="1" smtClean="0"/>
              <a:t>iPhone</a:t>
            </a:r>
            <a:endParaRPr lang="de-CH" dirty="0" smtClean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6690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/>
          </p:cNvSpPr>
          <p:nvPr/>
        </p:nvSpPr>
        <p:spPr>
          <a:xfrm>
            <a:off x="457200" y="226345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6000" dirty="0" smtClean="0"/>
              <a:t>Danke für die Aufmerksamkeit!</a:t>
            </a:r>
            <a:endParaRPr lang="de-CH" sz="6000" dirty="0"/>
          </a:p>
        </p:txBody>
      </p:sp>
    </p:spTree>
    <p:extLst>
      <p:ext uri="{BB962C8B-B14F-4D97-AF65-F5344CB8AC3E}">
        <p14:creationId xmlns:p14="http://schemas.microsoft.com/office/powerpoint/2010/main" val="427191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Voranalyse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Ist-Zustand &amp; </a:t>
            </a:r>
            <a:r>
              <a:rPr lang="de-CH" dirty="0"/>
              <a:t>Soll-</a:t>
            </a:r>
            <a:r>
              <a:rPr lang="de-CH" dirty="0" smtClean="0"/>
              <a:t>Zustand</a:t>
            </a:r>
          </a:p>
          <a:p>
            <a:r>
              <a:rPr lang="de-CH" dirty="0" smtClean="0"/>
              <a:t>Ziele</a:t>
            </a:r>
          </a:p>
          <a:p>
            <a:r>
              <a:rPr lang="de-CH" dirty="0" smtClean="0"/>
              <a:t>Lösungsvarianten</a:t>
            </a:r>
          </a:p>
          <a:p>
            <a:pPr lvl="1"/>
            <a:r>
              <a:rPr lang="de-CH" dirty="0" smtClean="0"/>
              <a:t>Cocos2D</a:t>
            </a:r>
          </a:p>
          <a:p>
            <a:pPr lvl="1"/>
            <a:r>
              <a:rPr lang="de-CH" dirty="0" smtClean="0"/>
              <a:t>Cocos2D-5</a:t>
            </a:r>
          </a:p>
          <a:p>
            <a:pPr lvl="1"/>
            <a:r>
              <a:rPr lang="de-CH" dirty="0" smtClean="0"/>
              <a:t>OpenGL</a:t>
            </a:r>
          </a:p>
          <a:p>
            <a:pPr lvl="1"/>
            <a:r>
              <a:rPr lang="de-CH" dirty="0" err="1" smtClean="0"/>
              <a:t>Sparrow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02581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Vergleich</a:t>
            </a:r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Cocos2D</a:t>
            </a:r>
            <a:endParaRPr lang="de-CH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 smtClean="0"/>
              <a:t>OpenGL</a:t>
            </a:r>
            <a:endParaRPr lang="de-CH" dirty="0"/>
          </a:p>
        </p:txBody>
      </p:sp>
      <p:pic>
        <p:nvPicPr>
          <p:cNvPr id="13" name="Inhaltsplatzhalter 12" descr="cocos2d.png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432" r="-33432"/>
          <a:stretch>
            <a:fillRect/>
          </a:stretch>
        </p:blipFill>
        <p:spPr>
          <a:xfrm>
            <a:off x="741363" y="3160713"/>
            <a:ext cx="3767137" cy="2890837"/>
          </a:xfrm>
          <a:prstGeom prst="rect">
            <a:avLst/>
          </a:prstGeom>
        </p:spPr>
      </p:pic>
      <p:pic>
        <p:nvPicPr>
          <p:cNvPr id="14" name="Inhaltsplatzhalter 13" descr="opengl.png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418" r="-33418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35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Entscheid</a:t>
            </a: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Cocos2D</a:t>
            </a:r>
          </a:p>
          <a:p>
            <a:r>
              <a:rPr lang="de-CH" dirty="0" err="1" smtClean="0"/>
              <a:t>Objective</a:t>
            </a:r>
            <a:r>
              <a:rPr lang="de-CH" dirty="0" smtClean="0"/>
              <a:t> C</a:t>
            </a:r>
          </a:p>
          <a:p>
            <a:r>
              <a:rPr lang="de-CH" dirty="0" smtClean="0"/>
              <a:t>Native Applikation</a:t>
            </a:r>
          </a:p>
        </p:txBody>
      </p:sp>
    </p:spTree>
    <p:extLst>
      <p:ext uri="{BB962C8B-B14F-4D97-AF65-F5344CB8AC3E}">
        <p14:creationId xmlns:p14="http://schemas.microsoft.com/office/powerpoint/2010/main" val="280505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Spielprinzip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Gegenstände sammeln</a:t>
            </a:r>
          </a:p>
          <a:p>
            <a:r>
              <a:rPr lang="de-CH" dirty="0" smtClean="0"/>
              <a:t>Gegner bezwingen</a:t>
            </a:r>
          </a:p>
          <a:p>
            <a:r>
              <a:rPr lang="de-CH" dirty="0" smtClean="0"/>
              <a:t>Level beenden</a:t>
            </a:r>
          </a:p>
          <a:p>
            <a:r>
              <a:rPr lang="de-CH" dirty="0" smtClean="0"/>
              <a:t>Spass haben</a:t>
            </a:r>
          </a:p>
        </p:txBody>
      </p:sp>
    </p:spTree>
    <p:extLst>
      <p:ext uri="{BB962C8B-B14F-4D97-AF65-F5344CB8AC3E}">
        <p14:creationId xmlns:p14="http://schemas.microsoft.com/office/powerpoint/2010/main" val="248096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Gegenstände (Items)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Pilz</a:t>
            </a:r>
          </a:p>
          <a:p>
            <a:r>
              <a:rPr lang="de-CH" dirty="0" smtClean="0"/>
              <a:t>Feuerblume</a:t>
            </a:r>
          </a:p>
          <a:p>
            <a:r>
              <a:rPr lang="de-CH" dirty="0" smtClean="0"/>
              <a:t>Stern</a:t>
            </a:r>
          </a:p>
          <a:p>
            <a:r>
              <a:rPr lang="de-CH" dirty="0" smtClean="0"/>
              <a:t>Münze</a:t>
            </a: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6972" y="2770094"/>
            <a:ext cx="2092972" cy="2092972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 rotWithShape="1">
          <a:blip r:embed="rId3" cstate="print"/>
          <a:srcRect l="2754" t="2472" r="2359" b="3402"/>
          <a:stretch/>
        </p:blipFill>
        <p:spPr>
          <a:xfrm>
            <a:off x="5845615" y="2770095"/>
            <a:ext cx="2404239" cy="2384949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500" b="96438" l="3063" r="9643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80873" y="2770096"/>
            <a:ext cx="2488263" cy="2488263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880874" y="2786064"/>
            <a:ext cx="2368980" cy="236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43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2</TotalTime>
  <Words>348</Words>
  <Application>Microsoft Macintosh PowerPoint</Application>
  <PresentationFormat>On-screen Show (4:3)</PresentationFormat>
  <Paragraphs>160</Paragraphs>
  <Slides>40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Genesis</vt:lpstr>
      <vt:lpstr>Classic Game Remake (CGR)</vt:lpstr>
      <vt:lpstr>Inhalt</vt:lpstr>
      <vt:lpstr>Idee</vt:lpstr>
      <vt:lpstr>Idee</vt:lpstr>
      <vt:lpstr>Voranalyse</vt:lpstr>
      <vt:lpstr>Vergleich</vt:lpstr>
      <vt:lpstr>Entscheid</vt:lpstr>
      <vt:lpstr>Spielprinzip</vt:lpstr>
      <vt:lpstr>Gegenstände (Items)</vt:lpstr>
      <vt:lpstr>Blöcke</vt:lpstr>
      <vt:lpstr>Gegner</vt:lpstr>
      <vt:lpstr>Konzept</vt:lpstr>
      <vt:lpstr>Konzept</vt:lpstr>
      <vt:lpstr>Konzept</vt:lpstr>
      <vt:lpstr>Konzept</vt:lpstr>
      <vt:lpstr>Implementation</vt:lpstr>
      <vt:lpstr>Layer &amp; Scenes</vt:lpstr>
      <vt:lpstr>Nodes</vt:lpstr>
      <vt:lpstr>Sprites</vt:lpstr>
      <vt:lpstr>Sprite-Sheet </vt:lpstr>
      <vt:lpstr>Datenmodell - Plist Files</vt:lpstr>
      <vt:lpstr>PowerPoint Presentation</vt:lpstr>
      <vt:lpstr>PowerPoint Presentation</vt:lpstr>
      <vt:lpstr>PowerPoint Presentation</vt:lpstr>
      <vt:lpstr>Datenmodell – Tile-Maps</vt:lpstr>
      <vt:lpstr>PowerPoint Presentation</vt:lpstr>
      <vt:lpstr>PowerPoint Presentation</vt:lpstr>
      <vt:lpstr>PowerPoint Presentation</vt:lpstr>
      <vt:lpstr>Performance-Probleme</vt:lpstr>
      <vt:lpstr>Physik</vt:lpstr>
      <vt:lpstr>PowerPoint Presentation</vt:lpstr>
      <vt:lpstr>PowerPoint Presentation</vt:lpstr>
      <vt:lpstr>Verkauf</vt:lpstr>
      <vt:lpstr>Fazit - Ilija</vt:lpstr>
      <vt:lpstr>Fazit - Ilija</vt:lpstr>
      <vt:lpstr>Fazit - Lukas</vt:lpstr>
      <vt:lpstr>Fazit - Lukas</vt:lpstr>
      <vt:lpstr>PowerPoint Presentation</vt:lpstr>
      <vt:lpstr>Fragen?</vt:lpstr>
      <vt:lpstr>PowerPoint Presentation</vt:lpstr>
    </vt:vector>
  </TitlesOfParts>
  <Company>GIBB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Classic Game Remake (CGR)</dc:title>
  <dc:creator>Ilija Tovilo</dc:creator>
  <cp:lastModifiedBy>Ilija Tovilo</cp:lastModifiedBy>
  <cp:revision>132</cp:revision>
  <dcterms:created xsi:type="dcterms:W3CDTF">2013-05-28T11:27:23Z</dcterms:created>
  <dcterms:modified xsi:type="dcterms:W3CDTF">2013-06-03T16:05:04Z</dcterms:modified>
</cp:coreProperties>
</file>