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5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2373480"/>
            <a:ext cx="12191400" cy="121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4000" b="1" strike="noStrike" dirty="0">
                <a:solidFill>
                  <a:srgbClr val="000000"/>
                </a:solidFill>
                <a:latin typeface="Calibri"/>
              </a:rPr>
              <a:t>Deep Learning - Design proposal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4286160" y="1600200"/>
            <a:ext cx="3078720" cy="585000"/>
          </a:xfrm>
          <a:prstGeom prst="roundRect">
            <a:avLst>
              <a:gd name="adj" fmla="val 144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strike="noStrike" dirty="0">
                <a:solidFill>
                  <a:srgbClr val="FFFFFF"/>
                </a:solidFill>
                <a:latin typeface="Calibri"/>
                <a:ea typeface="DejaVu Sans"/>
              </a:rPr>
              <a:t>Master/</a:t>
            </a:r>
            <a:r>
              <a:rPr lang="en-US" sz="1200" strike="noStrike" dirty="0" err="1">
                <a:solidFill>
                  <a:srgbClr val="FFFFFF"/>
                </a:solidFill>
                <a:latin typeface="Calibri"/>
                <a:ea typeface="DejaVu Sans"/>
              </a:rPr>
              <a:t>Deployer</a:t>
            </a:r>
            <a:r>
              <a:rPr lang="en-US" sz="1200" strike="noStrike" dirty="0">
                <a:solidFill>
                  <a:srgbClr val="FFFFFF"/>
                </a:solidFill>
                <a:latin typeface="Calibri"/>
                <a:ea typeface="DejaVu Sans"/>
              </a:rPr>
              <a:t> (</a:t>
            </a:r>
            <a:r>
              <a:rPr lang="en-US" sz="1200" dirty="0">
                <a:solidFill>
                  <a:srgbClr val="FFFFFF"/>
                </a:solidFill>
                <a:latin typeface="Calibri"/>
                <a:ea typeface="DejaVu Sans"/>
              </a:rPr>
              <a:t>8001-12C</a:t>
            </a:r>
            <a:r>
              <a:rPr lang="en-US" sz="1200" strike="noStrike" dirty="0">
                <a:solidFill>
                  <a:srgbClr val="FFFFFF"/>
                </a:solidFill>
                <a:latin typeface="Calibri"/>
                <a:ea typeface="DejaVu Sans"/>
              </a:rPr>
              <a:t>)</a:t>
            </a:r>
            <a:endParaRPr dirty="0"/>
          </a:p>
        </p:txBody>
      </p:sp>
      <p:sp>
        <p:nvSpPr>
          <p:cNvPr id="74" name="CustomShape 2"/>
          <p:cNvSpPr/>
          <p:nvPr/>
        </p:nvSpPr>
        <p:spPr>
          <a:xfrm>
            <a:off x="4028040" y="3450600"/>
            <a:ext cx="3094560" cy="711360"/>
          </a:xfrm>
          <a:prstGeom prst="roundRect">
            <a:avLst>
              <a:gd name="adj" fmla="val 144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FFFFFF"/>
                </a:solidFill>
                <a:latin typeface="Calibri"/>
                <a:ea typeface="DejaVu Sans"/>
              </a:rPr>
              <a:t>Ceph  block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FFFFFF"/>
                </a:solidFill>
                <a:latin typeface="Calibri"/>
                <a:ea typeface="DejaVu Sans"/>
              </a:rPr>
              <a:t>(OSD)</a:t>
            </a:r>
            <a:endParaRPr/>
          </a:p>
        </p:txBody>
      </p:sp>
      <p:sp>
        <p:nvSpPr>
          <p:cNvPr id="75" name="CustomShape 3"/>
          <p:cNvSpPr/>
          <p:nvPr/>
        </p:nvSpPr>
        <p:spPr>
          <a:xfrm>
            <a:off x="4075560" y="3510000"/>
            <a:ext cx="3057840" cy="699120"/>
          </a:xfrm>
          <a:prstGeom prst="roundRect">
            <a:avLst>
              <a:gd name="adj" fmla="val 144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4"/>
          <p:cNvSpPr/>
          <p:nvPr/>
        </p:nvSpPr>
        <p:spPr>
          <a:xfrm>
            <a:off x="4180680" y="3603240"/>
            <a:ext cx="3094560" cy="711360"/>
          </a:xfrm>
          <a:prstGeom prst="roundRect">
            <a:avLst>
              <a:gd name="adj" fmla="val 144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FFFFFF"/>
                </a:solidFill>
                <a:latin typeface="Calibri"/>
                <a:ea typeface="DejaVu Sans"/>
              </a:rPr>
              <a:t>Ceph  block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FFFFFF"/>
                </a:solidFill>
                <a:latin typeface="Calibri"/>
                <a:ea typeface="DejaVu Sans"/>
              </a:rPr>
              <a:t>(OSD)</a:t>
            </a:r>
            <a:endParaRPr/>
          </a:p>
        </p:txBody>
      </p:sp>
      <p:sp>
        <p:nvSpPr>
          <p:cNvPr id="77" name="CustomShape 5"/>
          <p:cNvSpPr/>
          <p:nvPr/>
        </p:nvSpPr>
        <p:spPr>
          <a:xfrm>
            <a:off x="4143600" y="3579120"/>
            <a:ext cx="3042000" cy="708840"/>
          </a:xfrm>
          <a:prstGeom prst="roundRect">
            <a:avLst>
              <a:gd name="adj" fmla="val 144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6"/>
          <p:cNvSpPr/>
          <p:nvPr/>
        </p:nvSpPr>
        <p:spPr>
          <a:xfrm>
            <a:off x="4227840" y="3662280"/>
            <a:ext cx="3057840" cy="699120"/>
          </a:xfrm>
          <a:prstGeom prst="roundRect">
            <a:avLst>
              <a:gd name="adj" fmla="val 144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7"/>
          <p:cNvSpPr/>
          <p:nvPr/>
        </p:nvSpPr>
        <p:spPr>
          <a:xfrm>
            <a:off x="8776080" y="1347480"/>
            <a:ext cx="635400" cy="4109040"/>
          </a:xfrm>
          <a:prstGeom prst="roundRect">
            <a:avLst>
              <a:gd name="adj" fmla="val 144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FFFFFF"/>
                </a:solidFill>
                <a:latin typeface="Calibri"/>
                <a:ea typeface="DejaVu Sans"/>
              </a:rPr>
              <a:t>10 </a:t>
            </a:r>
            <a:r>
              <a:rPr lang="en-US" strike="noStrike" dirty="0" err="1">
                <a:solidFill>
                  <a:srgbClr val="FFFFFF"/>
                </a:solidFill>
                <a:latin typeface="Calibri"/>
                <a:ea typeface="DejaVu Sans"/>
              </a:rPr>
              <a:t>GbE</a:t>
            </a:r>
            <a:endParaRPr dirty="0"/>
          </a:p>
        </p:txBody>
      </p:sp>
      <p:sp>
        <p:nvSpPr>
          <p:cNvPr id="80" name="CustomShape 8"/>
          <p:cNvSpPr/>
          <p:nvPr/>
        </p:nvSpPr>
        <p:spPr>
          <a:xfrm>
            <a:off x="8261280" y="5482440"/>
            <a:ext cx="156132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Calibri"/>
                <a:ea typeface="DejaVu Sans"/>
              </a:rPr>
              <a:t>Lenovo G8264CS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1" name="CustomShape 9"/>
          <p:cNvSpPr/>
          <p:nvPr/>
        </p:nvSpPr>
        <p:spPr>
          <a:xfrm>
            <a:off x="2158200" y="1294920"/>
            <a:ext cx="624240" cy="4161600"/>
          </a:xfrm>
          <a:prstGeom prst="roundRect">
            <a:avLst>
              <a:gd name="adj" fmla="val 14400"/>
            </a:avLst>
          </a:prstGeom>
          <a:solidFill>
            <a:schemeClr val="bg2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FFFFFF"/>
                </a:solidFill>
                <a:latin typeface="Calibri"/>
                <a:ea typeface="DejaVu Sans"/>
              </a:rPr>
              <a:t>1 </a:t>
            </a:r>
            <a:r>
              <a:rPr lang="en-US" strike="noStrike" dirty="0" err="1">
                <a:solidFill>
                  <a:srgbClr val="FFFFFF"/>
                </a:solidFill>
                <a:latin typeface="Calibri"/>
                <a:ea typeface="DejaVu Sans"/>
              </a:rPr>
              <a:t>GbE</a:t>
            </a:r>
            <a:endParaRPr dirty="0"/>
          </a:p>
        </p:txBody>
      </p:sp>
      <p:sp>
        <p:nvSpPr>
          <p:cNvPr id="82" name="CustomShape 10"/>
          <p:cNvSpPr/>
          <p:nvPr/>
        </p:nvSpPr>
        <p:spPr>
          <a:xfrm>
            <a:off x="1620720" y="5486400"/>
            <a:ext cx="13618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Calibri"/>
                <a:ea typeface="DejaVu Sans"/>
              </a:rPr>
              <a:t>Lenovo G8052</a:t>
            </a:r>
            <a:endParaRPr/>
          </a:p>
        </p:txBody>
      </p:sp>
      <p:sp>
        <p:nvSpPr>
          <p:cNvPr id="83" name="Line 11"/>
          <p:cNvSpPr/>
          <p:nvPr/>
        </p:nvSpPr>
        <p:spPr>
          <a:xfrm>
            <a:off x="2792880" y="1818720"/>
            <a:ext cx="1503000" cy="0"/>
          </a:xfrm>
          <a:prstGeom prst="line">
            <a:avLst/>
          </a:prstGeom>
          <a:ln w="12600">
            <a:solidFill>
              <a:schemeClr val="bg1">
                <a:lumMod val="50000"/>
              </a:schemeClr>
            </a:solidFill>
            <a:round/>
          </a:ln>
        </p:spPr>
      </p:sp>
      <p:sp>
        <p:nvSpPr>
          <p:cNvPr id="84" name="Line 12"/>
          <p:cNvSpPr/>
          <p:nvPr/>
        </p:nvSpPr>
        <p:spPr>
          <a:xfrm>
            <a:off x="2802600" y="1920600"/>
            <a:ext cx="1483200" cy="4320"/>
          </a:xfrm>
          <a:prstGeom prst="line">
            <a:avLst/>
          </a:prstGeom>
          <a:ln w="12600">
            <a:solidFill>
              <a:schemeClr val="bg1">
                <a:lumMod val="50000"/>
              </a:schemeClr>
            </a:solidFill>
            <a:round/>
          </a:ln>
        </p:spPr>
      </p:sp>
      <p:sp>
        <p:nvSpPr>
          <p:cNvPr id="85" name="Line 13"/>
          <p:cNvSpPr/>
          <p:nvPr/>
        </p:nvSpPr>
        <p:spPr>
          <a:xfrm flipV="1">
            <a:off x="2751480" y="3826440"/>
            <a:ext cx="1276560" cy="0"/>
          </a:xfrm>
          <a:prstGeom prst="line">
            <a:avLst/>
          </a:prstGeom>
          <a:ln w="12600">
            <a:solidFill>
              <a:schemeClr val="bg1">
                <a:lumMod val="50000"/>
              </a:schemeClr>
            </a:solidFill>
            <a:round/>
          </a:ln>
        </p:spPr>
      </p:sp>
      <p:sp>
        <p:nvSpPr>
          <p:cNvPr id="86" name="Line 14"/>
          <p:cNvSpPr/>
          <p:nvPr/>
        </p:nvSpPr>
        <p:spPr>
          <a:xfrm flipV="1">
            <a:off x="2751480" y="3976560"/>
            <a:ext cx="1265760" cy="10440"/>
          </a:xfrm>
          <a:prstGeom prst="line">
            <a:avLst/>
          </a:prstGeom>
          <a:ln w="12600">
            <a:solidFill>
              <a:schemeClr val="bg1">
                <a:lumMod val="50000"/>
              </a:schemeClr>
            </a:solidFill>
            <a:round/>
          </a:ln>
        </p:spPr>
      </p:sp>
      <p:sp>
        <p:nvSpPr>
          <p:cNvPr id="87" name="Line 15"/>
          <p:cNvSpPr/>
          <p:nvPr/>
        </p:nvSpPr>
        <p:spPr>
          <a:xfrm flipV="1">
            <a:off x="7368840" y="1804680"/>
            <a:ext cx="1416600" cy="14400"/>
          </a:xfrm>
          <a:prstGeom prst="line">
            <a:avLst/>
          </a:prstGeom>
          <a:ln w="12600">
            <a:solidFill>
              <a:srgbClr val="C00000"/>
            </a:solidFill>
            <a:round/>
          </a:ln>
        </p:spPr>
      </p:sp>
      <p:sp>
        <p:nvSpPr>
          <p:cNvPr id="88" name="Line 16"/>
          <p:cNvSpPr/>
          <p:nvPr/>
        </p:nvSpPr>
        <p:spPr>
          <a:xfrm flipV="1">
            <a:off x="7363800" y="1899360"/>
            <a:ext cx="1415520" cy="5760"/>
          </a:xfrm>
          <a:prstGeom prst="line">
            <a:avLst/>
          </a:prstGeom>
          <a:ln w="12600">
            <a:solidFill>
              <a:srgbClr val="C00000"/>
            </a:solidFill>
            <a:round/>
          </a:ln>
        </p:spPr>
      </p:sp>
      <p:sp>
        <p:nvSpPr>
          <p:cNvPr id="89" name="Line 17"/>
          <p:cNvSpPr/>
          <p:nvPr/>
        </p:nvSpPr>
        <p:spPr>
          <a:xfrm>
            <a:off x="7351200" y="3855240"/>
            <a:ext cx="1408320" cy="10440"/>
          </a:xfrm>
          <a:prstGeom prst="line">
            <a:avLst/>
          </a:prstGeom>
          <a:ln w="12600">
            <a:solidFill>
              <a:srgbClr val="C00000"/>
            </a:solidFill>
            <a:round/>
          </a:ln>
        </p:spPr>
      </p:sp>
      <p:sp>
        <p:nvSpPr>
          <p:cNvPr id="90" name="Line 18"/>
          <p:cNvSpPr/>
          <p:nvPr/>
        </p:nvSpPr>
        <p:spPr>
          <a:xfrm flipV="1">
            <a:off x="7365960" y="3976560"/>
            <a:ext cx="1415520" cy="5760"/>
          </a:xfrm>
          <a:prstGeom prst="line">
            <a:avLst/>
          </a:prstGeom>
          <a:ln w="12600">
            <a:solidFill>
              <a:srgbClr val="C00000"/>
            </a:solidFill>
            <a:round/>
          </a:ln>
        </p:spPr>
      </p:sp>
      <p:sp>
        <p:nvSpPr>
          <p:cNvPr id="91" name="CustomShape 19"/>
          <p:cNvSpPr/>
          <p:nvPr/>
        </p:nvSpPr>
        <p:spPr>
          <a:xfrm>
            <a:off x="4332960" y="3755520"/>
            <a:ext cx="3094560" cy="711360"/>
          </a:xfrm>
          <a:prstGeom prst="roundRect">
            <a:avLst>
              <a:gd name="adj" fmla="val 144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strike="noStrike" dirty="0">
                <a:solidFill>
                  <a:srgbClr val="FFFFFF"/>
                </a:solidFill>
                <a:latin typeface="Calibri"/>
                <a:ea typeface="DejaVu Sans"/>
              </a:rPr>
              <a:t>Compute - 8335-GTB</a:t>
            </a:r>
            <a:endParaRPr dirty="0"/>
          </a:p>
        </p:txBody>
      </p:sp>
      <p:sp>
        <p:nvSpPr>
          <p:cNvPr id="92" name="CustomShape 20"/>
          <p:cNvSpPr/>
          <p:nvPr/>
        </p:nvSpPr>
        <p:spPr>
          <a:xfrm>
            <a:off x="0" y="41400"/>
            <a:ext cx="1219140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>
                <a:solidFill>
                  <a:srgbClr val="000000"/>
                </a:solidFill>
                <a:latin typeface="Calibri"/>
                <a:ea typeface="DejaVu Sans"/>
              </a:rPr>
              <a:t>High</a:t>
            </a:r>
            <a:r>
              <a:rPr lang="en-US" sz="2800" b="1" strike="noStrike">
                <a:solidFill>
                  <a:srgbClr val="000000"/>
                </a:solidFill>
                <a:latin typeface="Calibri"/>
                <a:ea typeface="DejaVu Sans"/>
              </a:rPr>
              <a:t> Level Network Architecture Diagram</a:t>
            </a:r>
            <a:endParaRPr/>
          </a:p>
        </p:txBody>
      </p:sp>
      <p:sp>
        <p:nvSpPr>
          <p:cNvPr id="93" name="CustomShape 21"/>
          <p:cNvSpPr/>
          <p:nvPr/>
        </p:nvSpPr>
        <p:spPr>
          <a:xfrm>
            <a:off x="9532440" y="3263040"/>
            <a:ext cx="1844280" cy="729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 dirty="0">
                <a:solidFill>
                  <a:srgbClr val="000000"/>
                </a:solidFill>
                <a:latin typeface="Calibri"/>
                <a:ea typeface="DejaVu Sans"/>
              </a:rPr>
              <a:t>Per Compute Node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strike="noStrike" dirty="0">
                <a:solidFill>
                  <a:srgbClr val="000000"/>
                </a:solidFill>
                <a:latin typeface="Calibri"/>
                <a:ea typeface="DejaVu Sans"/>
              </a:rPr>
              <a:t>2x10G DAC Cables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strike="noStrike" dirty="0">
                <a:solidFill>
                  <a:srgbClr val="000000"/>
                </a:solidFill>
                <a:latin typeface="Calibri"/>
                <a:ea typeface="DejaVu Sans"/>
              </a:rPr>
              <a:t>2x 1G Cat5e Cables</a:t>
            </a:r>
            <a:endParaRPr dirty="0"/>
          </a:p>
        </p:txBody>
      </p:sp>
      <p:sp>
        <p:nvSpPr>
          <p:cNvPr id="94" name="CustomShape 22"/>
          <p:cNvSpPr/>
          <p:nvPr/>
        </p:nvSpPr>
        <p:spPr>
          <a:xfrm>
            <a:off x="7780680" y="1476360"/>
            <a:ext cx="773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2x10G</a:t>
            </a:r>
            <a:endParaRPr/>
          </a:p>
        </p:txBody>
      </p:sp>
      <p:sp>
        <p:nvSpPr>
          <p:cNvPr id="95" name="CustomShape 23"/>
          <p:cNvSpPr/>
          <p:nvPr/>
        </p:nvSpPr>
        <p:spPr>
          <a:xfrm>
            <a:off x="2930400" y="1355760"/>
            <a:ext cx="657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2x1G</a:t>
            </a:r>
            <a:endParaRPr/>
          </a:p>
        </p:txBody>
      </p:sp>
      <p:sp>
        <p:nvSpPr>
          <p:cNvPr id="96" name="CustomShape 24"/>
          <p:cNvSpPr/>
          <p:nvPr/>
        </p:nvSpPr>
        <p:spPr>
          <a:xfrm>
            <a:off x="2783880" y="3546000"/>
            <a:ext cx="976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i="1" strike="noStrike" dirty="0">
                <a:solidFill>
                  <a:srgbClr val="000000"/>
                </a:solidFill>
                <a:latin typeface="Calibri"/>
                <a:ea typeface="DejaVu Sans"/>
              </a:rPr>
              <a:t>OS provisioning</a:t>
            </a:r>
            <a:endParaRPr sz="1400" dirty="0"/>
          </a:p>
        </p:txBody>
      </p:sp>
      <p:sp>
        <p:nvSpPr>
          <p:cNvPr id="97" name="CustomShape 25"/>
          <p:cNvSpPr/>
          <p:nvPr/>
        </p:nvSpPr>
        <p:spPr>
          <a:xfrm>
            <a:off x="2783880" y="3935880"/>
            <a:ext cx="418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i="1" strike="noStrike" dirty="0">
                <a:solidFill>
                  <a:srgbClr val="000000"/>
                </a:solidFill>
                <a:latin typeface="Calibri"/>
                <a:ea typeface="DejaVu Sans"/>
              </a:rPr>
              <a:t>IPMI</a:t>
            </a:r>
            <a:endParaRPr sz="1400" dirty="0"/>
          </a:p>
        </p:txBody>
      </p:sp>
      <p:sp>
        <p:nvSpPr>
          <p:cNvPr id="98" name="CustomShape 26"/>
          <p:cNvSpPr/>
          <p:nvPr/>
        </p:nvSpPr>
        <p:spPr>
          <a:xfrm>
            <a:off x="7499160" y="3584160"/>
            <a:ext cx="4291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i="1" strike="noStrike" dirty="0">
                <a:solidFill>
                  <a:srgbClr val="000000"/>
                </a:solidFill>
                <a:latin typeface="Calibri"/>
                <a:ea typeface="DejaVu Sans"/>
              </a:rPr>
              <a:t>Storage/Tensor</a:t>
            </a:r>
            <a:endParaRPr sz="1400" dirty="0"/>
          </a:p>
        </p:txBody>
      </p:sp>
      <p:sp>
        <p:nvSpPr>
          <p:cNvPr id="99" name="CustomShape 27"/>
          <p:cNvSpPr/>
          <p:nvPr/>
        </p:nvSpPr>
        <p:spPr>
          <a:xfrm>
            <a:off x="8429040" y="3819600"/>
            <a:ext cx="82440" cy="183240"/>
          </a:xfrm>
          <a:prstGeom prst="ellipse">
            <a:avLst/>
          </a:prstGeom>
          <a:solidFill>
            <a:schemeClr val="bg1"/>
          </a:solidFill>
          <a:ln w="32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8"/>
          <p:cNvSpPr/>
          <p:nvPr/>
        </p:nvSpPr>
        <p:spPr>
          <a:xfrm>
            <a:off x="8327520" y="1760400"/>
            <a:ext cx="82440" cy="183240"/>
          </a:xfrm>
          <a:prstGeom prst="ellipse">
            <a:avLst/>
          </a:prstGeom>
          <a:solidFill>
            <a:schemeClr val="bg1"/>
          </a:solidFill>
          <a:ln w="32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9"/>
          <p:cNvSpPr/>
          <p:nvPr/>
        </p:nvSpPr>
        <p:spPr>
          <a:xfrm>
            <a:off x="9042480" y="1514880"/>
            <a:ext cx="198720" cy="251280"/>
          </a:xfrm>
          <a:prstGeom prst="roundRect">
            <a:avLst>
              <a:gd name="adj" fmla="val 144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0"/>
          <p:cNvSpPr/>
          <p:nvPr/>
        </p:nvSpPr>
        <p:spPr>
          <a:xfrm flipV="1">
            <a:off x="9309240" y="1354680"/>
            <a:ext cx="1318320" cy="305280"/>
          </a:xfrm>
          <a:prstGeom prst="bentConnector2">
            <a:avLst/>
          </a:pr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31"/>
          <p:cNvSpPr/>
          <p:nvPr/>
        </p:nvSpPr>
        <p:spPr>
          <a:xfrm>
            <a:off x="10099080" y="952560"/>
            <a:ext cx="1057320" cy="402480"/>
          </a:xfrm>
          <a:prstGeom prst="cloud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32"/>
          <p:cNvSpPr/>
          <p:nvPr/>
        </p:nvSpPr>
        <p:spPr>
          <a:xfrm>
            <a:off x="10228320" y="938520"/>
            <a:ext cx="85644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1" strike="noStrike">
                <a:solidFill>
                  <a:srgbClr val="000000"/>
                </a:solidFill>
                <a:latin typeface="Calibri"/>
                <a:ea typeface="DejaVu Sans"/>
              </a:rPr>
              <a:t>Customer Up-Links</a:t>
            </a:r>
            <a:endParaRPr/>
          </a:p>
        </p:txBody>
      </p:sp>
      <p:sp>
        <p:nvSpPr>
          <p:cNvPr id="34" name="CustomShape 9"/>
          <p:cNvSpPr/>
          <p:nvPr/>
        </p:nvSpPr>
        <p:spPr>
          <a:xfrm>
            <a:off x="2836440" y="5996880"/>
            <a:ext cx="6472440" cy="550800"/>
          </a:xfrm>
          <a:prstGeom prst="roundRect">
            <a:avLst>
              <a:gd name="adj" fmla="val 14400"/>
            </a:avLst>
          </a:prstGeom>
          <a:solidFill>
            <a:schemeClr val="bg2">
              <a:lumMod val="50000"/>
            </a:schemeClr>
          </a:solidFill>
          <a:ln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FFFFFF"/>
                </a:solidFill>
                <a:latin typeface="Calibri"/>
                <a:ea typeface="DejaVu Sans"/>
              </a:rPr>
              <a:t>EDR IB</a:t>
            </a:r>
            <a:endParaRPr dirty="0"/>
          </a:p>
        </p:txBody>
      </p:sp>
      <p:sp>
        <p:nvSpPr>
          <p:cNvPr id="35" name="Line 12"/>
          <p:cNvSpPr/>
          <p:nvPr/>
        </p:nvSpPr>
        <p:spPr>
          <a:xfrm>
            <a:off x="5111646" y="4465080"/>
            <a:ext cx="14990" cy="1531800"/>
          </a:xfrm>
          <a:prstGeom prst="line">
            <a:avLst/>
          </a:prstGeom>
          <a:ln w="12600">
            <a:solidFill>
              <a:schemeClr val="bg1">
                <a:lumMod val="50000"/>
              </a:schemeClr>
            </a:solidFill>
            <a:prstDash val="dash"/>
            <a:round/>
          </a:ln>
        </p:spPr>
      </p:sp>
      <p:sp>
        <p:nvSpPr>
          <p:cNvPr id="2" name="TextBox 1"/>
          <p:cNvSpPr txBox="1"/>
          <p:nvPr/>
        </p:nvSpPr>
        <p:spPr>
          <a:xfrm>
            <a:off x="5069575" y="5320451"/>
            <a:ext cx="65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Tensor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90213" y="6104646"/>
            <a:ext cx="2663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Optional EDR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Infiniband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for Tensor communication</a:t>
            </a:r>
          </a:p>
        </p:txBody>
      </p:sp>
      <p:sp>
        <p:nvSpPr>
          <p:cNvPr id="40" name="CustomShape 1"/>
          <p:cNvSpPr/>
          <p:nvPr/>
        </p:nvSpPr>
        <p:spPr>
          <a:xfrm>
            <a:off x="4295880" y="2502360"/>
            <a:ext cx="3078720" cy="585000"/>
          </a:xfrm>
          <a:prstGeom prst="roundRect">
            <a:avLst>
              <a:gd name="adj" fmla="val 144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strike="noStrike" dirty="0">
                <a:solidFill>
                  <a:srgbClr val="FFFFFF"/>
                </a:solidFill>
                <a:latin typeface="Calibri"/>
                <a:ea typeface="DejaVu Sans"/>
              </a:rPr>
              <a:t>Storage – S822LC (</a:t>
            </a:r>
            <a:r>
              <a:rPr lang="en-US" sz="1200" dirty="0">
                <a:solidFill>
                  <a:srgbClr val="FFFFFF"/>
                </a:solidFill>
                <a:latin typeface="Calibri"/>
                <a:ea typeface="DejaVu Sans"/>
              </a:rPr>
              <a:t>8001-22C</a:t>
            </a:r>
            <a:r>
              <a:rPr lang="en-US" sz="1200" strike="noStrike" dirty="0">
                <a:solidFill>
                  <a:srgbClr val="FFFFFF"/>
                </a:solidFill>
                <a:latin typeface="Calibri"/>
                <a:ea typeface="DejaVu Sans"/>
              </a:rPr>
              <a:t>)</a:t>
            </a:r>
            <a:endParaRPr dirty="0"/>
          </a:p>
        </p:txBody>
      </p:sp>
      <p:sp>
        <p:nvSpPr>
          <p:cNvPr id="42" name="Line 14"/>
          <p:cNvSpPr/>
          <p:nvPr/>
        </p:nvSpPr>
        <p:spPr>
          <a:xfrm flipV="1">
            <a:off x="2781126" y="2861279"/>
            <a:ext cx="1504674" cy="33658"/>
          </a:xfrm>
          <a:prstGeom prst="line">
            <a:avLst/>
          </a:prstGeom>
          <a:ln w="12600">
            <a:solidFill>
              <a:schemeClr val="bg1">
                <a:lumMod val="50000"/>
              </a:schemeClr>
            </a:solidFill>
            <a:round/>
          </a:ln>
        </p:spPr>
      </p:sp>
      <p:sp>
        <p:nvSpPr>
          <p:cNvPr id="43" name="Line 13"/>
          <p:cNvSpPr/>
          <p:nvPr/>
        </p:nvSpPr>
        <p:spPr>
          <a:xfrm flipV="1">
            <a:off x="2769014" y="2684159"/>
            <a:ext cx="1516786" cy="20517"/>
          </a:xfrm>
          <a:prstGeom prst="line">
            <a:avLst/>
          </a:prstGeom>
          <a:ln w="12600">
            <a:solidFill>
              <a:schemeClr val="bg1">
                <a:lumMod val="50000"/>
              </a:schemeClr>
            </a:solidFill>
            <a:round/>
          </a:ln>
        </p:spPr>
      </p:sp>
      <p:sp>
        <p:nvSpPr>
          <p:cNvPr id="44" name="Line 17"/>
          <p:cNvSpPr/>
          <p:nvPr/>
        </p:nvSpPr>
        <p:spPr>
          <a:xfrm>
            <a:off x="7374600" y="2718259"/>
            <a:ext cx="1392374" cy="8357"/>
          </a:xfrm>
          <a:prstGeom prst="line">
            <a:avLst/>
          </a:prstGeom>
          <a:ln w="12600">
            <a:solidFill>
              <a:srgbClr val="C00000"/>
            </a:solidFill>
            <a:round/>
          </a:ln>
        </p:spPr>
      </p:sp>
      <p:sp>
        <p:nvSpPr>
          <p:cNvPr id="45" name="Line 17"/>
          <p:cNvSpPr/>
          <p:nvPr/>
        </p:nvSpPr>
        <p:spPr>
          <a:xfrm flipV="1">
            <a:off x="7374600" y="2869199"/>
            <a:ext cx="1384920" cy="8741"/>
          </a:xfrm>
          <a:prstGeom prst="line">
            <a:avLst/>
          </a:prstGeom>
          <a:ln w="12600">
            <a:solidFill>
              <a:srgbClr val="C00000"/>
            </a:solidFill>
            <a:round/>
          </a:ln>
        </p:spPr>
      </p:sp>
      <p:sp>
        <p:nvSpPr>
          <p:cNvPr id="4" name="TextBox 3"/>
          <p:cNvSpPr txBox="1"/>
          <p:nvPr/>
        </p:nvSpPr>
        <p:spPr>
          <a:xfrm>
            <a:off x="7470501" y="2429408"/>
            <a:ext cx="748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36440" y="2435200"/>
            <a:ext cx="1319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OS provisioning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64567" y="2846632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IPMI</a:t>
            </a:r>
          </a:p>
        </p:txBody>
      </p:sp>
      <p:sp>
        <p:nvSpPr>
          <p:cNvPr id="49" name="CustomShape 27"/>
          <p:cNvSpPr/>
          <p:nvPr/>
        </p:nvSpPr>
        <p:spPr>
          <a:xfrm>
            <a:off x="8387428" y="2699179"/>
            <a:ext cx="82440" cy="183240"/>
          </a:xfrm>
          <a:prstGeom prst="ellipse">
            <a:avLst/>
          </a:prstGeom>
          <a:solidFill>
            <a:schemeClr val="bg1"/>
          </a:solidFill>
          <a:ln w="32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1"/>
          <p:cNvSpPr/>
          <p:nvPr/>
        </p:nvSpPr>
        <p:spPr>
          <a:xfrm>
            <a:off x="9532440" y="2218616"/>
            <a:ext cx="1844280" cy="729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 dirty="0">
                <a:solidFill>
                  <a:srgbClr val="000000"/>
                </a:solidFill>
                <a:latin typeface="Calibri"/>
                <a:ea typeface="DejaVu Sans"/>
              </a:rPr>
              <a:t>Per Storage Node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strike="noStrike" dirty="0">
                <a:solidFill>
                  <a:srgbClr val="000000"/>
                </a:solidFill>
                <a:latin typeface="Calibri"/>
                <a:ea typeface="DejaVu Sans"/>
              </a:rPr>
              <a:t>2x10G DAC Cables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strike="noStrike" dirty="0">
                <a:solidFill>
                  <a:srgbClr val="000000"/>
                </a:solidFill>
                <a:latin typeface="Calibri"/>
                <a:ea typeface="DejaVu Sans"/>
              </a:rPr>
              <a:t>2x 1G Cat5e Cables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3"/>
          <p:cNvSpPr>
            <a:spLocks noChangeAspect="1" noEditPoints="1"/>
          </p:cNvSpPr>
          <p:nvPr/>
        </p:nvSpPr>
        <p:spPr bwMode="auto">
          <a:xfrm>
            <a:off x="2927860" y="2173093"/>
            <a:ext cx="1041400" cy="274637"/>
          </a:xfrm>
          <a:custGeom>
            <a:avLst/>
            <a:gdLst/>
            <a:ahLst/>
            <a:cxnLst>
              <a:cxn ang="0">
                <a:pos x="1466" y="272"/>
              </a:cxn>
              <a:cxn ang="0">
                <a:pos x="1440" y="259"/>
              </a:cxn>
              <a:cxn ang="0">
                <a:pos x="1428" y="234"/>
              </a:cxn>
              <a:cxn ang="0">
                <a:pos x="1428" y="214"/>
              </a:cxn>
              <a:cxn ang="0">
                <a:pos x="1440" y="190"/>
              </a:cxn>
              <a:cxn ang="0">
                <a:pos x="1466" y="176"/>
              </a:cxn>
              <a:cxn ang="0">
                <a:pos x="1486" y="176"/>
              </a:cxn>
              <a:cxn ang="0">
                <a:pos x="1510" y="190"/>
              </a:cxn>
              <a:cxn ang="0">
                <a:pos x="1524" y="214"/>
              </a:cxn>
              <a:cxn ang="0">
                <a:pos x="1524" y="234"/>
              </a:cxn>
              <a:cxn ang="0">
                <a:pos x="1510" y="259"/>
              </a:cxn>
              <a:cxn ang="0">
                <a:pos x="1486" y="272"/>
              </a:cxn>
              <a:cxn ang="0">
                <a:pos x="1309" y="273"/>
              </a:cxn>
              <a:cxn ang="0">
                <a:pos x="1290" y="269"/>
              </a:cxn>
              <a:cxn ang="0">
                <a:pos x="1268" y="252"/>
              </a:cxn>
              <a:cxn ang="0">
                <a:pos x="1261" y="224"/>
              </a:cxn>
              <a:cxn ang="0">
                <a:pos x="1264" y="205"/>
              </a:cxn>
              <a:cxn ang="0">
                <a:pos x="1282" y="184"/>
              </a:cxn>
              <a:cxn ang="0">
                <a:pos x="1309" y="175"/>
              </a:cxn>
              <a:cxn ang="0">
                <a:pos x="1328" y="179"/>
              </a:cxn>
              <a:cxn ang="0">
                <a:pos x="1350" y="196"/>
              </a:cxn>
              <a:cxn ang="0">
                <a:pos x="1359" y="224"/>
              </a:cxn>
              <a:cxn ang="0">
                <a:pos x="1355" y="244"/>
              </a:cxn>
              <a:cxn ang="0">
                <a:pos x="1337" y="265"/>
              </a:cxn>
              <a:cxn ang="0">
                <a:pos x="1309" y="273"/>
              </a:cxn>
              <a:cxn ang="0">
                <a:pos x="941" y="246"/>
              </a:cxn>
              <a:cxn ang="0">
                <a:pos x="932" y="245"/>
              </a:cxn>
              <a:cxn ang="0">
                <a:pos x="923" y="237"/>
              </a:cxn>
              <a:cxn ang="0">
                <a:pos x="920" y="224"/>
              </a:cxn>
              <a:cxn ang="0">
                <a:pos x="921" y="215"/>
              </a:cxn>
              <a:cxn ang="0">
                <a:pos x="929" y="206"/>
              </a:cxn>
              <a:cxn ang="0">
                <a:pos x="941" y="203"/>
              </a:cxn>
              <a:cxn ang="0">
                <a:pos x="1175" y="203"/>
              </a:cxn>
              <a:cxn ang="0">
                <a:pos x="1187" y="209"/>
              </a:cxn>
              <a:cxn ang="0">
                <a:pos x="1192" y="220"/>
              </a:cxn>
              <a:cxn ang="0">
                <a:pos x="1192" y="229"/>
              </a:cxn>
              <a:cxn ang="0">
                <a:pos x="1187" y="240"/>
              </a:cxn>
              <a:cxn ang="0">
                <a:pos x="1175" y="246"/>
              </a:cxn>
              <a:cxn ang="0">
                <a:pos x="1610" y="0"/>
              </a:cxn>
              <a:cxn ang="0">
                <a:pos x="81" y="1"/>
              </a:cxn>
              <a:cxn ang="0">
                <a:pos x="55" y="7"/>
              </a:cxn>
              <a:cxn ang="0">
                <a:pos x="33" y="21"/>
              </a:cxn>
              <a:cxn ang="0">
                <a:pos x="16" y="40"/>
              </a:cxn>
              <a:cxn ang="0">
                <a:pos x="4" y="63"/>
              </a:cxn>
              <a:cxn ang="0">
                <a:pos x="0" y="90"/>
              </a:cxn>
              <a:cxn ang="0">
                <a:pos x="1" y="367"/>
              </a:cxn>
              <a:cxn ang="0">
                <a:pos x="7" y="394"/>
              </a:cxn>
              <a:cxn ang="0">
                <a:pos x="21" y="416"/>
              </a:cxn>
              <a:cxn ang="0">
                <a:pos x="40" y="433"/>
              </a:cxn>
              <a:cxn ang="0">
                <a:pos x="63" y="445"/>
              </a:cxn>
              <a:cxn ang="0">
                <a:pos x="90" y="449"/>
              </a:cxn>
              <a:cxn ang="0">
                <a:pos x="1619" y="448"/>
              </a:cxn>
              <a:cxn ang="0">
                <a:pos x="1645" y="441"/>
              </a:cxn>
              <a:cxn ang="0">
                <a:pos x="1667" y="428"/>
              </a:cxn>
              <a:cxn ang="0">
                <a:pos x="1684" y="409"/>
              </a:cxn>
              <a:cxn ang="0">
                <a:pos x="1696" y="385"/>
              </a:cxn>
              <a:cxn ang="0">
                <a:pos x="1700" y="359"/>
              </a:cxn>
              <a:cxn ang="0">
                <a:pos x="1699" y="80"/>
              </a:cxn>
              <a:cxn ang="0">
                <a:pos x="1693" y="55"/>
              </a:cxn>
              <a:cxn ang="0">
                <a:pos x="1679" y="33"/>
              </a:cxn>
              <a:cxn ang="0">
                <a:pos x="1660" y="16"/>
              </a:cxn>
              <a:cxn ang="0">
                <a:pos x="1637" y="4"/>
              </a:cxn>
              <a:cxn ang="0">
                <a:pos x="1610" y="0"/>
              </a:cxn>
            </a:cxnLst>
            <a:rect l="0" t="0" r="r" b="b"/>
            <a:pathLst>
              <a:path w="1700" h="449">
                <a:moveTo>
                  <a:pt x="1475" y="273"/>
                </a:moveTo>
                <a:lnTo>
                  <a:pt x="1475" y="273"/>
                </a:lnTo>
                <a:lnTo>
                  <a:pt x="1466" y="272"/>
                </a:lnTo>
                <a:lnTo>
                  <a:pt x="1456" y="269"/>
                </a:lnTo>
                <a:lnTo>
                  <a:pt x="1448" y="265"/>
                </a:lnTo>
                <a:lnTo>
                  <a:pt x="1440" y="259"/>
                </a:lnTo>
                <a:lnTo>
                  <a:pt x="1435" y="252"/>
                </a:lnTo>
                <a:lnTo>
                  <a:pt x="1430" y="244"/>
                </a:lnTo>
                <a:lnTo>
                  <a:pt x="1428" y="234"/>
                </a:lnTo>
                <a:lnTo>
                  <a:pt x="1427" y="224"/>
                </a:lnTo>
                <a:lnTo>
                  <a:pt x="1427" y="224"/>
                </a:lnTo>
                <a:lnTo>
                  <a:pt x="1428" y="214"/>
                </a:lnTo>
                <a:lnTo>
                  <a:pt x="1430" y="205"/>
                </a:lnTo>
                <a:lnTo>
                  <a:pt x="1435" y="196"/>
                </a:lnTo>
                <a:lnTo>
                  <a:pt x="1440" y="190"/>
                </a:lnTo>
                <a:lnTo>
                  <a:pt x="1448" y="184"/>
                </a:lnTo>
                <a:lnTo>
                  <a:pt x="1456" y="179"/>
                </a:lnTo>
                <a:lnTo>
                  <a:pt x="1466" y="176"/>
                </a:lnTo>
                <a:lnTo>
                  <a:pt x="1475" y="175"/>
                </a:lnTo>
                <a:lnTo>
                  <a:pt x="1475" y="175"/>
                </a:lnTo>
                <a:lnTo>
                  <a:pt x="1486" y="176"/>
                </a:lnTo>
                <a:lnTo>
                  <a:pt x="1494" y="179"/>
                </a:lnTo>
                <a:lnTo>
                  <a:pt x="1503" y="184"/>
                </a:lnTo>
                <a:lnTo>
                  <a:pt x="1510" y="190"/>
                </a:lnTo>
                <a:lnTo>
                  <a:pt x="1516" y="196"/>
                </a:lnTo>
                <a:lnTo>
                  <a:pt x="1520" y="205"/>
                </a:lnTo>
                <a:lnTo>
                  <a:pt x="1524" y="214"/>
                </a:lnTo>
                <a:lnTo>
                  <a:pt x="1525" y="224"/>
                </a:lnTo>
                <a:lnTo>
                  <a:pt x="1525" y="224"/>
                </a:lnTo>
                <a:lnTo>
                  <a:pt x="1524" y="234"/>
                </a:lnTo>
                <a:lnTo>
                  <a:pt x="1520" y="244"/>
                </a:lnTo>
                <a:lnTo>
                  <a:pt x="1516" y="252"/>
                </a:lnTo>
                <a:lnTo>
                  <a:pt x="1510" y="259"/>
                </a:lnTo>
                <a:lnTo>
                  <a:pt x="1503" y="265"/>
                </a:lnTo>
                <a:lnTo>
                  <a:pt x="1494" y="269"/>
                </a:lnTo>
                <a:lnTo>
                  <a:pt x="1486" y="272"/>
                </a:lnTo>
                <a:lnTo>
                  <a:pt x="1475" y="273"/>
                </a:lnTo>
                <a:lnTo>
                  <a:pt x="1475" y="273"/>
                </a:lnTo>
                <a:close/>
                <a:moveTo>
                  <a:pt x="1309" y="273"/>
                </a:moveTo>
                <a:lnTo>
                  <a:pt x="1309" y="273"/>
                </a:lnTo>
                <a:lnTo>
                  <a:pt x="1300" y="272"/>
                </a:lnTo>
                <a:lnTo>
                  <a:pt x="1290" y="269"/>
                </a:lnTo>
                <a:lnTo>
                  <a:pt x="1282" y="265"/>
                </a:lnTo>
                <a:lnTo>
                  <a:pt x="1274" y="259"/>
                </a:lnTo>
                <a:lnTo>
                  <a:pt x="1268" y="252"/>
                </a:lnTo>
                <a:lnTo>
                  <a:pt x="1264" y="244"/>
                </a:lnTo>
                <a:lnTo>
                  <a:pt x="1261" y="234"/>
                </a:lnTo>
                <a:lnTo>
                  <a:pt x="1261" y="224"/>
                </a:lnTo>
                <a:lnTo>
                  <a:pt x="1261" y="224"/>
                </a:lnTo>
                <a:lnTo>
                  <a:pt x="1261" y="214"/>
                </a:lnTo>
                <a:lnTo>
                  <a:pt x="1264" y="205"/>
                </a:lnTo>
                <a:lnTo>
                  <a:pt x="1268" y="196"/>
                </a:lnTo>
                <a:lnTo>
                  <a:pt x="1274" y="190"/>
                </a:lnTo>
                <a:lnTo>
                  <a:pt x="1282" y="184"/>
                </a:lnTo>
                <a:lnTo>
                  <a:pt x="1290" y="179"/>
                </a:lnTo>
                <a:lnTo>
                  <a:pt x="1300" y="176"/>
                </a:lnTo>
                <a:lnTo>
                  <a:pt x="1309" y="175"/>
                </a:lnTo>
                <a:lnTo>
                  <a:pt x="1309" y="175"/>
                </a:lnTo>
                <a:lnTo>
                  <a:pt x="1320" y="176"/>
                </a:lnTo>
                <a:lnTo>
                  <a:pt x="1328" y="179"/>
                </a:lnTo>
                <a:lnTo>
                  <a:pt x="1337" y="184"/>
                </a:lnTo>
                <a:lnTo>
                  <a:pt x="1344" y="190"/>
                </a:lnTo>
                <a:lnTo>
                  <a:pt x="1350" y="196"/>
                </a:lnTo>
                <a:lnTo>
                  <a:pt x="1355" y="205"/>
                </a:lnTo>
                <a:lnTo>
                  <a:pt x="1358" y="214"/>
                </a:lnTo>
                <a:lnTo>
                  <a:pt x="1359" y="224"/>
                </a:lnTo>
                <a:lnTo>
                  <a:pt x="1359" y="224"/>
                </a:lnTo>
                <a:lnTo>
                  <a:pt x="1358" y="234"/>
                </a:lnTo>
                <a:lnTo>
                  <a:pt x="1355" y="244"/>
                </a:lnTo>
                <a:lnTo>
                  <a:pt x="1350" y="252"/>
                </a:lnTo>
                <a:lnTo>
                  <a:pt x="1344" y="259"/>
                </a:lnTo>
                <a:lnTo>
                  <a:pt x="1337" y="265"/>
                </a:lnTo>
                <a:lnTo>
                  <a:pt x="1328" y="269"/>
                </a:lnTo>
                <a:lnTo>
                  <a:pt x="1320" y="272"/>
                </a:lnTo>
                <a:lnTo>
                  <a:pt x="1309" y="273"/>
                </a:lnTo>
                <a:lnTo>
                  <a:pt x="1309" y="273"/>
                </a:lnTo>
                <a:close/>
                <a:moveTo>
                  <a:pt x="1171" y="246"/>
                </a:moveTo>
                <a:lnTo>
                  <a:pt x="941" y="246"/>
                </a:lnTo>
                <a:lnTo>
                  <a:pt x="941" y="246"/>
                </a:lnTo>
                <a:lnTo>
                  <a:pt x="937" y="246"/>
                </a:lnTo>
                <a:lnTo>
                  <a:pt x="932" y="245"/>
                </a:lnTo>
                <a:lnTo>
                  <a:pt x="929" y="243"/>
                </a:lnTo>
                <a:lnTo>
                  <a:pt x="926" y="240"/>
                </a:lnTo>
                <a:lnTo>
                  <a:pt x="923" y="237"/>
                </a:lnTo>
                <a:lnTo>
                  <a:pt x="921" y="233"/>
                </a:lnTo>
                <a:lnTo>
                  <a:pt x="920" y="229"/>
                </a:lnTo>
                <a:lnTo>
                  <a:pt x="920" y="224"/>
                </a:lnTo>
                <a:lnTo>
                  <a:pt x="920" y="224"/>
                </a:lnTo>
                <a:lnTo>
                  <a:pt x="920" y="220"/>
                </a:lnTo>
                <a:lnTo>
                  <a:pt x="921" y="215"/>
                </a:lnTo>
                <a:lnTo>
                  <a:pt x="923" y="212"/>
                </a:lnTo>
                <a:lnTo>
                  <a:pt x="926" y="209"/>
                </a:lnTo>
                <a:lnTo>
                  <a:pt x="929" y="206"/>
                </a:lnTo>
                <a:lnTo>
                  <a:pt x="932" y="204"/>
                </a:lnTo>
                <a:lnTo>
                  <a:pt x="937" y="203"/>
                </a:lnTo>
                <a:lnTo>
                  <a:pt x="941" y="203"/>
                </a:lnTo>
                <a:lnTo>
                  <a:pt x="1171" y="203"/>
                </a:lnTo>
                <a:lnTo>
                  <a:pt x="1171" y="203"/>
                </a:lnTo>
                <a:lnTo>
                  <a:pt x="1175" y="203"/>
                </a:lnTo>
                <a:lnTo>
                  <a:pt x="1179" y="204"/>
                </a:lnTo>
                <a:lnTo>
                  <a:pt x="1184" y="206"/>
                </a:lnTo>
                <a:lnTo>
                  <a:pt x="1187" y="209"/>
                </a:lnTo>
                <a:lnTo>
                  <a:pt x="1189" y="212"/>
                </a:lnTo>
                <a:lnTo>
                  <a:pt x="1191" y="215"/>
                </a:lnTo>
                <a:lnTo>
                  <a:pt x="1192" y="220"/>
                </a:lnTo>
                <a:lnTo>
                  <a:pt x="1193" y="224"/>
                </a:lnTo>
                <a:lnTo>
                  <a:pt x="1193" y="224"/>
                </a:lnTo>
                <a:lnTo>
                  <a:pt x="1192" y="229"/>
                </a:lnTo>
                <a:lnTo>
                  <a:pt x="1191" y="233"/>
                </a:lnTo>
                <a:lnTo>
                  <a:pt x="1189" y="237"/>
                </a:lnTo>
                <a:lnTo>
                  <a:pt x="1187" y="240"/>
                </a:lnTo>
                <a:lnTo>
                  <a:pt x="1183" y="243"/>
                </a:lnTo>
                <a:lnTo>
                  <a:pt x="1179" y="245"/>
                </a:lnTo>
                <a:lnTo>
                  <a:pt x="1175" y="246"/>
                </a:lnTo>
                <a:lnTo>
                  <a:pt x="1171" y="246"/>
                </a:lnTo>
                <a:lnTo>
                  <a:pt x="1171" y="246"/>
                </a:lnTo>
                <a:close/>
                <a:moveTo>
                  <a:pt x="1610" y="0"/>
                </a:moveTo>
                <a:lnTo>
                  <a:pt x="90" y="0"/>
                </a:lnTo>
                <a:lnTo>
                  <a:pt x="90" y="0"/>
                </a:lnTo>
                <a:lnTo>
                  <a:pt x="81" y="1"/>
                </a:lnTo>
                <a:lnTo>
                  <a:pt x="72" y="2"/>
                </a:lnTo>
                <a:lnTo>
                  <a:pt x="63" y="4"/>
                </a:lnTo>
                <a:lnTo>
                  <a:pt x="55" y="7"/>
                </a:lnTo>
                <a:lnTo>
                  <a:pt x="48" y="11"/>
                </a:lnTo>
                <a:lnTo>
                  <a:pt x="40" y="16"/>
                </a:lnTo>
                <a:lnTo>
                  <a:pt x="33" y="21"/>
                </a:lnTo>
                <a:lnTo>
                  <a:pt x="26" y="26"/>
                </a:lnTo>
                <a:lnTo>
                  <a:pt x="21" y="33"/>
                </a:lnTo>
                <a:lnTo>
                  <a:pt x="16" y="40"/>
                </a:lnTo>
                <a:lnTo>
                  <a:pt x="12" y="48"/>
                </a:lnTo>
                <a:lnTo>
                  <a:pt x="7" y="55"/>
                </a:lnTo>
                <a:lnTo>
                  <a:pt x="4" y="63"/>
                </a:lnTo>
                <a:lnTo>
                  <a:pt x="2" y="72"/>
                </a:lnTo>
                <a:lnTo>
                  <a:pt x="1" y="80"/>
                </a:lnTo>
                <a:lnTo>
                  <a:pt x="0" y="90"/>
                </a:lnTo>
                <a:lnTo>
                  <a:pt x="0" y="359"/>
                </a:lnTo>
                <a:lnTo>
                  <a:pt x="0" y="359"/>
                </a:lnTo>
                <a:lnTo>
                  <a:pt x="1" y="367"/>
                </a:lnTo>
                <a:lnTo>
                  <a:pt x="2" y="377"/>
                </a:lnTo>
                <a:lnTo>
                  <a:pt x="4" y="385"/>
                </a:lnTo>
                <a:lnTo>
                  <a:pt x="7" y="394"/>
                </a:lnTo>
                <a:lnTo>
                  <a:pt x="12" y="401"/>
                </a:lnTo>
                <a:lnTo>
                  <a:pt x="16" y="409"/>
                </a:lnTo>
                <a:lnTo>
                  <a:pt x="21" y="416"/>
                </a:lnTo>
                <a:lnTo>
                  <a:pt x="26" y="422"/>
                </a:lnTo>
                <a:lnTo>
                  <a:pt x="33" y="428"/>
                </a:lnTo>
                <a:lnTo>
                  <a:pt x="40" y="433"/>
                </a:lnTo>
                <a:lnTo>
                  <a:pt x="48" y="437"/>
                </a:lnTo>
                <a:lnTo>
                  <a:pt x="55" y="441"/>
                </a:lnTo>
                <a:lnTo>
                  <a:pt x="63" y="445"/>
                </a:lnTo>
                <a:lnTo>
                  <a:pt x="72" y="447"/>
                </a:lnTo>
                <a:lnTo>
                  <a:pt x="81" y="448"/>
                </a:lnTo>
                <a:lnTo>
                  <a:pt x="90" y="449"/>
                </a:lnTo>
                <a:lnTo>
                  <a:pt x="1610" y="449"/>
                </a:lnTo>
                <a:lnTo>
                  <a:pt x="1610" y="449"/>
                </a:lnTo>
                <a:lnTo>
                  <a:pt x="1619" y="448"/>
                </a:lnTo>
                <a:lnTo>
                  <a:pt x="1628" y="447"/>
                </a:lnTo>
                <a:lnTo>
                  <a:pt x="1637" y="445"/>
                </a:lnTo>
                <a:lnTo>
                  <a:pt x="1645" y="441"/>
                </a:lnTo>
                <a:lnTo>
                  <a:pt x="1652" y="437"/>
                </a:lnTo>
                <a:lnTo>
                  <a:pt x="1660" y="433"/>
                </a:lnTo>
                <a:lnTo>
                  <a:pt x="1667" y="428"/>
                </a:lnTo>
                <a:lnTo>
                  <a:pt x="1674" y="422"/>
                </a:lnTo>
                <a:lnTo>
                  <a:pt x="1679" y="416"/>
                </a:lnTo>
                <a:lnTo>
                  <a:pt x="1684" y="409"/>
                </a:lnTo>
                <a:lnTo>
                  <a:pt x="1688" y="401"/>
                </a:lnTo>
                <a:lnTo>
                  <a:pt x="1693" y="394"/>
                </a:lnTo>
                <a:lnTo>
                  <a:pt x="1696" y="385"/>
                </a:lnTo>
                <a:lnTo>
                  <a:pt x="1698" y="377"/>
                </a:lnTo>
                <a:lnTo>
                  <a:pt x="1699" y="367"/>
                </a:lnTo>
                <a:lnTo>
                  <a:pt x="1700" y="359"/>
                </a:lnTo>
                <a:lnTo>
                  <a:pt x="1700" y="90"/>
                </a:lnTo>
                <a:lnTo>
                  <a:pt x="1700" y="90"/>
                </a:lnTo>
                <a:lnTo>
                  <a:pt x="1699" y="80"/>
                </a:lnTo>
                <a:lnTo>
                  <a:pt x="1698" y="72"/>
                </a:lnTo>
                <a:lnTo>
                  <a:pt x="1696" y="63"/>
                </a:lnTo>
                <a:lnTo>
                  <a:pt x="1693" y="55"/>
                </a:lnTo>
                <a:lnTo>
                  <a:pt x="1688" y="48"/>
                </a:lnTo>
                <a:lnTo>
                  <a:pt x="1684" y="40"/>
                </a:lnTo>
                <a:lnTo>
                  <a:pt x="1679" y="33"/>
                </a:lnTo>
                <a:lnTo>
                  <a:pt x="1674" y="26"/>
                </a:lnTo>
                <a:lnTo>
                  <a:pt x="1667" y="21"/>
                </a:lnTo>
                <a:lnTo>
                  <a:pt x="1660" y="16"/>
                </a:lnTo>
                <a:lnTo>
                  <a:pt x="1652" y="11"/>
                </a:lnTo>
                <a:lnTo>
                  <a:pt x="1645" y="7"/>
                </a:lnTo>
                <a:lnTo>
                  <a:pt x="1637" y="4"/>
                </a:lnTo>
                <a:lnTo>
                  <a:pt x="1628" y="2"/>
                </a:lnTo>
                <a:lnTo>
                  <a:pt x="1619" y="1"/>
                </a:lnTo>
                <a:lnTo>
                  <a:pt x="1610" y="0"/>
                </a:lnTo>
                <a:lnTo>
                  <a:pt x="1610" y="0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rgbClr val="95A9C7"/>
            </a:solidFill>
            <a:round/>
            <a:headEnd/>
            <a:tailEnd/>
          </a:ln>
        </p:spPr>
        <p:txBody>
          <a:bodyPr lIns="146169" tIns="73084" rIns="146169" bIns="73084"/>
          <a:lstStyle/>
          <a:p>
            <a:pPr defTabSz="65309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156" kern="0">
              <a:solidFill>
                <a:prstClr val="black"/>
              </a:solidFill>
              <a:latin typeface="Calibri" panose="020F0502020204030204"/>
              <a:ea typeface=""/>
              <a:cs typeface=""/>
            </a:endParaRPr>
          </a:p>
        </p:txBody>
      </p:sp>
      <p:sp>
        <p:nvSpPr>
          <p:cNvPr id="5" name="Freeform 33"/>
          <p:cNvSpPr>
            <a:spLocks noChangeAspect="1" noEditPoints="1"/>
          </p:cNvSpPr>
          <p:nvPr/>
        </p:nvSpPr>
        <p:spPr bwMode="auto">
          <a:xfrm>
            <a:off x="2927860" y="2582641"/>
            <a:ext cx="1041400" cy="274637"/>
          </a:xfrm>
          <a:custGeom>
            <a:avLst/>
            <a:gdLst/>
            <a:ahLst/>
            <a:cxnLst>
              <a:cxn ang="0">
                <a:pos x="1466" y="272"/>
              </a:cxn>
              <a:cxn ang="0">
                <a:pos x="1440" y="259"/>
              </a:cxn>
              <a:cxn ang="0">
                <a:pos x="1428" y="234"/>
              </a:cxn>
              <a:cxn ang="0">
                <a:pos x="1428" y="214"/>
              </a:cxn>
              <a:cxn ang="0">
                <a:pos x="1440" y="190"/>
              </a:cxn>
              <a:cxn ang="0">
                <a:pos x="1466" y="176"/>
              </a:cxn>
              <a:cxn ang="0">
                <a:pos x="1486" y="176"/>
              </a:cxn>
              <a:cxn ang="0">
                <a:pos x="1510" y="190"/>
              </a:cxn>
              <a:cxn ang="0">
                <a:pos x="1524" y="214"/>
              </a:cxn>
              <a:cxn ang="0">
                <a:pos x="1524" y="234"/>
              </a:cxn>
              <a:cxn ang="0">
                <a:pos x="1510" y="259"/>
              </a:cxn>
              <a:cxn ang="0">
                <a:pos x="1486" y="272"/>
              </a:cxn>
              <a:cxn ang="0">
                <a:pos x="1309" y="273"/>
              </a:cxn>
              <a:cxn ang="0">
                <a:pos x="1290" y="269"/>
              </a:cxn>
              <a:cxn ang="0">
                <a:pos x="1268" y="252"/>
              </a:cxn>
              <a:cxn ang="0">
                <a:pos x="1261" y="224"/>
              </a:cxn>
              <a:cxn ang="0">
                <a:pos x="1264" y="205"/>
              </a:cxn>
              <a:cxn ang="0">
                <a:pos x="1282" y="184"/>
              </a:cxn>
              <a:cxn ang="0">
                <a:pos x="1309" y="175"/>
              </a:cxn>
              <a:cxn ang="0">
                <a:pos x="1328" y="179"/>
              </a:cxn>
              <a:cxn ang="0">
                <a:pos x="1350" y="196"/>
              </a:cxn>
              <a:cxn ang="0">
                <a:pos x="1359" y="224"/>
              </a:cxn>
              <a:cxn ang="0">
                <a:pos x="1355" y="244"/>
              </a:cxn>
              <a:cxn ang="0">
                <a:pos x="1337" y="265"/>
              </a:cxn>
              <a:cxn ang="0">
                <a:pos x="1309" y="273"/>
              </a:cxn>
              <a:cxn ang="0">
                <a:pos x="941" y="246"/>
              </a:cxn>
              <a:cxn ang="0">
                <a:pos x="932" y="245"/>
              </a:cxn>
              <a:cxn ang="0">
                <a:pos x="923" y="237"/>
              </a:cxn>
              <a:cxn ang="0">
                <a:pos x="920" y="224"/>
              </a:cxn>
              <a:cxn ang="0">
                <a:pos x="921" y="215"/>
              </a:cxn>
              <a:cxn ang="0">
                <a:pos x="929" y="206"/>
              </a:cxn>
              <a:cxn ang="0">
                <a:pos x="941" y="203"/>
              </a:cxn>
              <a:cxn ang="0">
                <a:pos x="1175" y="203"/>
              </a:cxn>
              <a:cxn ang="0">
                <a:pos x="1187" y="209"/>
              </a:cxn>
              <a:cxn ang="0">
                <a:pos x="1192" y="220"/>
              </a:cxn>
              <a:cxn ang="0">
                <a:pos x="1192" y="229"/>
              </a:cxn>
              <a:cxn ang="0">
                <a:pos x="1187" y="240"/>
              </a:cxn>
              <a:cxn ang="0">
                <a:pos x="1175" y="246"/>
              </a:cxn>
              <a:cxn ang="0">
                <a:pos x="1610" y="0"/>
              </a:cxn>
              <a:cxn ang="0">
                <a:pos x="81" y="1"/>
              </a:cxn>
              <a:cxn ang="0">
                <a:pos x="55" y="7"/>
              </a:cxn>
              <a:cxn ang="0">
                <a:pos x="33" y="21"/>
              </a:cxn>
              <a:cxn ang="0">
                <a:pos x="16" y="40"/>
              </a:cxn>
              <a:cxn ang="0">
                <a:pos x="4" y="63"/>
              </a:cxn>
              <a:cxn ang="0">
                <a:pos x="0" y="90"/>
              </a:cxn>
              <a:cxn ang="0">
                <a:pos x="1" y="367"/>
              </a:cxn>
              <a:cxn ang="0">
                <a:pos x="7" y="394"/>
              </a:cxn>
              <a:cxn ang="0">
                <a:pos x="21" y="416"/>
              </a:cxn>
              <a:cxn ang="0">
                <a:pos x="40" y="433"/>
              </a:cxn>
              <a:cxn ang="0">
                <a:pos x="63" y="445"/>
              </a:cxn>
              <a:cxn ang="0">
                <a:pos x="90" y="449"/>
              </a:cxn>
              <a:cxn ang="0">
                <a:pos x="1619" y="448"/>
              </a:cxn>
              <a:cxn ang="0">
                <a:pos x="1645" y="441"/>
              </a:cxn>
              <a:cxn ang="0">
                <a:pos x="1667" y="428"/>
              </a:cxn>
              <a:cxn ang="0">
                <a:pos x="1684" y="409"/>
              </a:cxn>
              <a:cxn ang="0">
                <a:pos x="1696" y="385"/>
              </a:cxn>
              <a:cxn ang="0">
                <a:pos x="1700" y="359"/>
              </a:cxn>
              <a:cxn ang="0">
                <a:pos x="1699" y="80"/>
              </a:cxn>
              <a:cxn ang="0">
                <a:pos x="1693" y="55"/>
              </a:cxn>
              <a:cxn ang="0">
                <a:pos x="1679" y="33"/>
              </a:cxn>
              <a:cxn ang="0">
                <a:pos x="1660" y="16"/>
              </a:cxn>
              <a:cxn ang="0">
                <a:pos x="1637" y="4"/>
              </a:cxn>
              <a:cxn ang="0">
                <a:pos x="1610" y="0"/>
              </a:cxn>
            </a:cxnLst>
            <a:rect l="0" t="0" r="r" b="b"/>
            <a:pathLst>
              <a:path w="1700" h="449">
                <a:moveTo>
                  <a:pt x="1475" y="273"/>
                </a:moveTo>
                <a:lnTo>
                  <a:pt x="1475" y="273"/>
                </a:lnTo>
                <a:lnTo>
                  <a:pt x="1466" y="272"/>
                </a:lnTo>
                <a:lnTo>
                  <a:pt x="1456" y="269"/>
                </a:lnTo>
                <a:lnTo>
                  <a:pt x="1448" y="265"/>
                </a:lnTo>
                <a:lnTo>
                  <a:pt x="1440" y="259"/>
                </a:lnTo>
                <a:lnTo>
                  <a:pt x="1435" y="252"/>
                </a:lnTo>
                <a:lnTo>
                  <a:pt x="1430" y="244"/>
                </a:lnTo>
                <a:lnTo>
                  <a:pt x="1428" y="234"/>
                </a:lnTo>
                <a:lnTo>
                  <a:pt x="1427" y="224"/>
                </a:lnTo>
                <a:lnTo>
                  <a:pt x="1427" y="224"/>
                </a:lnTo>
                <a:lnTo>
                  <a:pt x="1428" y="214"/>
                </a:lnTo>
                <a:lnTo>
                  <a:pt x="1430" y="205"/>
                </a:lnTo>
                <a:lnTo>
                  <a:pt x="1435" y="196"/>
                </a:lnTo>
                <a:lnTo>
                  <a:pt x="1440" y="190"/>
                </a:lnTo>
                <a:lnTo>
                  <a:pt x="1448" y="184"/>
                </a:lnTo>
                <a:lnTo>
                  <a:pt x="1456" y="179"/>
                </a:lnTo>
                <a:lnTo>
                  <a:pt x="1466" y="176"/>
                </a:lnTo>
                <a:lnTo>
                  <a:pt x="1475" y="175"/>
                </a:lnTo>
                <a:lnTo>
                  <a:pt x="1475" y="175"/>
                </a:lnTo>
                <a:lnTo>
                  <a:pt x="1486" y="176"/>
                </a:lnTo>
                <a:lnTo>
                  <a:pt x="1494" y="179"/>
                </a:lnTo>
                <a:lnTo>
                  <a:pt x="1503" y="184"/>
                </a:lnTo>
                <a:lnTo>
                  <a:pt x="1510" y="190"/>
                </a:lnTo>
                <a:lnTo>
                  <a:pt x="1516" y="196"/>
                </a:lnTo>
                <a:lnTo>
                  <a:pt x="1520" y="205"/>
                </a:lnTo>
                <a:lnTo>
                  <a:pt x="1524" y="214"/>
                </a:lnTo>
                <a:lnTo>
                  <a:pt x="1525" y="224"/>
                </a:lnTo>
                <a:lnTo>
                  <a:pt x="1525" y="224"/>
                </a:lnTo>
                <a:lnTo>
                  <a:pt x="1524" y="234"/>
                </a:lnTo>
                <a:lnTo>
                  <a:pt x="1520" y="244"/>
                </a:lnTo>
                <a:lnTo>
                  <a:pt x="1516" y="252"/>
                </a:lnTo>
                <a:lnTo>
                  <a:pt x="1510" y="259"/>
                </a:lnTo>
                <a:lnTo>
                  <a:pt x="1503" y="265"/>
                </a:lnTo>
                <a:lnTo>
                  <a:pt x="1494" y="269"/>
                </a:lnTo>
                <a:lnTo>
                  <a:pt x="1486" y="272"/>
                </a:lnTo>
                <a:lnTo>
                  <a:pt x="1475" y="273"/>
                </a:lnTo>
                <a:lnTo>
                  <a:pt x="1475" y="273"/>
                </a:lnTo>
                <a:close/>
                <a:moveTo>
                  <a:pt x="1309" y="273"/>
                </a:moveTo>
                <a:lnTo>
                  <a:pt x="1309" y="273"/>
                </a:lnTo>
                <a:lnTo>
                  <a:pt x="1300" y="272"/>
                </a:lnTo>
                <a:lnTo>
                  <a:pt x="1290" y="269"/>
                </a:lnTo>
                <a:lnTo>
                  <a:pt x="1282" y="265"/>
                </a:lnTo>
                <a:lnTo>
                  <a:pt x="1274" y="259"/>
                </a:lnTo>
                <a:lnTo>
                  <a:pt x="1268" y="252"/>
                </a:lnTo>
                <a:lnTo>
                  <a:pt x="1264" y="244"/>
                </a:lnTo>
                <a:lnTo>
                  <a:pt x="1261" y="234"/>
                </a:lnTo>
                <a:lnTo>
                  <a:pt x="1261" y="224"/>
                </a:lnTo>
                <a:lnTo>
                  <a:pt x="1261" y="224"/>
                </a:lnTo>
                <a:lnTo>
                  <a:pt x="1261" y="214"/>
                </a:lnTo>
                <a:lnTo>
                  <a:pt x="1264" y="205"/>
                </a:lnTo>
                <a:lnTo>
                  <a:pt x="1268" y="196"/>
                </a:lnTo>
                <a:lnTo>
                  <a:pt x="1274" y="190"/>
                </a:lnTo>
                <a:lnTo>
                  <a:pt x="1282" y="184"/>
                </a:lnTo>
                <a:lnTo>
                  <a:pt x="1290" y="179"/>
                </a:lnTo>
                <a:lnTo>
                  <a:pt x="1300" y="176"/>
                </a:lnTo>
                <a:lnTo>
                  <a:pt x="1309" y="175"/>
                </a:lnTo>
                <a:lnTo>
                  <a:pt x="1309" y="175"/>
                </a:lnTo>
                <a:lnTo>
                  <a:pt x="1320" y="176"/>
                </a:lnTo>
                <a:lnTo>
                  <a:pt x="1328" y="179"/>
                </a:lnTo>
                <a:lnTo>
                  <a:pt x="1337" y="184"/>
                </a:lnTo>
                <a:lnTo>
                  <a:pt x="1344" y="190"/>
                </a:lnTo>
                <a:lnTo>
                  <a:pt x="1350" y="196"/>
                </a:lnTo>
                <a:lnTo>
                  <a:pt x="1355" y="205"/>
                </a:lnTo>
                <a:lnTo>
                  <a:pt x="1358" y="214"/>
                </a:lnTo>
                <a:lnTo>
                  <a:pt x="1359" y="224"/>
                </a:lnTo>
                <a:lnTo>
                  <a:pt x="1359" y="224"/>
                </a:lnTo>
                <a:lnTo>
                  <a:pt x="1358" y="234"/>
                </a:lnTo>
                <a:lnTo>
                  <a:pt x="1355" y="244"/>
                </a:lnTo>
                <a:lnTo>
                  <a:pt x="1350" y="252"/>
                </a:lnTo>
                <a:lnTo>
                  <a:pt x="1344" y="259"/>
                </a:lnTo>
                <a:lnTo>
                  <a:pt x="1337" y="265"/>
                </a:lnTo>
                <a:lnTo>
                  <a:pt x="1328" y="269"/>
                </a:lnTo>
                <a:lnTo>
                  <a:pt x="1320" y="272"/>
                </a:lnTo>
                <a:lnTo>
                  <a:pt x="1309" y="273"/>
                </a:lnTo>
                <a:lnTo>
                  <a:pt x="1309" y="273"/>
                </a:lnTo>
                <a:close/>
                <a:moveTo>
                  <a:pt x="1171" y="246"/>
                </a:moveTo>
                <a:lnTo>
                  <a:pt x="941" y="246"/>
                </a:lnTo>
                <a:lnTo>
                  <a:pt x="941" y="246"/>
                </a:lnTo>
                <a:lnTo>
                  <a:pt x="937" y="246"/>
                </a:lnTo>
                <a:lnTo>
                  <a:pt x="932" y="245"/>
                </a:lnTo>
                <a:lnTo>
                  <a:pt x="929" y="243"/>
                </a:lnTo>
                <a:lnTo>
                  <a:pt x="926" y="240"/>
                </a:lnTo>
                <a:lnTo>
                  <a:pt x="923" y="237"/>
                </a:lnTo>
                <a:lnTo>
                  <a:pt x="921" y="233"/>
                </a:lnTo>
                <a:lnTo>
                  <a:pt x="920" y="229"/>
                </a:lnTo>
                <a:lnTo>
                  <a:pt x="920" y="224"/>
                </a:lnTo>
                <a:lnTo>
                  <a:pt x="920" y="224"/>
                </a:lnTo>
                <a:lnTo>
                  <a:pt x="920" y="220"/>
                </a:lnTo>
                <a:lnTo>
                  <a:pt x="921" y="215"/>
                </a:lnTo>
                <a:lnTo>
                  <a:pt x="923" y="212"/>
                </a:lnTo>
                <a:lnTo>
                  <a:pt x="926" y="209"/>
                </a:lnTo>
                <a:lnTo>
                  <a:pt x="929" y="206"/>
                </a:lnTo>
                <a:lnTo>
                  <a:pt x="932" y="204"/>
                </a:lnTo>
                <a:lnTo>
                  <a:pt x="937" y="203"/>
                </a:lnTo>
                <a:lnTo>
                  <a:pt x="941" y="203"/>
                </a:lnTo>
                <a:lnTo>
                  <a:pt x="1171" y="203"/>
                </a:lnTo>
                <a:lnTo>
                  <a:pt x="1171" y="203"/>
                </a:lnTo>
                <a:lnTo>
                  <a:pt x="1175" y="203"/>
                </a:lnTo>
                <a:lnTo>
                  <a:pt x="1179" y="204"/>
                </a:lnTo>
                <a:lnTo>
                  <a:pt x="1184" y="206"/>
                </a:lnTo>
                <a:lnTo>
                  <a:pt x="1187" y="209"/>
                </a:lnTo>
                <a:lnTo>
                  <a:pt x="1189" y="212"/>
                </a:lnTo>
                <a:lnTo>
                  <a:pt x="1191" y="215"/>
                </a:lnTo>
                <a:lnTo>
                  <a:pt x="1192" y="220"/>
                </a:lnTo>
                <a:lnTo>
                  <a:pt x="1193" y="224"/>
                </a:lnTo>
                <a:lnTo>
                  <a:pt x="1193" y="224"/>
                </a:lnTo>
                <a:lnTo>
                  <a:pt x="1192" y="229"/>
                </a:lnTo>
                <a:lnTo>
                  <a:pt x="1191" y="233"/>
                </a:lnTo>
                <a:lnTo>
                  <a:pt x="1189" y="237"/>
                </a:lnTo>
                <a:lnTo>
                  <a:pt x="1187" y="240"/>
                </a:lnTo>
                <a:lnTo>
                  <a:pt x="1183" y="243"/>
                </a:lnTo>
                <a:lnTo>
                  <a:pt x="1179" y="245"/>
                </a:lnTo>
                <a:lnTo>
                  <a:pt x="1175" y="246"/>
                </a:lnTo>
                <a:lnTo>
                  <a:pt x="1171" y="246"/>
                </a:lnTo>
                <a:lnTo>
                  <a:pt x="1171" y="246"/>
                </a:lnTo>
                <a:close/>
                <a:moveTo>
                  <a:pt x="1610" y="0"/>
                </a:moveTo>
                <a:lnTo>
                  <a:pt x="90" y="0"/>
                </a:lnTo>
                <a:lnTo>
                  <a:pt x="90" y="0"/>
                </a:lnTo>
                <a:lnTo>
                  <a:pt x="81" y="1"/>
                </a:lnTo>
                <a:lnTo>
                  <a:pt x="72" y="2"/>
                </a:lnTo>
                <a:lnTo>
                  <a:pt x="63" y="4"/>
                </a:lnTo>
                <a:lnTo>
                  <a:pt x="55" y="7"/>
                </a:lnTo>
                <a:lnTo>
                  <a:pt x="48" y="11"/>
                </a:lnTo>
                <a:lnTo>
                  <a:pt x="40" y="16"/>
                </a:lnTo>
                <a:lnTo>
                  <a:pt x="33" y="21"/>
                </a:lnTo>
                <a:lnTo>
                  <a:pt x="26" y="26"/>
                </a:lnTo>
                <a:lnTo>
                  <a:pt x="21" y="33"/>
                </a:lnTo>
                <a:lnTo>
                  <a:pt x="16" y="40"/>
                </a:lnTo>
                <a:lnTo>
                  <a:pt x="12" y="48"/>
                </a:lnTo>
                <a:lnTo>
                  <a:pt x="7" y="55"/>
                </a:lnTo>
                <a:lnTo>
                  <a:pt x="4" y="63"/>
                </a:lnTo>
                <a:lnTo>
                  <a:pt x="2" y="72"/>
                </a:lnTo>
                <a:lnTo>
                  <a:pt x="1" y="80"/>
                </a:lnTo>
                <a:lnTo>
                  <a:pt x="0" y="90"/>
                </a:lnTo>
                <a:lnTo>
                  <a:pt x="0" y="359"/>
                </a:lnTo>
                <a:lnTo>
                  <a:pt x="0" y="359"/>
                </a:lnTo>
                <a:lnTo>
                  <a:pt x="1" y="367"/>
                </a:lnTo>
                <a:lnTo>
                  <a:pt x="2" y="377"/>
                </a:lnTo>
                <a:lnTo>
                  <a:pt x="4" y="385"/>
                </a:lnTo>
                <a:lnTo>
                  <a:pt x="7" y="394"/>
                </a:lnTo>
                <a:lnTo>
                  <a:pt x="12" y="401"/>
                </a:lnTo>
                <a:lnTo>
                  <a:pt x="16" y="409"/>
                </a:lnTo>
                <a:lnTo>
                  <a:pt x="21" y="416"/>
                </a:lnTo>
                <a:lnTo>
                  <a:pt x="26" y="422"/>
                </a:lnTo>
                <a:lnTo>
                  <a:pt x="33" y="428"/>
                </a:lnTo>
                <a:lnTo>
                  <a:pt x="40" y="433"/>
                </a:lnTo>
                <a:lnTo>
                  <a:pt x="48" y="437"/>
                </a:lnTo>
                <a:lnTo>
                  <a:pt x="55" y="441"/>
                </a:lnTo>
                <a:lnTo>
                  <a:pt x="63" y="445"/>
                </a:lnTo>
                <a:lnTo>
                  <a:pt x="72" y="447"/>
                </a:lnTo>
                <a:lnTo>
                  <a:pt x="81" y="448"/>
                </a:lnTo>
                <a:lnTo>
                  <a:pt x="90" y="449"/>
                </a:lnTo>
                <a:lnTo>
                  <a:pt x="1610" y="449"/>
                </a:lnTo>
                <a:lnTo>
                  <a:pt x="1610" y="449"/>
                </a:lnTo>
                <a:lnTo>
                  <a:pt x="1619" y="448"/>
                </a:lnTo>
                <a:lnTo>
                  <a:pt x="1628" y="447"/>
                </a:lnTo>
                <a:lnTo>
                  <a:pt x="1637" y="445"/>
                </a:lnTo>
                <a:lnTo>
                  <a:pt x="1645" y="441"/>
                </a:lnTo>
                <a:lnTo>
                  <a:pt x="1652" y="437"/>
                </a:lnTo>
                <a:lnTo>
                  <a:pt x="1660" y="433"/>
                </a:lnTo>
                <a:lnTo>
                  <a:pt x="1667" y="428"/>
                </a:lnTo>
                <a:lnTo>
                  <a:pt x="1674" y="422"/>
                </a:lnTo>
                <a:lnTo>
                  <a:pt x="1679" y="416"/>
                </a:lnTo>
                <a:lnTo>
                  <a:pt x="1684" y="409"/>
                </a:lnTo>
                <a:lnTo>
                  <a:pt x="1688" y="401"/>
                </a:lnTo>
                <a:lnTo>
                  <a:pt x="1693" y="394"/>
                </a:lnTo>
                <a:lnTo>
                  <a:pt x="1696" y="385"/>
                </a:lnTo>
                <a:lnTo>
                  <a:pt x="1698" y="377"/>
                </a:lnTo>
                <a:lnTo>
                  <a:pt x="1699" y="367"/>
                </a:lnTo>
                <a:lnTo>
                  <a:pt x="1700" y="359"/>
                </a:lnTo>
                <a:lnTo>
                  <a:pt x="1700" y="90"/>
                </a:lnTo>
                <a:lnTo>
                  <a:pt x="1700" y="90"/>
                </a:lnTo>
                <a:lnTo>
                  <a:pt x="1699" y="80"/>
                </a:lnTo>
                <a:lnTo>
                  <a:pt x="1698" y="72"/>
                </a:lnTo>
                <a:lnTo>
                  <a:pt x="1696" y="63"/>
                </a:lnTo>
                <a:lnTo>
                  <a:pt x="1693" y="55"/>
                </a:lnTo>
                <a:lnTo>
                  <a:pt x="1688" y="48"/>
                </a:lnTo>
                <a:lnTo>
                  <a:pt x="1684" y="40"/>
                </a:lnTo>
                <a:lnTo>
                  <a:pt x="1679" y="33"/>
                </a:lnTo>
                <a:lnTo>
                  <a:pt x="1674" y="26"/>
                </a:lnTo>
                <a:lnTo>
                  <a:pt x="1667" y="21"/>
                </a:lnTo>
                <a:lnTo>
                  <a:pt x="1660" y="16"/>
                </a:lnTo>
                <a:lnTo>
                  <a:pt x="1652" y="11"/>
                </a:lnTo>
                <a:lnTo>
                  <a:pt x="1645" y="7"/>
                </a:lnTo>
                <a:lnTo>
                  <a:pt x="1637" y="4"/>
                </a:lnTo>
                <a:lnTo>
                  <a:pt x="1628" y="2"/>
                </a:lnTo>
                <a:lnTo>
                  <a:pt x="1619" y="1"/>
                </a:lnTo>
                <a:lnTo>
                  <a:pt x="1610" y="0"/>
                </a:lnTo>
                <a:lnTo>
                  <a:pt x="1610" y="0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rgbClr val="95A9C7"/>
            </a:solidFill>
            <a:round/>
            <a:headEnd/>
            <a:tailEnd/>
          </a:ln>
        </p:spPr>
        <p:txBody>
          <a:bodyPr lIns="146169" tIns="73084" rIns="146169" bIns="73084"/>
          <a:lstStyle/>
          <a:p>
            <a:pPr defTabSz="65309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156" kern="0">
              <a:solidFill>
                <a:prstClr val="black"/>
              </a:solidFill>
              <a:latin typeface="Calibri" panose="020F0502020204030204"/>
              <a:ea typeface=""/>
              <a:cs typeface=""/>
            </a:endParaRPr>
          </a:p>
        </p:txBody>
      </p:sp>
      <p:sp>
        <p:nvSpPr>
          <p:cNvPr id="6" name="Freeform 33"/>
          <p:cNvSpPr>
            <a:spLocks noChangeAspect="1" noEditPoints="1"/>
          </p:cNvSpPr>
          <p:nvPr/>
        </p:nvSpPr>
        <p:spPr bwMode="auto">
          <a:xfrm>
            <a:off x="2927860" y="2992189"/>
            <a:ext cx="1041400" cy="274637"/>
          </a:xfrm>
          <a:custGeom>
            <a:avLst/>
            <a:gdLst/>
            <a:ahLst/>
            <a:cxnLst>
              <a:cxn ang="0">
                <a:pos x="1466" y="272"/>
              </a:cxn>
              <a:cxn ang="0">
                <a:pos x="1440" y="259"/>
              </a:cxn>
              <a:cxn ang="0">
                <a:pos x="1428" y="234"/>
              </a:cxn>
              <a:cxn ang="0">
                <a:pos x="1428" y="214"/>
              </a:cxn>
              <a:cxn ang="0">
                <a:pos x="1440" y="190"/>
              </a:cxn>
              <a:cxn ang="0">
                <a:pos x="1466" y="176"/>
              </a:cxn>
              <a:cxn ang="0">
                <a:pos x="1486" y="176"/>
              </a:cxn>
              <a:cxn ang="0">
                <a:pos x="1510" y="190"/>
              </a:cxn>
              <a:cxn ang="0">
                <a:pos x="1524" y="214"/>
              </a:cxn>
              <a:cxn ang="0">
                <a:pos x="1524" y="234"/>
              </a:cxn>
              <a:cxn ang="0">
                <a:pos x="1510" y="259"/>
              </a:cxn>
              <a:cxn ang="0">
                <a:pos x="1486" y="272"/>
              </a:cxn>
              <a:cxn ang="0">
                <a:pos x="1309" y="273"/>
              </a:cxn>
              <a:cxn ang="0">
                <a:pos x="1290" y="269"/>
              </a:cxn>
              <a:cxn ang="0">
                <a:pos x="1268" y="252"/>
              </a:cxn>
              <a:cxn ang="0">
                <a:pos x="1261" y="224"/>
              </a:cxn>
              <a:cxn ang="0">
                <a:pos x="1264" y="205"/>
              </a:cxn>
              <a:cxn ang="0">
                <a:pos x="1282" y="184"/>
              </a:cxn>
              <a:cxn ang="0">
                <a:pos x="1309" y="175"/>
              </a:cxn>
              <a:cxn ang="0">
                <a:pos x="1328" y="179"/>
              </a:cxn>
              <a:cxn ang="0">
                <a:pos x="1350" y="196"/>
              </a:cxn>
              <a:cxn ang="0">
                <a:pos x="1359" y="224"/>
              </a:cxn>
              <a:cxn ang="0">
                <a:pos x="1355" y="244"/>
              </a:cxn>
              <a:cxn ang="0">
                <a:pos x="1337" y="265"/>
              </a:cxn>
              <a:cxn ang="0">
                <a:pos x="1309" y="273"/>
              </a:cxn>
              <a:cxn ang="0">
                <a:pos x="941" y="246"/>
              </a:cxn>
              <a:cxn ang="0">
                <a:pos x="932" y="245"/>
              </a:cxn>
              <a:cxn ang="0">
                <a:pos x="923" y="237"/>
              </a:cxn>
              <a:cxn ang="0">
                <a:pos x="920" y="224"/>
              </a:cxn>
              <a:cxn ang="0">
                <a:pos x="921" y="215"/>
              </a:cxn>
              <a:cxn ang="0">
                <a:pos x="929" y="206"/>
              </a:cxn>
              <a:cxn ang="0">
                <a:pos x="941" y="203"/>
              </a:cxn>
              <a:cxn ang="0">
                <a:pos x="1175" y="203"/>
              </a:cxn>
              <a:cxn ang="0">
                <a:pos x="1187" y="209"/>
              </a:cxn>
              <a:cxn ang="0">
                <a:pos x="1192" y="220"/>
              </a:cxn>
              <a:cxn ang="0">
                <a:pos x="1192" y="229"/>
              </a:cxn>
              <a:cxn ang="0">
                <a:pos x="1187" y="240"/>
              </a:cxn>
              <a:cxn ang="0">
                <a:pos x="1175" y="246"/>
              </a:cxn>
              <a:cxn ang="0">
                <a:pos x="1610" y="0"/>
              </a:cxn>
              <a:cxn ang="0">
                <a:pos x="81" y="1"/>
              </a:cxn>
              <a:cxn ang="0">
                <a:pos x="55" y="7"/>
              </a:cxn>
              <a:cxn ang="0">
                <a:pos x="33" y="21"/>
              </a:cxn>
              <a:cxn ang="0">
                <a:pos x="16" y="40"/>
              </a:cxn>
              <a:cxn ang="0">
                <a:pos x="4" y="63"/>
              </a:cxn>
              <a:cxn ang="0">
                <a:pos x="0" y="90"/>
              </a:cxn>
              <a:cxn ang="0">
                <a:pos x="1" y="367"/>
              </a:cxn>
              <a:cxn ang="0">
                <a:pos x="7" y="394"/>
              </a:cxn>
              <a:cxn ang="0">
                <a:pos x="21" y="416"/>
              </a:cxn>
              <a:cxn ang="0">
                <a:pos x="40" y="433"/>
              </a:cxn>
              <a:cxn ang="0">
                <a:pos x="63" y="445"/>
              </a:cxn>
              <a:cxn ang="0">
                <a:pos x="90" y="449"/>
              </a:cxn>
              <a:cxn ang="0">
                <a:pos x="1619" y="448"/>
              </a:cxn>
              <a:cxn ang="0">
                <a:pos x="1645" y="441"/>
              </a:cxn>
              <a:cxn ang="0">
                <a:pos x="1667" y="428"/>
              </a:cxn>
              <a:cxn ang="0">
                <a:pos x="1684" y="409"/>
              </a:cxn>
              <a:cxn ang="0">
                <a:pos x="1696" y="385"/>
              </a:cxn>
              <a:cxn ang="0">
                <a:pos x="1700" y="359"/>
              </a:cxn>
              <a:cxn ang="0">
                <a:pos x="1699" y="80"/>
              </a:cxn>
              <a:cxn ang="0">
                <a:pos x="1693" y="55"/>
              </a:cxn>
              <a:cxn ang="0">
                <a:pos x="1679" y="33"/>
              </a:cxn>
              <a:cxn ang="0">
                <a:pos x="1660" y="16"/>
              </a:cxn>
              <a:cxn ang="0">
                <a:pos x="1637" y="4"/>
              </a:cxn>
              <a:cxn ang="0">
                <a:pos x="1610" y="0"/>
              </a:cxn>
            </a:cxnLst>
            <a:rect l="0" t="0" r="r" b="b"/>
            <a:pathLst>
              <a:path w="1700" h="449">
                <a:moveTo>
                  <a:pt x="1475" y="273"/>
                </a:moveTo>
                <a:lnTo>
                  <a:pt x="1475" y="273"/>
                </a:lnTo>
                <a:lnTo>
                  <a:pt x="1466" y="272"/>
                </a:lnTo>
                <a:lnTo>
                  <a:pt x="1456" y="269"/>
                </a:lnTo>
                <a:lnTo>
                  <a:pt x="1448" y="265"/>
                </a:lnTo>
                <a:lnTo>
                  <a:pt x="1440" y="259"/>
                </a:lnTo>
                <a:lnTo>
                  <a:pt x="1435" y="252"/>
                </a:lnTo>
                <a:lnTo>
                  <a:pt x="1430" y="244"/>
                </a:lnTo>
                <a:lnTo>
                  <a:pt x="1428" y="234"/>
                </a:lnTo>
                <a:lnTo>
                  <a:pt x="1427" y="224"/>
                </a:lnTo>
                <a:lnTo>
                  <a:pt x="1427" y="224"/>
                </a:lnTo>
                <a:lnTo>
                  <a:pt x="1428" y="214"/>
                </a:lnTo>
                <a:lnTo>
                  <a:pt x="1430" y="205"/>
                </a:lnTo>
                <a:lnTo>
                  <a:pt x="1435" y="196"/>
                </a:lnTo>
                <a:lnTo>
                  <a:pt x="1440" y="190"/>
                </a:lnTo>
                <a:lnTo>
                  <a:pt x="1448" y="184"/>
                </a:lnTo>
                <a:lnTo>
                  <a:pt x="1456" y="179"/>
                </a:lnTo>
                <a:lnTo>
                  <a:pt x="1466" y="176"/>
                </a:lnTo>
                <a:lnTo>
                  <a:pt x="1475" y="175"/>
                </a:lnTo>
                <a:lnTo>
                  <a:pt x="1475" y="175"/>
                </a:lnTo>
                <a:lnTo>
                  <a:pt x="1486" y="176"/>
                </a:lnTo>
                <a:lnTo>
                  <a:pt x="1494" y="179"/>
                </a:lnTo>
                <a:lnTo>
                  <a:pt x="1503" y="184"/>
                </a:lnTo>
                <a:lnTo>
                  <a:pt x="1510" y="190"/>
                </a:lnTo>
                <a:lnTo>
                  <a:pt x="1516" y="196"/>
                </a:lnTo>
                <a:lnTo>
                  <a:pt x="1520" y="205"/>
                </a:lnTo>
                <a:lnTo>
                  <a:pt x="1524" y="214"/>
                </a:lnTo>
                <a:lnTo>
                  <a:pt x="1525" y="224"/>
                </a:lnTo>
                <a:lnTo>
                  <a:pt x="1525" y="224"/>
                </a:lnTo>
                <a:lnTo>
                  <a:pt x="1524" y="234"/>
                </a:lnTo>
                <a:lnTo>
                  <a:pt x="1520" y="244"/>
                </a:lnTo>
                <a:lnTo>
                  <a:pt x="1516" y="252"/>
                </a:lnTo>
                <a:lnTo>
                  <a:pt x="1510" y="259"/>
                </a:lnTo>
                <a:lnTo>
                  <a:pt x="1503" y="265"/>
                </a:lnTo>
                <a:lnTo>
                  <a:pt x="1494" y="269"/>
                </a:lnTo>
                <a:lnTo>
                  <a:pt x="1486" y="272"/>
                </a:lnTo>
                <a:lnTo>
                  <a:pt x="1475" y="273"/>
                </a:lnTo>
                <a:lnTo>
                  <a:pt x="1475" y="273"/>
                </a:lnTo>
                <a:close/>
                <a:moveTo>
                  <a:pt x="1309" y="273"/>
                </a:moveTo>
                <a:lnTo>
                  <a:pt x="1309" y="273"/>
                </a:lnTo>
                <a:lnTo>
                  <a:pt x="1300" y="272"/>
                </a:lnTo>
                <a:lnTo>
                  <a:pt x="1290" y="269"/>
                </a:lnTo>
                <a:lnTo>
                  <a:pt x="1282" y="265"/>
                </a:lnTo>
                <a:lnTo>
                  <a:pt x="1274" y="259"/>
                </a:lnTo>
                <a:lnTo>
                  <a:pt x="1268" y="252"/>
                </a:lnTo>
                <a:lnTo>
                  <a:pt x="1264" y="244"/>
                </a:lnTo>
                <a:lnTo>
                  <a:pt x="1261" y="234"/>
                </a:lnTo>
                <a:lnTo>
                  <a:pt x="1261" y="224"/>
                </a:lnTo>
                <a:lnTo>
                  <a:pt x="1261" y="224"/>
                </a:lnTo>
                <a:lnTo>
                  <a:pt x="1261" y="214"/>
                </a:lnTo>
                <a:lnTo>
                  <a:pt x="1264" y="205"/>
                </a:lnTo>
                <a:lnTo>
                  <a:pt x="1268" y="196"/>
                </a:lnTo>
                <a:lnTo>
                  <a:pt x="1274" y="190"/>
                </a:lnTo>
                <a:lnTo>
                  <a:pt x="1282" y="184"/>
                </a:lnTo>
                <a:lnTo>
                  <a:pt x="1290" y="179"/>
                </a:lnTo>
                <a:lnTo>
                  <a:pt x="1300" y="176"/>
                </a:lnTo>
                <a:lnTo>
                  <a:pt x="1309" y="175"/>
                </a:lnTo>
                <a:lnTo>
                  <a:pt x="1309" y="175"/>
                </a:lnTo>
                <a:lnTo>
                  <a:pt x="1320" y="176"/>
                </a:lnTo>
                <a:lnTo>
                  <a:pt x="1328" y="179"/>
                </a:lnTo>
                <a:lnTo>
                  <a:pt x="1337" y="184"/>
                </a:lnTo>
                <a:lnTo>
                  <a:pt x="1344" y="190"/>
                </a:lnTo>
                <a:lnTo>
                  <a:pt x="1350" y="196"/>
                </a:lnTo>
                <a:lnTo>
                  <a:pt x="1355" y="205"/>
                </a:lnTo>
                <a:lnTo>
                  <a:pt x="1358" y="214"/>
                </a:lnTo>
                <a:lnTo>
                  <a:pt x="1359" y="224"/>
                </a:lnTo>
                <a:lnTo>
                  <a:pt x="1359" y="224"/>
                </a:lnTo>
                <a:lnTo>
                  <a:pt x="1358" y="234"/>
                </a:lnTo>
                <a:lnTo>
                  <a:pt x="1355" y="244"/>
                </a:lnTo>
                <a:lnTo>
                  <a:pt x="1350" y="252"/>
                </a:lnTo>
                <a:lnTo>
                  <a:pt x="1344" y="259"/>
                </a:lnTo>
                <a:lnTo>
                  <a:pt x="1337" y="265"/>
                </a:lnTo>
                <a:lnTo>
                  <a:pt x="1328" y="269"/>
                </a:lnTo>
                <a:lnTo>
                  <a:pt x="1320" y="272"/>
                </a:lnTo>
                <a:lnTo>
                  <a:pt x="1309" y="273"/>
                </a:lnTo>
                <a:lnTo>
                  <a:pt x="1309" y="273"/>
                </a:lnTo>
                <a:close/>
                <a:moveTo>
                  <a:pt x="1171" y="246"/>
                </a:moveTo>
                <a:lnTo>
                  <a:pt x="941" y="246"/>
                </a:lnTo>
                <a:lnTo>
                  <a:pt x="941" y="246"/>
                </a:lnTo>
                <a:lnTo>
                  <a:pt x="937" y="246"/>
                </a:lnTo>
                <a:lnTo>
                  <a:pt x="932" y="245"/>
                </a:lnTo>
                <a:lnTo>
                  <a:pt x="929" y="243"/>
                </a:lnTo>
                <a:lnTo>
                  <a:pt x="926" y="240"/>
                </a:lnTo>
                <a:lnTo>
                  <a:pt x="923" y="237"/>
                </a:lnTo>
                <a:lnTo>
                  <a:pt x="921" y="233"/>
                </a:lnTo>
                <a:lnTo>
                  <a:pt x="920" y="229"/>
                </a:lnTo>
                <a:lnTo>
                  <a:pt x="920" y="224"/>
                </a:lnTo>
                <a:lnTo>
                  <a:pt x="920" y="224"/>
                </a:lnTo>
                <a:lnTo>
                  <a:pt x="920" y="220"/>
                </a:lnTo>
                <a:lnTo>
                  <a:pt x="921" y="215"/>
                </a:lnTo>
                <a:lnTo>
                  <a:pt x="923" y="212"/>
                </a:lnTo>
                <a:lnTo>
                  <a:pt x="926" y="209"/>
                </a:lnTo>
                <a:lnTo>
                  <a:pt x="929" y="206"/>
                </a:lnTo>
                <a:lnTo>
                  <a:pt x="932" y="204"/>
                </a:lnTo>
                <a:lnTo>
                  <a:pt x="937" y="203"/>
                </a:lnTo>
                <a:lnTo>
                  <a:pt x="941" y="203"/>
                </a:lnTo>
                <a:lnTo>
                  <a:pt x="1171" y="203"/>
                </a:lnTo>
                <a:lnTo>
                  <a:pt x="1171" y="203"/>
                </a:lnTo>
                <a:lnTo>
                  <a:pt x="1175" y="203"/>
                </a:lnTo>
                <a:lnTo>
                  <a:pt x="1179" y="204"/>
                </a:lnTo>
                <a:lnTo>
                  <a:pt x="1184" y="206"/>
                </a:lnTo>
                <a:lnTo>
                  <a:pt x="1187" y="209"/>
                </a:lnTo>
                <a:lnTo>
                  <a:pt x="1189" y="212"/>
                </a:lnTo>
                <a:lnTo>
                  <a:pt x="1191" y="215"/>
                </a:lnTo>
                <a:lnTo>
                  <a:pt x="1192" y="220"/>
                </a:lnTo>
                <a:lnTo>
                  <a:pt x="1193" y="224"/>
                </a:lnTo>
                <a:lnTo>
                  <a:pt x="1193" y="224"/>
                </a:lnTo>
                <a:lnTo>
                  <a:pt x="1192" y="229"/>
                </a:lnTo>
                <a:lnTo>
                  <a:pt x="1191" y="233"/>
                </a:lnTo>
                <a:lnTo>
                  <a:pt x="1189" y="237"/>
                </a:lnTo>
                <a:lnTo>
                  <a:pt x="1187" y="240"/>
                </a:lnTo>
                <a:lnTo>
                  <a:pt x="1183" y="243"/>
                </a:lnTo>
                <a:lnTo>
                  <a:pt x="1179" y="245"/>
                </a:lnTo>
                <a:lnTo>
                  <a:pt x="1175" y="246"/>
                </a:lnTo>
                <a:lnTo>
                  <a:pt x="1171" y="246"/>
                </a:lnTo>
                <a:lnTo>
                  <a:pt x="1171" y="246"/>
                </a:lnTo>
                <a:close/>
                <a:moveTo>
                  <a:pt x="1610" y="0"/>
                </a:moveTo>
                <a:lnTo>
                  <a:pt x="90" y="0"/>
                </a:lnTo>
                <a:lnTo>
                  <a:pt x="90" y="0"/>
                </a:lnTo>
                <a:lnTo>
                  <a:pt x="81" y="1"/>
                </a:lnTo>
                <a:lnTo>
                  <a:pt x="72" y="2"/>
                </a:lnTo>
                <a:lnTo>
                  <a:pt x="63" y="4"/>
                </a:lnTo>
                <a:lnTo>
                  <a:pt x="55" y="7"/>
                </a:lnTo>
                <a:lnTo>
                  <a:pt x="48" y="11"/>
                </a:lnTo>
                <a:lnTo>
                  <a:pt x="40" y="16"/>
                </a:lnTo>
                <a:lnTo>
                  <a:pt x="33" y="21"/>
                </a:lnTo>
                <a:lnTo>
                  <a:pt x="26" y="26"/>
                </a:lnTo>
                <a:lnTo>
                  <a:pt x="21" y="33"/>
                </a:lnTo>
                <a:lnTo>
                  <a:pt x="16" y="40"/>
                </a:lnTo>
                <a:lnTo>
                  <a:pt x="12" y="48"/>
                </a:lnTo>
                <a:lnTo>
                  <a:pt x="7" y="55"/>
                </a:lnTo>
                <a:lnTo>
                  <a:pt x="4" y="63"/>
                </a:lnTo>
                <a:lnTo>
                  <a:pt x="2" y="72"/>
                </a:lnTo>
                <a:lnTo>
                  <a:pt x="1" y="80"/>
                </a:lnTo>
                <a:lnTo>
                  <a:pt x="0" y="90"/>
                </a:lnTo>
                <a:lnTo>
                  <a:pt x="0" y="359"/>
                </a:lnTo>
                <a:lnTo>
                  <a:pt x="0" y="359"/>
                </a:lnTo>
                <a:lnTo>
                  <a:pt x="1" y="367"/>
                </a:lnTo>
                <a:lnTo>
                  <a:pt x="2" y="377"/>
                </a:lnTo>
                <a:lnTo>
                  <a:pt x="4" y="385"/>
                </a:lnTo>
                <a:lnTo>
                  <a:pt x="7" y="394"/>
                </a:lnTo>
                <a:lnTo>
                  <a:pt x="12" y="401"/>
                </a:lnTo>
                <a:lnTo>
                  <a:pt x="16" y="409"/>
                </a:lnTo>
                <a:lnTo>
                  <a:pt x="21" y="416"/>
                </a:lnTo>
                <a:lnTo>
                  <a:pt x="26" y="422"/>
                </a:lnTo>
                <a:lnTo>
                  <a:pt x="33" y="428"/>
                </a:lnTo>
                <a:lnTo>
                  <a:pt x="40" y="433"/>
                </a:lnTo>
                <a:lnTo>
                  <a:pt x="48" y="437"/>
                </a:lnTo>
                <a:lnTo>
                  <a:pt x="55" y="441"/>
                </a:lnTo>
                <a:lnTo>
                  <a:pt x="63" y="445"/>
                </a:lnTo>
                <a:lnTo>
                  <a:pt x="72" y="447"/>
                </a:lnTo>
                <a:lnTo>
                  <a:pt x="81" y="448"/>
                </a:lnTo>
                <a:lnTo>
                  <a:pt x="90" y="449"/>
                </a:lnTo>
                <a:lnTo>
                  <a:pt x="1610" y="449"/>
                </a:lnTo>
                <a:lnTo>
                  <a:pt x="1610" y="449"/>
                </a:lnTo>
                <a:lnTo>
                  <a:pt x="1619" y="448"/>
                </a:lnTo>
                <a:lnTo>
                  <a:pt x="1628" y="447"/>
                </a:lnTo>
                <a:lnTo>
                  <a:pt x="1637" y="445"/>
                </a:lnTo>
                <a:lnTo>
                  <a:pt x="1645" y="441"/>
                </a:lnTo>
                <a:lnTo>
                  <a:pt x="1652" y="437"/>
                </a:lnTo>
                <a:lnTo>
                  <a:pt x="1660" y="433"/>
                </a:lnTo>
                <a:lnTo>
                  <a:pt x="1667" y="428"/>
                </a:lnTo>
                <a:lnTo>
                  <a:pt x="1674" y="422"/>
                </a:lnTo>
                <a:lnTo>
                  <a:pt x="1679" y="416"/>
                </a:lnTo>
                <a:lnTo>
                  <a:pt x="1684" y="409"/>
                </a:lnTo>
                <a:lnTo>
                  <a:pt x="1688" y="401"/>
                </a:lnTo>
                <a:lnTo>
                  <a:pt x="1693" y="394"/>
                </a:lnTo>
                <a:lnTo>
                  <a:pt x="1696" y="385"/>
                </a:lnTo>
                <a:lnTo>
                  <a:pt x="1698" y="377"/>
                </a:lnTo>
                <a:lnTo>
                  <a:pt x="1699" y="367"/>
                </a:lnTo>
                <a:lnTo>
                  <a:pt x="1700" y="359"/>
                </a:lnTo>
                <a:lnTo>
                  <a:pt x="1700" y="90"/>
                </a:lnTo>
                <a:lnTo>
                  <a:pt x="1700" y="90"/>
                </a:lnTo>
                <a:lnTo>
                  <a:pt x="1699" y="80"/>
                </a:lnTo>
                <a:lnTo>
                  <a:pt x="1698" y="72"/>
                </a:lnTo>
                <a:lnTo>
                  <a:pt x="1696" y="63"/>
                </a:lnTo>
                <a:lnTo>
                  <a:pt x="1693" y="55"/>
                </a:lnTo>
                <a:lnTo>
                  <a:pt x="1688" y="48"/>
                </a:lnTo>
                <a:lnTo>
                  <a:pt x="1684" y="40"/>
                </a:lnTo>
                <a:lnTo>
                  <a:pt x="1679" y="33"/>
                </a:lnTo>
                <a:lnTo>
                  <a:pt x="1674" y="26"/>
                </a:lnTo>
                <a:lnTo>
                  <a:pt x="1667" y="21"/>
                </a:lnTo>
                <a:lnTo>
                  <a:pt x="1660" y="16"/>
                </a:lnTo>
                <a:lnTo>
                  <a:pt x="1652" y="11"/>
                </a:lnTo>
                <a:lnTo>
                  <a:pt x="1645" y="7"/>
                </a:lnTo>
                <a:lnTo>
                  <a:pt x="1637" y="4"/>
                </a:lnTo>
                <a:lnTo>
                  <a:pt x="1628" y="2"/>
                </a:lnTo>
                <a:lnTo>
                  <a:pt x="1619" y="1"/>
                </a:lnTo>
                <a:lnTo>
                  <a:pt x="1610" y="0"/>
                </a:lnTo>
                <a:lnTo>
                  <a:pt x="1610" y="0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rgbClr val="95A9C7"/>
            </a:solidFill>
            <a:round/>
            <a:headEnd/>
            <a:tailEnd/>
          </a:ln>
        </p:spPr>
        <p:txBody>
          <a:bodyPr lIns="146169" tIns="73084" rIns="146169" bIns="73084"/>
          <a:lstStyle/>
          <a:p>
            <a:pPr defTabSz="65309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156" kern="0">
              <a:solidFill>
                <a:prstClr val="black"/>
              </a:solidFill>
              <a:latin typeface="Calibri" panose="020F0502020204030204"/>
              <a:ea typeface=""/>
              <a:cs typeface=""/>
            </a:endParaRPr>
          </a:p>
        </p:txBody>
      </p:sp>
      <p:sp>
        <p:nvSpPr>
          <p:cNvPr id="7" name="Freeform 33"/>
          <p:cNvSpPr>
            <a:spLocks noChangeAspect="1" noEditPoints="1"/>
          </p:cNvSpPr>
          <p:nvPr/>
        </p:nvSpPr>
        <p:spPr bwMode="auto">
          <a:xfrm>
            <a:off x="2927860" y="3401737"/>
            <a:ext cx="1041400" cy="274637"/>
          </a:xfrm>
          <a:custGeom>
            <a:avLst/>
            <a:gdLst/>
            <a:ahLst/>
            <a:cxnLst>
              <a:cxn ang="0">
                <a:pos x="1466" y="272"/>
              </a:cxn>
              <a:cxn ang="0">
                <a:pos x="1440" y="259"/>
              </a:cxn>
              <a:cxn ang="0">
                <a:pos x="1428" y="234"/>
              </a:cxn>
              <a:cxn ang="0">
                <a:pos x="1428" y="214"/>
              </a:cxn>
              <a:cxn ang="0">
                <a:pos x="1440" y="190"/>
              </a:cxn>
              <a:cxn ang="0">
                <a:pos x="1466" y="176"/>
              </a:cxn>
              <a:cxn ang="0">
                <a:pos x="1486" y="176"/>
              </a:cxn>
              <a:cxn ang="0">
                <a:pos x="1510" y="190"/>
              </a:cxn>
              <a:cxn ang="0">
                <a:pos x="1524" y="214"/>
              </a:cxn>
              <a:cxn ang="0">
                <a:pos x="1524" y="234"/>
              </a:cxn>
              <a:cxn ang="0">
                <a:pos x="1510" y="259"/>
              </a:cxn>
              <a:cxn ang="0">
                <a:pos x="1486" y="272"/>
              </a:cxn>
              <a:cxn ang="0">
                <a:pos x="1309" y="273"/>
              </a:cxn>
              <a:cxn ang="0">
                <a:pos x="1290" y="269"/>
              </a:cxn>
              <a:cxn ang="0">
                <a:pos x="1268" y="252"/>
              </a:cxn>
              <a:cxn ang="0">
                <a:pos x="1261" y="224"/>
              </a:cxn>
              <a:cxn ang="0">
                <a:pos x="1264" y="205"/>
              </a:cxn>
              <a:cxn ang="0">
                <a:pos x="1282" y="184"/>
              </a:cxn>
              <a:cxn ang="0">
                <a:pos x="1309" y="175"/>
              </a:cxn>
              <a:cxn ang="0">
                <a:pos x="1328" y="179"/>
              </a:cxn>
              <a:cxn ang="0">
                <a:pos x="1350" y="196"/>
              </a:cxn>
              <a:cxn ang="0">
                <a:pos x="1359" y="224"/>
              </a:cxn>
              <a:cxn ang="0">
                <a:pos x="1355" y="244"/>
              </a:cxn>
              <a:cxn ang="0">
                <a:pos x="1337" y="265"/>
              </a:cxn>
              <a:cxn ang="0">
                <a:pos x="1309" y="273"/>
              </a:cxn>
              <a:cxn ang="0">
                <a:pos x="941" y="246"/>
              </a:cxn>
              <a:cxn ang="0">
                <a:pos x="932" y="245"/>
              </a:cxn>
              <a:cxn ang="0">
                <a:pos x="923" y="237"/>
              </a:cxn>
              <a:cxn ang="0">
                <a:pos x="920" y="224"/>
              </a:cxn>
              <a:cxn ang="0">
                <a:pos x="921" y="215"/>
              </a:cxn>
              <a:cxn ang="0">
                <a:pos x="929" y="206"/>
              </a:cxn>
              <a:cxn ang="0">
                <a:pos x="941" y="203"/>
              </a:cxn>
              <a:cxn ang="0">
                <a:pos x="1175" y="203"/>
              </a:cxn>
              <a:cxn ang="0">
                <a:pos x="1187" y="209"/>
              </a:cxn>
              <a:cxn ang="0">
                <a:pos x="1192" y="220"/>
              </a:cxn>
              <a:cxn ang="0">
                <a:pos x="1192" y="229"/>
              </a:cxn>
              <a:cxn ang="0">
                <a:pos x="1187" y="240"/>
              </a:cxn>
              <a:cxn ang="0">
                <a:pos x="1175" y="246"/>
              </a:cxn>
              <a:cxn ang="0">
                <a:pos x="1610" y="0"/>
              </a:cxn>
              <a:cxn ang="0">
                <a:pos x="81" y="1"/>
              </a:cxn>
              <a:cxn ang="0">
                <a:pos x="55" y="7"/>
              </a:cxn>
              <a:cxn ang="0">
                <a:pos x="33" y="21"/>
              </a:cxn>
              <a:cxn ang="0">
                <a:pos x="16" y="40"/>
              </a:cxn>
              <a:cxn ang="0">
                <a:pos x="4" y="63"/>
              </a:cxn>
              <a:cxn ang="0">
                <a:pos x="0" y="90"/>
              </a:cxn>
              <a:cxn ang="0">
                <a:pos x="1" y="367"/>
              </a:cxn>
              <a:cxn ang="0">
                <a:pos x="7" y="394"/>
              </a:cxn>
              <a:cxn ang="0">
                <a:pos x="21" y="416"/>
              </a:cxn>
              <a:cxn ang="0">
                <a:pos x="40" y="433"/>
              </a:cxn>
              <a:cxn ang="0">
                <a:pos x="63" y="445"/>
              </a:cxn>
              <a:cxn ang="0">
                <a:pos x="90" y="449"/>
              </a:cxn>
              <a:cxn ang="0">
                <a:pos x="1619" y="448"/>
              </a:cxn>
              <a:cxn ang="0">
                <a:pos x="1645" y="441"/>
              </a:cxn>
              <a:cxn ang="0">
                <a:pos x="1667" y="428"/>
              </a:cxn>
              <a:cxn ang="0">
                <a:pos x="1684" y="409"/>
              </a:cxn>
              <a:cxn ang="0">
                <a:pos x="1696" y="385"/>
              </a:cxn>
              <a:cxn ang="0">
                <a:pos x="1700" y="359"/>
              </a:cxn>
              <a:cxn ang="0">
                <a:pos x="1699" y="80"/>
              </a:cxn>
              <a:cxn ang="0">
                <a:pos x="1693" y="55"/>
              </a:cxn>
              <a:cxn ang="0">
                <a:pos x="1679" y="33"/>
              </a:cxn>
              <a:cxn ang="0">
                <a:pos x="1660" y="16"/>
              </a:cxn>
              <a:cxn ang="0">
                <a:pos x="1637" y="4"/>
              </a:cxn>
              <a:cxn ang="0">
                <a:pos x="1610" y="0"/>
              </a:cxn>
            </a:cxnLst>
            <a:rect l="0" t="0" r="r" b="b"/>
            <a:pathLst>
              <a:path w="1700" h="449">
                <a:moveTo>
                  <a:pt x="1475" y="273"/>
                </a:moveTo>
                <a:lnTo>
                  <a:pt x="1475" y="273"/>
                </a:lnTo>
                <a:lnTo>
                  <a:pt x="1466" y="272"/>
                </a:lnTo>
                <a:lnTo>
                  <a:pt x="1456" y="269"/>
                </a:lnTo>
                <a:lnTo>
                  <a:pt x="1448" y="265"/>
                </a:lnTo>
                <a:lnTo>
                  <a:pt x="1440" y="259"/>
                </a:lnTo>
                <a:lnTo>
                  <a:pt x="1435" y="252"/>
                </a:lnTo>
                <a:lnTo>
                  <a:pt x="1430" y="244"/>
                </a:lnTo>
                <a:lnTo>
                  <a:pt x="1428" y="234"/>
                </a:lnTo>
                <a:lnTo>
                  <a:pt x="1427" y="224"/>
                </a:lnTo>
                <a:lnTo>
                  <a:pt x="1427" y="224"/>
                </a:lnTo>
                <a:lnTo>
                  <a:pt x="1428" y="214"/>
                </a:lnTo>
                <a:lnTo>
                  <a:pt x="1430" y="205"/>
                </a:lnTo>
                <a:lnTo>
                  <a:pt x="1435" y="196"/>
                </a:lnTo>
                <a:lnTo>
                  <a:pt x="1440" y="190"/>
                </a:lnTo>
                <a:lnTo>
                  <a:pt x="1448" y="184"/>
                </a:lnTo>
                <a:lnTo>
                  <a:pt x="1456" y="179"/>
                </a:lnTo>
                <a:lnTo>
                  <a:pt x="1466" y="176"/>
                </a:lnTo>
                <a:lnTo>
                  <a:pt x="1475" y="175"/>
                </a:lnTo>
                <a:lnTo>
                  <a:pt x="1475" y="175"/>
                </a:lnTo>
                <a:lnTo>
                  <a:pt x="1486" y="176"/>
                </a:lnTo>
                <a:lnTo>
                  <a:pt x="1494" y="179"/>
                </a:lnTo>
                <a:lnTo>
                  <a:pt x="1503" y="184"/>
                </a:lnTo>
                <a:lnTo>
                  <a:pt x="1510" y="190"/>
                </a:lnTo>
                <a:lnTo>
                  <a:pt x="1516" y="196"/>
                </a:lnTo>
                <a:lnTo>
                  <a:pt x="1520" y="205"/>
                </a:lnTo>
                <a:lnTo>
                  <a:pt x="1524" y="214"/>
                </a:lnTo>
                <a:lnTo>
                  <a:pt x="1525" y="224"/>
                </a:lnTo>
                <a:lnTo>
                  <a:pt x="1525" y="224"/>
                </a:lnTo>
                <a:lnTo>
                  <a:pt x="1524" y="234"/>
                </a:lnTo>
                <a:lnTo>
                  <a:pt x="1520" y="244"/>
                </a:lnTo>
                <a:lnTo>
                  <a:pt x="1516" y="252"/>
                </a:lnTo>
                <a:lnTo>
                  <a:pt x="1510" y="259"/>
                </a:lnTo>
                <a:lnTo>
                  <a:pt x="1503" y="265"/>
                </a:lnTo>
                <a:lnTo>
                  <a:pt x="1494" y="269"/>
                </a:lnTo>
                <a:lnTo>
                  <a:pt x="1486" y="272"/>
                </a:lnTo>
                <a:lnTo>
                  <a:pt x="1475" y="273"/>
                </a:lnTo>
                <a:lnTo>
                  <a:pt x="1475" y="273"/>
                </a:lnTo>
                <a:close/>
                <a:moveTo>
                  <a:pt x="1309" y="273"/>
                </a:moveTo>
                <a:lnTo>
                  <a:pt x="1309" y="273"/>
                </a:lnTo>
                <a:lnTo>
                  <a:pt x="1300" y="272"/>
                </a:lnTo>
                <a:lnTo>
                  <a:pt x="1290" y="269"/>
                </a:lnTo>
                <a:lnTo>
                  <a:pt x="1282" y="265"/>
                </a:lnTo>
                <a:lnTo>
                  <a:pt x="1274" y="259"/>
                </a:lnTo>
                <a:lnTo>
                  <a:pt x="1268" y="252"/>
                </a:lnTo>
                <a:lnTo>
                  <a:pt x="1264" y="244"/>
                </a:lnTo>
                <a:lnTo>
                  <a:pt x="1261" y="234"/>
                </a:lnTo>
                <a:lnTo>
                  <a:pt x="1261" y="224"/>
                </a:lnTo>
                <a:lnTo>
                  <a:pt x="1261" y="224"/>
                </a:lnTo>
                <a:lnTo>
                  <a:pt x="1261" y="214"/>
                </a:lnTo>
                <a:lnTo>
                  <a:pt x="1264" y="205"/>
                </a:lnTo>
                <a:lnTo>
                  <a:pt x="1268" y="196"/>
                </a:lnTo>
                <a:lnTo>
                  <a:pt x="1274" y="190"/>
                </a:lnTo>
                <a:lnTo>
                  <a:pt x="1282" y="184"/>
                </a:lnTo>
                <a:lnTo>
                  <a:pt x="1290" y="179"/>
                </a:lnTo>
                <a:lnTo>
                  <a:pt x="1300" y="176"/>
                </a:lnTo>
                <a:lnTo>
                  <a:pt x="1309" y="175"/>
                </a:lnTo>
                <a:lnTo>
                  <a:pt x="1309" y="175"/>
                </a:lnTo>
                <a:lnTo>
                  <a:pt x="1320" y="176"/>
                </a:lnTo>
                <a:lnTo>
                  <a:pt x="1328" y="179"/>
                </a:lnTo>
                <a:lnTo>
                  <a:pt x="1337" y="184"/>
                </a:lnTo>
                <a:lnTo>
                  <a:pt x="1344" y="190"/>
                </a:lnTo>
                <a:lnTo>
                  <a:pt x="1350" y="196"/>
                </a:lnTo>
                <a:lnTo>
                  <a:pt x="1355" y="205"/>
                </a:lnTo>
                <a:lnTo>
                  <a:pt x="1358" y="214"/>
                </a:lnTo>
                <a:lnTo>
                  <a:pt x="1359" y="224"/>
                </a:lnTo>
                <a:lnTo>
                  <a:pt x="1359" y="224"/>
                </a:lnTo>
                <a:lnTo>
                  <a:pt x="1358" y="234"/>
                </a:lnTo>
                <a:lnTo>
                  <a:pt x="1355" y="244"/>
                </a:lnTo>
                <a:lnTo>
                  <a:pt x="1350" y="252"/>
                </a:lnTo>
                <a:lnTo>
                  <a:pt x="1344" y="259"/>
                </a:lnTo>
                <a:lnTo>
                  <a:pt x="1337" y="265"/>
                </a:lnTo>
                <a:lnTo>
                  <a:pt x="1328" y="269"/>
                </a:lnTo>
                <a:lnTo>
                  <a:pt x="1320" y="272"/>
                </a:lnTo>
                <a:lnTo>
                  <a:pt x="1309" y="273"/>
                </a:lnTo>
                <a:lnTo>
                  <a:pt x="1309" y="273"/>
                </a:lnTo>
                <a:close/>
                <a:moveTo>
                  <a:pt x="1171" y="246"/>
                </a:moveTo>
                <a:lnTo>
                  <a:pt x="941" y="246"/>
                </a:lnTo>
                <a:lnTo>
                  <a:pt x="941" y="246"/>
                </a:lnTo>
                <a:lnTo>
                  <a:pt x="937" y="246"/>
                </a:lnTo>
                <a:lnTo>
                  <a:pt x="932" y="245"/>
                </a:lnTo>
                <a:lnTo>
                  <a:pt x="929" y="243"/>
                </a:lnTo>
                <a:lnTo>
                  <a:pt x="926" y="240"/>
                </a:lnTo>
                <a:lnTo>
                  <a:pt x="923" y="237"/>
                </a:lnTo>
                <a:lnTo>
                  <a:pt x="921" y="233"/>
                </a:lnTo>
                <a:lnTo>
                  <a:pt x="920" y="229"/>
                </a:lnTo>
                <a:lnTo>
                  <a:pt x="920" y="224"/>
                </a:lnTo>
                <a:lnTo>
                  <a:pt x="920" y="224"/>
                </a:lnTo>
                <a:lnTo>
                  <a:pt x="920" y="220"/>
                </a:lnTo>
                <a:lnTo>
                  <a:pt x="921" y="215"/>
                </a:lnTo>
                <a:lnTo>
                  <a:pt x="923" y="212"/>
                </a:lnTo>
                <a:lnTo>
                  <a:pt x="926" y="209"/>
                </a:lnTo>
                <a:lnTo>
                  <a:pt x="929" y="206"/>
                </a:lnTo>
                <a:lnTo>
                  <a:pt x="932" y="204"/>
                </a:lnTo>
                <a:lnTo>
                  <a:pt x="937" y="203"/>
                </a:lnTo>
                <a:lnTo>
                  <a:pt x="941" y="203"/>
                </a:lnTo>
                <a:lnTo>
                  <a:pt x="1171" y="203"/>
                </a:lnTo>
                <a:lnTo>
                  <a:pt x="1171" y="203"/>
                </a:lnTo>
                <a:lnTo>
                  <a:pt x="1175" y="203"/>
                </a:lnTo>
                <a:lnTo>
                  <a:pt x="1179" y="204"/>
                </a:lnTo>
                <a:lnTo>
                  <a:pt x="1184" y="206"/>
                </a:lnTo>
                <a:lnTo>
                  <a:pt x="1187" y="209"/>
                </a:lnTo>
                <a:lnTo>
                  <a:pt x="1189" y="212"/>
                </a:lnTo>
                <a:lnTo>
                  <a:pt x="1191" y="215"/>
                </a:lnTo>
                <a:lnTo>
                  <a:pt x="1192" y="220"/>
                </a:lnTo>
                <a:lnTo>
                  <a:pt x="1193" y="224"/>
                </a:lnTo>
                <a:lnTo>
                  <a:pt x="1193" y="224"/>
                </a:lnTo>
                <a:lnTo>
                  <a:pt x="1192" y="229"/>
                </a:lnTo>
                <a:lnTo>
                  <a:pt x="1191" y="233"/>
                </a:lnTo>
                <a:lnTo>
                  <a:pt x="1189" y="237"/>
                </a:lnTo>
                <a:lnTo>
                  <a:pt x="1187" y="240"/>
                </a:lnTo>
                <a:lnTo>
                  <a:pt x="1183" y="243"/>
                </a:lnTo>
                <a:lnTo>
                  <a:pt x="1179" y="245"/>
                </a:lnTo>
                <a:lnTo>
                  <a:pt x="1175" y="246"/>
                </a:lnTo>
                <a:lnTo>
                  <a:pt x="1171" y="246"/>
                </a:lnTo>
                <a:lnTo>
                  <a:pt x="1171" y="246"/>
                </a:lnTo>
                <a:close/>
                <a:moveTo>
                  <a:pt x="1610" y="0"/>
                </a:moveTo>
                <a:lnTo>
                  <a:pt x="90" y="0"/>
                </a:lnTo>
                <a:lnTo>
                  <a:pt x="90" y="0"/>
                </a:lnTo>
                <a:lnTo>
                  <a:pt x="81" y="1"/>
                </a:lnTo>
                <a:lnTo>
                  <a:pt x="72" y="2"/>
                </a:lnTo>
                <a:lnTo>
                  <a:pt x="63" y="4"/>
                </a:lnTo>
                <a:lnTo>
                  <a:pt x="55" y="7"/>
                </a:lnTo>
                <a:lnTo>
                  <a:pt x="48" y="11"/>
                </a:lnTo>
                <a:lnTo>
                  <a:pt x="40" y="16"/>
                </a:lnTo>
                <a:lnTo>
                  <a:pt x="33" y="21"/>
                </a:lnTo>
                <a:lnTo>
                  <a:pt x="26" y="26"/>
                </a:lnTo>
                <a:lnTo>
                  <a:pt x="21" y="33"/>
                </a:lnTo>
                <a:lnTo>
                  <a:pt x="16" y="40"/>
                </a:lnTo>
                <a:lnTo>
                  <a:pt x="12" y="48"/>
                </a:lnTo>
                <a:lnTo>
                  <a:pt x="7" y="55"/>
                </a:lnTo>
                <a:lnTo>
                  <a:pt x="4" y="63"/>
                </a:lnTo>
                <a:lnTo>
                  <a:pt x="2" y="72"/>
                </a:lnTo>
                <a:lnTo>
                  <a:pt x="1" y="80"/>
                </a:lnTo>
                <a:lnTo>
                  <a:pt x="0" y="90"/>
                </a:lnTo>
                <a:lnTo>
                  <a:pt x="0" y="359"/>
                </a:lnTo>
                <a:lnTo>
                  <a:pt x="0" y="359"/>
                </a:lnTo>
                <a:lnTo>
                  <a:pt x="1" y="367"/>
                </a:lnTo>
                <a:lnTo>
                  <a:pt x="2" y="377"/>
                </a:lnTo>
                <a:lnTo>
                  <a:pt x="4" y="385"/>
                </a:lnTo>
                <a:lnTo>
                  <a:pt x="7" y="394"/>
                </a:lnTo>
                <a:lnTo>
                  <a:pt x="12" y="401"/>
                </a:lnTo>
                <a:lnTo>
                  <a:pt x="16" y="409"/>
                </a:lnTo>
                <a:lnTo>
                  <a:pt x="21" y="416"/>
                </a:lnTo>
                <a:lnTo>
                  <a:pt x="26" y="422"/>
                </a:lnTo>
                <a:lnTo>
                  <a:pt x="33" y="428"/>
                </a:lnTo>
                <a:lnTo>
                  <a:pt x="40" y="433"/>
                </a:lnTo>
                <a:lnTo>
                  <a:pt x="48" y="437"/>
                </a:lnTo>
                <a:lnTo>
                  <a:pt x="55" y="441"/>
                </a:lnTo>
                <a:lnTo>
                  <a:pt x="63" y="445"/>
                </a:lnTo>
                <a:lnTo>
                  <a:pt x="72" y="447"/>
                </a:lnTo>
                <a:lnTo>
                  <a:pt x="81" y="448"/>
                </a:lnTo>
                <a:lnTo>
                  <a:pt x="90" y="449"/>
                </a:lnTo>
                <a:lnTo>
                  <a:pt x="1610" y="449"/>
                </a:lnTo>
                <a:lnTo>
                  <a:pt x="1610" y="449"/>
                </a:lnTo>
                <a:lnTo>
                  <a:pt x="1619" y="448"/>
                </a:lnTo>
                <a:lnTo>
                  <a:pt x="1628" y="447"/>
                </a:lnTo>
                <a:lnTo>
                  <a:pt x="1637" y="445"/>
                </a:lnTo>
                <a:lnTo>
                  <a:pt x="1645" y="441"/>
                </a:lnTo>
                <a:lnTo>
                  <a:pt x="1652" y="437"/>
                </a:lnTo>
                <a:lnTo>
                  <a:pt x="1660" y="433"/>
                </a:lnTo>
                <a:lnTo>
                  <a:pt x="1667" y="428"/>
                </a:lnTo>
                <a:lnTo>
                  <a:pt x="1674" y="422"/>
                </a:lnTo>
                <a:lnTo>
                  <a:pt x="1679" y="416"/>
                </a:lnTo>
                <a:lnTo>
                  <a:pt x="1684" y="409"/>
                </a:lnTo>
                <a:lnTo>
                  <a:pt x="1688" y="401"/>
                </a:lnTo>
                <a:lnTo>
                  <a:pt x="1693" y="394"/>
                </a:lnTo>
                <a:lnTo>
                  <a:pt x="1696" y="385"/>
                </a:lnTo>
                <a:lnTo>
                  <a:pt x="1698" y="377"/>
                </a:lnTo>
                <a:lnTo>
                  <a:pt x="1699" y="367"/>
                </a:lnTo>
                <a:lnTo>
                  <a:pt x="1700" y="359"/>
                </a:lnTo>
                <a:lnTo>
                  <a:pt x="1700" y="90"/>
                </a:lnTo>
                <a:lnTo>
                  <a:pt x="1700" y="90"/>
                </a:lnTo>
                <a:lnTo>
                  <a:pt x="1699" y="80"/>
                </a:lnTo>
                <a:lnTo>
                  <a:pt x="1698" y="72"/>
                </a:lnTo>
                <a:lnTo>
                  <a:pt x="1696" y="63"/>
                </a:lnTo>
                <a:lnTo>
                  <a:pt x="1693" y="55"/>
                </a:lnTo>
                <a:lnTo>
                  <a:pt x="1688" y="48"/>
                </a:lnTo>
                <a:lnTo>
                  <a:pt x="1684" y="40"/>
                </a:lnTo>
                <a:lnTo>
                  <a:pt x="1679" y="33"/>
                </a:lnTo>
                <a:lnTo>
                  <a:pt x="1674" y="26"/>
                </a:lnTo>
                <a:lnTo>
                  <a:pt x="1667" y="21"/>
                </a:lnTo>
                <a:lnTo>
                  <a:pt x="1660" y="16"/>
                </a:lnTo>
                <a:lnTo>
                  <a:pt x="1652" y="11"/>
                </a:lnTo>
                <a:lnTo>
                  <a:pt x="1645" y="7"/>
                </a:lnTo>
                <a:lnTo>
                  <a:pt x="1637" y="4"/>
                </a:lnTo>
                <a:lnTo>
                  <a:pt x="1628" y="2"/>
                </a:lnTo>
                <a:lnTo>
                  <a:pt x="1619" y="1"/>
                </a:lnTo>
                <a:lnTo>
                  <a:pt x="1610" y="0"/>
                </a:lnTo>
                <a:lnTo>
                  <a:pt x="161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solidFill>
              <a:srgbClr val="95A9C7"/>
            </a:solidFill>
            <a:round/>
            <a:headEnd/>
            <a:tailEnd/>
          </a:ln>
        </p:spPr>
        <p:txBody>
          <a:bodyPr lIns="146169" tIns="73084" rIns="146169" bIns="73084"/>
          <a:lstStyle/>
          <a:p>
            <a:pPr defTabSz="65309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156" kern="0">
              <a:solidFill>
                <a:prstClr val="black"/>
              </a:solidFill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682203" y="3539055"/>
            <a:ext cx="245657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2682202" y="2320763"/>
            <a:ext cx="1" cy="121829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682203" y="3129507"/>
            <a:ext cx="245657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682202" y="2719959"/>
            <a:ext cx="245657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82202" y="2320763"/>
            <a:ext cx="245657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33"/>
          <p:cNvSpPr>
            <a:spLocks noChangeAspect="1" noEditPoints="1"/>
          </p:cNvSpPr>
          <p:nvPr/>
        </p:nvSpPr>
        <p:spPr bwMode="auto">
          <a:xfrm>
            <a:off x="2927859" y="1900864"/>
            <a:ext cx="1041400" cy="158022"/>
          </a:xfrm>
          <a:custGeom>
            <a:avLst/>
            <a:gdLst/>
            <a:ahLst/>
            <a:cxnLst>
              <a:cxn ang="0">
                <a:pos x="1466" y="272"/>
              </a:cxn>
              <a:cxn ang="0">
                <a:pos x="1440" y="259"/>
              </a:cxn>
              <a:cxn ang="0">
                <a:pos x="1428" y="234"/>
              </a:cxn>
              <a:cxn ang="0">
                <a:pos x="1428" y="214"/>
              </a:cxn>
              <a:cxn ang="0">
                <a:pos x="1440" y="190"/>
              </a:cxn>
              <a:cxn ang="0">
                <a:pos x="1466" y="176"/>
              </a:cxn>
              <a:cxn ang="0">
                <a:pos x="1486" y="176"/>
              </a:cxn>
              <a:cxn ang="0">
                <a:pos x="1510" y="190"/>
              </a:cxn>
              <a:cxn ang="0">
                <a:pos x="1524" y="214"/>
              </a:cxn>
              <a:cxn ang="0">
                <a:pos x="1524" y="234"/>
              </a:cxn>
              <a:cxn ang="0">
                <a:pos x="1510" y="259"/>
              </a:cxn>
              <a:cxn ang="0">
                <a:pos x="1486" y="272"/>
              </a:cxn>
              <a:cxn ang="0">
                <a:pos x="1309" y="273"/>
              </a:cxn>
              <a:cxn ang="0">
                <a:pos x="1290" y="269"/>
              </a:cxn>
              <a:cxn ang="0">
                <a:pos x="1268" y="252"/>
              </a:cxn>
              <a:cxn ang="0">
                <a:pos x="1261" y="224"/>
              </a:cxn>
              <a:cxn ang="0">
                <a:pos x="1264" y="205"/>
              </a:cxn>
              <a:cxn ang="0">
                <a:pos x="1282" y="184"/>
              </a:cxn>
              <a:cxn ang="0">
                <a:pos x="1309" y="175"/>
              </a:cxn>
              <a:cxn ang="0">
                <a:pos x="1328" y="179"/>
              </a:cxn>
              <a:cxn ang="0">
                <a:pos x="1350" y="196"/>
              </a:cxn>
              <a:cxn ang="0">
                <a:pos x="1359" y="224"/>
              </a:cxn>
              <a:cxn ang="0">
                <a:pos x="1355" y="244"/>
              </a:cxn>
              <a:cxn ang="0">
                <a:pos x="1337" y="265"/>
              </a:cxn>
              <a:cxn ang="0">
                <a:pos x="1309" y="273"/>
              </a:cxn>
              <a:cxn ang="0">
                <a:pos x="941" y="246"/>
              </a:cxn>
              <a:cxn ang="0">
                <a:pos x="932" y="245"/>
              </a:cxn>
              <a:cxn ang="0">
                <a:pos x="923" y="237"/>
              </a:cxn>
              <a:cxn ang="0">
                <a:pos x="920" y="224"/>
              </a:cxn>
              <a:cxn ang="0">
                <a:pos x="921" y="215"/>
              </a:cxn>
              <a:cxn ang="0">
                <a:pos x="929" y="206"/>
              </a:cxn>
              <a:cxn ang="0">
                <a:pos x="941" y="203"/>
              </a:cxn>
              <a:cxn ang="0">
                <a:pos x="1175" y="203"/>
              </a:cxn>
              <a:cxn ang="0">
                <a:pos x="1187" y="209"/>
              </a:cxn>
              <a:cxn ang="0">
                <a:pos x="1192" y="220"/>
              </a:cxn>
              <a:cxn ang="0">
                <a:pos x="1192" y="229"/>
              </a:cxn>
              <a:cxn ang="0">
                <a:pos x="1187" y="240"/>
              </a:cxn>
              <a:cxn ang="0">
                <a:pos x="1175" y="246"/>
              </a:cxn>
              <a:cxn ang="0">
                <a:pos x="1610" y="0"/>
              </a:cxn>
              <a:cxn ang="0">
                <a:pos x="81" y="1"/>
              </a:cxn>
              <a:cxn ang="0">
                <a:pos x="55" y="7"/>
              </a:cxn>
              <a:cxn ang="0">
                <a:pos x="33" y="21"/>
              </a:cxn>
              <a:cxn ang="0">
                <a:pos x="16" y="40"/>
              </a:cxn>
              <a:cxn ang="0">
                <a:pos x="4" y="63"/>
              </a:cxn>
              <a:cxn ang="0">
                <a:pos x="0" y="90"/>
              </a:cxn>
              <a:cxn ang="0">
                <a:pos x="1" y="367"/>
              </a:cxn>
              <a:cxn ang="0">
                <a:pos x="7" y="394"/>
              </a:cxn>
              <a:cxn ang="0">
                <a:pos x="21" y="416"/>
              </a:cxn>
              <a:cxn ang="0">
                <a:pos x="40" y="433"/>
              </a:cxn>
              <a:cxn ang="0">
                <a:pos x="63" y="445"/>
              </a:cxn>
              <a:cxn ang="0">
                <a:pos x="90" y="449"/>
              </a:cxn>
              <a:cxn ang="0">
                <a:pos x="1619" y="448"/>
              </a:cxn>
              <a:cxn ang="0">
                <a:pos x="1645" y="441"/>
              </a:cxn>
              <a:cxn ang="0">
                <a:pos x="1667" y="428"/>
              </a:cxn>
              <a:cxn ang="0">
                <a:pos x="1684" y="409"/>
              </a:cxn>
              <a:cxn ang="0">
                <a:pos x="1696" y="385"/>
              </a:cxn>
              <a:cxn ang="0">
                <a:pos x="1700" y="359"/>
              </a:cxn>
              <a:cxn ang="0">
                <a:pos x="1699" y="80"/>
              </a:cxn>
              <a:cxn ang="0">
                <a:pos x="1693" y="55"/>
              </a:cxn>
              <a:cxn ang="0">
                <a:pos x="1679" y="33"/>
              </a:cxn>
              <a:cxn ang="0">
                <a:pos x="1660" y="16"/>
              </a:cxn>
              <a:cxn ang="0">
                <a:pos x="1637" y="4"/>
              </a:cxn>
              <a:cxn ang="0">
                <a:pos x="1610" y="0"/>
              </a:cxn>
            </a:cxnLst>
            <a:rect l="0" t="0" r="r" b="b"/>
            <a:pathLst>
              <a:path w="1700" h="449">
                <a:moveTo>
                  <a:pt x="1475" y="273"/>
                </a:moveTo>
                <a:lnTo>
                  <a:pt x="1475" y="273"/>
                </a:lnTo>
                <a:lnTo>
                  <a:pt x="1466" y="272"/>
                </a:lnTo>
                <a:lnTo>
                  <a:pt x="1456" y="269"/>
                </a:lnTo>
                <a:lnTo>
                  <a:pt x="1448" y="265"/>
                </a:lnTo>
                <a:lnTo>
                  <a:pt x="1440" y="259"/>
                </a:lnTo>
                <a:lnTo>
                  <a:pt x="1435" y="252"/>
                </a:lnTo>
                <a:lnTo>
                  <a:pt x="1430" y="244"/>
                </a:lnTo>
                <a:lnTo>
                  <a:pt x="1428" y="234"/>
                </a:lnTo>
                <a:lnTo>
                  <a:pt x="1427" y="224"/>
                </a:lnTo>
                <a:lnTo>
                  <a:pt x="1427" y="224"/>
                </a:lnTo>
                <a:lnTo>
                  <a:pt x="1428" y="214"/>
                </a:lnTo>
                <a:lnTo>
                  <a:pt x="1430" y="205"/>
                </a:lnTo>
                <a:lnTo>
                  <a:pt x="1435" y="196"/>
                </a:lnTo>
                <a:lnTo>
                  <a:pt x="1440" y="190"/>
                </a:lnTo>
                <a:lnTo>
                  <a:pt x="1448" y="184"/>
                </a:lnTo>
                <a:lnTo>
                  <a:pt x="1456" y="179"/>
                </a:lnTo>
                <a:lnTo>
                  <a:pt x="1466" y="176"/>
                </a:lnTo>
                <a:lnTo>
                  <a:pt x="1475" y="175"/>
                </a:lnTo>
                <a:lnTo>
                  <a:pt x="1475" y="175"/>
                </a:lnTo>
                <a:lnTo>
                  <a:pt x="1486" y="176"/>
                </a:lnTo>
                <a:lnTo>
                  <a:pt x="1494" y="179"/>
                </a:lnTo>
                <a:lnTo>
                  <a:pt x="1503" y="184"/>
                </a:lnTo>
                <a:lnTo>
                  <a:pt x="1510" y="190"/>
                </a:lnTo>
                <a:lnTo>
                  <a:pt x="1516" y="196"/>
                </a:lnTo>
                <a:lnTo>
                  <a:pt x="1520" y="205"/>
                </a:lnTo>
                <a:lnTo>
                  <a:pt x="1524" y="214"/>
                </a:lnTo>
                <a:lnTo>
                  <a:pt x="1525" y="224"/>
                </a:lnTo>
                <a:lnTo>
                  <a:pt x="1525" y="224"/>
                </a:lnTo>
                <a:lnTo>
                  <a:pt x="1524" y="234"/>
                </a:lnTo>
                <a:lnTo>
                  <a:pt x="1520" y="244"/>
                </a:lnTo>
                <a:lnTo>
                  <a:pt x="1516" y="252"/>
                </a:lnTo>
                <a:lnTo>
                  <a:pt x="1510" y="259"/>
                </a:lnTo>
                <a:lnTo>
                  <a:pt x="1503" y="265"/>
                </a:lnTo>
                <a:lnTo>
                  <a:pt x="1494" y="269"/>
                </a:lnTo>
                <a:lnTo>
                  <a:pt x="1486" y="272"/>
                </a:lnTo>
                <a:lnTo>
                  <a:pt x="1475" y="273"/>
                </a:lnTo>
                <a:lnTo>
                  <a:pt x="1475" y="273"/>
                </a:lnTo>
                <a:close/>
                <a:moveTo>
                  <a:pt x="1309" y="273"/>
                </a:moveTo>
                <a:lnTo>
                  <a:pt x="1309" y="273"/>
                </a:lnTo>
                <a:lnTo>
                  <a:pt x="1300" y="272"/>
                </a:lnTo>
                <a:lnTo>
                  <a:pt x="1290" y="269"/>
                </a:lnTo>
                <a:lnTo>
                  <a:pt x="1282" y="265"/>
                </a:lnTo>
                <a:lnTo>
                  <a:pt x="1274" y="259"/>
                </a:lnTo>
                <a:lnTo>
                  <a:pt x="1268" y="252"/>
                </a:lnTo>
                <a:lnTo>
                  <a:pt x="1264" y="244"/>
                </a:lnTo>
                <a:lnTo>
                  <a:pt x="1261" y="234"/>
                </a:lnTo>
                <a:lnTo>
                  <a:pt x="1261" y="224"/>
                </a:lnTo>
                <a:lnTo>
                  <a:pt x="1261" y="224"/>
                </a:lnTo>
                <a:lnTo>
                  <a:pt x="1261" y="214"/>
                </a:lnTo>
                <a:lnTo>
                  <a:pt x="1264" y="205"/>
                </a:lnTo>
                <a:lnTo>
                  <a:pt x="1268" y="196"/>
                </a:lnTo>
                <a:lnTo>
                  <a:pt x="1274" y="190"/>
                </a:lnTo>
                <a:lnTo>
                  <a:pt x="1282" y="184"/>
                </a:lnTo>
                <a:lnTo>
                  <a:pt x="1290" y="179"/>
                </a:lnTo>
                <a:lnTo>
                  <a:pt x="1300" y="176"/>
                </a:lnTo>
                <a:lnTo>
                  <a:pt x="1309" y="175"/>
                </a:lnTo>
                <a:lnTo>
                  <a:pt x="1309" y="175"/>
                </a:lnTo>
                <a:lnTo>
                  <a:pt x="1320" y="176"/>
                </a:lnTo>
                <a:lnTo>
                  <a:pt x="1328" y="179"/>
                </a:lnTo>
                <a:lnTo>
                  <a:pt x="1337" y="184"/>
                </a:lnTo>
                <a:lnTo>
                  <a:pt x="1344" y="190"/>
                </a:lnTo>
                <a:lnTo>
                  <a:pt x="1350" y="196"/>
                </a:lnTo>
                <a:lnTo>
                  <a:pt x="1355" y="205"/>
                </a:lnTo>
                <a:lnTo>
                  <a:pt x="1358" y="214"/>
                </a:lnTo>
                <a:lnTo>
                  <a:pt x="1359" y="224"/>
                </a:lnTo>
                <a:lnTo>
                  <a:pt x="1359" y="224"/>
                </a:lnTo>
                <a:lnTo>
                  <a:pt x="1358" y="234"/>
                </a:lnTo>
                <a:lnTo>
                  <a:pt x="1355" y="244"/>
                </a:lnTo>
                <a:lnTo>
                  <a:pt x="1350" y="252"/>
                </a:lnTo>
                <a:lnTo>
                  <a:pt x="1344" y="259"/>
                </a:lnTo>
                <a:lnTo>
                  <a:pt x="1337" y="265"/>
                </a:lnTo>
                <a:lnTo>
                  <a:pt x="1328" y="269"/>
                </a:lnTo>
                <a:lnTo>
                  <a:pt x="1320" y="272"/>
                </a:lnTo>
                <a:lnTo>
                  <a:pt x="1309" y="273"/>
                </a:lnTo>
                <a:lnTo>
                  <a:pt x="1309" y="273"/>
                </a:lnTo>
                <a:close/>
                <a:moveTo>
                  <a:pt x="1171" y="246"/>
                </a:moveTo>
                <a:lnTo>
                  <a:pt x="941" y="246"/>
                </a:lnTo>
                <a:lnTo>
                  <a:pt x="941" y="246"/>
                </a:lnTo>
                <a:lnTo>
                  <a:pt x="937" y="246"/>
                </a:lnTo>
                <a:lnTo>
                  <a:pt x="932" y="245"/>
                </a:lnTo>
                <a:lnTo>
                  <a:pt x="929" y="243"/>
                </a:lnTo>
                <a:lnTo>
                  <a:pt x="926" y="240"/>
                </a:lnTo>
                <a:lnTo>
                  <a:pt x="923" y="237"/>
                </a:lnTo>
                <a:lnTo>
                  <a:pt x="921" y="233"/>
                </a:lnTo>
                <a:lnTo>
                  <a:pt x="920" y="229"/>
                </a:lnTo>
                <a:lnTo>
                  <a:pt x="920" y="224"/>
                </a:lnTo>
                <a:lnTo>
                  <a:pt x="920" y="224"/>
                </a:lnTo>
                <a:lnTo>
                  <a:pt x="920" y="220"/>
                </a:lnTo>
                <a:lnTo>
                  <a:pt x="921" y="215"/>
                </a:lnTo>
                <a:lnTo>
                  <a:pt x="923" y="212"/>
                </a:lnTo>
                <a:lnTo>
                  <a:pt x="926" y="209"/>
                </a:lnTo>
                <a:lnTo>
                  <a:pt x="929" y="206"/>
                </a:lnTo>
                <a:lnTo>
                  <a:pt x="932" y="204"/>
                </a:lnTo>
                <a:lnTo>
                  <a:pt x="937" y="203"/>
                </a:lnTo>
                <a:lnTo>
                  <a:pt x="941" y="203"/>
                </a:lnTo>
                <a:lnTo>
                  <a:pt x="1171" y="203"/>
                </a:lnTo>
                <a:lnTo>
                  <a:pt x="1171" y="203"/>
                </a:lnTo>
                <a:lnTo>
                  <a:pt x="1175" y="203"/>
                </a:lnTo>
                <a:lnTo>
                  <a:pt x="1179" y="204"/>
                </a:lnTo>
                <a:lnTo>
                  <a:pt x="1184" y="206"/>
                </a:lnTo>
                <a:lnTo>
                  <a:pt x="1187" y="209"/>
                </a:lnTo>
                <a:lnTo>
                  <a:pt x="1189" y="212"/>
                </a:lnTo>
                <a:lnTo>
                  <a:pt x="1191" y="215"/>
                </a:lnTo>
                <a:lnTo>
                  <a:pt x="1192" y="220"/>
                </a:lnTo>
                <a:lnTo>
                  <a:pt x="1193" y="224"/>
                </a:lnTo>
                <a:lnTo>
                  <a:pt x="1193" y="224"/>
                </a:lnTo>
                <a:lnTo>
                  <a:pt x="1192" y="229"/>
                </a:lnTo>
                <a:lnTo>
                  <a:pt x="1191" y="233"/>
                </a:lnTo>
                <a:lnTo>
                  <a:pt x="1189" y="237"/>
                </a:lnTo>
                <a:lnTo>
                  <a:pt x="1187" y="240"/>
                </a:lnTo>
                <a:lnTo>
                  <a:pt x="1183" y="243"/>
                </a:lnTo>
                <a:lnTo>
                  <a:pt x="1179" y="245"/>
                </a:lnTo>
                <a:lnTo>
                  <a:pt x="1175" y="246"/>
                </a:lnTo>
                <a:lnTo>
                  <a:pt x="1171" y="246"/>
                </a:lnTo>
                <a:lnTo>
                  <a:pt x="1171" y="246"/>
                </a:lnTo>
                <a:close/>
                <a:moveTo>
                  <a:pt x="1610" y="0"/>
                </a:moveTo>
                <a:lnTo>
                  <a:pt x="90" y="0"/>
                </a:lnTo>
                <a:lnTo>
                  <a:pt x="90" y="0"/>
                </a:lnTo>
                <a:lnTo>
                  <a:pt x="81" y="1"/>
                </a:lnTo>
                <a:lnTo>
                  <a:pt x="72" y="2"/>
                </a:lnTo>
                <a:lnTo>
                  <a:pt x="63" y="4"/>
                </a:lnTo>
                <a:lnTo>
                  <a:pt x="55" y="7"/>
                </a:lnTo>
                <a:lnTo>
                  <a:pt x="48" y="11"/>
                </a:lnTo>
                <a:lnTo>
                  <a:pt x="40" y="16"/>
                </a:lnTo>
                <a:lnTo>
                  <a:pt x="33" y="21"/>
                </a:lnTo>
                <a:lnTo>
                  <a:pt x="26" y="26"/>
                </a:lnTo>
                <a:lnTo>
                  <a:pt x="21" y="33"/>
                </a:lnTo>
                <a:lnTo>
                  <a:pt x="16" y="40"/>
                </a:lnTo>
                <a:lnTo>
                  <a:pt x="12" y="48"/>
                </a:lnTo>
                <a:lnTo>
                  <a:pt x="7" y="55"/>
                </a:lnTo>
                <a:lnTo>
                  <a:pt x="4" y="63"/>
                </a:lnTo>
                <a:lnTo>
                  <a:pt x="2" y="72"/>
                </a:lnTo>
                <a:lnTo>
                  <a:pt x="1" y="80"/>
                </a:lnTo>
                <a:lnTo>
                  <a:pt x="0" y="90"/>
                </a:lnTo>
                <a:lnTo>
                  <a:pt x="0" y="359"/>
                </a:lnTo>
                <a:lnTo>
                  <a:pt x="0" y="359"/>
                </a:lnTo>
                <a:lnTo>
                  <a:pt x="1" y="367"/>
                </a:lnTo>
                <a:lnTo>
                  <a:pt x="2" y="377"/>
                </a:lnTo>
                <a:lnTo>
                  <a:pt x="4" y="385"/>
                </a:lnTo>
                <a:lnTo>
                  <a:pt x="7" y="394"/>
                </a:lnTo>
                <a:lnTo>
                  <a:pt x="12" y="401"/>
                </a:lnTo>
                <a:lnTo>
                  <a:pt x="16" y="409"/>
                </a:lnTo>
                <a:lnTo>
                  <a:pt x="21" y="416"/>
                </a:lnTo>
                <a:lnTo>
                  <a:pt x="26" y="422"/>
                </a:lnTo>
                <a:lnTo>
                  <a:pt x="33" y="428"/>
                </a:lnTo>
                <a:lnTo>
                  <a:pt x="40" y="433"/>
                </a:lnTo>
                <a:lnTo>
                  <a:pt x="48" y="437"/>
                </a:lnTo>
                <a:lnTo>
                  <a:pt x="55" y="441"/>
                </a:lnTo>
                <a:lnTo>
                  <a:pt x="63" y="445"/>
                </a:lnTo>
                <a:lnTo>
                  <a:pt x="72" y="447"/>
                </a:lnTo>
                <a:lnTo>
                  <a:pt x="81" y="448"/>
                </a:lnTo>
                <a:lnTo>
                  <a:pt x="90" y="449"/>
                </a:lnTo>
                <a:lnTo>
                  <a:pt x="1610" y="449"/>
                </a:lnTo>
                <a:lnTo>
                  <a:pt x="1610" y="449"/>
                </a:lnTo>
                <a:lnTo>
                  <a:pt x="1619" y="448"/>
                </a:lnTo>
                <a:lnTo>
                  <a:pt x="1628" y="447"/>
                </a:lnTo>
                <a:lnTo>
                  <a:pt x="1637" y="445"/>
                </a:lnTo>
                <a:lnTo>
                  <a:pt x="1645" y="441"/>
                </a:lnTo>
                <a:lnTo>
                  <a:pt x="1652" y="437"/>
                </a:lnTo>
                <a:lnTo>
                  <a:pt x="1660" y="433"/>
                </a:lnTo>
                <a:lnTo>
                  <a:pt x="1667" y="428"/>
                </a:lnTo>
                <a:lnTo>
                  <a:pt x="1674" y="422"/>
                </a:lnTo>
                <a:lnTo>
                  <a:pt x="1679" y="416"/>
                </a:lnTo>
                <a:lnTo>
                  <a:pt x="1684" y="409"/>
                </a:lnTo>
                <a:lnTo>
                  <a:pt x="1688" y="401"/>
                </a:lnTo>
                <a:lnTo>
                  <a:pt x="1693" y="394"/>
                </a:lnTo>
                <a:lnTo>
                  <a:pt x="1696" y="385"/>
                </a:lnTo>
                <a:lnTo>
                  <a:pt x="1698" y="377"/>
                </a:lnTo>
                <a:lnTo>
                  <a:pt x="1699" y="367"/>
                </a:lnTo>
                <a:lnTo>
                  <a:pt x="1700" y="359"/>
                </a:lnTo>
                <a:lnTo>
                  <a:pt x="1700" y="90"/>
                </a:lnTo>
                <a:lnTo>
                  <a:pt x="1700" y="90"/>
                </a:lnTo>
                <a:lnTo>
                  <a:pt x="1699" y="80"/>
                </a:lnTo>
                <a:lnTo>
                  <a:pt x="1698" y="72"/>
                </a:lnTo>
                <a:lnTo>
                  <a:pt x="1696" y="63"/>
                </a:lnTo>
                <a:lnTo>
                  <a:pt x="1693" y="55"/>
                </a:lnTo>
                <a:lnTo>
                  <a:pt x="1688" y="48"/>
                </a:lnTo>
                <a:lnTo>
                  <a:pt x="1684" y="40"/>
                </a:lnTo>
                <a:lnTo>
                  <a:pt x="1679" y="33"/>
                </a:lnTo>
                <a:lnTo>
                  <a:pt x="1674" y="26"/>
                </a:lnTo>
                <a:lnTo>
                  <a:pt x="1667" y="21"/>
                </a:lnTo>
                <a:lnTo>
                  <a:pt x="1660" y="16"/>
                </a:lnTo>
                <a:lnTo>
                  <a:pt x="1652" y="11"/>
                </a:lnTo>
                <a:lnTo>
                  <a:pt x="1645" y="7"/>
                </a:lnTo>
                <a:lnTo>
                  <a:pt x="1637" y="4"/>
                </a:lnTo>
                <a:lnTo>
                  <a:pt x="1628" y="2"/>
                </a:lnTo>
                <a:lnTo>
                  <a:pt x="1619" y="1"/>
                </a:lnTo>
                <a:lnTo>
                  <a:pt x="1610" y="0"/>
                </a:lnTo>
                <a:lnTo>
                  <a:pt x="161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solidFill>
              <a:srgbClr val="95A9C7"/>
            </a:solidFill>
            <a:round/>
            <a:headEnd/>
            <a:tailEnd/>
          </a:ln>
        </p:spPr>
        <p:txBody>
          <a:bodyPr lIns="146169" tIns="73084" rIns="146169" bIns="73084"/>
          <a:lstStyle/>
          <a:p>
            <a:pPr defTabSz="65309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156" kern="0">
              <a:solidFill>
                <a:prstClr val="black"/>
              </a:solidFill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969259" y="3536902"/>
            <a:ext cx="245657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969259" y="3127354"/>
            <a:ext cx="245657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969258" y="2717806"/>
            <a:ext cx="245657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969258" y="2318610"/>
            <a:ext cx="245657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969258" y="2058886"/>
            <a:ext cx="245657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14915" y="2058886"/>
            <a:ext cx="0" cy="147801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92086" y="1699109"/>
            <a:ext cx="2097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Management Server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34451" y="3716589"/>
            <a:ext cx="154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 Server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92293" y="2636043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NVLink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Servers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417508" y="2410199"/>
            <a:ext cx="0" cy="122864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417508" y="3647583"/>
            <a:ext cx="510354" cy="37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417508" y="3253358"/>
            <a:ext cx="510351" cy="134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417508" y="2857278"/>
            <a:ext cx="5376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440133" y="2398510"/>
            <a:ext cx="487726" cy="659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8411" y="2357026"/>
            <a:ext cx="200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Optional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Infiniband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07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43200"/>
            <a:ext cx="12191400" cy="51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strike="noStrike" dirty="0">
                <a:solidFill>
                  <a:srgbClr val="000000"/>
                </a:solidFill>
                <a:latin typeface="Calibri"/>
              </a:rPr>
              <a:t>Racking / Minimal Configuration</a:t>
            </a:r>
            <a:endParaRPr dirty="0"/>
          </a:p>
        </p:txBody>
      </p:sp>
      <p:sp>
        <p:nvSpPr>
          <p:cNvPr id="106" name="CustomShape 2"/>
          <p:cNvSpPr/>
          <p:nvPr/>
        </p:nvSpPr>
        <p:spPr>
          <a:xfrm>
            <a:off x="9506747" y="760290"/>
            <a:ext cx="1546184" cy="732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1" strike="noStrike">
                <a:solidFill>
                  <a:srgbClr val="000000"/>
                </a:solidFill>
                <a:latin typeface="Calibri"/>
                <a:ea typeface="DejaVu Sans"/>
              </a:rPr>
              <a:t>Rack:</a:t>
            </a:r>
            <a:endParaRPr/>
          </a:p>
          <a:p>
            <a:pPr>
              <a:lnSpc>
                <a:spcPct val="100000"/>
              </a:lnSpc>
            </a:pPr>
            <a:r>
              <a:rPr lang="en-US" sz="1000" b="1" strike="noStrike">
                <a:solidFill>
                  <a:srgbClr val="000000"/>
                </a:solidFill>
                <a:latin typeface="Calibri"/>
                <a:ea typeface="DejaVu Sans"/>
              </a:rPr>
              <a:t>QTY</a:t>
            </a:r>
            <a:r>
              <a:rPr lang="en-US" sz="1000" b="1" strike="noStrike">
                <a:solidFill>
                  <a:srgbClr val="FF0000"/>
                </a:solidFill>
                <a:latin typeface="Calibri"/>
                <a:ea typeface="DejaVu Sans"/>
              </a:rPr>
              <a:t>:  1</a:t>
            </a:r>
            <a:endParaRPr/>
          </a:p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alibri"/>
                <a:ea typeface="DejaVu Sans"/>
              </a:rPr>
              <a:t>SlimRack 7965-94Y</a:t>
            </a:r>
            <a:endParaRPr/>
          </a:p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alibri"/>
                <a:ea typeface="DejaVu Sans"/>
              </a:rPr>
              <a:t>PDUs</a:t>
            </a:r>
            <a:endParaRPr/>
          </a:p>
        </p:txBody>
      </p:sp>
      <p:sp>
        <p:nvSpPr>
          <p:cNvPr id="107" name="CustomShape 3"/>
          <p:cNvSpPr/>
          <p:nvPr/>
        </p:nvSpPr>
        <p:spPr>
          <a:xfrm>
            <a:off x="3575160" y="745958"/>
            <a:ext cx="2801160" cy="713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1" strike="noStrike">
                <a:solidFill>
                  <a:srgbClr val="000000"/>
                </a:solidFill>
                <a:latin typeface="Calibri"/>
                <a:ea typeface="DejaVu Sans"/>
              </a:rPr>
              <a:t>Network:</a:t>
            </a:r>
            <a:endParaRPr/>
          </a:p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alibri"/>
                <a:ea typeface="DejaVu Sans"/>
              </a:rPr>
              <a:t>1 x Lenovo G8264CS (10G data network)</a:t>
            </a:r>
            <a:endParaRPr/>
          </a:p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alibri"/>
                <a:ea typeface="DejaVu Sans"/>
              </a:rPr>
              <a:t>1*x Lenovo G8052 (1G management network)</a:t>
            </a:r>
            <a:endParaRPr/>
          </a:p>
        </p:txBody>
      </p:sp>
      <p:sp>
        <p:nvSpPr>
          <p:cNvPr id="108" name="CustomShape 4"/>
          <p:cNvSpPr/>
          <p:nvPr/>
        </p:nvSpPr>
        <p:spPr>
          <a:xfrm>
            <a:off x="6492827" y="935479"/>
            <a:ext cx="2799720" cy="21807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1" strike="noStrike" dirty="0">
                <a:solidFill>
                  <a:srgbClr val="000000"/>
                </a:solidFill>
                <a:latin typeface="Calibri"/>
                <a:ea typeface="DejaVu Sans"/>
              </a:rPr>
              <a:t>Compute Node: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b="1" strike="noStrike" dirty="0">
                <a:solidFill>
                  <a:srgbClr val="000000"/>
                </a:solidFill>
                <a:latin typeface="Calibri"/>
                <a:ea typeface="DejaVu Sans"/>
              </a:rPr>
              <a:t>QTY</a:t>
            </a: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en-US" sz="1000" b="1" dirty="0">
                <a:solidFill>
                  <a:srgbClr val="FF0000"/>
                </a:solidFill>
                <a:latin typeface="Calibri"/>
                <a:ea typeface="DejaVu Sans"/>
              </a:rPr>
              <a:t>3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Server Config: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Minsky 8335GTB  (2U)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Processor – POWER8 10 Cores ( 3.492Ghz)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GPU – 4 x </a:t>
            </a:r>
            <a:r>
              <a:rPr lang="en-US" sz="10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Nvidia</a:t>
            </a: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 GP100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Memory – 512 GB ,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2 x 3.8TB </a:t>
            </a:r>
            <a:r>
              <a:rPr lang="en-US" sz="10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Sata</a:t>
            </a: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 HDDs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1 x PCIe2 10GbE SFP+ CU 4-port converged  network adapter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000000"/>
                </a:solidFill>
                <a:latin typeface="Calibri"/>
              </a:rPr>
              <a:t>Option: 3.2TB </a:t>
            </a:r>
            <a:r>
              <a:rPr lang="en-US" sz="1200" b="1" dirty="0" err="1">
                <a:solidFill>
                  <a:srgbClr val="000000"/>
                </a:solidFill>
                <a:latin typeface="Calibri"/>
              </a:rPr>
              <a:t>NVMe</a:t>
            </a:r>
            <a:r>
              <a:rPr lang="en-US" sz="1200" b="1" dirty="0">
                <a:solidFill>
                  <a:srgbClr val="000000"/>
                </a:solidFill>
                <a:latin typeface="Calibri"/>
              </a:rPr>
              <a:t> Flash Storage</a:t>
            </a:r>
            <a:endParaRPr sz="1200" b="1" dirty="0"/>
          </a:p>
        </p:txBody>
      </p:sp>
      <p:sp>
        <p:nvSpPr>
          <p:cNvPr id="109" name="CustomShape 5"/>
          <p:cNvSpPr/>
          <p:nvPr/>
        </p:nvSpPr>
        <p:spPr>
          <a:xfrm>
            <a:off x="3576600" y="2779295"/>
            <a:ext cx="2799720" cy="93826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1" strike="noStrike" dirty="0">
                <a:solidFill>
                  <a:srgbClr val="000000"/>
                </a:solidFill>
                <a:latin typeface="Calibri"/>
                <a:ea typeface="DejaVu Sans"/>
              </a:rPr>
              <a:t>Master/Deployment Node: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b="1" strike="noStrike" dirty="0">
                <a:solidFill>
                  <a:srgbClr val="000000"/>
                </a:solidFill>
                <a:latin typeface="Calibri"/>
                <a:ea typeface="DejaVu Sans"/>
              </a:rPr>
              <a:t>QTY</a:t>
            </a: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r>
              <a:rPr lang="en-US" sz="1000" b="1" strike="noStrike" dirty="0">
                <a:solidFill>
                  <a:srgbClr val="FF0000"/>
                </a:solidFill>
                <a:latin typeface="Calibri"/>
                <a:ea typeface="DejaVu Sans"/>
              </a:rPr>
              <a:t> 1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Stratton S821LC (8001-12C)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Should support any Power8-LC system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9" name="CustomShape 3"/>
          <p:cNvSpPr/>
          <p:nvPr/>
        </p:nvSpPr>
        <p:spPr>
          <a:xfrm>
            <a:off x="3575160" y="1507907"/>
            <a:ext cx="2801160" cy="4652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1" strike="noStrike" dirty="0">
                <a:solidFill>
                  <a:srgbClr val="000000"/>
                </a:solidFill>
                <a:latin typeface="Calibri"/>
                <a:ea typeface="DejaVu Sans"/>
              </a:rPr>
              <a:t>Network Option: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1 x </a:t>
            </a:r>
            <a:r>
              <a:rPr lang="en-US" sz="10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Mellanox</a:t>
            </a: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 (EDR IB data network)</a:t>
            </a:r>
            <a:endParaRPr dirty="0"/>
          </a:p>
        </p:txBody>
      </p:sp>
      <p:sp>
        <p:nvSpPr>
          <p:cNvPr id="10" name="CustomShape 4"/>
          <p:cNvSpPr/>
          <p:nvPr/>
        </p:nvSpPr>
        <p:spPr>
          <a:xfrm>
            <a:off x="9292547" y="3490418"/>
            <a:ext cx="2799720" cy="1884553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1" strike="noStrike" dirty="0">
                <a:solidFill>
                  <a:srgbClr val="000000"/>
                </a:solidFill>
                <a:latin typeface="Calibri"/>
                <a:ea typeface="DejaVu Sans"/>
              </a:rPr>
              <a:t>Storage Node: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b="1" strike="noStrike" dirty="0">
                <a:solidFill>
                  <a:srgbClr val="000000"/>
                </a:solidFill>
                <a:latin typeface="Calibri"/>
                <a:ea typeface="DejaVu Sans"/>
              </a:rPr>
              <a:t>QTY</a:t>
            </a: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en-US" sz="1000" b="1" dirty="0">
                <a:solidFill>
                  <a:srgbClr val="FF0000"/>
                </a:solidFill>
                <a:latin typeface="Calibri"/>
                <a:ea typeface="DejaVu Sans"/>
              </a:rPr>
              <a:t>1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Server Config: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Briggs 822LC  (2U)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Processor – POWER8 10 Cores ( 3.492Ghz)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Memory – </a:t>
            </a:r>
            <a:r>
              <a:rPr lang="en-US" sz="1000" dirty="0">
                <a:solidFill>
                  <a:srgbClr val="000000"/>
                </a:solidFill>
                <a:latin typeface="Calibri"/>
                <a:ea typeface="DejaVu Sans"/>
              </a:rPr>
              <a:t>256</a:t>
            </a: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 GB ,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12 x 3.8TB </a:t>
            </a:r>
            <a:r>
              <a:rPr lang="en-US" sz="10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Sata</a:t>
            </a: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 HDDs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1 x PCIe2 10GbE SFP+ CU 4-port converged  network adapter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1" y="382376"/>
            <a:ext cx="2597280" cy="6216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43200"/>
            <a:ext cx="12191400" cy="51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strike="noStrike" dirty="0">
                <a:solidFill>
                  <a:srgbClr val="000000"/>
                </a:solidFill>
                <a:latin typeface="Calibri"/>
              </a:rPr>
              <a:t>Racking /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L</a:t>
            </a:r>
            <a:r>
              <a:rPr lang="en-US" sz="3200" b="1" strike="noStrike" dirty="0">
                <a:solidFill>
                  <a:srgbClr val="000000"/>
                </a:solidFill>
                <a:latin typeface="Calibri"/>
              </a:rPr>
              <a:t>arge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C</a:t>
            </a:r>
            <a:r>
              <a:rPr lang="en-US" sz="3200" b="1" strike="noStrike" dirty="0">
                <a:solidFill>
                  <a:srgbClr val="000000"/>
                </a:solidFill>
                <a:latin typeface="Calibri"/>
              </a:rPr>
              <a:t>onfiguration</a:t>
            </a:r>
            <a:endParaRPr dirty="0"/>
          </a:p>
        </p:txBody>
      </p:sp>
      <p:sp>
        <p:nvSpPr>
          <p:cNvPr id="106" name="CustomShape 2"/>
          <p:cNvSpPr/>
          <p:nvPr/>
        </p:nvSpPr>
        <p:spPr>
          <a:xfrm>
            <a:off x="9506747" y="760290"/>
            <a:ext cx="1546184" cy="732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1" strike="noStrike">
                <a:solidFill>
                  <a:srgbClr val="000000"/>
                </a:solidFill>
                <a:latin typeface="Calibri"/>
                <a:ea typeface="DejaVu Sans"/>
              </a:rPr>
              <a:t>Rack:</a:t>
            </a:r>
            <a:endParaRPr/>
          </a:p>
          <a:p>
            <a:pPr>
              <a:lnSpc>
                <a:spcPct val="100000"/>
              </a:lnSpc>
            </a:pPr>
            <a:r>
              <a:rPr lang="en-US" sz="1000" b="1" strike="noStrike">
                <a:solidFill>
                  <a:srgbClr val="000000"/>
                </a:solidFill>
                <a:latin typeface="Calibri"/>
                <a:ea typeface="DejaVu Sans"/>
              </a:rPr>
              <a:t>QTY</a:t>
            </a:r>
            <a:r>
              <a:rPr lang="en-US" sz="1000" b="1" strike="noStrike">
                <a:solidFill>
                  <a:srgbClr val="FF0000"/>
                </a:solidFill>
                <a:latin typeface="Calibri"/>
                <a:ea typeface="DejaVu Sans"/>
              </a:rPr>
              <a:t>:  1</a:t>
            </a:r>
            <a:endParaRPr/>
          </a:p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alibri"/>
                <a:ea typeface="DejaVu Sans"/>
              </a:rPr>
              <a:t>SlimRack 7965-94Y</a:t>
            </a:r>
            <a:endParaRPr/>
          </a:p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alibri"/>
                <a:ea typeface="DejaVu Sans"/>
              </a:rPr>
              <a:t>PDUs</a:t>
            </a:r>
            <a:endParaRPr/>
          </a:p>
        </p:txBody>
      </p:sp>
      <p:sp>
        <p:nvSpPr>
          <p:cNvPr id="107" name="CustomShape 3"/>
          <p:cNvSpPr/>
          <p:nvPr/>
        </p:nvSpPr>
        <p:spPr>
          <a:xfrm>
            <a:off x="3575160" y="745958"/>
            <a:ext cx="2801160" cy="713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1" strike="noStrike">
                <a:solidFill>
                  <a:srgbClr val="000000"/>
                </a:solidFill>
                <a:latin typeface="Calibri"/>
                <a:ea typeface="DejaVu Sans"/>
              </a:rPr>
              <a:t>Network:</a:t>
            </a:r>
            <a:endParaRPr/>
          </a:p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alibri"/>
                <a:ea typeface="DejaVu Sans"/>
              </a:rPr>
              <a:t>1 x Lenovo G8264CS (10G data network)</a:t>
            </a:r>
            <a:endParaRPr/>
          </a:p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alibri"/>
                <a:ea typeface="DejaVu Sans"/>
              </a:rPr>
              <a:t>1*x Lenovo G8052 (1G management network)</a:t>
            </a:r>
            <a:endParaRPr/>
          </a:p>
        </p:txBody>
      </p:sp>
      <p:sp>
        <p:nvSpPr>
          <p:cNvPr id="108" name="CustomShape 4"/>
          <p:cNvSpPr/>
          <p:nvPr/>
        </p:nvSpPr>
        <p:spPr>
          <a:xfrm>
            <a:off x="6492827" y="935479"/>
            <a:ext cx="2799720" cy="21807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1" strike="noStrike" dirty="0">
                <a:solidFill>
                  <a:srgbClr val="000000"/>
                </a:solidFill>
                <a:latin typeface="Calibri"/>
                <a:ea typeface="DejaVu Sans"/>
              </a:rPr>
              <a:t>Compute Node: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b="1" strike="noStrike" dirty="0">
                <a:solidFill>
                  <a:srgbClr val="000000"/>
                </a:solidFill>
                <a:latin typeface="Calibri"/>
                <a:ea typeface="DejaVu Sans"/>
              </a:rPr>
              <a:t>QTY</a:t>
            </a: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en-US" sz="1000" b="1" dirty="0">
                <a:solidFill>
                  <a:srgbClr val="FF0000"/>
                </a:solidFill>
                <a:latin typeface="Calibri"/>
                <a:ea typeface="DejaVu Sans"/>
              </a:rPr>
              <a:t>8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Server Config: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Minsky 8335GTB  (2U)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Processor – POWER8 10 Cores ( 3.492Ghz)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GPU – 4 x </a:t>
            </a:r>
            <a:r>
              <a:rPr lang="en-US" sz="10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Nvidia</a:t>
            </a: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 GP100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Memory – 512 GB ,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2 x 3.8TB </a:t>
            </a:r>
            <a:r>
              <a:rPr lang="en-US" sz="10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Sata</a:t>
            </a: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 HDDs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1 x PCIe2 10GbE SFP+ CU 4-port converged  network adapter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000000"/>
                </a:solidFill>
                <a:latin typeface="Calibri"/>
              </a:rPr>
              <a:t>Option: 3.2TB </a:t>
            </a:r>
            <a:r>
              <a:rPr lang="en-US" sz="1200" b="1" dirty="0" err="1">
                <a:solidFill>
                  <a:srgbClr val="000000"/>
                </a:solidFill>
                <a:latin typeface="Calibri"/>
              </a:rPr>
              <a:t>NVMe</a:t>
            </a:r>
            <a:r>
              <a:rPr lang="en-US" sz="1200" b="1" dirty="0">
                <a:solidFill>
                  <a:srgbClr val="000000"/>
                </a:solidFill>
                <a:latin typeface="Calibri"/>
              </a:rPr>
              <a:t> Flash Storage</a:t>
            </a:r>
            <a:endParaRPr sz="1200" b="1" dirty="0"/>
          </a:p>
        </p:txBody>
      </p:sp>
      <p:sp>
        <p:nvSpPr>
          <p:cNvPr id="109" name="CustomShape 5"/>
          <p:cNvSpPr/>
          <p:nvPr/>
        </p:nvSpPr>
        <p:spPr>
          <a:xfrm>
            <a:off x="3576600" y="2779295"/>
            <a:ext cx="2799720" cy="95325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1" strike="noStrike" dirty="0">
                <a:solidFill>
                  <a:srgbClr val="000000"/>
                </a:solidFill>
                <a:latin typeface="Calibri"/>
                <a:ea typeface="DejaVu Sans"/>
              </a:rPr>
              <a:t>Master/Deployment Node: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b="1" strike="noStrike" dirty="0">
                <a:solidFill>
                  <a:srgbClr val="000000"/>
                </a:solidFill>
                <a:latin typeface="Calibri"/>
                <a:ea typeface="DejaVu Sans"/>
              </a:rPr>
              <a:t>QTY</a:t>
            </a: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r>
              <a:rPr lang="en-US" sz="1000" b="1" strike="noStrike" dirty="0">
                <a:solidFill>
                  <a:srgbClr val="FF0000"/>
                </a:solidFill>
                <a:latin typeface="Calibri"/>
                <a:ea typeface="DejaVu Sans"/>
              </a:rPr>
              <a:t> 1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Stratton S821LC (8001-12C)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Should support any Power8-LC system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9" name="CustomShape 3"/>
          <p:cNvSpPr/>
          <p:nvPr/>
        </p:nvSpPr>
        <p:spPr>
          <a:xfrm>
            <a:off x="3575160" y="1507907"/>
            <a:ext cx="2801160" cy="4652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1" strike="noStrike" dirty="0">
                <a:solidFill>
                  <a:srgbClr val="000000"/>
                </a:solidFill>
                <a:latin typeface="Calibri"/>
                <a:ea typeface="DejaVu Sans"/>
              </a:rPr>
              <a:t>Network Option: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1 x </a:t>
            </a:r>
            <a:r>
              <a:rPr lang="en-US" sz="10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Mellanox</a:t>
            </a: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 (EDR IB data network)</a:t>
            </a:r>
            <a:endParaRPr dirty="0"/>
          </a:p>
        </p:txBody>
      </p:sp>
      <p:sp>
        <p:nvSpPr>
          <p:cNvPr id="10" name="CustomShape 4"/>
          <p:cNvSpPr/>
          <p:nvPr/>
        </p:nvSpPr>
        <p:spPr>
          <a:xfrm>
            <a:off x="9292547" y="3490418"/>
            <a:ext cx="2799720" cy="1884553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1" strike="noStrike" dirty="0">
                <a:solidFill>
                  <a:srgbClr val="000000"/>
                </a:solidFill>
                <a:latin typeface="Calibri"/>
                <a:ea typeface="DejaVu Sans"/>
              </a:rPr>
              <a:t>Storage Node: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b="1" strike="noStrike" dirty="0">
                <a:solidFill>
                  <a:srgbClr val="000000"/>
                </a:solidFill>
                <a:latin typeface="Calibri"/>
                <a:ea typeface="DejaVu Sans"/>
              </a:rPr>
              <a:t>QTY</a:t>
            </a: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en-US" sz="1000" b="1" dirty="0">
                <a:solidFill>
                  <a:srgbClr val="FF0000"/>
                </a:solidFill>
                <a:latin typeface="Calibri"/>
                <a:ea typeface="DejaVu Sans"/>
              </a:rPr>
              <a:t>1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Server Config: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Briggs 822LC  (2U)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Processor – POWER8 10 Cores ( 3.492Ghz)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Memory – </a:t>
            </a:r>
            <a:r>
              <a:rPr lang="en-US" sz="1000" dirty="0">
                <a:solidFill>
                  <a:srgbClr val="000000"/>
                </a:solidFill>
                <a:latin typeface="Calibri"/>
                <a:ea typeface="DejaVu Sans"/>
              </a:rPr>
              <a:t>256</a:t>
            </a: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 GB ,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12 x 3.8TB </a:t>
            </a:r>
            <a:r>
              <a:rPr lang="en-US" sz="10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Sata</a:t>
            </a: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 HDDs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dirty="0">
                <a:solidFill>
                  <a:srgbClr val="000000"/>
                </a:solidFill>
                <a:latin typeface="Calibri"/>
                <a:ea typeface="DejaVu Sans"/>
              </a:rPr>
              <a:t>1 x PCIe2 10GbE SFP+ CU 4-port converged  network adapter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32" y="406316"/>
            <a:ext cx="2493339" cy="616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442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06" y="108162"/>
            <a:ext cx="9619937" cy="674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742"/>
            <a:ext cx="12124467" cy="471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0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516"/>
            <a:ext cx="12192000" cy="57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8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221"/>
            <a:ext cx="12192000" cy="575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404</Words>
  <Application>Microsoft Office PowerPoint</Application>
  <PresentationFormat>Widescreen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DejaVu Sans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Jason Furmanek</cp:lastModifiedBy>
  <cp:revision>26</cp:revision>
  <dcterms:modified xsi:type="dcterms:W3CDTF">2017-03-29T19:14:18Z</dcterms:modified>
</cp:coreProperties>
</file>