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5" r:id="rId6"/>
    <p:sldId id="262" r:id="rId7"/>
    <p:sldId id="263" r:id="rId8"/>
    <p:sldId id="264" r:id="rId9"/>
    <p:sldId id="267" r:id="rId10"/>
    <p:sldId id="268" r:id="rId11"/>
    <p:sldId id="269" r:id="rId12"/>
    <p:sldId id="270" r:id="rId13"/>
    <p:sldId id="266" r:id="rId14"/>
    <p:sldId id="260" r:id="rId15"/>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97C2B-D5D3-49B1-AE64-1DC630ABF8CE}" v="66" dt="2019-09-17T20:27:08.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F869721-F543-4A6C-BF9D-65D7CC540427}" type="datetimeFigureOut">
              <a:rPr lang="en-US" smtClean="0"/>
              <a:t>9/18/2019</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C732326A-4C88-4AFB-AA5B-5919D81DFF5B}" type="datetimeFigureOut">
              <a:rPr lang="en-US" smtClean="0"/>
              <a:t>9/18/2019</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Build_autom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scans.gradle.com/?_ga=2.209674768.30469727.1568697709-1052275086.1568697709"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a:p>
        </p:txBody>
      </p:sp>
    </p:spTree>
    <p:extLst>
      <p:ext uri="{BB962C8B-B14F-4D97-AF65-F5344CB8AC3E}">
        <p14:creationId xmlns:p14="http://schemas.microsoft.com/office/powerpoint/2010/main" val="1707388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Innovating data streaming platform for processing data efficiently and seamlessly and enable easy integration of data to and from multiple data sources. </a:t>
            </a:r>
          </a:p>
          <a:p>
            <a:r>
              <a:rPr lang="en-US"/>
              <a:t>I am at the beginning of this journey about building a simple platform for running small-medium scale, multi-tenant distributed systems for customers which expect a very high level of availability, flexibility in upgrading their data sources and customizing and plugging their building units.</a:t>
            </a:r>
          </a:p>
          <a:p>
            <a:r>
              <a:rPr lang="en-US"/>
              <a:t> </a:t>
            </a:r>
          </a:p>
          <a:p>
            <a:r>
              <a:rPr lang="en-US"/>
              <a:t>Key Technologies: Java, C++, REST, Gradle, and C-Lion for a cross-platform environment.</a:t>
            </a:r>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317582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181133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Gradle is an open-source </a:t>
            </a:r>
            <a:r>
              <a:rPr lang="en-US">
                <a:hlinkClick r:id="rId3"/>
              </a:rPr>
              <a:t>build automation</a:t>
            </a:r>
            <a:r>
              <a:rPr lang="en-US"/>
              <a:t> tool that is designed to be flexible enough for building software.</a:t>
            </a:r>
          </a:p>
          <a:p>
            <a:endParaRPr lang="en-US"/>
          </a:p>
          <a:p>
            <a:r>
              <a:rPr lang="en-US"/>
              <a:t>High Performance – </a:t>
            </a:r>
          </a:p>
          <a:p>
            <a:r>
              <a:rPr lang="en-US"/>
              <a:t>Gradle avoids unnecessary work by only running the tasks that need to run because their inputs or outputs have changed.</a:t>
            </a:r>
          </a:p>
          <a:p>
            <a:endParaRPr lang="en-US"/>
          </a:p>
          <a:p>
            <a:r>
              <a:rPr lang="en-US"/>
              <a:t>JVM Foundation – </a:t>
            </a:r>
          </a:p>
          <a:p>
            <a:r>
              <a:rPr lang="en-US"/>
              <a:t>Gradle runs on the JVM and you must have a Java Development Kit (JDK) installed to use it. </a:t>
            </a:r>
          </a:p>
          <a:p>
            <a:endParaRPr lang="en-US"/>
          </a:p>
          <a:p>
            <a:r>
              <a:rPr lang="en-US"/>
              <a:t>Conventions – </a:t>
            </a:r>
          </a:p>
          <a:p>
            <a:r>
              <a:rPr lang="en-US"/>
              <a:t>Gradle takes a leaf out of Maven’s book and makes common types of projects — such as Java projects — easy to build by implementing conventions.</a:t>
            </a:r>
          </a:p>
          <a:p>
            <a:r>
              <a:rPr lang="en-US"/>
              <a:t>Gradle allows you to override tasks, add your own tasks, and make many other customizations to your convention-based builds.</a:t>
            </a:r>
          </a:p>
          <a:p>
            <a:endParaRPr lang="en-US"/>
          </a:p>
          <a:p>
            <a:r>
              <a:rPr lang="en-US"/>
              <a:t>Extensibility – </a:t>
            </a:r>
          </a:p>
          <a:p>
            <a:r>
              <a:rPr lang="en-US"/>
              <a:t>You can readily extend Gradle to provide your own task types or even build model. See the Android build support for an example of this: it adds many new build concepts such as flavors and build types.</a:t>
            </a:r>
          </a:p>
          <a:p>
            <a:endParaRPr lang="en-US"/>
          </a:p>
          <a:p>
            <a:r>
              <a:rPr lang="en-US"/>
              <a:t>IDE Support – </a:t>
            </a:r>
          </a:p>
          <a:p>
            <a:r>
              <a:rPr lang="en-US"/>
              <a:t>Several major IDEs allow you to import Gradle builds and interact with them: Android Studio, IntelliJ IDEA, Eclipse, and NetBeans. </a:t>
            </a:r>
          </a:p>
          <a:p>
            <a:r>
              <a:rPr lang="en-US"/>
              <a:t>Gradle also has support for generating the solution files required to load a project into Visual Studio.</a:t>
            </a:r>
          </a:p>
          <a:p>
            <a:endParaRPr lang="en-US"/>
          </a:p>
          <a:p>
            <a:r>
              <a:rPr lang="en-US"/>
              <a:t>Insight – </a:t>
            </a:r>
          </a:p>
          <a:p>
            <a:r>
              <a:rPr lang="en-US"/>
              <a:t>Gradle provides </a:t>
            </a:r>
            <a:r>
              <a:rPr lang="en-US">
                <a:hlinkClick r:id="rId4"/>
              </a:rPr>
              <a:t>Build scans</a:t>
            </a:r>
            <a:r>
              <a:rPr lang="en-US"/>
              <a:t> which produce extensive information about a build run that you can use to identify build issues. </a:t>
            </a:r>
          </a:p>
          <a:p>
            <a:r>
              <a:rPr lang="en-US"/>
              <a:t>They are particularly good at helping you to identify problems with a build’s performance.</a:t>
            </a:r>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128765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Gradle General-Purpose Build Tool</a:t>
            </a:r>
          </a:p>
          <a:p>
            <a:r>
              <a:rPr lang="en-US"/>
              <a:t>Gradle allows you to build any software, because it makes few assumptions about what you’re trying to build or how it should be done. The most notable restriction is that dependency management currently only supports Maven- and Ivy-compatible repositories and the filesystem.</a:t>
            </a:r>
          </a:p>
          <a:p>
            <a:endParaRPr lang="en-US"/>
          </a:p>
          <a:p>
            <a:r>
              <a:rPr lang="en-US"/>
              <a:t>Core Model is Task Based</a:t>
            </a:r>
          </a:p>
          <a:p>
            <a:r>
              <a:rPr lang="en-US"/>
              <a:t>Gradle models its builds as Directed Acyclic Graphs (DAGs) of tasks (units of work). What this means is that a build essentially configures a set of tasks and wires them together - based on their dependencies to create that Directed </a:t>
            </a:r>
            <a:r>
              <a:rPr lang="en-US" err="1"/>
              <a:t>Acylyic</a:t>
            </a:r>
            <a:r>
              <a:rPr lang="en-US"/>
              <a:t> Graph. Once the task graph has been created, Gradle determines which tasks need to be run in which order and then proceeds to execute them.</a:t>
            </a:r>
          </a:p>
          <a:p>
            <a:pPr rtl="0"/>
            <a:endParaRPr lang="en-US"/>
          </a:p>
          <a:p>
            <a:pPr rtl="0"/>
            <a:r>
              <a:rPr lang="en-US"/>
              <a:t>Tasks themselves consist of:</a:t>
            </a:r>
          </a:p>
          <a:p>
            <a:pPr rtl="0"/>
            <a:r>
              <a:rPr lang="en-US"/>
              <a:t>Actions - pieces of work that do something, like copy files or compile source.</a:t>
            </a:r>
          </a:p>
          <a:p>
            <a:pPr rtl="0"/>
            <a:r>
              <a:rPr lang="en-US"/>
              <a:t>Inputs - values, files and directories that the actions use or operate on.</a:t>
            </a:r>
          </a:p>
          <a:p>
            <a:pPr rtl="0"/>
            <a:r>
              <a:rPr lang="en-US"/>
              <a:t>Outputs - files and directories that the actions modify or generate.</a:t>
            </a:r>
          </a:p>
          <a:p>
            <a:pPr rtl="0"/>
            <a:endParaRPr lang="en-US"/>
          </a:p>
          <a:p>
            <a:pPr rtl="0"/>
            <a:r>
              <a:rPr lang="en-US"/>
              <a:t>It’s important to understand that Gradle evaluates and executes build scripts in three phases:</a:t>
            </a:r>
          </a:p>
          <a:p>
            <a:pPr rtl="0"/>
            <a:endParaRPr lang="en-US"/>
          </a:p>
          <a:p>
            <a:pPr rtl="0"/>
            <a:r>
              <a:rPr lang="en-US"/>
              <a:t>Initialization</a:t>
            </a:r>
          </a:p>
          <a:p>
            <a:pPr rtl="0"/>
            <a:r>
              <a:rPr lang="en-US"/>
              <a:t>Sets up the environment for the build and determine which projects will take part in it.</a:t>
            </a:r>
          </a:p>
          <a:p>
            <a:pPr rtl="0"/>
            <a:endParaRPr lang="en-US"/>
          </a:p>
          <a:p>
            <a:pPr rtl="0"/>
            <a:r>
              <a:rPr lang="en-US"/>
              <a:t>Configuration</a:t>
            </a:r>
          </a:p>
          <a:p>
            <a:pPr rtl="0"/>
            <a:r>
              <a:rPr lang="en-US"/>
              <a:t>Constructs and configures the task graph for the build and then determines which tasks need to run and in which order, based on the task the user wants to run.</a:t>
            </a:r>
          </a:p>
          <a:p>
            <a:pPr rtl="0"/>
            <a:endParaRPr lang="en-US"/>
          </a:p>
          <a:p>
            <a:pPr rtl="0"/>
            <a:r>
              <a:rPr lang="en-US"/>
              <a:t>Execution</a:t>
            </a:r>
          </a:p>
          <a:p>
            <a:pPr rtl="0"/>
            <a:r>
              <a:rPr lang="en-US"/>
              <a:t>Runs the tasks selected at the end of the configuration phase.</a:t>
            </a:r>
          </a:p>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183075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Capturing all the base logic for basic development and test in a dedicated libraries.  The libraries are: Base and </a:t>
            </a:r>
            <a:r>
              <a:rPr lang="en-US" err="1"/>
              <a:t>TestBase</a:t>
            </a:r>
            <a:r>
              <a:rPr lang="en-US"/>
              <a:t>.</a:t>
            </a:r>
          </a:p>
          <a:p>
            <a:r>
              <a:rPr lang="en-US"/>
              <a:t>The idea is to minimize dependencies on Java SDK and open sources for performing basic functionality and avoiding taking unnecessary dependencies and simplifying your code.</a:t>
            </a:r>
          </a:p>
          <a:p>
            <a:endParaRPr lang="en-US"/>
          </a:p>
          <a:p>
            <a:r>
              <a:rPr lang="en-US"/>
              <a:t>Defining common and minimal set of classes and interfaces across all projects. </a:t>
            </a:r>
          </a:p>
          <a:p>
            <a:r>
              <a:rPr lang="en-US"/>
              <a:t>The base library provides set of operations across basic data types such as: Boolean, Byte, Short, Integer, Double, String, Native Arrays, Lists, Maps, and Iterators.</a:t>
            </a:r>
          </a:p>
          <a:p>
            <a:r>
              <a:rPr lang="en-US"/>
              <a:t>For more advanced data structures use the </a:t>
            </a:r>
            <a:r>
              <a:rPr lang="en-US" err="1"/>
              <a:t>DataStructures</a:t>
            </a:r>
            <a:r>
              <a:rPr lang="en-US"/>
              <a:t> library or implement your own.</a:t>
            </a:r>
          </a:p>
          <a:p>
            <a:endParaRPr lang="en-US"/>
          </a:p>
          <a:p>
            <a:r>
              <a:rPr lang="en-US"/>
              <a:t>Defining the comparison, equality of objects through the Base APIs.</a:t>
            </a:r>
          </a:p>
          <a:p>
            <a:r>
              <a:rPr lang="en-US"/>
              <a:t>Defining iterations of objects through the Base APIs.</a:t>
            </a:r>
          </a:p>
          <a:p>
            <a:r>
              <a:rPr lang="en-US"/>
              <a:t>Defining testability of objects though the Test Base APIs.  </a:t>
            </a:r>
          </a:p>
          <a:p>
            <a:endParaRPr lang="en-US"/>
          </a:p>
          <a:p>
            <a:endParaRPr lang="en-US" i="1"/>
          </a:p>
          <a:p>
            <a:r>
              <a:rPr lang="en-US"/>
              <a:t> </a:t>
            </a:r>
          </a:p>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177540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3051836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14802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a:p>
        </p:txBody>
      </p:sp>
    </p:spTree>
    <p:extLst>
      <p:ext uri="{BB962C8B-B14F-4D97-AF65-F5344CB8AC3E}">
        <p14:creationId xmlns:p14="http://schemas.microsoft.com/office/powerpoint/2010/main" val="429291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9/18/2019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9/18/2019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9/18/2019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9/18/2019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9/18/2019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entalcode/Projec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a:solidFill>
                  <a:schemeClr val="bg1"/>
                </a:solidFill>
              </a:rPr>
              <a:t>Streaming Now</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a:solidFill>
                  <a:srgbClr val="7CEBFF"/>
                </a:solidFill>
              </a:rPr>
              <a:t>Bental Tagor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B280-2C81-45C1-AECA-C397ED27DBEA}"/>
              </a:ext>
            </a:extLst>
          </p:cNvPr>
          <p:cNvSpPr>
            <a:spLocks noGrp="1"/>
          </p:cNvSpPr>
          <p:nvPr>
            <p:ph type="title"/>
          </p:nvPr>
        </p:nvSpPr>
        <p:spPr/>
        <p:txBody>
          <a:bodyPr/>
          <a:lstStyle/>
          <a:p>
            <a:r>
              <a:rPr lang="en-US"/>
              <a:t>Data STRUCTURES</a:t>
            </a:r>
          </a:p>
        </p:txBody>
      </p:sp>
      <p:sp>
        <p:nvSpPr>
          <p:cNvPr id="3" name="Content Placeholder 2">
            <a:extLst>
              <a:ext uri="{FF2B5EF4-FFF2-40B4-BE49-F238E27FC236}">
                <a16:creationId xmlns:a16="http://schemas.microsoft.com/office/drawing/2014/main" id="{27F40743-0B58-42F4-8B48-B76DE09E507B}"/>
              </a:ext>
            </a:extLst>
          </p:cNvPr>
          <p:cNvSpPr>
            <a:spLocks noGrp="1"/>
          </p:cNvSpPr>
          <p:nvPr>
            <p:ph idx="1"/>
          </p:nvPr>
        </p:nvSpPr>
        <p:spPr>
          <a:xfrm>
            <a:off x="581192" y="2180496"/>
            <a:ext cx="11029615" cy="4455831"/>
          </a:xfrm>
        </p:spPr>
        <p:txBody>
          <a:bodyPr>
            <a:normAutofit fontScale="55000" lnSpcReduction="20000"/>
          </a:bodyPr>
          <a:lstStyle/>
          <a:p>
            <a:endParaRPr lang="en-US"/>
          </a:p>
          <a:p>
            <a:r>
              <a:rPr lang="en-US" sz="2900"/>
              <a:t>Array, </a:t>
            </a:r>
            <a:r>
              <a:rPr lang="en-US" sz="2900" err="1"/>
              <a:t>CircularArray</a:t>
            </a:r>
            <a:r>
              <a:rPr lang="en-US" sz="2900"/>
              <a:t>,  </a:t>
            </a:r>
            <a:r>
              <a:rPr lang="en-US" sz="2900" err="1"/>
              <a:t>ArrayList</a:t>
            </a:r>
            <a:endParaRPr lang="en-US" sz="2900"/>
          </a:p>
          <a:p>
            <a:r>
              <a:rPr lang="en-US" sz="2900"/>
              <a:t>String, </a:t>
            </a:r>
            <a:r>
              <a:rPr lang="en-US" sz="2900" err="1"/>
              <a:t>CircularString</a:t>
            </a:r>
            <a:endParaRPr lang="en-US" sz="2900"/>
          </a:p>
          <a:p>
            <a:r>
              <a:rPr lang="en-US" sz="2900" err="1"/>
              <a:t>DoublyLinkedList</a:t>
            </a:r>
            <a:endParaRPr lang="en-US" sz="2900"/>
          </a:p>
          <a:p>
            <a:r>
              <a:rPr lang="en-US" sz="2900"/>
              <a:t>HashMap, </a:t>
            </a:r>
            <a:r>
              <a:rPr lang="en-US" sz="2900" err="1"/>
              <a:t>LinkedHashMap</a:t>
            </a:r>
            <a:endParaRPr lang="en-US" sz="2900"/>
          </a:p>
          <a:p>
            <a:r>
              <a:rPr lang="en-US" sz="2900"/>
              <a:t>Node, </a:t>
            </a:r>
            <a:r>
              <a:rPr lang="en-US" sz="2900" err="1"/>
              <a:t>KeyValueNode</a:t>
            </a:r>
            <a:endParaRPr lang="en-US" sz="2900"/>
          </a:p>
          <a:p>
            <a:r>
              <a:rPr lang="en-US" sz="2900"/>
              <a:t>Graph</a:t>
            </a:r>
          </a:p>
          <a:p>
            <a:r>
              <a:rPr lang="en-US" sz="2900"/>
              <a:t>Block Tree</a:t>
            </a:r>
          </a:p>
          <a:p>
            <a:r>
              <a:rPr lang="en-US" sz="2900"/>
              <a:t>Binary Tree</a:t>
            </a:r>
          </a:p>
          <a:p>
            <a:r>
              <a:rPr lang="en-US" sz="2900"/>
              <a:t>Tree</a:t>
            </a:r>
          </a:p>
          <a:p>
            <a:r>
              <a:rPr lang="en-US" sz="2900" err="1"/>
              <a:t>Trie</a:t>
            </a:r>
            <a:endParaRPr lang="en-US" sz="2900"/>
          </a:p>
          <a:p>
            <a:r>
              <a:rPr lang="en-US" sz="2900" err="1"/>
              <a:t>BPlusTree</a:t>
            </a:r>
            <a:endParaRPr lang="en-US" sz="2900"/>
          </a:p>
          <a:p>
            <a:r>
              <a:rPr lang="en-US" sz="2900"/>
              <a:t>Cache, </a:t>
            </a:r>
            <a:r>
              <a:rPr lang="en-US" sz="2900" err="1"/>
              <a:t>LRUCache</a:t>
            </a:r>
            <a:r>
              <a:rPr lang="en-US" sz="2900"/>
              <a:t>, </a:t>
            </a:r>
            <a:r>
              <a:rPr lang="en-US" sz="2900" err="1"/>
              <a:t>MRUCache</a:t>
            </a:r>
            <a:endParaRPr lang="en-US" sz="2900"/>
          </a:p>
          <a:p>
            <a:endParaRPr lang="en-US"/>
          </a:p>
          <a:p>
            <a:endParaRPr lang="en-US"/>
          </a:p>
        </p:txBody>
      </p:sp>
    </p:spTree>
    <p:extLst>
      <p:ext uri="{BB962C8B-B14F-4D97-AF65-F5344CB8AC3E}">
        <p14:creationId xmlns:p14="http://schemas.microsoft.com/office/powerpoint/2010/main" val="70016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rPr>
              <a:t>bentaltagor@yahoo.com</a:t>
            </a:r>
          </a:p>
          <a:p>
            <a:endParaRPr lang="en-US">
              <a:solidFill>
                <a:schemeClr val="bg2"/>
              </a:solidFill>
            </a:endParaRPr>
          </a:p>
          <a:p>
            <a:endParaRPr lang="en-US">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EC1D-EE61-4955-BCA1-FEE09A87EBCB}"/>
              </a:ext>
            </a:extLst>
          </p:cNvPr>
          <p:cNvSpPr>
            <a:spLocks noGrp="1"/>
          </p:cNvSpPr>
          <p:nvPr>
            <p:ph type="title"/>
          </p:nvPr>
        </p:nvSpPr>
        <p:spPr/>
        <p:txBody>
          <a:bodyPr/>
          <a:lstStyle/>
          <a:p>
            <a:r>
              <a:rPr lang="en-US"/>
              <a:t>Goals of Data STREAMING Platform</a:t>
            </a:r>
          </a:p>
        </p:txBody>
      </p:sp>
      <p:sp>
        <p:nvSpPr>
          <p:cNvPr id="3" name="Content Placeholder 2">
            <a:extLst>
              <a:ext uri="{FF2B5EF4-FFF2-40B4-BE49-F238E27FC236}">
                <a16:creationId xmlns:a16="http://schemas.microsoft.com/office/drawing/2014/main" id="{0EB71BC2-8E50-457E-A2A2-DCFE4DE68C4D}"/>
              </a:ext>
            </a:extLst>
          </p:cNvPr>
          <p:cNvSpPr>
            <a:spLocks noGrp="1"/>
          </p:cNvSpPr>
          <p:nvPr>
            <p:ph idx="1"/>
          </p:nvPr>
        </p:nvSpPr>
        <p:spPr/>
        <p:txBody>
          <a:bodyPr>
            <a:normAutofit fontScale="77500" lnSpcReduction="20000"/>
          </a:bodyPr>
          <a:lstStyle/>
          <a:p>
            <a:endParaRPr lang="en-US" sz="2400"/>
          </a:p>
          <a:p>
            <a:endParaRPr lang="en-US" sz="2400"/>
          </a:p>
          <a:p>
            <a:r>
              <a:rPr lang="en-US" sz="2400"/>
              <a:t>Minimize Build Dependencies </a:t>
            </a:r>
          </a:p>
          <a:p>
            <a:r>
              <a:rPr lang="en-US" sz="2400"/>
              <a:t>Process Data Structures Seamlessly</a:t>
            </a:r>
          </a:p>
          <a:p>
            <a:r>
              <a:rPr lang="en-US" sz="2400"/>
              <a:t>Use common Interfaces for processing any type of data structures and data sources</a:t>
            </a:r>
          </a:p>
          <a:p>
            <a:r>
              <a:rPr lang="en-US" sz="2400"/>
              <a:t>Supporting the following scenarios:</a:t>
            </a:r>
          </a:p>
          <a:p>
            <a:pPr lvl="1"/>
            <a:r>
              <a:rPr lang="en-US" sz="2200"/>
              <a:t>Iteration</a:t>
            </a:r>
          </a:p>
          <a:p>
            <a:pPr lvl="1"/>
            <a:r>
              <a:rPr lang="en-US" sz="2200"/>
              <a:t>Comparison</a:t>
            </a:r>
          </a:p>
          <a:p>
            <a:pPr lvl="1"/>
            <a:r>
              <a:rPr lang="en-US" sz="2200"/>
              <a:t>Testability</a:t>
            </a:r>
          </a:p>
          <a:p>
            <a:pPr lvl="1"/>
            <a:r>
              <a:rPr lang="en-US" sz="2200"/>
              <a:t>Reading and Writing from/to Data Sources  	</a:t>
            </a:r>
          </a:p>
          <a:p>
            <a:pPr marL="0" indent="0">
              <a:buNone/>
            </a:pPr>
            <a:endParaRPr lang="en-US"/>
          </a:p>
          <a:p>
            <a:endParaRPr lang="en-US"/>
          </a:p>
          <a:p>
            <a:endParaRPr lang="en-US"/>
          </a:p>
        </p:txBody>
      </p:sp>
    </p:spTree>
    <p:extLst>
      <p:ext uri="{BB962C8B-B14F-4D97-AF65-F5344CB8AC3E}">
        <p14:creationId xmlns:p14="http://schemas.microsoft.com/office/powerpoint/2010/main" val="188102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BFA1-EB16-44F0-8A41-452D9A29FED0}"/>
              </a:ext>
            </a:extLst>
          </p:cNvPr>
          <p:cNvSpPr>
            <a:spLocks noGrp="1"/>
          </p:cNvSpPr>
          <p:nvPr>
            <p:ph type="title"/>
          </p:nvPr>
        </p:nvSpPr>
        <p:spPr/>
        <p:txBody>
          <a:bodyPr/>
          <a:lstStyle/>
          <a:p>
            <a:r>
              <a:rPr lang="en-US"/>
              <a:t>Dev Environment – Structure and Build</a:t>
            </a:r>
          </a:p>
        </p:txBody>
      </p:sp>
      <p:sp>
        <p:nvSpPr>
          <p:cNvPr id="3" name="Content Placeholder 2">
            <a:extLst>
              <a:ext uri="{FF2B5EF4-FFF2-40B4-BE49-F238E27FC236}">
                <a16:creationId xmlns:a16="http://schemas.microsoft.com/office/drawing/2014/main" id="{DCD8604C-E53B-48A6-A24A-3E2BD9C25AC2}"/>
              </a:ext>
            </a:extLst>
          </p:cNvPr>
          <p:cNvSpPr>
            <a:spLocks noGrp="1"/>
          </p:cNvSpPr>
          <p:nvPr>
            <p:ph idx="1"/>
          </p:nvPr>
        </p:nvSpPr>
        <p:spPr>
          <a:xfrm>
            <a:off x="581192" y="2189018"/>
            <a:ext cx="11029615" cy="4426935"/>
          </a:xfrm>
        </p:spPr>
        <p:txBody>
          <a:bodyPr>
            <a:normAutofit fontScale="55000" lnSpcReduction="20000"/>
          </a:bodyPr>
          <a:lstStyle/>
          <a:p>
            <a:pPr marL="0" indent="0">
              <a:buNone/>
            </a:pPr>
            <a:r>
              <a:rPr lang="en-US" sz="2600" b="1"/>
              <a:t>Source Code: </a:t>
            </a:r>
          </a:p>
          <a:p>
            <a:pPr marL="0" indent="0">
              <a:buNone/>
            </a:pPr>
            <a:r>
              <a:rPr lang="en-US" sz="2500">
                <a:hlinkClick r:id="rId3"/>
              </a:rPr>
              <a:t>https://github.com/bentalcode/Projects</a:t>
            </a:r>
            <a:endParaRPr lang="en-US" sz="2500"/>
          </a:p>
          <a:p>
            <a:pPr marL="305435" indent="-305435">
              <a:buFont typeface="Arial" panose="05020102010507070707" pitchFamily="18" charset="2"/>
              <a:buChar char="•"/>
            </a:pPr>
            <a:endParaRPr lang="en-US"/>
          </a:p>
          <a:p>
            <a:pPr marL="305435" indent="-305435">
              <a:buFont typeface="Arial" panose="05020102010507070707" pitchFamily="18" charset="2"/>
              <a:buChar char="•"/>
            </a:pPr>
            <a:r>
              <a:rPr lang="en-US" sz="2600"/>
              <a:t>Java</a:t>
            </a:r>
          </a:p>
          <a:p>
            <a:pPr marL="629435" lvl="1" indent="-305435">
              <a:buFont typeface="Arial" panose="05020102010507070707" pitchFamily="18" charset="2"/>
              <a:buChar char="•"/>
            </a:pPr>
            <a:r>
              <a:rPr lang="en-US" sz="2600"/>
              <a:t>Structure	</a:t>
            </a:r>
          </a:p>
          <a:p>
            <a:pPr marL="899435" lvl="2" indent="-305435">
              <a:buFont typeface="Arial" panose="05020102010507070707" pitchFamily="18" charset="2"/>
              <a:buChar char="•"/>
            </a:pPr>
            <a:r>
              <a:rPr lang="en-US" sz="2600"/>
              <a:t>Base</a:t>
            </a:r>
          </a:p>
          <a:p>
            <a:pPr marL="899435" lvl="2" indent="-305435">
              <a:buFont typeface="Arial" panose="05020102010507070707" pitchFamily="18" charset="2"/>
              <a:buChar char="•"/>
            </a:pPr>
            <a:r>
              <a:rPr lang="en-US" sz="2600"/>
              <a:t>Data Structure</a:t>
            </a:r>
          </a:p>
          <a:p>
            <a:pPr marL="899435" lvl="2" indent="-305435">
              <a:buFont typeface="Arial" panose="05020102010507070707" pitchFamily="18" charset="2"/>
              <a:buChar char="•"/>
            </a:pPr>
            <a:r>
              <a:rPr lang="en-US" sz="2600"/>
              <a:t>Json</a:t>
            </a:r>
          </a:p>
          <a:p>
            <a:pPr marL="899435" lvl="2" indent="-305435">
              <a:buFont typeface="Arial" panose="05020102010507070707" pitchFamily="18" charset="2"/>
              <a:buChar char="•"/>
            </a:pPr>
            <a:r>
              <a:rPr lang="en-US" sz="2600" err="1"/>
              <a:t>TestBase</a:t>
            </a:r>
            <a:endParaRPr lang="en-US" sz="2600"/>
          </a:p>
          <a:p>
            <a:pPr marL="629920" lvl="1" indent="-305435">
              <a:buFont typeface="Arial" panose="05020102010507070707" pitchFamily="18" charset="2"/>
              <a:buChar char="•"/>
            </a:pPr>
            <a:r>
              <a:rPr lang="en-US" sz="2600"/>
              <a:t>Using Open Source Gradle Build Automation</a:t>
            </a:r>
          </a:p>
          <a:p>
            <a:pPr marL="899920" lvl="2" indent="-305435">
              <a:buFont typeface="Arial" panose="05020102010507070707" pitchFamily="18" charset="2"/>
              <a:buChar char="•"/>
            </a:pPr>
            <a:r>
              <a:rPr lang="en-US" sz="2600"/>
              <a:t>Common: </a:t>
            </a:r>
          </a:p>
          <a:p>
            <a:pPr marL="1241795" lvl="3" indent="-269875">
              <a:buFont typeface="Arial" panose="05020102010507070707" pitchFamily="18" charset="2"/>
              <a:buChar char="•"/>
            </a:pPr>
            <a:r>
              <a:rPr lang="en-US" sz="2600" err="1"/>
              <a:t>Common.build.gradle</a:t>
            </a:r>
            <a:endParaRPr lang="en-US" sz="2600"/>
          </a:p>
          <a:p>
            <a:pPr marL="1241795" lvl="3" indent="-269875">
              <a:buFont typeface="Arial" panose="05020102010507070707" pitchFamily="18" charset="2"/>
              <a:buChar char="•"/>
            </a:pPr>
            <a:r>
              <a:rPr lang="en-US" sz="2600" err="1"/>
              <a:t>Dependecies.version</a:t>
            </a:r>
            <a:endParaRPr lang="en-US" sz="2600"/>
          </a:p>
          <a:p>
            <a:pPr marL="305435" indent="-305435">
              <a:buFont typeface="Arial" panose="05020102010507070707" pitchFamily="18" charset="2"/>
              <a:buChar char="•"/>
            </a:pPr>
            <a:r>
              <a:rPr lang="en-US" sz="2600"/>
              <a:t>C++</a:t>
            </a:r>
          </a:p>
          <a:p>
            <a:pPr marL="629920" lvl="1" indent="-305435">
              <a:buFont typeface="Arial" panose="05020102010507070707" pitchFamily="18" charset="2"/>
              <a:buChar char="•"/>
            </a:pPr>
            <a:r>
              <a:rPr lang="en-US" sz="2600"/>
              <a:t>Using </a:t>
            </a:r>
            <a:r>
              <a:rPr lang="en-US" sz="2600" err="1"/>
              <a:t>CLion</a:t>
            </a:r>
            <a:r>
              <a:rPr lang="en-US" sz="2600"/>
              <a:t> </a:t>
            </a:r>
          </a:p>
          <a:p>
            <a:pPr marL="305435" indent="-305435">
              <a:buFont typeface="Arial" panose="05020102010507070707" pitchFamily="18" charset="2"/>
              <a:buChar char="•"/>
            </a:pPr>
            <a:endParaRPr lang="en-US"/>
          </a:p>
          <a:p>
            <a:pPr marL="324485" lvl="1" indent="0">
              <a:buNone/>
            </a:pPr>
            <a:endParaRPr lang="en-US"/>
          </a:p>
        </p:txBody>
      </p:sp>
    </p:spTree>
    <p:extLst>
      <p:ext uri="{BB962C8B-B14F-4D97-AF65-F5344CB8AC3E}">
        <p14:creationId xmlns:p14="http://schemas.microsoft.com/office/powerpoint/2010/main" val="100710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8658-5844-436A-A61E-D6A4EBB8CFDA}"/>
              </a:ext>
            </a:extLst>
          </p:cNvPr>
          <p:cNvSpPr>
            <a:spLocks noGrp="1"/>
          </p:cNvSpPr>
          <p:nvPr>
            <p:ph type="title"/>
          </p:nvPr>
        </p:nvSpPr>
        <p:spPr/>
        <p:txBody>
          <a:bodyPr/>
          <a:lstStyle/>
          <a:p>
            <a:r>
              <a:rPr lang="en-US"/>
              <a:t>Gradle Open Source Build Automation Tool</a:t>
            </a:r>
          </a:p>
        </p:txBody>
      </p:sp>
      <p:sp>
        <p:nvSpPr>
          <p:cNvPr id="3" name="Content Placeholder 2">
            <a:extLst>
              <a:ext uri="{FF2B5EF4-FFF2-40B4-BE49-F238E27FC236}">
                <a16:creationId xmlns:a16="http://schemas.microsoft.com/office/drawing/2014/main" id="{3A9765D0-D5E4-427E-B7B8-B2A22694008A}"/>
              </a:ext>
            </a:extLst>
          </p:cNvPr>
          <p:cNvSpPr>
            <a:spLocks noGrp="1"/>
          </p:cNvSpPr>
          <p:nvPr>
            <p:ph idx="1"/>
          </p:nvPr>
        </p:nvSpPr>
        <p:spPr/>
        <p:txBody>
          <a:bodyPr>
            <a:normAutofit/>
          </a:bodyPr>
          <a:lstStyle/>
          <a:p>
            <a:endParaRPr lang="en-US" sz="2400"/>
          </a:p>
          <a:p>
            <a:r>
              <a:rPr lang="en-US" sz="2400"/>
              <a:t>High Performance</a:t>
            </a:r>
          </a:p>
          <a:p>
            <a:r>
              <a:rPr lang="en-US" sz="2400"/>
              <a:t>JVM Foundation</a:t>
            </a:r>
          </a:p>
          <a:p>
            <a:r>
              <a:rPr lang="en-US" sz="2400"/>
              <a:t>Conventions</a:t>
            </a:r>
          </a:p>
          <a:p>
            <a:r>
              <a:rPr lang="en-US" sz="2400"/>
              <a:t>Extensibility</a:t>
            </a:r>
          </a:p>
          <a:p>
            <a:r>
              <a:rPr lang="en-US" sz="2400"/>
              <a:t>IDE Support</a:t>
            </a:r>
          </a:p>
          <a:p>
            <a:r>
              <a:rPr lang="en-US" sz="2400"/>
              <a:t>Insight</a:t>
            </a:r>
          </a:p>
          <a:p>
            <a:pPr marL="0" indent="0">
              <a:buNone/>
            </a:pPr>
            <a:endParaRPr lang="en-US"/>
          </a:p>
          <a:p>
            <a:endParaRPr lang="en-US"/>
          </a:p>
        </p:txBody>
      </p:sp>
    </p:spTree>
    <p:extLst>
      <p:ext uri="{BB962C8B-B14F-4D97-AF65-F5344CB8AC3E}">
        <p14:creationId xmlns:p14="http://schemas.microsoft.com/office/powerpoint/2010/main" val="391661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66AD-DB7E-4997-998D-B45A170896ED}"/>
              </a:ext>
            </a:extLst>
          </p:cNvPr>
          <p:cNvSpPr>
            <a:spLocks noGrp="1"/>
          </p:cNvSpPr>
          <p:nvPr>
            <p:ph type="title"/>
          </p:nvPr>
        </p:nvSpPr>
        <p:spPr/>
        <p:txBody>
          <a:bodyPr/>
          <a:lstStyle/>
          <a:p>
            <a:r>
              <a:rPr lang="en-US"/>
              <a:t>Gradle Build Attributes</a:t>
            </a:r>
          </a:p>
        </p:txBody>
      </p:sp>
      <p:sp>
        <p:nvSpPr>
          <p:cNvPr id="3" name="Content Placeholder 2">
            <a:extLst>
              <a:ext uri="{FF2B5EF4-FFF2-40B4-BE49-F238E27FC236}">
                <a16:creationId xmlns:a16="http://schemas.microsoft.com/office/drawing/2014/main" id="{CE273631-100B-4310-B6CB-2781D3C4141A}"/>
              </a:ext>
            </a:extLst>
          </p:cNvPr>
          <p:cNvSpPr>
            <a:spLocks noGrp="1"/>
          </p:cNvSpPr>
          <p:nvPr>
            <p:ph idx="1"/>
          </p:nvPr>
        </p:nvSpPr>
        <p:spPr/>
        <p:txBody>
          <a:bodyPr/>
          <a:lstStyle/>
          <a:p>
            <a:r>
              <a:rPr lang="en-US" sz="2400"/>
              <a:t>Gradle General-Purpose Build Tool</a:t>
            </a:r>
          </a:p>
          <a:p>
            <a:r>
              <a:rPr lang="en-US" sz="2400"/>
              <a:t>Core Model is Task Based</a:t>
            </a:r>
          </a:p>
          <a:p>
            <a:r>
              <a:rPr lang="en-US" sz="2400"/>
              <a:t>Build Phases:</a:t>
            </a:r>
          </a:p>
          <a:p>
            <a:pPr lvl="1"/>
            <a:r>
              <a:rPr lang="en-US" sz="2400"/>
              <a:t>Initialization</a:t>
            </a:r>
          </a:p>
          <a:p>
            <a:pPr lvl="1"/>
            <a:r>
              <a:rPr lang="en-US" sz="2400"/>
              <a:t>Configuration</a:t>
            </a:r>
          </a:p>
          <a:p>
            <a:pPr lvl="1"/>
            <a:r>
              <a:rPr lang="en-US" sz="2400"/>
              <a:t>Execution</a:t>
            </a:r>
          </a:p>
          <a:p>
            <a:endParaRPr lang="en-US"/>
          </a:p>
        </p:txBody>
      </p:sp>
    </p:spTree>
    <p:extLst>
      <p:ext uri="{BB962C8B-B14F-4D97-AF65-F5344CB8AC3E}">
        <p14:creationId xmlns:p14="http://schemas.microsoft.com/office/powerpoint/2010/main" val="77258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A7F7-AD0F-4F35-9302-04055FC1687F}"/>
              </a:ext>
            </a:extLst>
          </p:cNvPr>
          <p:cNvSpPr>
            <a:spLocks noGrp="1"/>
          </p:cNvSpPr>
          <p:nvPr>
            <p:ph type="title"/>
          </p:nvPr>
        </p:nvSpPr>
        <p:spPr/>
        <p:txBody>
          <a:bodyPr/>
          <a:lstStyle/>
          <a:p>
            <a:r>
              <a:rPr lang="en-US"/>
              <a:t>BASE and TEST Libraries</a:t>
            </a:r>
          </a:p>
        </p:txBody>
      </p:sp>
      <p:sp>
        <p:nvSpPr>
          <p:cNvPr id="3" name="Content Placeholder 2">
            <a:extLst>
              <a:ext uri="{FF2B5EF4-FFF2-40B4-BE49-F238E27FC236}">
                <a16:creationId xmlns:a16="http://schemas.microsoft.com/office/drawing/2014/main" id="{80D510D4-34F1-46B2-9110-AB442B53AE9B}"/>
              </a:ext>
            </a:extLst>
          </p:cNvPr>
          <p:cNvSpPr>
            <a:spLocks noGrp="1"/>
          </p:cNvSpPr>
          <p:nvPr>
            <p:ph idx="1"/>
          </p:nvPr>
        </p:nvSpPr>
        <p:spPr/>
        <p:txBody>
          <a:bodyPr>
            <a:normAutofit/>
          </a:bodyPr>
          <a:lstStyle/>
          <a:p>
            <a:r>
              <a:rPr lang="en-US" sz="2400"/>
              <a:t>Capturing all Base and Test logic in a dedicated library. </a:t>
            </a:r>
          </a:p>
          <a:p>
            <a:r>
              <a:rPr lang="en-US" sz="2400"/>
              <a:t>Common and Minimal Set of Supported Classes across all the Projects.</a:t>
            </a:r>
          </a:p>
          <a:p>
            <a:r>
              <a:rPr lang="en-US" sz="2400"/>
              <a:t>Defining Comparison and Equality of Objects through the Base APIs.</a:t>
            </a:r>
          </a:p>
          <a:p>
            <a:r>
              <a:rPr lang="en-US" sz="2400"/>
              <a:t>Defining Iterators of Objects through the Base APIs.</a:t>
            </a:r>
          </a:p>
          <a:p>
            <a:r>
              <a:rPr lang="en-US" sz="2400"/>
              <a:t>Defining Testability of supported Test Cases through the Test Base APIs. </a:t>
            </a:r>
          </a:p>
        </p:txBody>
      </p:sp>
    </p:spTree>
    <p:extLst>
      <p:ext uri="{BB962C8B-B14F-4D97-AF65-F5344CB8AC3E}">
        <p14:creationId xmlns:p14="http://schemas.microsoft.com/office/powerpoint/2010/main" val="68179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90CD-358D-48F3-B490-1E131DD0F8FE}"/>
              </a:ext>
            </a:extLst>
          </p:cNvPr>
          <p:cNvSpPr>
            <a:spLocks noGrp="1"/>
          </p:cNvSpPr>
          <p:nvPr>
            <p:ph type="title"/>
          </p:nvPr>
        </p:nvSpPr>
        <p:spPr/>
        <p:txBody>
          <a:bodyPr/>
          <a:lstStyle/>
          <a:p>
            <a:r>
              <a:rPr lang="en-US"/>
              <a:t>Objects Equality and Comparison</a:t>
            </a:r>
          </a:p>
        </p:txBody>
      </p:sp>
      <p:sp>
        <p:nvSpPr>
          <p:cNvPr id="3" name="Content Placeholder 2">
            <a:extLst>
              <a:ext uri="{FF2B5EF4-FFF2-40B4-BE49-F238E27FC236}">
                <a16:creationId xmlns:a16="http://schemas.microsoft.com/office/drawing/2014/main" id="{8187F9B7-F610-4F27-AFAC-8E86FFBB358B}"/>
              </a:ext>
            </a:extLst>
          </p:cNvPr>
          <p:cNvSpPr>
            <a:spLocks noGrp="1"/>
          </p:cNvSpPr>
          <p:nvPr>
            <p:ph idx="1"/>
          </p:nvPr>
        </p:nvSpPr>
        <p:spPr/>
        <p:txBody>
          <a:bodyPr>
            <a:normAutofit fontScale="25000" lnSpcReduction="20000"/>
          </a:bodyPr>
          <a:lstStyle/>
          <a:p>
            <a:endParaRPr lang="en-US"/>
          </a:p>
          <a:p>
            <a:endParaRPr lang="en-US" sz="3800"/>
          </a:p>
          <a:p>
            <a:r>
              <a:rPr lang="en-US" sz="6400"/>
              <a:t>Base Interfaces for Equality and Comparing Objects</a:t>
            </a:r>
          </a:p>
          <a:p>
            <a:pPr marL="324000" lvl="1" indent="0">
              <a:buNone/>
            </a:pPr>
            <a:r>
              <a:rPr lang="en-US" sz="6400" err="1"/>
              <a:t>IEquatable</a:t>
            </a:r>
            <a:r>
              <a:rPr lang="en-US" sz="6400"/>
              <a:t>, </a:t>
            </a:r>
            <a:r>
              <a:rPr lang="en-US" sz="6400" err="1"/>
              <a:t>IComparable</a:t>
            </a:r>
            <a:r>
              <a:rPr lang="en-US" sz="6400"/>
              <a:t>, </a:t>
            </a:r>
            <a:r>
              <a:rPr lang="en-US" sz="6400" err="1"/>
              <a:t>IUnaryComparable</a:t>
            </a:r>
            <a:r>
              <a:rPr lang="en-US" sz="6400"/>
              <a:t>, </a:t>
            </a:r>
            <a:r>
              <a:rPr lang="en-US" sz="6400" err="1"/>
              <a:t>IBinaryComparable</a:t>
            </a:r>
            <a:endParaRPr lang="en-US" sz="6400"/>
          </a:p>
          <a:p>
            <a:r>
              <a:rPr lang="en-US" sz="6400"/>
              <a:t>Comparators for basic Data Types: </a:t>
            </a:r>
          </a:p>
          <a:p>
            <a:pPr marL="324000" lvl="1" indent="0">
              <a:buNone/>
            </a:pPr>
            <a:r>
              <a:rPr lang="en-US" sz="6400" err="1"/>
              <a:t>IComparatorFactory</a:t>
            </a:r>
            <a:r>
              <a:rPr lang="en-US" sz="6400"/>
              <a:t>, </a:t>
            </a:r>
            <a:r>
              <a:rPr lang="en-US" sz="6400" err="1"/>
              <a:t>ComparatorFactory</a:t>
            </a:r>
            <a:endParaRPr lang="en-US" sz="6400"/>
          </a:p>
          <a:p>
            <a:r>
              <a:rPr lang="en-US" sz="6400"/>
              <a:t>Almost Equality and Comparison of Objects</a:t>
            </a:r>
          </a:p>
          <a:p>
            <a:pPr marL="324000" lvl="1" indent="0">
              <a:buNone/>
            </a:pPr>
            <a:r>
              <a:rPr lang="en-US" sz="6400" err="1"/>
              <a:t>IAlmostComparatorFactory</a:t>
            </a:r>
            <a:r>
              <a:rPr lang="en-US" sz="6400"/>
              <a:t>,  </a:t>
            </a:r>
            <a:r>
              <a:rPr lang="en-US" sz="6400" err="1"/>
              <a:t>AlmostComparatorFactory</a:t>
            </a:r>
            <a:r>
              <a:rPr lang="en-US" sz="6400"/>
              <a:t> </a:t>
            </a:r>
          </a:p>
          <a:p>
            <a:r>
              <a:rPr lang="en-US" sz="6400"/>
              <a:t>Creating Hash Codes</a:t>
            </a:r>
          </a:p>
          <a:p>
            <a:pPr marL="324000" lvl="1" indent="0">
              <a:buNone/>
            </a:pPr>
            <a:r>
              <a:rPr lang="en-US" sz="6400" err="1"/>
              <a:t>IHashCodeBuilder</a:t>
            </a:r>
            <a:r>
              <a:rPr lang="en-US" sz="6400"/>
              <a:t>, </a:t>
            </a:r>
            <a:r>
              <a:rPr lang="en-US" sz="6400" err="1"/>
              <a:t>HashCodeBuilder</a:t>
            </a:r>
            <a:endParaRPr lang="en-US" sz="6400"/>
          </a:p>
          <a:p>
            <a:r>
              <a:rPr lang="en-US" sz="6400"/>
              <a:t>Implementing Equality:</a:t>
            </a:r>
          </a:p>
          <a:p>
            <a:pPr marL="324000" lvl="1" indent="0">
              <a:buNone/>
            </a:pPr>
            <a:r>
              <a:rPr lang="en-US" sz="6400" err="1"/>
              <a:t>IEqualBuilder</a:t>
            </a:r>
            <a:r>
              <a:rPr lang="en-US" sz="6400"/>
              <a:t>, </a:t>
            </a:r>
            <a:r>
              <a:rPr lang="en-US" sz="6400" err="1"/>
              <a:t>EqualBuilder</a:t>
            </a:r>
            <a:r>
              <a:rPr lang="en-US" sz="6400"/>
              <a:t> </a:t>
            </a:r>
          </a:p>
          <a:p>
            <a:r>
              <a:rPr lang="en-US" sz="6400"/>
              <a:t>Implementing Comparison</a:t>
            </a:r>
          </a:p>
          <a:p>
            <a:pPr marL="324000" lvl="1" indent="0">
              <a:buNone/>
            </a:pPr>
            <a:r>
              <a:rPr lang="en-US" sz="6400" err="1"/>
              <a:t>ICompareToBuilder</a:t>
            </a:r>
            <a:r>
              <a:rPr lang="en-US" sz="6400"/>
              <a:t>, </a:t>
            </a:r>
            <a:r>
              <a:rPr lang="en-US" sz="6400" err="1"/>
              <a:t>CompareToBuilder</a:t>
            </a:r>
            <a:endParaRPr lang="en-US" sz="6400"/>
          </a:p>
          <a:p>
            <a:pPr marL="324000" lvl="1" indent="0">
              <a:buNone/>
            </a:pPr>
            <a:endParaRPr lang="en-US"/>
          </a:p>
          <a:p>
            <a:pPr marL="324000" lvl="1" indent="0">
              <a:buNone/>
            </a:pPr>
            <a:endParaRPr lang="en-US"/>
          </a:p>
        </p:txBody>
      </p:sp>
    </p:spTree>
    <p:extLst>
      <p:ext uri="{BB962C8B-B14F-4D97-AF65-F5344CB8AC3E}">
        <p14:creationId xmlns:p14="http://schemas.microsoft.com/office/powerpoint/2010/main" val="64295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7048-1748-47FF-9778-A4D139E7B090}"/>
              </a:ext>
            </a:extLst>
          </p:cNvPr>
          <p:cNvSpPr>
            <a:spLocks noGrp="1"/>
          </p:cNvSpPr>
          <p:nvPr>
            <p:ph type="title"/>
          </p:nvPr>
        </p:nvSpPr>
        <p:spPr/>
        <p:txBody>
          <a:bodyPr/>
          <a:lstStyle/>
          <a:p>
            <a:r>
              <a:rPr lang="en-US"/>
              <a:t>Iterators of Objects</a:t>
            </a:r>
          </a:p>
        </p:txBody>
      </p:sp>
      <p:sp>
        <p:nvSpPr>
          <p:cNvPr id="3" name="Content Placeholder 2">
            <a:extLst>
              <a:ext uri="{FF2B5EF4-FFF2-40B4-BE49-F238E27FC236}">
                <a16:creationId xmlns:a16="http://schemas.microsoft.com/office/drawing/2014/main" id="{49E76C4B-7EF0-4F31-813F-1B6F08A9D8A3}"/>
              </a:ext>
            </a:extLst>
          </p:cNvPr>
          <p:cNvSpPr>
            <a:spLocks noGrp="1"/>
          </p:cNvSpPr>
          <p:nvPr>
            <p:ph idx="1"/>
          </p:nvPr>
        </p:nvSpPr>
        <p:spPr/>
        <p:txBody>
          <a:bodyPr>
            <a:normAutofit fontScale="92500" lnSpcReduction="20000"/>
          </a:bodyPr>
          <a:lstStyle/>
          <a:p>
            <a:endParaRPr lang="en-US"/>
          </a:p>
          <a:p>
            <a:r>
              <a:rPr lang="en-US" sz="1900"/>
              <a:t>Define Iterators with </a:t>
            </a:r>
            <a:r>
              <a:rPr lang="en-US" sz="1900" err="1"/>
              <a:t>IIterator</a:t>
            </a:r>
            <a:r>
              <a:rPr lang="en-US" sz="1900"/>
              <a:t>, </a:t>
            </a:r>
            <a:r>
              <a:rPr lang="en-US" sz="1900" err="1"/>
              <a:t>IReverseIterator</a:t>
            </a:r>
            <a:r>
              <a:rPr lang="en-US" sz="1900"/>
              <a:t>, </a:t>
            </a:r>
            <a:r>
              <a:rPr lang="en-US" sz="1900" err="1"/>
              <a:t>IIterable</a:t>
            </a:r>
            <a:r>
              <a:rPr lang="en-US" sz="1900"/>
              <a:t>, and </a:t>
            </a:r>
            <a:r>
              <a:rPr lang="en-US" sz="1900" err="1"/>
              <a:t>IReverseIterable</a:t>
            </a:r>
            <a:r>
              <a:rPr lang="en-US" sz="1900"/>
              <a:t> 	</a:t>
            </a:r>
          </a:p>
          <a:p>
            <a:endParaRPr lang="en-US" sz="1900"/>
          </a:p>
          <a:p>
            <a:r>
              <a:rPr lang="en-US" sz="1900"/>
              <a:t>Examples:</a:t>
            </a:r>
          </a:p>
          <a:p>
            <a:pPr marL="0" indent="0">
              <a:buNone/>
            </a:pPr>
            <a:r>
              <a:rPr lang="en-US" sz="1900"/>
              <a:t>	</a:t>
            </a:r>
            <a:r>
              <a:rPr lang="en-US" sz="1900" err="1"/>
              <a:t>TwoDimentionalArrayIterator</a:t>
            </a:r>
            <a:endParaRPr lang="en-US" sz="1900"/>
          </a:p>
          <a:p>
            <a:pPr marL="0" indent="0">
              <a:buNone/>
            </a:pPr>
            <a:r>
              <a:rPr lang="en-US" sz="1900"/>
              <a:t>	</a:t>
            </a:r>
            <a:r>
              <a:rPr lang="en-US" sz="1900" err="1"/>
              <a:t>IteratorOfIteratorCollection</a:t>
            </a:r>
            <a:endParaRPr lang="en-US" sz="1900"/>
          </a:p>
          <a:p>
            <a:pPr marL="0" indent="0">
              <a:buNone/>
            </a:pPr>
            <a:r>
              <a:rPr lang="en-US" sz="1900"/>
              <a:t>	</a:t>
            </a:r>
            <a:r>
              <a:rPr lang="en-US" sz="1900" err="1"/>
              <a:t>CircularArrayIterator</a:t>
            </a:r>
            <a:endParaRPr lang="en-US" sz="1900"/>
          </a:p>
          <a:p>
            <a:pPr marL="0" indent="0">
              <a:buNone/>
            </a:pPr>
            <a:r>
              <a:rPr lang="en-US" sz="1900"/>
              <a:t>	</a:t>
            </a:r>
            <a:r>
              <a:rPr lang="en-US" sz="1900" err="1"/>
              <a:t>DoublyLinkedListNodeReverseIterator</a:t>
            </a:r>
            <a:endParaRPr lang="en-US" sz="1900"/>
          </a:p>
          <a:p>
            <a:pPr marL="0" indent="0">
              <a:buNone/>
            </a:pPr>
            <a:r>
              <a:rPr lang="en-US" sz="1900"/>
              <a:t>	</a:t>
            </a:r>
            <a:r>
              <a:rPr lang="en-US" sz="1900" err="1"/>
              <a:t>HashMapIterator</a:t>
            </a:r>
            <a:endParaRPr lang="en-US" sz="1900"/>
          </a:p>
          <a:p>
            <a:pPr marL="0" indent="0">
              <a:buNone/>
            </a:pPr>
            <a:r>
              <a:rPr lang="en-US" sz="1900"/>
              <a:t>	</a:t>
            </a:r>
            <a:r>
              <a:rPr lang="en-US" sz="1900" err="1"/>
              <a:t>BinaryTreeNodeInorderIterator</a:t>
            </a:r>
            <a:endParaRPr lang="en-US" sz="1900"/>
          </a:p>
          <a:p>
            <a:endParaRPr lang="en-US"/>
          </a:p>
          <a:p>
            <a:pPr lvl="1"/>
            <a:endParaRPr lang="en-US"/>
          </a:p>
        </p:txBody>
      </p:sp>
    </p:spTree>
    <p:extLst>
      <p:ext uri="{BB962C8B-B14F-4D97-AF65-F5344CB8AC3E}">
        <p14:creationId xmlns:p14="http://schemas.microsoft.com/office/powerpoint/2010/main" val="31245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BEA9-0D41-4C36-88CB-DCE359434103}"/>
              </a:ext>
            </a:extLst>
          </p:cNvPr>
          <p:cNvSpPr>
            <a:spLocks noGrp="1"/>
          </p:cNvSpPr>
          <p:nvPr>
            <p:ph type="title"/>
          </p:nvPr>
        </p:nvSpPr>
        <p:spPr/>
        <p:txBody>
          <a:bodyPr/>
          <a:lstStyle/>
          <a:p>
            <a:r>
              <a:rPr lang="en-US"/>
              <a:t>Dynamic Destructor</a:t>
            </a:r>
          </a:p>
        </p:txBody>
      </p:sp>
      <p:sp>
        <p:nvSpPr>
          <p:cNvPr id="3" name="Content Placeholder 2">
            <a:extLst>
              <a:ext uri="{FF2B5EF4-FFF2-40B4-BE49-F238E27FC236}">
                <a16:creationId xmlns:a16="http://schemas.microsoft.com/office/drawing/2014/main" id="{F4312EA3-05A8-46D3-B532-D21DB9C9C171}"/>
              </a:ext>
            </a:extLst>
          </p:cNvPr>
          <p:cNvSpPr>
            <a:spLocks noGrp="1"/>
          </p:cNvSpPr>
          <p:nvPr>
            <p:ph idx="1"/>
          </p:nvPr>
        </p:nvSpPr>
        <p:spPr>
          <a:xfrm>
            <a:off x="581192" y="2180496"/>
            <a:ext cx="11029615" cy="4516139"/>
          </a:xfrm>
        </p:spPr>
        <p:txBody>
          <a:bodyPr/>
          <a:lstStyle/>
          <a:p>
            <a:r>
              <a:rPr lang="en-US"/>
              <a:t>Create a Dynamic Destructor by using the </a:t>
            </a:r>
            <a:r>
              <a:rPr lang="en-US" err="1"/>
              <a:t>DynamicDestructorHandler</a:t>
            </a:r>
            <a:r>
              <a:rPr lang="en-US"/>
              <a:t> with try and resources block.</a:t>
            </a:r>
          </a:p>
          <a:p>
            <a:r>
              <a:rPr lang="en-US"/>
              <a:t>Register a new object for destructions by using the </a:t>
            </a:r>
            <a:r>
              <a:rPr lang="en-US" err="1"/>
              <a:t>IDynamicDestructorHandler</a:t>
            </a:r>
            <a:r>
              <a:rPr lang="en-US"/>
              <a:t> interface.</a:t>
            </a:r>
          </a:p>
          <a:p>
            <a:r>
              <a:rPr lang="en-US"/>
              <a:t>Use the object and let the Destructor Handler release the object automatically.</a:t>
            </a:r>
          </a:p>
          <a:p>
            <a:r>
              <a:rPr lang="en-US"/>
              <a:t>Use the </a:t>
            </a:r>
            <a:r>
              <a:rPr lang="en-US" err="1"/>
              <a:t>IDestructor.detach</a:t>
            </a:r>
            <a:r>
              <a:rPr lang="en-US"/>
              <a:t>() method in cases in which the invocation of the destructor is needed avoided and move to a different context.</a:t>
            </a:r>
          </a:p>
          <a:p>
            <a:r>
              <a:rPr lang="en-US" sz="1600"/>
              <a:t>Code Example:</a:t>
            </a:r>
          </a:p>
          <a:p>
            <a:endParaRPr lang="en-US"/>
          </a:p>
          <a:p>
            <a:pPr marL="0" indent="0">
              <a:buNone/>
            </a:pPr>
            <a:endParaRPr lang="en-US"/>
          </a:p>
        </p:txBody>
      </p:sp>
      <p:sp>
        <p:nvSpPr>
          <p:cNvPr id="6" name="Rectangle 3">
            <a:extLst>
              <a:ext uri="{FF2B5EF4-FFF2-40B4-BE49-F238E27FC236}">
                <a16:creationId xmlns:a16="http://schemas.microsoft.com/office/drawing/2014/main" id="{1E95CCDF-D3B1-4C81-9931-DFF0861CDB40}"/>
              </a:ext>
            </a:extLst>
          </p:cNvPr>
          <p:cNvSpPr>
            <a:spLocks noChangeArrowheads="1"/>
          </p:cNvSpPr>
          <p:nvPr/>
        </p:nvSpPr>
        <p:spPr bwMode="auto">
          <a:xfrm>
            <a:off x="817243" y="5182071"/>
            <a:ext cx="1102961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Source Code Pro"/>
              </a:rPr>
              <a:t>try </a:t>
            </a:r>
            <a:r>
              <a:rPr kumimoji="0" lang="en-US" altLang="en-US" sz="1200" b="0" i="0" u="none" strike="noStrike" cap="none" normalizeH="0" baseline="0">
                <a:ln>
                  <a:noFill/>
                </a:ln>
                <a:solidFill>
                  <a:srgbClr val="000000"/>
                </a:solidFill>
                <a:effectLst/>
                <a:latin typeface="Source Code Pro"/>
              </a:rPr>
              <a:t>(</a:t>
            </a:r>
            <a:r>
              <a:rPr kumimoji="0" lang="en-US" altLang="en-US" sz="1200" b="0" i="0" u="none" strike="noStrike" cap="none" normalizeH="0" baseline="0" err="1">
                <a:ln>
                  <a:noFill/>
                </a:ln>
                <a:solidFill>
                  <a:srgbClr val="000000"/>
                </a:solidFill>
                <a:effectLst/>
                <a:latin typeface="Source Code Pro"/>
              </a:rPr>
              <a:t>DestructorHandler</a:t>
            </a:r>
            <a:r>
              <a:rPr kumimoji="0" lang="en-US" altLang="en-US" sz="1200" b="0" i="0" u="none" strike="noStrike" cap="none" normalizeH="0" baseline="0">
                <a:ln>
                  <a:noFill/>
                </a:ln>
                <a:solidFill>
                  <a:srgbClr val="000000"/>
                </a:solidFill>
                <a:effectLst/>
                <a:latin typeface="Source Code Pro"/>
              </a:rPr>
              <a:t> </a:t>
            </a:r>
            <a:r>
              <a:rPr kumimoji="0" lang="en-US" altLang="en-US" sz="1200" b="0" i="0" u="none" strike="noStrike" cap="none" normalizeH="0" baseline="0" err="1">
                <a:ln>
                  <a:noFill/>
                </a:ln>
                <a:solidFill>
                  <a:srgbClr val="000000"/>
                </a:solidFill>
                <a:effectLst/>
                <a:latin typeface="Source Code Pro"/>
              </a:rPr>
              <a:t>destructorHandler</a:t>
            </a:r>
            <a:r>
              <a:rPr kumimoji="0" lang="en-US" altLang="en-US" sz="1200" b="0" i="0" u="none" strike="noStrike" cap="none" normalizeH="0" baseline="0">
                <a:ln>
                  <a:noFill/>
                </a:ln>
                <a:solidFill>
                  <a:srgbClr val="000000"/>
                </a:solidFill>
                <a:effectLst/>
                <a:latin typeface="Source Code Pro"/>
              </a:rPr>
              <a:t> = </a:t>
            </a:r>
            <a:r>
              <a:rPr kumimoji="0" lang="en-US" altLang="en-US" sz="1200" b="1" i="0" u="none" strike="noStrike" cap="none" normalizeH="0" baseline="0">
                <a:ln>
                  <a:noFill/>
                </a:ln>
                <a:solidFill>
                  <a:srgbClr val="000080"/>
                </a:solidFill>
                <a:effectLst/>
                <a:latin typeface="Source Code Pro"/>
              </a:rPr>
              <a:t>new </a:t>
            </a:r>
            <a:r>
              <a:rPr kumimoji="0" lang="en-US" altLang="en-US" sz="1200" b="0" i="0" u="none" strike="noStrike" cap="none" normalizeH="0" baseline="0" err="1">
                <a:ln>
                  <a:noFill/>
                </a:ln>
                <a:solidFill>
                  <a:srgbClr val="000000"/>
                </a:solidFill>
                <a:effectLst/>
                <a:latin typeface="Source Code Pro"/>
              </a:rPr>
              <a:t>DestructorHandler</a:t>
            </a:r>
            <a:r>
              <a:rPr kumimoji="0" lang="en-US" altLang="en-US" sz="1200" b="0" i="0" u="none" strike="noStrike" cap="none" normalizeH="0" baseline="0">
                <a:ln>
                  <a:noFill/>
                </a:ln>
                <a:solidFill>
                  <a:srgbClr val="000000"/>
                </a:solidFill>
                <a:effectLst/>
                <a:latin typeface="Source Code Pro"/>
              </a:rPr>
              <a:t>()) {</a:t>
            </a:r>
            <a:br>
              <a:rPr kumimoji="0" lang="en-US" altLang="en-US" sz="1200" b="0" i="0" u="none" strike="noStrike" cap="none" normalizeH="0" baseline="0">
                <a:ln>
                  <a:noFill/>
                </a:ln>
                <a:solidFill>
                  <a:srgbClr val="000000"/>
                </a:solidFill>
                <a:effectLst/>
                <a:latin typeface="Source Code Pro"/>
              </a:rPr>
            </a:br>
            <a:r>
              <a:rPr kumimoji="0" lang="en-US" altLang="en-US" sz="1200" b="0" i="0" u="none" strike="noStrike" cap="none" normalizeH="0" baseline="0">
                <a:ln>
                  <a:noFill/>
                </a:ln>
                <a:solidFill>
                  <a:srgbClr val="000000"/>
                </a:solidFill>
                <a:effectLst/>
                <a:latin typeface="Source Code Pro"/>
              </a:rPr>
              <a:t>    Scanner </a:t>
            </a:r>
            <a:r>
              <a:rPr kumimoji="0" lang="en-US" altLang="en-US" sz="1200" b="0" i="0" u="none" strike="noStrike" cap="none" normalizeH="0" baseline="0" err="1">
                <a:ln>
                  <a:noFill/>
                </a:ln>
                <a:solidFill>
                  <a:srgbClr val="000000"/>
                </a:solidFill>
                <a:effectLst/>
                <a:latin typeface="Source Code Pro"/>
              </a:rPr>
              <a:t>scanner</a:t>
            </a:r>
            <a:r>
              <a:rPr kumimoji="0" lang="en-US" altLang="en-US" sz="1200" b="0" i="0" u="none" strike="noStrike" cap="none" normalizeH="0" baseline="0">
                <a:ln>
                  <a:noFill/>
                </a:ln>
                <a:solidFill>
                  <a:srgbClr val="000000"/>
                </a:solidFill>
                <a:effectLst/>
                <a:latin typeface="Source Code Pro"/>
              </a:rPr>
              <a:t> = </a:t>
            </a:r>
            <a:r>
              <a:rPr kumimoji="0" lang="en-US" altLang="en-US" sz="1200" b="0" i="0" u="none" strike="noStrike" cap="none" normalizeH="0" baseline="0" err="1">
                <a:ln>
                  <a:noFill/>
                </a:ln>
                <a:solidFill>
                  <a:srgbClr val="000000"/>
                </a:solidFill>
                <a:effectLst/>
                <a:latin typeface="Source Code Pro"/>
              </a:rPr>
              <a:t>Scanners.</a:t>
            </a:r>
            <a:r>
              <a:rPr kumimoji="0" lang="en-US" altLang="en-US" sz="1200" b="0" i="1" u="none" strike="noStrike" cap="none" normalizeH="0" baseline="0" err="1">
                <a:ln>
                  <a:noFill/>
                </a:ln>
                <a:solidFill>
                  <a:srgbClr val="000000"/>
                </a:solidFill>
                <a:effectLst/>
                <a:latin typeface="Source Code Pro"/>
              </a:rPr>
              <a:t>createFileScanner</a:t>
            </a:r>
            <a:r>
              <a:rPr kumimoji="0" lang="en-US" altLang="en-US" sz="1200" b="0" i="0" u="none" strike="noStrike" cap="none" normalizeH="0" baseline="0">
                <a:ln>
                  <a:noFill/>
                </a:ln>
                <a:solidFill>
                  <a:srgbClr val="000000"/>
                </a:solidFill>
                <a:effectLst/>
                <a:latin typeface="Source Code Pro"/>
              </a:rPr>
              <a:t>(</a:t>
            </a:r>
            <a:r>
              <a:rPr kumimoji="0" lang="en-US" altLang="en-US" sz="1200" b="0" i="0" u="none" strike="noStrike" cap="none" normalizeH="0" baseline="0" err="1">
                <a:ln>
                  <a:noFill/>
                </a:ln>
                <a:solidFill>
                  <a:srgbClr val="000000"/>
                </a:solidFill>
                <a:effectLst/>
                <a:latin typeface="Source Code Pro"/>
              </a:rPr>
              <a:t>parameters.getDataPath</a:t>
            </a:r>
            <a:r>
              <a:rPr kumimoji="0" lang="en-US" altLang="en-US" sz="1200" b="0" i="0" u="none" strike="noStrike" cap="none" normalizeH="0" baseline="0">
                <a:ln>
                  <a:noFill/>
                </a:ln>
                <a:solidFill>
                  <a:srgbClr val="000000"/>
                </a:solidFill>
                <a:effectLst/>
                <a:latin typeface="Source Code Pro"/>
              </a:rPr>
              <a:t>());</a:t>
            </a:r>
            <a:br>
              <a:rPr kumimoji="0" lang="en-US" altLang="en-US" sz="1200" b="0" i="0" u="none" strike="noStrike" cap="none" normalizeH="0" baseline="0">
                <a:ln>
                  <a:noFill/>
                </a:ln>
                <a:solidFill>
                  <a:srgbClr val="000000"/>
                </a:solidFill>
                <a:effectLst/>
                <a:latin typeface="Source Code Pro"/>
              </a:rPr>
            </a:br>
            <a:r>
              <a:rPr kumimoji="0" lang="en-US" altLang="en-US" sz="1200" b="0" i="0" u="none" strike="noStrike" cap="none" normalizeH="0" baseline="0">
                <a:ln>
                  <a:noFill/>
                </a:ln>
                <a:solidFill>
                  <a:srgbClr val="000000"/>
                </a:solidFill>
                <a:effectLst/>
                <a:latin typeface="Source Code Pro"/>
              </a:rPr>
              <a:t>    </a:t>
            </a:r>
            <a:r>
              <a:rPr kumimoji="0" lang="en-US" altLang="en-US" sz="1200" b="0" i="0" u="none" strike="noStrike" cap="none" normalizeH="0" baseline="0" err="1">
                <a:ln>
                  <a:noFill/>
                </a:ln>
                <a:solidFill>
                  <a:srgbClr val="000000"/>
                </a:solidFill>
                <a:effectLst/>
                <a:latin typeface="Source Code Pro"/>
              </a:rPr>
              <a:t>destructorHandler.register</a:t>
            </a:r>
            <a:r>
              <a:rPr kumimoji="0" lang="en-US" altLang="en-US" sz="1200" b="0" i="0" u="none" strike="noStrike" cap="none" normalizeH="0" baseline="0">
                <a:ln>
                  <a:noFill/>
                </a:ln>
                <a:solidFill>
                  <a:srgbClr val="000000"/>
                </a:solidFill>
                <a:effectLst/>
                <a:latin typeface="Source Code Pro"/>
              </a:rPr>
              <a:t>(scanner);</a:t>
            </a:r>
            <a:br>
              <a:rPr kumimoji="0" lang="en-US" altLang="en-US" sz="1200" b="0" i="0" u="none" strike="noStrike" cap="none" normalizeH="0" baseline="0">
                <a:ln>
                  <a:noFill/>
                </a:ln>
                <a:solidFill>
                  <a:srgbClr val="000000"/>
                </a:solidFill>
                <a:effectLst/>
                <a:latin typeface="Source Code Pro"/>
              </a:rPr>
            </a:br>
            <a:br>
              <a:rPr kumimoji="0" lang="en-US" altLang="en-US" sz="1200" b="0" i="0" u="none" strike="noStrike" cap="none" normalizeH="0" baseline="0">
                <a:ln>
                  <a:noFill/>
                </a:ln>
                <a:solidFill>
                  <a:srgbClr val="000000"/>
                </a:solidFill>
                <a:effectLst/>
                <a:latin typeface="Source Code Pro"/>
              </a:rPr>
            </a:br>
            <a:r>
              <a:rPr kumimoji="0" lang="en-US" altLang="en-US" sz="1200" b="0" i="0" u="none" strike="noStrike" cap="none" normalizeH="0" baseline="0">
                <a:ln>
                  <a:noFill/>
                </a:ln>
                <a:solidFill>
                  <a:srgbClr val="000000"/>
                </a:solidFill>
                <a:effectLst/>
                <a:latin typeface="Source Code Pro"/>
              </a:rPr>
              <a:t>    results = </a:t>
            </a:r>
            <a:r>
              <a:rPr kumimoji="0" lang="en-US" altLang="en-US" sz="1200" b="0" i="0" u="none" strike="noStrike" cap="none" normalizeH="0" baseline="0" err="1">
                <a:ln>
                  <a:noFill/>
                </a:ln>
                <a:solidFill>
                  <a:srgbClr val="000000"/>
                </a:solidFill>
                <a:effectLst/>
                <a:latin typeface="Source Code Pro"/>
              </a:rPr>
              <a:t>command.process</a:t>
            </a:r>
            <a:r>
              <a:rPr kumimoji="0" lang="en-US" altLang="en-US" sz="1200" b="0" i="0" u="none" strike="noStrike" cap="none" normalizeH="0" baseline="0">
                <a:ln>
                  <a:noFill/>
                </a:ln>
                <a:solidFill>
                  <a:srgbClr val="000000"/>
                </a:solidFill>
                <a:effectLst/>
                <a:latin typeface="Source Code Pro"/>
              </a:rPr>
              <a:t>(scanner);</a:t>
            </a:r>
            <a:br>
              <a:rPr kumimoji="0" lang="en-US" altLang="en-US" sz="1200" b="0" i="0" u="none" strike="noStrike" cap="none" normalizeH="0" baseline="0">
                <a:ln>
                  <a:noFill/>
                </a:ln>
                <a:solidFill>
                  <a:srgbClr val="000000"/>
                </a:solidFill>
                <a:effectLst/>
                <a:latin typeface="Source Code Pro"/>
              </a:rPr>
            </a:br>
            <a:r>
              <a:rPr kumimoji="0" lang="en-US" altLang="en-US" sz="1200" b="0" i="0" u="none" strike="noStrike" cap="none" normalizeH="0" baseline="0">
                <a:ln>
                  <a:noFill/>
                </a:ln>
                <a:solidFill>
                  <a:srgbClr val="000000"/>
                </a:solidFill>
                <a:effectLst/>
                <a:latin typeface="Source Code Pr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83345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21BF1A-59D3-4E19-9B95-2FD4309AC3AF}">
  <ds:schemaRefs>
    <ds:schemaRef ds:uri="http://schemas.microsoft.com/sharepoint/v3/contenttype/forms"/>
  </ds:schemaRefs>
</ds:datastoreItem>
</file>

<file path=customXml/itemProps2.xml><?xml version="1.0" encoding="utf-8"?>
<ds:datastoreItem xmlns:ds="http://schemas.openxmlformats.org/officeDocument/2006/customXml" ds:itemID="{F651EF32-6551-47EB-8BA9-22EF81F3DDAC}">
  <ds:schemaRef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662</Words>
  <Application>Microsoft Office PowerPoint</Application>
  <PresentationFormat>Widescreen</PresentationFormat>
  <Paragraphs>176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Source Code Pro</vt:lpstr>
      <vt:lpstr>Wingdings 2</vt:lpstr>
      <vt:lpstr>Dividend</vt:lpstr>
      <vt:lpstr>Streaming Now</vt:lpstr>
      <vt:lpstr>Goals of Data STREAMING Platform</vt:lpstr>
      <vt:lpstr>Dev Environment – Structure and Build</vt:lpstr>
      <vt:lpstr>Gradle Open Source Build Automation Tool</vt:lpstr>
      <vt:lpstr>Gradle Build Attributes</vt:lpstr>
      <vt:lpstr>BASE and TEST Libraries</vt:lpstr>
      <vt:lpstr>Objects Equality and Comparison</vt:lpstr>
      <vt:lpstr>Iterators of Objects</vt:lpstr>
      <vt:lpstr>Dynamic Destructor</vt:lpstr>
      <vt:lpstr>Data STRUCTURES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dc:title>
  <dc:creator/>
  <cp:revision>1</cp:revision>
  <dcterms:created xsi:type="dcterms:W3CDTF">2019-05-14T19:26:29Z</dcterms:created>
  <dcterms:modified xsi:type="dcterms:W3CDTF">2019-09-18T17:21:07Z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