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3"/>
  </p:notesMasterIdLst>
  <p:sldIdLst>
    <p:sldId id="256" r:id="rId2"/>
    <p:sldId id="260" r:id="rId3"/>
    <p:sldId id="258" r:id="rId4"/>
    <p:sldId id="261" r:id="rId5"/>
    <p:sldId id="303" r:id="rId6"/>
    <p:sldId id="304" r:id="rId7"/>
    <p:sldId id="295" r:id="rId8"/>
    <p:sldId id="263" r:id="rId9"/>
    <p:sldId id="305" r:id="rId10"/>
    <p:sldId id="306" r:id="rId11"/>
    <p:sldId id="297" r:id="rId12"/>
  </p:sldIdLst>
  <p:sldSz cx="9144000" cy="5143500" type="screen16x9"/>
  <p:notesSz cx="6858000" cy="9144000"/>
  <p:embeddedFontLst>
    <p:embeddedFont>
      <p:font typeface="Bebas Neue" panose="020B0606020202050201" pitchFamily="34" charset="0"/>
      <p:regular r:id="rId14"/>
    </p:embeddedFont>
    <p:embeddedFont>
      <p:font typeface="Cabin" panose="020B0604020202020204" charset="0"/>
      <p:regular r:id="rId15"/>
      <p:bold r:id="rId16"/>
      <p:italic r:id="rId17"/>
      <p:boldItalic r:id="rId18"/>
    </p:embeddedFont>
    <p:embeddedFont>
      <p:font typeface="Cairo" panose="020B0604020202020204" charset="-78"/>
      <p:regular r:id="rId19"/>
      <p:bold r:id="rId20"/>
    </p:embeddedFont>
    <p:embeddedFont>
      <p:font typeface="Electroliz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BD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0C6D0F-9806-4313-B83B-EDC2C584254E}">
  <a:tblStyle styleId="{8A0C6D0F-9806-4313-B83B-EDC2C58425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84497" autoAdjust="0"/>
  </p:normalViewPr>
  <p:slideViewPr>
    <p:cSldViewPr snapToGrid="0">
      <p:cViewPr varScale="1">
        <p:scale>
          <a:sx n="78" d="100"/>
          <a:sy n="78" d="100"/>
        </p:scale>
        <p:origin x="900" y="78"/>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Après cette phase créative, nous avons conçu un </a:t>
            </a:r>
            <a:r>
              <a:rPr lang="fr-FR" b="1" dirty="0"/>
              <a:t>workflow</a:t>
            </a:r>
            <a:r>
              <a:rPr lang="fr-FR" dirty="0"/>
              <a:t> général du projet. Ce schéma représente les différentes étapes du parcours utilisateur, les interactions, et les fonctionnalités principales. C’est à partir de ce workflow que nous avons commencé à structurer notre travail.</a:t>
            </a:r>
          </a:p>
        </p:txBody>
      </p:sp>
    </p:spTree>
    <p:extLst>
      <p:ext uri="{BB962C8B-B14F-4D97-AF65-F5344CB8AC3E}">
        <p14:creationId xmlns:p14="http://schemas.microsoft.com/office/powerpoint/2010/main" val="1951110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Une fois ce processus posé, nous avons pu </a:t>
            </a:r>
            <a:r>
              <a:rPr lang="fr-FR" b="1" dirty="0"/>
              <a:t>découper le projet en tâches concrètes</a:t>
            </a:r>
            <a:r>
              <a:rPr lang="fr-FR" dirty="0"/>
              <a:t>, claires et réalisables, que nous avons organisées dans </a:t>
            </a:r>
            <a:r>
              <a:rPr lang="fr-FR" b="1" dirty="0"/>
              <a:t>ASANA</a:t>
            </a:r>
            <a:r>
              <a:rPr lang="fr-FR" dirty="0"/>
              <a:t>. Chaque tâche correspond à une unité de travail claire et a été </a:t>
            </a:r>
            <a:r>
              <a:rPr lang="fr-FR" b="1" dirty="0"/>
              <a:t>assignée à un membre de l’équipe</a:t>
            </a:r>
            <a:r>
              <a:rPr lang="fr-FR" dirty="0"/>
              <a:t>.</a:t>
            </a:r>
          </a:p>
        </p:txBody>
      </p:sp>
    </p:spTree>
    <p:extLst>
      <p:ext uri="{BB962C8B-B14F-4D97-AF65-F5344CB8AC3E}">
        <p14:creationId xmlns:p14="http://schemas.microsoft.com/office/powerpoint/2010/main" val="19274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224a59d8d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224a59d8d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24a59d8d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24a59d8d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991910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1266810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84b0b1b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584b0b1b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243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24a59d8d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24a59d8d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None/>
            </a:pPr>
            <a:r>
              <a:rPr lang="fr-FR" dirty="0"/>
              <a:t>Nous avons d’abord </a:t>
            </a:r>
            <a:r>
              <a:rPr lang="fr-FR" b="1" dirty="0"/>
              <a:t>défini les utilisateurs cibles du projet</a:t>
            </a:r>
            <a:r>
              <a:rPr lang="fr-FR" dirty="0"/>
              <a:t>, ce qui nous a permis de bien cadrer les attentes fonctionnelles. C’était une étape essentielle pour que notre produit réponde à des besoins concrets</a:t>
            </a:r>
            <a:endParaRPr lang="fr-FR" b="0" i="0" dirty="0">
              <a:solidFill>
                <a:srgbClr val="404040"/>
              </a:solidFill>
              <a:effectLst/>
              <a:latin typeface="Cairo" panose="020B0604020202020204" charset="-78"/>
              <a:cs typeface="Cairo" panose="020B0604020202020204" charset="-78"/>
            </a:endParaRPr>
          </a:p>
        </p:txBody>
      </p:sp>
    </p:spTree>
    <p:extLst>
      <p:ext uri="{BB962C8B-B14F-4D97-AF65-F5344CB8AC3E}">
        <p14:creationId xmlns:p14="http://schemas.microsoft.com/office/powerpoint/2010/main" val="125313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Ensuite, nous avons organisé une session de </a:t>
            </a:r>
            <a:r>
              <a:rPr lang="fr-FR" b="1" dirty="0" err="1"/>
              <a:t>brainwriting</a:t>
            </a:r>
            <a:r>
              <a:rPr lang="fr-FR" dirty="0"/>
              <a:t>. C’est une méthode de génération d’idées, où chaque membre propose des fonctionnalités ou des besoins en silence, avant une mise en commun. Cela favorise la diversité des idées et évite les influences hiérarchiques</a:t>
            </a:r>
          </a:p>
        </p:txBody>
      </p:sp>
    </p:spTree>
    <p:extLst>
      <p:ext uri="{BB962C8B-B14F-4D97-AF65-F5344CB8AC3E}">
        <p14:creationId xmlns:p14="http://schemas.microsoft.com/office/powerpoint/2010/main" val="16538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3859250" y="2380050"/>
            <a:ext cx="43602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859250" y="1062325"/>
            <a:ext cx="4360200" cy="123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80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3859250" y="3221850"/>
            <a:ext cx="43602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Arial"/>
                <a:ea typeface="Arial"/>
                <a:cs typeface="Arial"/>
                <a:sym typeface="Aria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a:stretch/>
        </p:blipFill>
        <p:spPr>
          <a:xfrm>
            <a:off x="0" y="0"/>
            <a:ext cx="9143990" cy="5143500"/>
          </a:xfrm>
          <a:prstGeom prst="rect">
            <a:avLst/>
          </a:prstGeom>
          <a:noFill/>
          <a:ln>
            <a:noFill/>
          </a:ln>
        </p:spPr>
      </p:pic>
      <p:sp>
        <p:nvSpPr>
          <p:cNvPr id="41" name="Google Shape;41;p9"/>
          <p:cNvSpPr txBox="1">
            <a:spLocks noGrp="1"/>
          </p:cNvSpPr>
          <p:nvPr>
            <p:ph type="title"/>
          </p:nvPr>
        </p:nvSpPr>
        <p:spPr>
          <a:xfrm>
            <a:off x="858800" y="1594300"/>
            <a:ext cx="3910200" cy="751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39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9"/>
          <p:cNvSpPr txBox="1">
            <a:spLocks noGrp="1"/>
          </p:cNvSpPr>
          <p:nvPr>
            <p:ph type="body" idx="1"/>
          </p:nvPr>
        </p:nvSpPr>
        <p:spPr>
          <a:xfrm>
            <a:off x="858850" y="2312600"/>
            <a:ext cx="3910200" cy="12366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Clr>
                <a:srgbClr val="434343"/>
              </a:buClr>
              <a:buSzPts val="1400"/>
              <a:buChar char="●"/>
              <a:defRPr sz="16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2">
    <p:spTree>
      <p:nvGrpSpPr>
        <p:cNvPr id="1" name="Shape 52"/>
        <p:cNvGrpSpPr/>
        <p:nvPr/>
      </p:nvGrpSpPr>
      <p:grpSpPr>
        <a:xfrm>
          <a:off x="0" y="0"/>
          <a:ext cx="0" cy="0"/>
          <a:chOff x="0" y="0"/>
          <a:chExt cx="0" cy="0"/>
        </a:xfrm>
      </p:grpSpPr>
      <p:pic>
        <p:nvPicPr>
          <p:cNvPr id="53" name="Google Shape;53;p1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54" name="Google Shape;54;p13"/>
          <p:cNvSpPr txBox="1">
            <a:spLocks noGrp="1"/>
          </p:cNvSpPr>
          <p:nvPr>
            <p:ph type="title" hasCustomPrompt="1"/>
          </p:nvPr>
        </p:nvSpPr>
        <p:spPr>
          <a:xfrm>
            <a:off x="715100" y="1785888"/>
            <a:ext cx="1275300" cy="99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1"/>
          </p:nvPr>
        </p:nvSpPr>
        <p:spPr>
          <a:xfrm>
            <a:off x="720000" y="314636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2" hasCustomPrompt="1"/>
          </p:nvPr>
        </p:nvSpPr>
        <p:spPr>
          <a:xfrm>
            <a:off x="3398900" y="1785888"/>
            <a:ext cx="1275300" cy="99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3"/>
          </p:nvPr>
        </p:nvSpPr>
        <p:spPr>
          <a:xfrm>
            <a:off x="3403800" y="314636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4" hasCustomPrompt="1"/>
          </p:nvPr>
        </p:nvSpPr>
        <p:spPr>
          <a:xfrm>
            <a:off x="6087600" y="1785863"/>
            <a:ext cx="1275300" cy="99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5"/>
          </p:nvPr>
        </p:nvSpPr>
        <p:spPr>
          <a:xfrm>
            <a:off x="6092500" y="3146366"/>
            <a:ext cx="23364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subTitle" idx="6"/>
          </p:nvPr>
        </p:nvSpPr>
        <p:spPr>
          <a:xfrm>
            <a:off x="715100" y="2796838"/>
            <a:ext cx="23364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a:latin typeface="Electrolize"/>
                <a:ea typeface="Electrolize"/>
                <a:cs typeface="Electrolize"/>
                <a:sym typeface="Electroliz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 name="Google Shape;61;p13"/>
          <p:cNvSpPr txBox="1">
            <a:spLocks noGrp="1"/>
          </p:cNvSpPr>
          <p:nvPr>
            <p:ph type="subTitle" idx="7"/>
          </p:nvPr>
        </p:nvSpPr>
        <p:spPr>
          <a:xfrm>
            <a:off x="3403800" y="2796838"/>
            <a:ext cx="23364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a:latin typeface="Electrolize"/>
                <a:ea typeface="Electrolize"/>
                <a:cs typeface="Electrolize"/>
                <a:sym typeface="Electroliz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 name="Google Shape;62;p13"/>
          <p:cNvSpPr txBox="1">
            <a:spLocks noGrp="1"/>
          </p:cNvSpPr>
          <p:nvPr>
            <p:ph type="subTitle" idx="8"/>
          </p:nvPr>
        </p:nvSpPr>
        <p:spPr>
          <a:xfrm>
            <a:off x="6087600" y="2796838"/>
            <a:ext cx="2336400" cy="44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300">
                <a:latin typeface="Electrolize"/>
                <a:ea typeface="Electrolize"/>
                <a:cs typeface="Electrolize"/>
                <a:sym typeface="Electroliz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3" name="Google Shape;63;p13"/>
          <p:cNvSpPr txBox="1">
            <a:spLocks noGrp="1"/>
          </p:cNvSpPr>
          <p:nvPr>
            <p:ph type="title" idx="9"/>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6"/>
        <p:cNvGrpSpPr/>
        <p:nvPr/>
      </p:nvGrpSpPr>
      <p:grpSpPr>
        <a:xfrm>
          <a:off x="0" y="0"/>
          <a:ext cx="0" cy="0"/>
          <a:chOff x="0" y="0"/>
          <a:chExt cx="0" cy="0"/>
        </a:xfrm>
      </p:grpSpPr>
      <p:pic>
        <p:nvPicPr>
          <p:cNvPr id="197" name="Google Shape;197;p34"/>
          <p:cNvPicPr preferRelativeResize="0"/>
          <p:nvPr/>
        </p:nvPicPr>
        <p:blipFill rotWithShape="1">
          <a:blip r:embed="rId2">
            <a:alphaModFix/>
          </a:blip>
          <a:srcRect t="7097" r="10722" b="3624"/>
          <a:stretch/>
        </p:blipFill>
        <p:spPr>
          <a:xfrm flipH="1">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8"/>
        <p:cNvGrpSpPr/>
        <p:nvPr/>
      </p:nvGrpSpPr>
      <p:grpSpPr>
        <a:xfrm>
          <a:off x="0" y="0"/>
          <a:ext cx="0" cy="0"/>
          <a:chOff x="0" y="0"/>
          <a:chExt cx="0" cy="0"/>
        </a:xfrm>
      </p:grpSpPr>
      <p:pic>
        <p:nvPicPr>
          <p:cNvPr id="199" name="Google Shape;199;p35"/>
          <p:cNvPicPr preferRelativeResize="0"/>
          <p:nvPr/>
        </p:nvPicPr>
        <p:blipFill>
          <a:blip r:embed="rId2">
            <a:alphaModFix/>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88"/>
        <p:cNvGrpSpPr/>
        <p:nvPr/>
      </p:nvGrpSpPr>
      <p:grpSpPr>
        <a:xfrm>
          <a:off x="0" y="0"/>
          <a:ext cx="0" cy="0"/>
          <a:chOff x="0" y="0"/>
          <a:chExt cx="0" cy="0"/>
        </a:xfrm>
      </p:grpSpPr>
      <p:pic>
        <p:nvPicPr>
          <p:cNvPr id="89" name="Google Shape;89;p20"/>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90" name="Google Shape;90;p20"/>
          <p:cNvSpPr txBox="1">
            <a:spLocks noGrp="1"/>
          </p:cNvSpPr>
          <p:nvPr>
            <p:ph type="title"/>
          </p:nvPr>
        </p:nvSpPr>
        <p:spPr>
          <a:xfrm>
            <a:off x="1610850" y="1732150"/>
            <a:ext cx="5922300" cy="159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1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1" name="Google Shape;91;p20"/>
          <p:cNvSpPr txBox="1">
            <a:spLocks noGrp="1"/>
          </p:cNvSpPr>
          <p:nvPr>
            <p:ph type="subTitle" idx="1"/>
          </p:nvPr>
        </p:nvSpPr>
        <p:spPr>
          <a:xfrm>
            <a:off x="1610850" y="3121850"/>
            <a:ext cx="5922300" cy="7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254133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4411050" y="922025"/>
            <a:ext cx="4098900" cy="26637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600">
                <a:solidFill>
                  <a:schemeClr val="lt1"/>
                </a:solidFill>
                <a:latin typeface="Electrolize"/>
                <a:ea typeface="Electrolize"/>
                <a:cs typeface="Electrolize"/>
                <a:sym typeface="Electroliz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411050" y="3585725"/>
            <a:ext cx="40989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Cairo"/>
                <a:ea typeface="Cairo"/>
                <a:cs typeface="Cairo"/>
                <a:sym typeface="Cai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181181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1pPr>
            <a:lvl2pPr lvl="1"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2pPr>
            <a:lvl3pPr lvl="2"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3pPr>
            <a:lvl4pPr lvl="3"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4pPr>
            <a:lvl5pPr lvl="4"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5pPr>
            <a:lvl6pPr lvl="5"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6pPr>
            <a:lvl7pPr lvl="6"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7pPr>
            <a:lvl8pPr lvl="7"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8pPr>
            <a:lvl9pPr lvl="8" rtl="0">
              <a:spcBef>
                <a:spcPts val="0"/>
              </a:spcBef>
              <a:spcAft>
                <a:spcPts val="0"/>
              </a:spcAft>
              <a:buClr>
                <a:schemeClr val="dk1"/>
              </a:buClr>
              <a:buSzPts val="3500"/>
              <a:buFont typeface="Electrolize"/>
              <a:buNone/>
              <a:defRPr sz="3500">
                <a:solidFill>
                  <a:schemeClr val="dk1"/>
                </a:solidFill>
                <a:latin typeface="Electrolize"/>
                <a:ea typeface="Electrolize"/>
                <a:cs typeface="Electrolize"/>
                <a:sym typeface="Electroliz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00000"/>
              </a:lnSpc>
              <a:spcBef>
                <a:spcPts val="160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00000"/>
              </a:lnSpc>
              <a:spcBef>
                <a:spcPts val="1600"/>
              </a:spcBef>
              <a:spcAft>
                <a:spcPts val="160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8" r:id="rId3"/>
    <p:sldLayoutId id="2147483659" r:id="rId4"/>
    <p:sldLayoutId id="2147483680" r:id="rId5"/>
    <p:sldLayoutId id="2147483681" r:id="rId6"/>
    <p:sldLayoutId id="2147483689" r:id="rId7"/>
    <p:sldLayoutId id="214748369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12" name="Google Shape;214;p41">
            <a:extLst>
              <a:ext uri="{FF2B5EF4-FFF2-40B4-BE49-F238E27FC236}">
                <a16:creationId xmlns:a16="http://schemas.microsoft.com/office/drawing/2014/main" id="{8C469C9F-8117-4A79-AB81-5E01ED002C5A}"/>
              </a:ext>
            </a:extLst>
          </p:cNvPr>
          <p:cNvSpPr txBox="1">
            <a:spLocks/>
          </p:cNvSpPr>
          <p:nvPr/>
        </p:nvSpPr>
        <p:spPr>
          <a:xfrm>
            <a:off x="311342" y="1530233"/>
            <a:ext cx="8521315" cy="6298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Electrolize"/>
              <a:buNone/>
              <a:defRPr sz="3600" b="0" i="0" u="none" strike="noStrike" cap="none">
                <a:solidFill>
                  <a:schemeClr val="lt1"/>
                </a:solidFill>
                <a:latin typeface="Electrolize"/>
                <a:ea typeface="Electrolize"/>
                <a:cs typeface="Electrolize"/>
                <a:sym typeface="Electrolize"/>
              </a:defRPr>
            </a:lvl1pPr>
            <a:lvl2pPr marR="0" lvl="1" algn="ctr" rtl="0">
              <a:lnSpc>
                <a:spcPct val="100000"/>
              </a:lnSpc>
              <a:spcBef>
                <a:spcPts val="0"/>
              </a:spcBef>
              <a:spcAft>
                <a:spcPts val="0"/>
              </a:spcAft>
              <a:buClr>
                <a:schemeClr val="dk1"/>
              </a:buClr>
              <a:buSzPts val="5200"/>
              <a:buFont typeface="Electrolize"/>
              <a:buNone/>
              <a:defRPr sz="5200" b="0" i="0" u="none" strike="noStrike" cap="none">
                <a:solidFill>
                  <a:schemeClr val="dk1"/>
                </a:solidFill>
                <a:latin typeface="Electrolize"/>
                <a:ea typeface="Electrolize"/>
                <a:cs typeface="Electrolize"/>
                <a:sym typeface="Electrolize"/>
              </a:defRPr>
            </a:lvl2pPr>
            <a:lvl3pPr marR="0" lvl="2" algn="ctr" rtl="0">
              <a:lnSpc>
                <a:spcPct val="100000"/>
              </a:lnSpc>
              <a:spcBef>
                <a:spcPts val="0"/>
              </a:spcBef>
              <a:spcAft>
                <a:spcPts val="0"/>
              </a:spcAft>
              <a:buClr>
                <a:schemeClr val="dk1"/>
              </a:buClr>
              <a:buSzPts val="5200"/>
              <a:buFont typeface="Electrolize"/>
              <a:buNone/>
              <a:defRPr sz="5200" b="0" i="0" u="none" strike="noStrike" cap="none">
                <a:solidFill>
                  <a:schemeClr val="dk1"/>
                </a:solidFill>
                <a:latin typeface="Electrolize"/>
                <a:ea typeface="Electrolize"/>
                <a:cs typeface="Electrolize"/>
                <a:sym typeface="Electrolize"/>
              </a:defRPr>
            </a:lvl3pPr>
            <a:lvl4pPr marR="0" lvl="3" algn="ctr" rtl="0">
              <a:lnSpc>
                <a:spcPct val="100000"/>
              </a:lnSpc>
              <a:spcBef>
                <a:spcPts val="0"/>
              </a:spcBef>
              <a:spcAft>
                <a:spcPts val="0"/>
              </a:spcAft>
              <a:buClr>
                <a:schemeClr val="dk1"/>
              </a:buClr>
              <a:buSzPts val="5200"/>
              <a:buFont typeface="Electrolize"/>
              <a:buNone/>
              <a:defRPr sz="5200" b="0" i="0" u="none" strike="noStrike" cap="none">
                <a:solidFill>
                  <a:schemeClr val="dk1"/>
                </a:solidFill>
                <a:latin typeface="Electrolize"/>
                <a:ea typeface="Electrolize"/>
                <a:cs typeface="Electrolize"/>
                <a:sym typeface="Electrolize"/>
              </a:defRPr>
            </a:lvl4pPr>
            <a:lvl5pPr marR="0" lvl="4" algn="ctr" rtl="0">
              <a:lnSpc>
                <a:spcPct val="100000"/>
              </a:lnSpc>
              <a:spcBef>
                <a:spcPts val="0"/>
              </a:spcBef>
              <a:spcAft>
                <a:spcPts val="0"/>
              </a:spcAft>
              <a:buClr>
                <a:schemeClr val="dk1"/>
              </a:buClr>
              <a:buSzPts val="5200"/>
              <a:buFont typeface="Electrolize"/>
              <a:buNone/>
              <a:defRPr sz="5200" b="0" i="0" u="none" strike="noStrike" cap="none">
                <a:solidFill>
                  <a:schemeClr val="dk1"/>
                </a:solidFill>
                <a:latin typeface="Electrolize"/>
                <a:ea typeface="Electrolize"/>
                <a:cs typeface="Electrolize"/>
                <a:sym typeface="Electrolize"/>
              </a:defRPr>
            </a:lvl5pPr>
            <a:lvl6pPr marR="0" lvl="5" algn="ctr" rtl="0">
              <a:lnSpc>
                <a:spcPct val="100000"/>
              </a:lnSpc>
              <a:spcBef>
                <a:spcPts val="0"/>
              </a:spcBef>
              <a:spcAft>
                <a:spcPts val="0"/>
              </a:spcAft>
              <a:buClr>
                <a:schemeClr val="dk1"/>
              </a:buClr>
              <a:buSzPts val="5200"/>
              <a:buFont typeface="Electrolize"/>
              <a:buNone/>
              <a:defRPr sz="5200" b="0" i="0" u="none" strike="noStrike" cap="none">
                <a:solidFill>
                  <a:schemeClr val="dk1"/>
                </a:solidFill>
                <a:latin typeface="Electrolize"/>
                <a:ea typeface="Electrolize"/>
                <a:cs typeface="Electrolize"/>
                <a:sym typeface="Electrolize"/>
              </a:defRPr>
            </a:lvl6pPr>
            <a:lvl7pPr marR="0" lvl="6" algn="ctr" rtl="0">
              <a:lnSpc>
                <a:spcPct val="100000"/>
              </a:lnSpc>
              <a:spcBef>
                <a:spcPts val="0"/>
              </a:spcBef>
              <a:spcAft>
                <a:spcPts val="0"/>
              </a:spcAft>
              <a:buClr>
                <a:schemeClr val="dk1"/>
              </a:buClr>
              <a:buSzPts val="5200"/>
              <a:buFont typeface="Electrolize"/>
              <a:buNone/>
              <a:defRPr sz="5200" b="0" i="0" u="none" strike="noStrike" cap="none">
                <a:solidFill>
                  <a:schemeClr val="dk1"/>
                </a:solidFill>
                <a:latin typeface="Electrolize"/>
                <a:ea typeface="Electrolize"/>
                <a:cs typeface="Electrolize"/>
                <a:sym typeface="Electrolize"/>
              </a:defRPr>
            </a:lvl7pPr>
            <a:lvl8pPr marR="0" lvl="7" algn="ctr" rtl="0">
              <a:lnSpc>
                <a:spcPct val="100000"/>
              </a:lnSpc>
              <a:spcBef>
                <a:spcPts val="0"/>
              </a:spcBef>
              <a:spcAft>
                <a:spcPts val="0"/>
              </a:spcAft>
              <a:buClr>
                <a:schemeClr val="dk1"/>
              </a:buClr>
              <a:buSzPts val="5200"/>
              <a:buFont typeface="Electrolize"/>
              <a:buNone/>
              <a:defRPr sz="5200" b="0" i="0" u="none" strike="noStrike" cap="none">
                <a:solidFill>
                  <a:schemeClr val="dk1"/>
                </a:solidFill>
                <a:latin typeface="Electrolize"/>
                <a:ea typeface="Electrolize"/>
                <a:cs typeface="Electrolize"/>
                <a:sym typeface="Electrolize"/>
              </a:defRPr>
            </a:lvl8pPr>
            <a:lvl9pPr marR="0" lvl="8" algn="ctr" rtl="0">
              <a:lnSpc>
                <a:spcPct val="100000"/>
              </a:lnSpc>
              <a:spcBef>
                <a:spcPts val="0"/>
              </a:spcBef>
              <a:spcAft>
                <a:spcPts val="0"/>
              </a:spcAft>
              <a:buClr>
                <a:schemeClr val="dk1"/>
              </a:buClr>
              <a:buSzPts val="5200"/>
              <a:buFont typeface="Electrolize"/>
              <a:buNone/>
              <a:defRPr sz="5200" b="0" i="0" u="none" strike="noStrike" cap="none">
                <a:solidFill>
                  <a:schemeClr val="dk1"/>
                </a:solidFill>
                <a:latin typeface="Electrolize"/>
                <a:ea typeface="Electrolize"/>
                <a:cs typeface="Electrolize"/>
                <a:sym typeface="Electrolize"/>
              </a:defRPr>
            </a:lvl9pPr>
          </a:lstStyle>
          <a:p>
            <a:pPr algn="ctr"/>
            <a:endParaRPr lang="fr-FR" sz="4000" b="1" dirty="0">
              <a:solidFill>
                <a:schemeClr val="tx1"/>
              </a:solidFill>
            </a:endParaRPr>
          </a:p>
          <a:p>
            <a:pPr algn="ctr"/>
            <a:r>
              <a:rPr lang="fr-FR" sz="3000" b="1" dirty="0">
                <a:solidFill>
                  <a:schemeClr val="tx1"/>
                </a:solidFill>
              </a:rPr>
              <a:t>Traitement automatisé avancé des données</a:t>
            </a:r>
          </a:p>
        </p:txBody>
      </p:sp>
      <p:sp>
        <p:nvSpPr>
          <p:cNvPr id="13" name="Google Shape;215;p41">
            <a:extLst>
              <a:ext uri="{FF2B5EF4-FFF2-40B4-BE49-F238E27FC236}">
                <a16:creationId xmlns:a16="http://schemas.microsoft.com/office/drawing/2014/main" id="{2B84CF3A-D1DD-40F7-86F0-360B90B47264}"/>
              </a:ext>
            </a:extLst>
          </p:cNvPr>
          <p:cNvSpPr txBox="1">
            <a:spLocks/>
          </p:cNvSpPr>
          <p:nvPr/>
        </p:nvSpPr>
        <p:spPr>
          <a:xfrm>
            <a:off x="5641430" y="3498257"/>
            <a:ext cx="3256876" cy="1490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iro"/>
              <a:buNone/>
              <a:defRPr sz="1600" b="0" i="0" u="none" strike="noStrike" cap="none">
                <a:solidFill>
                  <a:schemeClr val="dk1"/>
                </a:solidFill>
                <a:latin typeface="Cairo"/>
                <a:ea typeface="Cairo"/>
                <a:cs typeface="Cairo"/>
                <a:sym typeface="Cairo"/>
              </a:defRPr>
            </a:lvl1pPr>
            <a:lvl2pPr marL="914400" marR="0" lvl="1"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2pPr>
            <a:lvl3pPr marL="1371600" marR="0" lvl="2"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3pPr>
            <a:lvl4pPr marL="1828800" marR="0" lvl="3"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4pPr>
            <a:lvl5pPr marL="2286000" marR="0" lvl="4"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5pPr>
            <a:lvl6pPr marL="2743200" marR="0" lvl="5"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6pPr>
            <a:lvl7pPr marL="3200400" marR="0" lvl="6"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7pPr>
            <a:lvl8pPr marL="3657600" marR="0" lvl="7"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8pPr>
            <a:lvl9pPr marL="4114800" marR="0" lvl="8" indent="-317500" algn="ctr" rtl="0">
              <a:lnSpc>
                <a:spcPct val="100000"/>
              </a:lnSpc>
              <a:spcBef>
                <a:spcPts val="0"/>
              </a:spcBef>
              <a:spcAft>
                <a:spcPts val="0"/>
              </a:spcAft>
              <a:buClr>
                <a:schemeClr val="dk1"/>
              </a:buClr>
              <a:buSzPts val="1800"/>
              <a:buFont typeface="Cairo"/>
              <a:buNone/>
              <a:defRPr sz="1800" b="0" i="0" u="none" strike="noStrike" cap="none">
                <a:solidFill>
                  <a:schemeClr val="dk1"/>
                </a:solidFill>
                <a:latin typeface="Cairo"/>
                <a:ea typeface="Cairo"/>
                <a:cs typeface="Cairo"/>
                <a:sym typeface="Cairo"/>
              </a:defRPr>
            </a:lvl9pPr>
          </a:lstStyle>
          <a:p>
            <a:pPr marL="0" indent="0"/>
            <a:r>
              <a:rPr lang="fr-FR" b="1" dirty="0">
                <a:solidFill>
                  <a:schemeClr val="bg1">
                    <a:lumMod val="75000"/>
                  </a:schemeClr>
                </a:solidFill>
                <a:latin typeface="Cabin" panose="020B0604020202020204" charset="0"/>
                <a:cs typeface="Cabin" panose="020B0604020202020204" charset="0"/>
              </a:rPr>
              <a:t>Réalisé</a:t>
            </a:r>
            <a:r>
              <a:rPr lang="fr-BE" b="1" dirty="0">
                <a:solidFill>
                  <a:schemeClr val="bg1">
                    <a:lumMod val="75000"/>
                  </a:schemeClr>
                </a:solidFill>
                <a:latin typeface="Cabin" panose="020B0604020202020204" charset="0"/>
                <a:cs typeface="Cabin" panose="020B0604020202020204" charset="0"/>
              </a:rPr>
              <a:t> par :</a:t>
            </a:r>
          </a:p>
          <a:p>
            <a:pPr marL="0" indent="0"/>
            <a:r>
              <a:rPr lang="fr-BE" dirty="0">
                <a:latin typeface="Cabin" panose="020B0604020202020204" charset="0"/>
                <a:cs typeface="Cabin" panose="020B0604020202020204" charset="0"/>
              </a:rPr>
              <a:t>	M. Belgra oussama</a:t>
            </a:r>
          </a:p>
          <a:p>
            <a:pPr marL="0" indent="0"/>
            <a:r>
              <a:rPr lang="fr-BE" dirty="0">
                <a:latin typeface="Cabin" panose="020B0604020202020204" charset="0"/>
                <a:cs typeface="Cabin" panose="020B0604020202020204" charset="0"/>
              </a:rPr>
              <a:t>	M. XXX</a:t>
            </a:r>
          </a:p>
          <a:p>
            <a:pPr marL="0" indent="0"/>
            <a:r>
              <a:rPr lang="fr-BE" dirty="0">
                <a:latin typeface="Cabin" panose="020B0604020202020204" charset="0"/>
                <a:cs typeface="Cabin" panose="020B0604020202020204" charset="0"/>
              </a:rPr>
              <a:t>	M. XXX</a:t>
            </a:r>
          </a:p>
          <a:p>
            <a:pPr marL="0" indent="0"/>
            <a:r>
              <a:rPr lang="fr-BE" dirty="0">
                <a:latin typeface="Cabin" panose="020B0604020202020204" charset="0"/>
                <a:cs typeface="Cabin" panose="020B0604020202020204" charset="0"/>
              </a:rPr>
              <a:t>	M. XXX</a:t>
            </a:r>
          </a:p>
          <a:p>
            <a:pPr marL="0" indent="0"/>
            <a:endParaRPr lang="fr-BE" dirty="0">
              <a:latin typeface="Cabin" panose="020B0604020202020204" charset="0"/>
              <a:cs typeface="Cabin" panose="020B0604020202020204" charset="0"/>
            </a:endParaRPr>
          </a:p>
        </p:txBody>
      </p:sp>
      <p:pic>
        <p:nvPicPr>
          <p:cNvPr id="4" name="Image 3">
            <a:extLst>
              <a:ext uri="{FF2B5EF4-FFF2-40B4-BE49-F238E27FC236}">
                <a16:creationId xmlns:a16="http://schemas.microsoft.com/office/drawing/2014/main" id="{A8067575-35DD-5371-8C3E-90A30D5C8F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8227" y="224188"/>
            <a:ext cx="2419350" cy="692150"/>
          </a:xfrm>
          <a:prstGeom prst="rect">
            <a:avLst/>
          </a:prstGeom>
        </p:spPr>
      </p:pic>
      <p:sp>
        <p:nvSpPr>
          <p:cNvPr id="2" name="TextBox 1">
            <a:extLst>
              <a:ext uri="{FF2B5EF4-FFF2-40B4-BE49-F238E27FC236}">
                <a16:creationId xmlns:a16="http://schemas.microsoft.com/office/drawing/2014/main" id="{74E9EC2C-3DF7-4401-9266-B540982C5C95}"/>
              </a:ext>
            </a:extLst>
          </p:cNvPr>
          <p:cNvSpPr txBox="1"/>
          <p:nvPr/>
        </p:nvSpPr>
        <p:spPr>
          <a:xfrm>
            <a:off x="5801851" y="2205684"/>
            <a:ext cx="2480166" cy="338554"/>
          </a:xfrm>
          <a:prstGeom prst="rect">
            <a:avLst/>
          </a:prstGeom>
          <a:noFill/>
        </p:spPr>
        <p:txBody>
          <a:bodyPr wrap="none" rtlCol="0">
            <a:spAutoFit/>
          </a:bodyPr>
          <a:lstStyle/>
          <a:p>
            <a:r>
              <a:rPr lang="fr-FR" sz="1600" dirty="0">
                <a:latin typeface="Electrolize" panose="020B0604020202020204" charset="0"/>
              </a:rPr>
              <a:t>A l’aide du Miro , ASANA</a:t>
            </a:r>
          </a:p>
        </p:txBody>
      </p:sp>
      <p:pic>
        <p:nvPicPr>
          <p:cNvPr id="5" name="Picture 4">
            <a:extLst>
              <a:ext uri="{FF2B5EF4-FFF2-40B4-BE49-F238E27FC236}">
                <a16:creationId xmlns:a16="http://schemas.microsoft.com/office/drawing/2014/main" id="{53AF6C58-B78F-43B1-9651-24AE9B2B74D0}"/>
              </a:ext>
            </a:extLst>
          </p:cNvPr>
          <p:cNvPicPr>
            <a:picLocks noChangeAspect="1"/>
          </p:cNvPicPr>
          <p:nvPr/>
        </p:nvPicPr>
        <p:blipFill>
          <a:blip r:embed="rId4"/>
          <a:stretch>
            <a:fillRect/>
          </a:stretch>
        </p:blipFill>
        <p:spPr>
          <a:xfrm>
            <a:off x="2051369" y="2774022"/>
            <a:ext cx="1261572" cy="629894"/>
          </a:xfrm>
          <a:prstGeom prst="rect">
            <a:avLst/>
          </a:prstGeom>
        </p:spPr>
      </p:pic>
      <p:pic>
        <p:nvPicPr>
          <p:cNvPr id="8" name="Picture 7">
            <a:extLst>
              <a:ext uri="{FF2B5EF4-FFF2-40B4-BE49-F238E27FC236}">
                <a16:creationId xmlns:a16="http://schemas.microsoft.com/office/drawing/2014/main" id="{2EC3EFE7-85AA-4238-B21B-F048DE345892}"/>
              </a:ext>
            </a:extLst>
          </p:cNvPr>
          <p:cNvPicPr>
            <a:picLocks noChangeAspect="1"/>
          </p:cNvPicPr>
          <p:nvPr/>
        </p:nvPicPr>
        <p:blipFill>
          <a:blip r:embed="rId5"/>
          <a:stretch>
            <a:fillRect/>
          </a:stretch>
        </p:blipFill>
        <p:spPr>
          <a:xfrm>
            <a:off x="4462383" y="2599373"/>
            <a:ext cx="1235194" cy="8533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98AF0-7327-9FC5-2773-BD02E9C41AEF}"/>
              </a:ext>
            </a:extLst>
          </p:cNvPr>
          <p:cNvSpPr>
            <a:spLocks noGrp="1"/>
          </p:cNvSpPr>
          <p:nvPr>
            <p:ph type="title"/>
          </p:nvPr>
        </p:nvSpPr>
        <p:spPr>
          <a:xfrm>
            <a:off x="858850" y="383338"/>
            <a:ext cx="5665518" cy="751500"/>
          </a:xfrm>
        </p:spPr>
        <p:txBody>
          <a:bodyPr/>
          <a:lstStyle/>
          <a:p>
            <a:pPr algn="l"/>
            <a:r>
              <a:rPr lang="fr-FR" dirty="0"/>
              <a:t>Workflow du projet </a:t>
            </a:r>
          </a:p>
        </p:txBody>
      </p:sp>
      <p:sp>
        <p:nvSpPr>
          <p:cNvPr id="3" name="Espace réservé du texte 2">
            <a:extLst>
              <a:ext uri="{FF2B5EF4-FFF2-40B4-BE49-F238E27FC236}">
                <a16:creationId xmlns:a16="http://schemas.microsoft.com/office/drawing/2014/main" id="{96D93F93-033E-E7F2-3C4C-502DCAE1B688}"/>
              </a:ext>
            </a:extLst>
          </p:cNvPr>
          <p:cNvSpPr>
            <a:spLocks noGrp="1"/>
          </p:cNvSpPr>
          <p:nvPr>
            <p:ph type="body" idx="1"/>
          </p:nvPr>
        </p:nvSpPr>
        <p:spPr>
          <a:xfrm>
            <a:off x="500503" y="1134838"/>
            <a:ext cx="7296609" cy="1236600"/>
          </a:xfrm>
        </p:spPr>
        <p:txBody>
          <a:bodyPr/>
          <a:lstStyle/>
          <a:p>
            <a:pPr algn="l"/>
            <a:r>
              <a:rPr lang="fr-FR" dirty="0"/>
              <a:t>Visualiser le parcours utilisateur et les grandes étapes du projet</a:t>
            </a:r>
          </a:p>
        </p:txBody>
      </p:sp>
      <p:pic>
        <p:nvPicPr>
          <p:cNvPr id="5" name="Image 4" descr="Une image contenant texte, capture d’écran, Tracé, logiciel&#10;&#10;Le contenu généré par l’IA peut être incorrect.">
            <a:extLst>
              <a:ext uri="{FF2B5EF4-FFF2-40B4-BE49-F238E27FC236}">
                <a16:creationId xmlns:a16="http://schemas.microsoft.com/office/drawing/2014/main" id="{92F2BBA8-2F4D-A892-255E-903BC96ADA5B}"/>
              </a:ext>
            </a:extLst>
          </p:cNvPr>
          <p:cNvPicPr>
            <a:picLocks noChangeAspect="1"/>
          </p:cNvPicPr>
          <p:nvPr/>
        </p:nvPicPr>
        <p:blipFill>
          <a:blip r:embed="rId3"/>
          <a:stretch>
            <a:fillRect/>
          </a:stretch>
        </p:blipFill>
        <p:spPr>
          <a:xfrm>
            <a:off x="605481" y="1554624"/>
            <a:ext cx="7611763" cy="3382386"/>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63742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46"/>
          <p:cNvSpPr txBox="1">
            <a:spLocks noGrp="1"/>
          </p:cNvSpPr>
          <p:nvPr>
            <p:ph type="title"/>
          </p:nvPr>
        </p:nvSpPr>
        <p:spPr>
          <a:xfrm>
            <a:off x="252727" y="223288"/>
            <a:ext cx="6091926" cy="502694"/>
          </a:xfrm>
          <a:prstGeom prst="rect">
            <a:avLst/>
          </a:prstGeom>
        </p:spPr>
        <p:txBody>
          <a:bodyPr spcFirstLastPara="1" wrap="square" lIns="91425" tIns="91425" rIns="91425" bIns="91425" anchor="b" anchorCtr="0">
            <a:noAutofit/>
          </a:bodyPr>
          <a:lstStyle/>
          <a:p>
            <a:pPr marL="0" indent="0" algn="l"/>
            <a:r>
              <a:rPr lang="fr-BE" sz="2800" dirty="0"/>
              <a:t>Utilisation de protocoles réseau :</a:t>
            </a:r>
            <a:endParaRPr lang="fr-BE" sz="4000" dirty="0"/>
          </a:p>
        </p:txBody>
      </p:sp>
      <p:sp>
        <p:nvSpPr>
          <p:cNvPr id="3" name="Text Placeholder 2">
            <a:extLst>
              <a:ext uri="{FF2B5EF4-FFF2-40B4-BE49-F238E27FC236}">
                <a16:creationId xmlns:a16="http://schemas.microsoft.com/office/drawing/2014/main" id="{1C94CB97-B759-45C7-9FA2-255C6488641C}"/>
              </a:ext>
            </a:extLst>
          </p:cNvPr>
          <p:cNvSpPr>
            <a:spLocks noGrp="1"/>
          </p:cNvSpPr>
          <p:nvPr>
            <p:ph type="body" idx="1"/>
          </p:nvPr>
        </p:nvSpPr>
        <p:spPr>
          <a:xfrm>
            <a:off x="611606" y="768640"/>
            <a:ext cx="6827054" cy="502694"/>
          </a:xfrm>
        </p:spPr>
        <p:txBody>
          <a:bodyPr/>
          <a:lstStyle/>
          <a:p>
            <a:pPr marL="139700" indent="0" algn="l">
              <a:buNone/>
            </a:pPr>
            <a:r>
              <a:rPr lang="fr-FR" dirty="0"/>
              <a:t>Organisation des tâches, priorisation, et répartition entre membres</a:t>
            </a:r>
            <a:endParaRPr lang="fr-MA" dirty="0"/>
          </a:p>
        </p:txBody>
      </p:sp>
      <p:pic>
        <p:nvPicPr>
          <p:cNvPr id="4" name="Image 3" descr="Une image contenant logiciel, Logiciel multimédia, Logiciel de graphisme, texte&#10;&#10;Le contenu généré par l’IA peut être incorrect.">
            <a:extLst>
              <a:ext uri="{FF2B5EF4-FFF2-40B4-BE49-F238E27FC236}">
                <a16:creationId xmlns:a16="http://schemas.microsoft.com/office/drawing/2014/main" id="{5A03E9DC-F6C2-2978-D2DC-C6039BC6AC91}"/>
              </a:ext>
            </a:extLst>
          </p:cNvPr>
          <p:cNvPicPr>
            <a:picLocks noChangeAspect="1"/>
          </p:cNvPicPr>
          <p:nvPr/>
        </p:nvPicPr>
        <p:blipFill>
          <a:blip r:embed="rId3"/>
          <a:stretch>
            <a:fillRect/>
          </a:stretch>
        </p:blipFill>
        <p:spPr>
          <a:xfrm>
            <a:off x="611606" y="1591975"/>
            <a:ext cx="7653290" cy="3400840"/>
          </a:xfrm>
          <a:prstGeom prst="rect">
            <a:avLst/>
          </a:prstGeom>
        </p:spPr>
      </p:pic>
    </p:spTree>
    <p:extLst>
      <p:ext uri="{BB962C8B-B14F-4D97-AF65-F5344CB8AC3E}">
        <p14:creationId xmlns:p14="http://schemas.microsoft.com/office/powerpoint/2010/main" val="92217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5"/>
          <p:cNvSpPr txBox="1">
            <a:spLocks noGrp="1"/>
          </p:cNvSpPr>
          <p:nvPr>
            <p:ph type="title"/>
          </p:nvPr>
        </p:nvSpPr>
        <p:spPr>
          <a:xfrm>
            <a:off x="3859250" y="2418150"/>
            <a:ext cx="43602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t>INTRODUCTION</a:t>
            </a:r>
            <a:endParaRPr b="1" dirty="0"/>
          </a:p>
        </p:txBody>
      </p:sp>
      <p:pic>
        <p:nvPicPr>
          <p:cNvPr id="253" name="Google Shape;253;p45"/>
          <p:cNvPicPr preferRelativeResize="0"/>
          <p:nvPr/>
        </p:nvPicPr>
        <p:blipFill rotWithShape="1">
          <a:blip r:embed="rId3">
            <a:alphaModFix/>
          </a:blip>
          <a:srcRect l="14335" r="14342"/>
          <a:stretch/>
        </p:blipFill>
        <p:spPr>
          <a:xfrm>
            <a:off x="793150" y="386350"/>
            <a:ext cx="3023699" cy="426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3" name="Google Shape;233;p43"/>
          <p:cNvSpPr txBox="1">
            <a:spLocks noGrp="1"/>
          </p:cNvSpPr>
          <p:nvPr>
            <p:ph type="subTitle" idx="6"/>
          </p:nvPr>
        </p:nvSpPr>
        <p:spPr>
          <a:xfrm>
            <a:off x="148025" y="2056668"/>
            <a:ext cx="2436762" cy="804614"/>
          </a:xfrm>
          <a:prstGeom prst="rect">
            <a:avLst/>
          </a:prstGeom>
        </p:spPr>
        <p:txBody>
          <a:bodyPr spcFirstLastPara="1" wrap="square" lIns="91425" tIns="91425" rIns="91425" bIns="91425" anchor="b" anchorCtr="0">
            <a:noAutofit/>
          </a:bodyPr>
          <a:lstStyle/>
          <a:p>
            <a:pPr marL="0" indent="0" algn="ctr"/>
            <a:r>
              <a:rPr lang="fr-MA" sz="2200" dirty="0"/>
              <a:t>Outil</a:t>
            </a:r>
            <a:r>
              <a:rPr lang="en-US" sz="2200" dirty="0"/>
              <a:t> du gestion </a:t>
            </a:r>
            <a:r>
              <a:rPr lang="en-US" sz="2200" dirty="0" err="1"/>
              <a:t>utilsée</a:t>
            </a:r>
            <a:endParaRPr lang="fr-FR" sz="2200" dirty="0"/>
          </a:p>
        </p:txBody>
      </p:sp>
      <p:sp>
        <p:nvSpPr>
          <p:cNvPr id="235" name="Google Shape;235;p43"/>
          <p:cNvSpPr txBox="1">
            <a:spLocks noGrp="1"/>
          </p:cNvSpPr>
          <p:nvPr>
            <p:ph type="subTitle" idx="8"/>
          </p:nvPr>
        </p:nvSpPr>
        <p:spPr>
          <a:xfrm>
            <a:off x="3330764" y="2103690"/>
            <a:ext cx="2436761" cy="8343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BE" sz="2200" dirty="0"/>
              <a:t>Planification du projet</a:t>
            </a:r>
            <a:endParaRPr lang="en-US" sz="2200" dirty="0">
              <a:latin typeface="Cabin"/>
              <a:ea typeface="Cabin"/>
              <a:cs typeface="Cabin"/>
              <a:sym typeface="Cabin"/>
            </a:endParaRPr>
          </a:p>
        </p:txBody>
      </p:sp>
      <p:sp>
        <p:nvSpPr>
          <p:cNvPr id="236" name="Google Shape;236;p43"/>
          <p:cNvSpPr txBox="1">
            <a:spLocks noGrp="1"/>
          </p:cNvSpPr>
          <p:nvPr>
            <p:ph type="title"/>
          </p:nvPr>
        </p:nvSpPr>
        <p:spPr>
          <a:xfrm>
            <a:off x="805484" y="1156166"/>
            <a:ext cx="1275300" cy="9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01</a:t>
            </a:r>
            <a:endParaRPr sz="5400" dirty="0"/>
          </a:p>
        </p:txBody>
      </p:sp>
      <p:sp>
        <p:nvSpPr>
          <p:cNvPr id="237" name="Google Shape;237;p43"/>
          <p:cNvSpPr txBox="1">
            <a:spLocks noGrp="1"/>
          </p:cNvSpPr>
          <p:nvPr>
            <p:ph type="title" idx="2"/>
          </p:nvPr>
        </p:nvSpPr>
        <p:spPr>
          <a:xfrm>
            <a:off x="3850368" y="1156166"/>
            <a:ext cx="1275300" cy="9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02</a:t>
            </a:r>
            <a:endParaRPr sz="5400" dirty="0"/>
          </a:p>
        </p:txBody>
      </p:sp>
      <p:sp>
        <p:nvSpPr>
          <p:cNvPr id="238" name="Google Shape;238;p43"/>
          <p:cNvSpPr txBox="1">
            <a:spLocks noGrp="1"/>
          </p:cNvSpPr>
          <p:nvPr>
            <p:ph type="title" idx="4"/>
          </p:nvPr>
        </p:nvSpPr>
        <p:spPr>
          <a:xfrm>
            <a:off x="6895253" y="1181945"/>
            <a:ext cx="1275300" cy="9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03</a:t>
            </a:r>
            <a:endParaRPr sz="5400" dirty="0"/>
          </a:p>
        </p:txBody>
      </p:sp>
      <p:sp>
        <p:nvSpPr>
          <p:cNvPr id="239" name="Google Shape;239;p43"/>
          <p:cNvSpPr txBox="1">
            <a:spLocks noGrp="1"/>
          </p:cNvSpPr>
          <p:nvPr>
            <p:ph type="title" idx="9"/>
          </p:nvPr>
        </p:nvSpPr>
        <p:spPr>
          <a:xfrm>
            <a:off x="637544" y="108502"/>
            <a:ext cx="74274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BE" sz="4000" b="1" dirty="0"/>
              <a:t>PLAN</a:t>
            </a:r>
            <a:endParaRPr sz="4000" dirty="0"/>
          </a:p>
        </p:txBody>
      </p:sp>
      <p:sp>
        <p:nvSpPr>
          <p:cNvPr id="18" name="Google Shape;233;p43">
            <a:extLst>
              <a:ext uri="{FF2B5EF4-FFF2-40B4-BE49-F238E27FC236}">
                <a16:creationId xmlns:a16="http://schemas.microsoft.com/office/drawing/2014/main" id="{15B18187-601A-436C-B076-7E912AECB6FF}"/>
              </a:ext>
            </a:extLst>
          </p:cNvPr>
          <p:cNvSpPr txBox="1">
            <a:spLocks/>
          </p:cNvSpPr>
          <p:nvPr/>
        </p:nvSpPr>
        <p:spPr>
          <a:xfrm>
            <a:off x="5790381" y="2367176"/>
            <a:ext cx="3485044" cy="44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300" b="0" i="0" u="none" strike="noStrike" cap="none">
                <a:solidFill>
                  <a:schemeClr val="dk1"/>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fr-BE" sz="2200" dirty="0"/>
              <a:t>Cas Pratique</a:t>
            </a:r>
          </a:p>
        </p:txBody>
      </p:sp>
      <p:sp>
        <p:nvSpPr>
          <p:cNvPr id="19" name="Google Shape;234;p43">
            <a:extLst>
              <a:ext uri="{FF2B5EF4-FFF2-40B4-BE49-F238E27FC236}">
                <a16:creationId xmlns:a16="http://schemas.microsoft.com/office/drawing/2014/main" id="{4AA4F492-2FA1-4337-A2FC-6EBB99285952}"/>
              </a:ext>
            </a:extLst>
          </p:cNvPr>
          <p:cNvSpPr txBox="1">
            <a:spLocks/>
          </p:cNvSpPr>
          <p:nvPr/>
        </p:nvSpPr>
        <p:spPr>
          <a:xfrm>
            <a:off x="-536825" y="3987334"/>
            <a:ext cx="3806462" cy="8784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300" b="0" i="0" u="none" strike="noStrike" cap="none">
                <a:solidFill>
                  <a:schemeClr val="dk1"/>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fr-BE" sz="2000" dirty="0"/>
              <a:t>Fonctionnalités de</a:t>
            </a:r>
          </a:p>
          <a:p>
            <a:pPr marL="0" indent="0" algn="ctr"/>
            <a:r>
              <a:rPr lang="fr-BE" sz="2000" dirty="0"/>
              <a:t> l’Application</a:t>
            </a:r>
            <a:endParaRPr lang="fr-BE" dirty="0"/>
          </a:p>
        </p:txBody>
      </p:sp>
      <p:sp>
        <p:nvSpPr>
          <p:cNvPr id="21" name="Google Shape;236;p43">
            <a:extLst>
              <a:ext uri="{FF2B5EF4-FFF2-40B4-BE49-F238E27FC236}">
                <a16:creationId xmlns:a16="http://schemas.microsoft.com/office/drawing/2014/main" id="{0F20670A-0919-4218-BD16-DBE138A05BF2}"/>
              </a:ext>
            </a:extLst>
          </p:cNvPr>
          <p:cNvSpPr txBox="1">
            <a:spLocks/>
          </p:cNvSpPr>
          <p:nvPr/>
        </p:nvSpPr>
        <p:spPr>
          <a:xfrm>
            <a:off x="681556" y="3107241"/>
            <a:ext cx="1275300" cy="9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5400" dirty="0"/>
              <a:t>04</a:t>
            </a:r>
          </a:p>
        </p:txBody>
      </p:sp>
      <p:sp>
        <p:nvSpPr>
          <p:cNvPr id="11" name="Google Shape;236;p43">
            <a:extLst>
              <a:ext uri="{FF2B5EF4-FFF2-40B4-BE49-F238E27FC236}">
                <a16:creationId xmlns:a16="http://schemas.microsoft.com/office/drawing/2014/main" id="{27306DE1-FE0A-4593-BAD3-61F90574B6AD}"/>
              </a:ext>
            </a:extLst>
          </p:cNvPr>
          <p:cNvSpPr txBox="1">
            <a:spLocks/>
          </p:cNvSpPr>
          <p:nvPr/>
        </p:nvSpPr>
        <p:spPr>
          <a:xfrm>
            <a:off x="3886702" y="3231010"/>
            <a:ext cx="1275300" cy="9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5400" dirty="0"/>
              <a:t>05</a:t>
            </a:r>
          </a:p>
        </p:txBody>
      </p:sp>
      <p:sp>
        <p:nvSpPr>
          <p:cNvPr id="12" name="Google Shape;234;p43">
            <a:extLst>
              <a:ext uri="{FF2B5EF4-FFF2-40B4-BE49-F238E27FC236}">
                <a16:creationId xmlns:a16="http://schemas.microsoft.com/office/drawing/2014/main" id="{8D0D9A2F-28D3-49AA-B485-E1531936AB16}"/>
              </a:ext>
            </a:extLst>
          </p:cNvPr>
          <p:cNvSpPr txBox="1">
            <a:spLocks/>
          </p:cNvSpPr>
          <p:nvPr/>
        </p:nvSpPr>
        <p:spPr>
          <a:xfrm>
            <a:off x="6280160" y="4228210"/>
            <a:ext cx="1831861" cy="44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300" b="0" i="0" u="none" strike="noStrike" cap="none">
                <a:solidFill>
                  <a:schemeClr val="dk1"/>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fr-BE" sz="2000" dirty="0"/>
              <a:t>Conclusion</a:t>
            </a:r>
            <a:endParaRPr lang="fr-BE" dirty="0"/>
          </a:p>
        </p:txBody>
      </p:sp>
      <p:sp>
        <p:nvSpPr>
          <p:cNvPr id="13" name="Google Shape;236;p43">
            <a:extLst>
              <a:ext uri="{FF2B5EF4-FFF2-40B4-BE49-F238E27FC236}">
                <a16:creationId xmlns:a16="http://schemas.microsoft.com/office/drawing/2014/main" id="{77FFEAF2-518B-4E7C-B729-1B20756A91EB}"/>
              </a:ext>
            </a:extLst>
          </p:cNvPr>
          <p:cNvSpPr txBox="1">
            <a:spLocks/>
          </p:cNvSpPr>
          <p:nvPr/>
        </p:nvSpPr>
        <p:spPr>
          <a:xfrm>
            <a:off x="6645465" y="3121144"/>
            <a:ext cx="1275300" cy="9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r>
              <a:rPr lang="en" sz="5400" dirty="0"/>
              <a:t>06</a:t>
            </a:r>
          </a:p>
        </p:txBody>
      </p:sp>
      <p:sp>
        <p:nvSpPr>
          <p:cNvPr id="14" name="Google Shape;234;p43">
            <a:extLst>
              <a:ext uri="{FF2B5EF4-FFF2-40B4-BE49-F238E27FC236}">
                <a16:creationId xmlns:a16="http://schemas.microsoft.com/office/drawing/2014/main" id="{E97FE5A9-85F4-411D-84CE-F78950F16685}"/>
              </a:ext>
            </a:extLst>
          </p:cNvPr>
          <p:cNvSpPr txBox="1">
            <a:spLocks/>
          </p:cNvSpPr>
          <p:nvPr/>
        </p:nvSpPr>
        <p:spPr>
          <a:xfrm>
            <a:off x="3471864" y="3987334"/>
            <a:ext cx="1831861" cy="82228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300" b="0" i="0" u="none" strike="noStrike" cap="none">
                <a:solidFill>
                  <a:schemeClr val="dk1"/>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fr-BE" sz="2000" dirty="0"/>
              <a:t>Résultats Obtenus</a:t>
            </a:r>
            <a:endParaRPr lang="fr-B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46"/>
          <p:cNvSpPr txBox="1">
            <a:spLocks noGrp="1"/>
          </p:cNvSpPr>
          <p:nvPr>
            <p:ph type="title"/>
          </p:nvPr>
        </p:nvSpPr>
        <p:spPr>
          <a:xfrm>
            <a:off x="260748" y="243111"/>
            <a:ext cx="5337946" cy="671289"/>
          </a:xfrm>
          <a:prstGeom prst="rect">
            <a:avLst/>
          </a:prstGeom>
        </p:spPr>
        <p:txBody>
          <a:bodyPr spcFirstLastPara="1" wrap="square" lIns="91425" tIns="91425" rIns="91425" bIns="91425" anchor="b" anchorCtr="0">
            <a:noAutofit/>
          </a:bodyPr>
          <a:lstStyle/>
          <a:p>
            <a:pPr marL="0" indent="0" algn="l"/>
            <a:r>
              <a:rPr lang="en-US" sz="3600" dirty="0"/>
              <a:t>Miro</a:t>
            </a:r>
            <a:endParaRPr lang="fr-BE" sz="4000" b="1" dirty="0"/>
          </a:p>
        </p:txBody>
      </p:sp>
      <p:sp>
        <p:nvSpPr>
          <p:cNvPr id="3" name="Text Placeholder 2">
            <a:extLst>
              <a:ext uri="{FF2B5EF4-FFF2-40B4-BE49-F238E27FC236}">
                <a16:creationId xmlns:a16="http://schemas.microsoft.com/office/drawing/2014/main" id="{F0B87BDA-F8C0-43B6-9DF3-150839173C47}"/>
              </a:ext>
            </a:extLst>
          </p:cNvPr>
          <p:cNvSpPr>
            <a:spLocks noGrp="1"/>
          </p:cNvSpPr>
          <p:nvPr>
            <p:ph type="body" idx="1"/>
          </p:nvPr>
        </p:nvSpPr>
        <p:spPr>
          <a:xfrm>
            <a:off x="56146" y="1217327"/>
            <a:ext cx="9059715" cy="2564467"/>
          </a:xfrm>
        </p:spPr>
        <p:txBody>
          <a:bodyPr/>
          <a:lstStyle/>
          <a:p>
            <a:pPr marL="139700" indent="0" algn="l">
              <a:buNone/>
            </a:pPr>
            <a:r>
              <a:rPr lang="fr-FR" sz="2800" dirty="0"/>
              <a:t>est un outil de collaboration basé sur un tableau blanc, qui permet de travailler en temps réel pour </a:t>
            </a:r>
            <a:r>
              <a:rPr lang="fr-FR" sz="2800" b="1" dirty="0"/>
              <a:t>brainstormer</a:t>
            </a:r>
            <a:r>
              <a:rPr lang="fr-FR" sz="2800" dirty="0"/>
              <a:t>, </a:t>
            </a:r>
            <a:r>
              <a:rPr lang="fr-FR" sz="2800" b="1" dirty="0"/>
              <a:t>organisation des idées et création des diagrammes (workflows)</a:t>
            </a:r>
            <a:endParaRPr lang="fr-MA" sz="1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46"/>
          <p:cNvSpPr txBox="1">
            <a:spLocks noGrp="1"/>
          </p:cNvSpPr>
          <p:nvPr>
            <p:ph type="title"/>
          </p:nvPr>
        </p:nvSpPr>
        <p:spPr>
          <a:xfrm>
            <a:off x="260748" y="243111"/>
            <a:ext cx="5337946" cy="671289"/>
          </a:xfrm>
          <a:prstGeom prst="rect">
            <a:avLst/>
          </a:prstGeom>
        </p:spPr>
        <p:txBody>
          <a:bodyPr spcFirstLastPara="1" wrap="square" lIns="91425" tIns="91425" rIns="91425" bIns="91425" anchor="b" anchorCtr="0">
            <a:noAutofit/>
          </a:bodyPr>
          <a:lstStyle/>
          <a:p>
            <a:pPr marL="0" indent="0" algn="l"/>
            <a:r>
              <a:rPr lang="en-US" sz="3600" dirty="0"/>
              <a:t>ASANA</a:t>
            </a:r>
            <a:endParaRPr lang="fr-BE" sz="4000" b="1" dirty="0"/>
          </a:p>
        </p:txBody>
      </p:sp>
      <p:sp>
        <p:nvSpPr>
          <p:cNvPr id="3" name="Text Placeholder 2">
            <a:extLst>
              <a:ext uri="{FF2B5EF4-FFF2-40B4-BE49-F238E27FC236}">
                <a16:creationId xmlns:a16="http://schemas.microsoft.com/office/drawing/2014/main" id="{F0B87BDA-F8C0-43B6-9DF3-150839173C47}"/>
              </a:ext>
            </a:extLst>
          </p:cNvPr>
          <p:cNvSpPr>
            <a:spLocks noGrp="1"/>
          </p:cNvSpPr>
          <p:nvPr>
            <p:ph type="body" idx="1"/>
          </p:nvPr>
        </p:nvSpPr>
        <p:spPr>
          <a:xfrm>
            <a:off x="56146" y="1217328"/>
            <a:ext cx="9059715" cy="1718378"/>
          </a:xfrm>
        </p:spPr>
        <p:txBody>
          <a:bodyPr/>
          <a:lstStyle/>
          <a:p>
            <a:pPr marL="139700" indent="0" algn="l">
              <a:buNone/>
            </a:pPr>
            <a:r>
              <a:rPr lang="fr-FR" sz="2800" dirty="0"/>
              <a:t>est un outil de gestion de projet en ligne qui aide les équipes à organiser leurs tâches, suivre leur progression et collaborer efficacement.</a:t>
            </a:r>
            <a:endParaRPr lang="fr-MA" sz="1400" b="1" dirty="0"/>
          </a:p>
        </p:txBody>
      </p:sp>
    </p:spTree>
    <p:extLst>
      <p:ext uri="{BB962C8B-B14F-4D97-AF65-F5344CB8AC3E}">
        <p14:creationId xmlns:p14="http://schemas.microsoft.com/office/powerpoint/2010/main" val="426405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46"/>
          <p:cNvSpPr txBox="1">
            <a:spLocks noGrp="1"/>
          </p:cNvSpPr>
          <p:nvPr>
            <p:ph type="title"/>
          </p:nvPr>
        </p:nvSpPr>
        <p:spPr>
          <a:xfrm>
            <a:off x="260748" y="243111"/>
            <a:ext cx="5337946" cy="671289"/>
          </a:xfrm>
          <a:prstGeom prst="rect">
            <a:avLst/>
          </a:prstGeom>
        </p:spPr>
        <p:txBody>
          <a:bodyPr spcFirstLastPara="1" wrap="square" lIns="91425" tIns="91425" rIns="91425" bIns="91425" anchor="b" anchorCtr="0">
            <a:noAutofit/>
          </a:bodyPr>
          <a:lstStyle/>
          <a:p>
            <a:pPr marL="0" indent="0" algn="l"/>
            <a:r>
              <a:rPr lang="en-US" sz="3600" dirty="0"/>
              <a:t>GITHUB</a:t>
            </a:r>
            <a:endParaRPr lang="fr-BE" sz="4000" b="1" dirty="0"/>
          </a:p>
        </p:txBody>
      </p:sp>
      <p:sp>
        <p:nvSpPr>
          <p:cNvPr id="3" name="Text Placeholder 2">
            <a:extLst>
              <a:ext uri="{FF2B5EF4-FFF2-40B4-BE49-F238E27FC236}">
                <a16:creationId xmlns:a16="http://schemas.microsoft.com/office/drawing/2014/main" id="{F0B87BDA-F8C0-43B6-9DF3-150839173C47}"/>
              </a:ext>
            </a:extLst>
          </p:cNvPr>
          <p:cNvSpPr>
            <a:spLocks noGrp="1"/>
          </p:cNvSpPr>
          <p:nvPr>
            <p:ph type="body" idx="1"/>
          </p:nvPr>
        </p:nvSpPr>
        <p:spPr>
          <a:xfrm>
            <a:off x="56146" y="1217328"/>
            <a:ext cx="9059715" cy="1718378"/>
          </a:xfrm>
        </p:spPr>
        <p:txBody>
          <a:bodyPr/>
          <a:lstStyle/>
          <a:p>
            <a:pPr marL="139700" indent="0" algn="l">
              <a:buNone/>
            </a:pPr>
            <a:r>
              <a:rPr lang="fr-FR" sz="2800" dirty="0"/>
              <a:t>C’est pour stocker, gérer et collaborer sur le même code. Grâce aux branches et aux pull </a:t>
            </a:r>
            <a:r>
              <a:rPr lang="fr-FR" sz="2800" dirty="0" err="1"/>
              <a:t>requests</a:t>
            </a:r>
            <a:r>
              <a:rPr lang="fr-FR" sz="2800" dirty="0"/>
              <a:t>, plusieurs personnes peuvent travailler sur le projet simultanément sans conflits.</a:t>
            </a:r>
            <a:endParaRPr lang="fr-MA" sz="1400" b="1" dirty="0"/>
          </a:p>
        </p:txBody>
      </p:sp>
    </p:spTree>
    <p:extLst>
      <p:ext uri="{BB962C8B-B14F-4D97-AF65-F5344CB8AC3E}">
        <p14:creationId xmlns:p14="http://schemas.microsoft.com/office/powerpoint/2010/main" val="1235274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7" name="Google Shape;663;p70">
            <a:extLst>
              <a:ext uri="{FF2B5EF4-FFF2-40B4-BE49-F238E27FC236}">
                <a16:creationId xmlns:a16="http://schemas.microsoft.com/office/drawing/2014/main" id="{9C83D329-BFE2-4468-8FD9-1E0CE12A3343}"/>
              </a:ext>
            </a:extLst>
          </p:cNvPr>
          <p:cNvSpPr txBox="1">
            <a:spLocks/>
          </p:cNvSpPr>
          <p:nvPr/>
        </p:nvSpPr>
        <p:spPr>
          <a:xfrm>
            <a:off x="548639" y="1278601"/>
            <a:ext cx="1620937" cy="11517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7200" dirty="0">
                <a:solidFill>
                  <a:schemeClr val="tx1">
                    <a:lumMod val="60000"/>
                    <a:lumOff val="40000"/>
                  </a:schemeClr>
                </a:solidFill>
                <a:latin typeface="Electrolize"/>
                <a:sym typeface="Electrolize"/>
              </a:rPr>
              <a:t>02</a:t>
            </a:r>
          </a:p>
        </p:txBody>
      </p:sp>
      <p:sp>
        <p:nvSpPr>
          <p:cNvPr id="10" name="Google Shape;463;p62">
            <a:extLst>
              <a:ext uri="{FF2B5EF4-FFF2-40B4-BE49-F238E27FC236}">
                <a16:creationId xmlns:a16="http://schemas.microsoft.com/office/drawing/2014/main" id="{F86C9226-65AF-4E4B-806E-107C1DF67640}"/>
              </a:ext>
            </a:extLst>
          </p:cNvPr>
          <p:cNvSpPr txBox="1">
            <a:spLocks/>
          </p:cNvSpPr>
          <p:nvPr/>
        </p:nvSpPr>
        <p:spPr>
          <a:xfrm>
            <a:off x="548639" y="2713122"/>
            <a:ext cx="7318911" cy="9717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lectrolize"/>
              <a:buNone/>
              <a:defRPr sz="6000" b="1" i="0" u="none" strike="noStrike" cap="none">
                <a:solidFill>
                  <a:schemeClr val="dk1"/>
                </a:solidFill>
                <a:latin typeface="Electrolize"/>
                <a:ea typeface="Electrolize"/>
                <a:cs typeface="Electrolize"/>
                <a:sym typeface="Electrolize"/>
              </a:defRPr>
            </a:lvl1pPr>
            <a:lvl2pPr marR="0" lvl="1"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2pPr>
            <a:lvl3pPr marR="0" lvl="2"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3pPr>
            <a:lvl4pPr marR="0" lvl="3"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4pPr>
            <a:lvl5pPr marR="0" lvl="4"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5pPr>
            <a:lvl6pPr marR="0" lvl="5"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6pPr>
            <a:lvl7pPr marR="0" lvl="6"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7pPr>
            <a:lvl8pPr marR="0" lvl="7"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8pPr>
            <a:lvl9pPr marR="0" lvl="8" algn="l" rtl="0">
              <a:lnSpc>
                <a:spcPct val="100000"/>
              </a:lnSpc>
              <a:spcBef>
                <a:spcPts val="0"/>
              </a:spcBef>
              <a:spcAft>
                <a:spcPts val="0"/>
              </a:spcAft>
              <a:buClr>
                <a:schemeClr val="dk1"/>
              </a:buClr>
              <a:buSzPts val="3000"/>
              <a:buFont typeface="Electrolize"/>
              <a:buNone/>
              <a:defRPr sz="3000" b="0" i="0" u="none" strike="noStrike" cap="none">
                <a:solidFill>
                  <a:schemeClr val="dk1"/>
                </a:solidFill>
                <a:latin typeface="Electrolize"/>
                <a:ea typeface="Electrolize"/>
                <a:cs typeface="Electrolize"/>
                <a:sym typeface="Electrolize"/>
              </a:defRPr>
            </a:lvl9pPr>
          </a:lstStyle>
          <a:p>
            <a:pPr marL="0" indent="0"/>
            <a:r>
              <a:rPr lang="fr-BE" sz="4400" b="1" dirty="0"/>
              <a:t>Planification de projet</a:t>
            </a:r>
            <a:endParaRPr lang="fr-BE" sz="4400" dirty="0"/>
          </a:p>
        </p:txBody>
      </p:sp>
    </p:spTree>
    <p:extLst>
      <p:ext uri="{BB962C8B-B14F-4D97-AF65-F5344CB8AC3E}">
        <p14:creationId xmlns:p14="http://schemas.microsoft.com/office/powerpoint/2010/main" val="28086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46"/>
          <p:cNvSpPr txBox="1">
            <a:spLocks noGrp="1"/>
          </p:cNvSpPr>
          <p:nvPr>
            <p:ph type="title"/>
          </p:nvPr>
        </p:nvSpPr>
        <p:spPr>
          <a:xfrm>
            <a:off x="252727" y="223288"/>
            <a:ext cx="6321068" cy="502694"/>
          </a:xfrm>
          <a:prstGeom prst="rect">
            <a:avLst/>
          </a:prstGeom>
        </p:spPr>
        <p:txBody>
          <a:bodyPr spcFirstLastPara="1" wrap="square" lIns="91425" tIns="91425" rIns="91425" bIns="91425" anchor="b" anchorCtr="0">
            <a:noAutofit/>
          </a:bodyPr>
          <a:lstStyle/>
          <a:p>
            <a:pPr marL="0" indent="0" algn="l"/>
            <a:r>
              <a:rPr lang="fr-BE" sz="2800" b="1" dirty="0"/>
              <a:t>Identification des utilisateurs :</a:t>
            </a:r>
            <a:endParaRPr lang="fr-BE" sz="4000" dirty="0"/>
          </a:p>
        </p:txBody>
      </p:sp>
      <p:sp>
        <p:nvSpPr>
          <p:cNvPr id="4" name="Text Placeholder 3">
            <a:extLst>
              <a:ext uri="{FF2B5EF4-FFF2-40B4-BE49-F238E27FC236}">
                <a16:creationId xmlns:a16="http://schemas.microsoft.com/office/drawing/2014/main" id="{394A687B-389D-4C7B-AFD0-C07327095EC8}"/>
              </a:ext>
            </a:extLst>
          </p:cNvPr>
          <p:cNvSpPr>
            <a:spLocks noGrp="1"/>
          </p:cNvSpPr>
          <p:nvPr>
            <p:ph type="body" idx="1"/>
          </p:nvPr>
        </p:nvSpPr>
        <p:spPr>
          <a:xfrm>
            <a:off x="393628" y="957042"/>
            <a:ext cx="8367313" cy="775505"/>
          </a:xfrm>
        </p:spPr>
        <p:txBody>
          <a:bodyPr>
            <a:noAutofit/>
          </a:bodyPr>
          <a:lstStyle/>
          <a:p>
            <a:pPr marL="139700" indent="0" algn="l">
              <a:buNone/>
            </a:pPr>
            <a:r>
              <a:rPr lang="fr-FR" sz="2200" dirty="0"/>
              <a:t>Comprendre les profils utilisateurs pour orienter les choix fonctionnels : </a:t>
            </a:r>
          </a:p>
        </p:txBody>
      </p:sp>
      <p:pic>
        <p:nvPicPr>
          <p:cNvPr id="3" name="Image 2" descr="Une image contenant texte, logiciel, nombre, Police&#10;&#10;Le contenu généré par l’IA peut être incorrect.">
            <a:extLst>
              <a:ext uri="{FF2B5EF4-FFF2-40B4-BE49-F238E27FC236}">
                <a16:creationId xmlns:a16="http://schemas.microsoft.com/office/drawing/2014/main" id="{CFE5E694-6D54-BCFB-E37F-46927391BCB1}"/>
              </a:ext>
            </a:extLst>
          </p:cNvPr>
          <p:cNvPicPr>
            <a:picLocks noChangeAspect="1"/>
          </p:cNvPicPr>
          <p:nvPr/>
        </p:nvPicPr>
        <p:blipFill>
          <a:blip r:embed="rId3"/>
          <a:stretch>
            <a:fillRect/>
          </a:stretch>
        </p:blipFill>
        <p:spPr>
          <a:xfrm>
            <a:off x="617838" y="1739062"/>
            <a:ext cx="7664283" cy="3181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014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00C27F-831E-110D-05CE-3B0DB37DE448}"/>
              </a:ext>
            </a:extLst>
          </p:cNvPr>
          <p:cNvSpPr>
            <a:spLocks noGrp="1"/>
          </p:cNvSpPr>
          <p:nvPr>
            <p:ph type="title"/>
          </p:nvPr>
        </p:nvSpPr>
        <p:spPr>
          <a:xfrm>
            <a:off x="908225" y="275493"/>
            <a:ext cx="4442249" cy="751500"/>
          </a:xfrm>
        </p:spPr>
        <p:txBody>
          <a:bodyPr/>
          <a:lstStyle/>
          <a:p>
            <a:pPr algn="l"/>
            <a:r>
              <a:rPr lang="fr-FR" dirty="0"/>
              <a:t>Brainwrinting: </a:t>
            </a:r>
          </a:p>
        </p:txBody>
      </p:sp>
      <p:sp>
        <p:nvSpPr>
          <p:cNvPr id="3" name="Espace réservé du texte 2">
            <a:extLst>
              <a:ext uri="{FF2B5EF4-FFF2-40B4-BE49-F238E27FC236}">
                <a16:creationId xmlns:a16="http://schemas.microsoft.com/office/drawing/2014/main" id="{9F97BD13-6806-7134-3A1E-541CA30DB6FA}"/>
              </a:ext>
            </a:extLst>
          </p:cNvPr>
          <p:cNvSpPr>
            <a:spLocks noGrp="1"/>
          </p:cNvSpPr>
          <p:nvPr>
            <p:ph type="body" idx="1"/>
          </p:nvPr>
        </p:nvSpPr>
        <p:spPr>
          <a:xfrm>
            <a:off x="695096" y="1026993"/>
            <a:ext cx="7506674" cy="1236600"/>
          </a:xfrm>
        </p:spPr>
        <p:txBody>
          <a:bodyPr/>
          <a:lstStyle/>
          <a:p>
            <a:pPr marL="139700" indent="0" algn="l">
              <a:buNone/>
            </a:pPr>
            <a:r>
              <a:rPr lang="fr-FR" dirty="0"/>
              <a:t>Idéation collective et silencieuse pour favoriser la créativité de chacun.</a:t>
            </a:r>
          </a:p>
        </p:txBody>
      </p:sp>
      <p:pic>
        <p:nvPicPr>
          <p:cNvPr id="5" name="Image 4" descr="Une image contenant texte, nombre, logiciel, Police&#10;&#10;Le contenu généré par l’IA peut être incorrect.">
            <a:extLst>
              <a:ext uri="{FF2B5EF4-FFF2-40B4-BE49-F238E27FC236}">
                <a16:creationId xmlns:a16="http://schemas.microsoft.com/office/drawing/2014/main" id="{06A53449-F6CB-B608-4AB2-BDC4F84696CF}"/>
              </a:ext>
            </a:extLst>
          </p:cNvPr>
          <p:cNvPicPr>
            <a:picLocks noChangeAspect="1"/>
          </p:cNvPicPr>
          <p:nvPr/>
        </p:nvPicPr>
        <p:blipFill>
          <a:blip r:embed="rId3"/>
          <a:stretch>
            <a:fillRect/>
          </a:stretch>
        </p:blipFill>
        <p:spPr>
          <a:xfrm>
            <a:off x="695097" y="1608864"/>
            <a:ext cx="7621000" cy="3335689"/>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37407887"/>
      </p:ext>
    </p:extLst>
  </p:cSld>
  <p:clrMapOvr>
    <a:masterClrMapping/>
  </p:clrMapOvr>
</p:sld>
</file>

<file path=ppt/theme/theme1.xml><?xml version="1.0" encoding="utf-8"?>
<a:theme xmlns:a="http://schemas.openxmlformats.org/drawingml/2006/main" name="South Korean Robotics &amp; AI History Lesson for College by Slidesgo">
  <a:themeElements>
    <a:clrScheme name="Simple Light">
      <a:dk1>
        <a:srgbClr val="434343"/>
      </a:dk1>
      <a:lt1>
        <a:srgbClr val="666666"/>
      </a:lt1>
      <a:dk2>
        <a:srgbClr val="C38382"/>
      </a:dk2>
      <a:lt2>
        <a:srgbClr val="D9A4A3"/>
      </a:lt2>
      <a:accent1>
        <a:srgbClr val="F7C4B1"/>
      </a:accent1>
      <a:accent2>
        <a:srgbClr val="E7A885"/>
      </a:accent2>
      <a:accent3>
        <a:srgbClr val="F2DDC7"/>
      </a:accent3>
      <a:accent4>
        <a:srgbClr val="A0A9B0"/>
      </a:accent4>
      <a:accent5>
        <a:srgbClr val="D0D1D5"/>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3858</TotalTime>
  <Words>378</Words>
  <Application>Microsoft Office PowerPoint</Application>
  <PresentationFormat>Affichage à l'écran (16:9)</PresentationFormat>
  <Paragraphs>43</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Cairo</vt:lpstr>
      <vt:lpstr>Cabin</vt:lpstr>
      <vt:lpstr>Bebas Neue</vt:lpstr>
      <vt:lpstr>Electrolize</vt:lpstr>
      <vt:lpstr>South Korean Robotics &amp; AI History Lesson for College by Slidesgo</vt:lpstr>
      <vt:lpstr>Présentation PowerPoint</vt:lpstr>
      <vt:lpstr>INTRODUCTION</vt:lpstr>
      <vt:lpstr>01</vt:lpstr>
      <vt:lpstr>Miro</vt:lpstr>
      <vt:lpstr>ASANA</vt:lpstr>
      <vt:lpstr>GITHUB</vt:lpstr>
      <vt:lpstr>Présentation PowerPoint</vt:lpstr>
      <vt:lpstr>Identification des utilisateurs :</vt:lpstr>
      <vt:lpstr>Brainwrinting: </vt:lpstr>
      <vt:lpstr>Workflow du projet </vt:lpstr>
      <vt:lpstr>Utilisation de protocoles réseau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du surajustement dans les réseaux de neurones artificiels</dc:title>
  <dc:creator>Anas El Ouarti</dc:creator>
  <cp:lastModifiedBy>BOUAOUICH ACHRAF</cp:lastModifiedBy>
  <cp:revision>121</cp:revision>
  <dcterms:modified xsi:type="dcterms:W3CDTF">2025-05-02T00:50:22Z</dcterms:modified>
</cp:coreProperties>
</file>