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350" r:id="rId2"/>
    <p:sldId id="502" r:id="rId3"/>
    <p:sldId id="847" r:id="rId4"/>
    <p:sldId id="864" r:id="rId5"/>
    <p:sldId id="867" r:id="rId6"/>
    <p:sldId id="865" r:id="rId7"/>
    <p:sldId id="866" r:id="rId8"/>
    <p:sldId id="848" r:id="rId9"/>
    <p:sldId id="850" r:id="rId10"/>
    <p:sldId id="851" r:id="rId11"/>
    <p:sldId id="852" r:id="rId12"/>
    <p:sldId id="853" r:id="rId13"/>
    <p:sldId id="854" r:id="rId14"/>
    <p:sldId id="849" r:id="rId15"/>
    <p:sldId id="855" r:id="rId16"/>
    <p:sldId id="856" r:id="rId17"/>
    <p:sldId id="869" r:id="rId18"/>
    <p:sldId id="857" r:id="rId19"/>
    <p:sldId id="858" r:id="rId20"/>
    <p:sldId id="859" r:id="rId21"/>
    <p:sldId id="868" r:id="rId22"/>
    <p:sldId id="871" r:id="rId23"/>
    <p:sldId id="873" r:id="rId24"/>
    <p:sldId id="860" r:id="rId25"/>
    <p:sldId id="874" r:id="rId26"/>
    <p:sldId id="894" r:id="rId27"/>
    <p:sldId id="884" r:id="rId28"/>
    <p:sldId id="877" r:id="rId29"/>
    <p:sldId id="882" r:id="rId30"/>
    <p:sldId id="883" r:id="rId31"/>
    <p:sldId id="895" r:id="rId32"/>
    <p:sldId id="896" r:id="rId33"/>
    <p:sldId id="897" r:id="rId34"/>
    <p:sldId id="898" r:id="rId35"/>
    <p:sldId id="885" r:id="rId36"/>
    <p:sldId id="886" r:id="rId37"/>
    <p:sldId id="887" r:id="rId38"/>
    <p:sldId id="888" r:id="rId39"/>
    <p:sldId id="890" r:id="rId40"/>
    <p:sldId id="891" r:id="rId41"/>
    <p:sldId id="893"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A00FF"/>
    <a:srgbClr val="008000"/>
    <a:srgbClr val="3F7F5F"/>
    <a:srgbClr val="00C87D"/>
    <a:srgbClr val="8FCDF9"/>
    <a:srgbClr val="8A6C5F"/>
    <a:srgbClr val="B59F83"/>
    <a:srgbClr val="924F08"/>
    <a:srgbClr val="4DDE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31"/>
    <p:restoredTop sz="92147" autoAdjust="0"/>
  </p:normalViewPr>
  <p:slideViewPr>
    <p:cSldViewPr>
      <p:cViewPr varScale="1">
        <p:scale>
          <a:sx n="63" d="100"/>
          <a:sy n="63" d="100"/>
        </p:scale>
        <p:origin x="1624" y="84"/>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notesViewPr>
    <p:cSldViewPr>
      <p:cViewPr varScale="1">
        <p:scale>
          <a:sx n="79" d="100"/>
          <a:sy n="79" d="100"/>
        </p:scale>
        <p:origin x="-23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1BE08D2-7F0B-4881-90EF-3439BF765A86}" type="datetimeFigureOut">
              <a:rPr lang="en-US" smtClean="0"/>
              <a:pPr/>
              <a:t>10/26/2018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6087AAF-86E2-4D41-94B4-7A7C93A709DA}" type="slidenum">
              <a:rPr lang="en-US" smtClean="0"/>
              <a:pPr/>
              <a:t>‹#›</a:t>
            </a:fld>
            <a:endParaRPr lang="en-US"/>
          </a:p>
        </p:txBody>
      </p:sp>
    </p:spTree>
    <p:extLst>
      <p:ext uri="{BB962C8B-B14F-4D97-AF65-F5344CB8AC3E}">
        <p14:creationId xmlns:p14="http://schemas.microsoft.com/office/powerpoint/2010/main" val="816723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9EF62B-C5BD-47BD-A2D2-CDB38D9E0BDD}" type="datetimeFigureOut">
              <a:rPr lang="en-US" smtClean="0"/>
              <a:pPr/>
              <a:t>10/26/2018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B6B967-5E32-43F2-A513-ADD5FB750B4C}" type="slidenum">
              <a:rPr lang="en-US" smtClean="0"/>
              <a:pPr/>
              <a:t>‹#›</a:t>
            </a:fld>
            <a:endParaRPr lang="en-US"/>
          </a:p>
        </p:txBody>
      </p:sp>
    </p:spTree>
    <p:extLst>
      <p:ext uri="{BB962C8B-B14F-4D97-AF65-F5344CB8AC3E}">
        <p14:creationId xmlns:p14="http://schemas.microsoft.com/office/powerpoint/2010/main" val="309843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B6B967-5E32-43F2-A513-ADD5FB750B4C}" type="slidenum">
              <a:rPr lang="en-US" smtClean="0"/>
              <a:pPr/>
              <a:t>1</a:t>
            </a:fld>
            <a:endParaRPr lang="en-US"/>
          </a:p>
        </p:txBody>
      </p:sp>
    </p:spTree>
    <p:extLst>
      <p:ext uri="{BB962C8B-B14F-4D97-AF65-F5344CB8AC3E}">
        <p14:creationId xmlns:p14="http://schemas.microsoft.com/office/powerpoint/2010/main" val="3776376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DA207FB9-F196-4C70-BDB2-E9A34DC59ADF}" type="slidenum">
              <a:rPr lang="en-US" smtClean="0"/>
              <a:pPr/>
              <a:t>4</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53009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1150938" y="692150"/>
            <a:ext cx="4556125" cy="3416300"/>
          </a:xfrm>
          <a:ln cap="flat"/>
        </p:spPr>
      </p:sp>
      <p:sp>
        <p:nvSpPr>
          <p:cNvPr id="5123"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290887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207B8-0510-B04D-A637-958755ED3723}" type="slidenum">
              <a:rPr lang="en-US" smtClean="0"/>
              <a:t>7</a:t>
            </a:fld>
            <a:endParaRPr lang="en-US"/>
          </a:p>
        </p:txBody>
      </p:sp>
    </p:spTree>
    <p:extLst>
      <p:ext uri="{BB962C8B-B14F-4D97-AF65-F5344CB8AC3E}">
        <p14:creationId xmlns:p14="http://schemas.microsoft.com/office/powerpoint/2010/main" val="1511999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panose="020B0604030504040204" pitchFamily="34" charset="0"/>
              </a:defRPr>
            </a:lvl1pPr>
            <a:lvl2pPr marL="742950" indent="-285750" defTabSz="966788" eaLnBrk="0" hangingPunct="0">
              <a:defRPr sz="2400">
                <a:solidFill>
                  <a:schemeClr val="tx1"/>
                </a:solidFill>
                <a:latin typeface="Tahoma" panose="020B0604030504040204" pitchFamily="34" charset="0"/>
              </a:defRPr>
            </a:lvl2pPr>
            <a:lvl3pPr marL="1143000" indent="-228600" defTabSz="966788" eaLnBrk="0" hangingPunct="0">
              <a:defRPr sz="2400">
                <a:solidFill>
                  <a:schemeClr val="tx1"/>
                </a:solidFill>
                <a:latin typeface="Tahoma" panose="020B0604030504040204" pitchFamily="34" charset="0"/>
              </a:defRPr>
            </a:lvl3pPr>
            <a:lvl4pPr marL="1600200" indent="-228600" defTabSz="966788" eaLnBrk="0" hangingPunct="0">
              <a:defRPr sz="2400">
                <a:solidFill>
                  <a:schemeClr val="tx1"/>
                </a:solidFill>
                <a:latin typeface="Tahoma" panose="020B0604030504040204" pitchFamily="34" charset="0"/>
              </a:defRPr>
            </a:lvl4pPr>
            <a:lvl5pPr marL="2057400" indent="-228600" defTabSz="966788" eaLnBrk="0" hangingPunct="0">
              <a:defRPr sz="2400">
                <a:solidFill>
                  <a:schemeClr val="tx1"/>
                </a:solidFill>
                <a:latin typeface="Tahoma" panose="020B0604030504040204" pitchFamily="34"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defRPr>
            </a:lvl9pPr>
          </a:lstStyle>
          <a:p>
            <a:fld id="{743DC9FB-35A3-44B9-8D28-3366BD9DE9C3}" type="slidenum">
              <a:rPr lang="en-US"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29" tIns="48665" rIns="97329" bIns="48665"/>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65101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panose="020B0604030504040204" pitchFamily="34" charset="0"/>
              </a:defRPr>
            </a:lvl1pPr>
            <a:lvl2pPr marL="742950" indent="-285750" defTabSz="966788" eaLnBrk="0" hangingPunct="0">
              <a:defRPr sz="2400">
                <a:solidFill>
                  <a:schemeClr val="tx1"/>
                </a:solidFill>
                <a:latin typeface="Tahoma" panose="020B0604030504040204" pitchFamily="34" charset="0"/>
              </a:defRPr>
            </a:lvl2pPr>
            <a:lvl3pPr marL="1143000" indent="-228600" defTabSz="966788" eaLnBrk="0" hangingPunct="0">
              <a:defRPr sz="2400">
                <a:solidFill>
                  <a:schemeClr val="tx1"/>
                </a:solidFill>
                <a:latin typeface="Tahoma" panose="020B0604030504040204" pitchFamily="34" charset="0"/>
              </a:defRPr>
            </a:lvl3pPr>
            <a:lvl4pPr marL="1600200" indent="-228600" defTabSz="966788" eaLnBrk="0" hangingPunct="0">
              <a:defRPr sz="2400">
                <a:solidFill>
                  <a:schemeClr val="tx1"/>
                </a:solidFill>
                <a:latin typeface="Tahoma" panose="020B0604030504040204" pitchFamily="34" charset="0"/>
              </a:defRPr>
            </a:lvl4pPr>
            <a:lvl5pPr marL="2057400" indent="-228600" defTabSz="966788" eaLnBrk="0" hangingPunct="0">
              <a:defRPr sz="2400">
                <a:solidFill>
                  <a:schemeClr val="tx1"/>
                </a:solidFill>
                <a:latin typeface="Tahoma" panose="020B0604030504040204" pitchFamily="34"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defRPr>
            </a:lvl9pPr>
          </a:lstStyle>
          <a:p>
            <a:fld id="{E4D79770-00CD-49D7-8806-EB8B07741EDE}"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29" tIns="48665" rIns="97329" bIns="48665"/>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17016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560320"/>
            <a:ext cx="8229600" cy="2029968"/>
          </a:xfrm>
          <a:noFill/>
        </p:spPr>
        <p:txBody>
          <a:bodyPr lIns="0" rIns="0" anchor="t"/>
          <a:lstStyle>
            <a:lvl1pPr algn="l">
              <a:defRPr b="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57200" y="4846320"/>
            <a:ext cx="8229600" cy="612648"/>
          </a:xfrm>
        </p:spPr>
        <p:txBody>
          <a:bodyPr lIns="0" tIns="0" rIns="0" bIns="0">
            <a:noAutofit/>
          </a:bodyPr>
          <a:lstStyle>
            <a:lvl1pPr marL="0" indent="0" algn="l">
              <a:buNone/>
              <a:defRPr sz="4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67" y="304800"/>
            <a:ext cx="9051957" cy="1989667"/>
          </a:xfrm>
          <a:prstGeom prst="rect">
            <a:avLst/>
          </a:prstGeom>
        </p:spPr>
      </p:pic>
    </p:spTree>
    <p:extLst>
      <p:ext uri="{BB962C8B-B14F-4D97-AF65-F5344CB8AC3E}">
        <p14:creationId xmlns:p14="http://schemas.microsoft.com/office/powerpoint/2010/main" val="198420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defRPr b="0" baseline="0">
                <a:solidFill>
                  <a:schemeClr val="bg1"/>
                </a:solidFill>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0" y="612648"/>
            <a:ext cx="9144000" cy="6245352"/>
          </a:xfrm>
        </p:spPr>
        <p:txBody>
          <a:bodyPr rIns="347472"/>
          <a:lstStyle>
            <a:lvl1pPr marL="342900" indent="-342900">
              <a:spcBef>
                <a:spcPts val="1200"/>
              </a:spcBef>
              <a:buClr>
                <a:srgbClr val="A28448"/>
              </a:buClr>
              <a:buFont typeface="Arial" pitchFamily="34" charset="0"/>
              <a:buChar char="•"/>
              <a:defRPr/>
            </a:lvl1pPr>
            <a:lvl2pPr marL="742950" indent="-285750">
              <a:buClr>
                <a:srgbClr val="A28448"/>
              </a:buClr>
              <a:buFont typeface="Arial" pitchFamily="34" charset="0"/>
              <a:buChar char="•"/>
              <a:defRPr/>
            </a:lvl2pPr>
            <a:lvl3pPr marL="1143000" indent="-228600">
              <a:buClr>
                <a:srgbClr val="A28448"/>
              </a:buClr>
              <a:buFont typeface="Arial" pitchFamily="34" charset="0"/>
              <a:buChar char="•"/>
              <a:defRPr/>
            </a:lvl3pPr>
            <a:lvl4pPr marL="1600200" indent="-228600">
              <a:buClr>
                <a:srgbClr val="A28448"/>
              </a:buClr>
              <a:buFont typeface="Arial" pitchFamily="34" charset="0"/>
              <a:buChar char="•"/>
              <a:defRPr/>
            </a:lvl4pPr>
            <a:lvl5pPr marL="2057400" indent="-228600">
              <a:buClr>
                <a:srgbClr val="A28448"/>
              </a:buCl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2266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noFill/>
        </p:spPr>
        <p:txBody>
          <a:bodyPr anchor="t"/>
          <a:lstStyle>
            <a:lvl1pPr algn="l">
              <a:defRPr sz="4000" b="0" cap="none" baseline="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Title 1"/>
          <p:cNvSpPr txBox="1">
            <a:spLocks/>
          </p:cNvSpPr>
          <p:nvPr userDrawn="1"/>
        </p:nvSpPr>
        <p:spPr>
          <a:xfrm>
            <a:off x="0" y="0"/>
            <a:ext cx="9144000" cy="612648"/>
          </a:xfrm>
          <a:prstGeom prst="rect">
            <a:avLst/>
          </a:prstGeom>
          <a:solidFill>
            <a:schemeClr val="tx2"/>
          </a:solidFill>
        </p:spPr>
        <p:txBody>
          <a:bodyPr vert="horz" lIns="91440" tIns="0" rIns="91440" bIns="0" rtlCol="0" anchor="t" anchorCtr="0">
            <a:noAutofit/>
          </a:bodyPr>
          <a:lstStyle>
            <a:lvl1pPr algn="l" defTabSz="914400" rtl="0" eaLnBrk="1" latinLnBrk="0" hangingPunct="1">
              <a:spcBef>
                <a:spcPct val="0"/>
              </a:spcBef>
              <a:buNone/>
              <a:defRPr sz="4000" b="0" kern="0" cap="none" baseline="0">
                <a:solidFill>
                  <a:schemeClr val="tx1"/>
                </a:solidFill>
                <a:latin typeface="+mn-lt"/>
                <a:ea typeface="+mj-ea"/>
                <a:cs typeface="+mj-cs"/>
              </a:defRPr>
            </a:lvl1pPr>
          </a:lstStyle>
          <a:p>
            <a:endParaRPr lang="en-US" dirty="0"/>
          </a:p>
        </p:txBody>
      </p:sp>
    </p:spTree>
    <p:extLst>
      <p:ext uri="{BB962C8B-B14F-4D97-AF65-F5344CB8AC3E}">
        <p14:creationId xmlns:p14="http://schemas.microsoft.com/office/powerpoint/2010/main" val="786883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612648"/>
            <a:ext cx="4495800" cy="6245352"/>
          </a:xfrm>
        </p:spPr>
        <p:txBody>
          <a:bodyPr/>
          <a:lstStyle>
            <a:lvl1pPr>
              <a:buClr>
                <a:srgbClr val="A28448"/>
              </a:buClr>
              <a:defRPr sz="2800"/>
            </a:lvl1pPr>
            <a:lvl2pPr>
              <a:buClr>
                <a:srgbClr val="A28448"/>
              </a:buClr>
              <a:defRPr sz="2400"/>
            </a:lvl2pPr>
            <a:lvl3pPr>
              <a:buClr>
                <a:srgbClr val="A28448"/>
              </a:buClr>
              <a:defRPr sz="2000"/>
            </a:lvl3pPr>
            <a:lvl4pPr>
              <a:buClr>
                <a:srgbClr val="A28448"/>
              </a:buClr>
              <a:defRPr sz="1800"/>
            </a:lvl4pPr>
            <a:lvl5pPr>
              <a:buClr>
                <a:srgbClr val="A28448"/>
              </a:buCl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12648"/>
            <a:ext cx="4495800" cy="6245352"/>
          </a:xfrm>
        </p:spPr>
        <p:txBody>
          <a:bodyPr/>
          <a:lstStyle>
            <a:lvl1pPr>
              <a:buClr>
                <a:srgbClr val="A28448"/>
              </a:buClr>
              <a:defRPr sz="2800"/>
            </a:lvl1pPr>
            <a:lvl2pPr>
              <a:buClr>
                <a:srgbClr val="A28448"/>
              </a:buClr>
              <a:defRPr sz="2400"/>
            </a:lvl2pPr>
            <a:lvl3pPr>
              <a:buClr>
                <a:srgbClr val="A28448"/>
              </a:buClr>
              <a:defRPr sz="2000"/>
            </a:lvl3pPr>
            <a:lvl4pPr>
              <a:buClr>
                <a:srgbClr val="A28448"/>
              </a:buClr>
              <a:defRPr sz="1800"/>
            </a:lvl4pPr>
            <a:lvl5pPr>
              <a:buClr>
                <a:srgbClr val="A28448"/>
              </a:buCl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241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1024409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85358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12648"/>
          </a:xfrm>
          <a:prstGeom prst="rect">
            <a:avLst/>
          </a:prstGeom>
          <a:solidFill>
            <a:schemeClr val="tx2"/>
          </a:solidFill>
        </p:spPr>
        <p:txBody>
          <a:bodyPr vert="horz" lIns="91440" tIns="0" rIns="9144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0" y="609600"/>
            <a:ext cx="9144000" cy="6248400"/>
          </a:xfrm>
          <a:prstGeom prst="rect">
            <a:avLst/>
          </a:prstGeom>
        </p:spPr>
        <p:txBody>
          <a:bodyPr vert="horz" lIns="91440" tIns="91440" rIns="347472" bIns="9144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7167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Lst>
  <p:hf sldNum="0" hdr="0" ftr="0" dt="0"/>
  <p:txStyles>
    <p:titleStyle>
      <a:lvl1pPr algn="l" defTabSz="914400" rtl="0" eaLnBrk="1" latinLnBrk="0" hangingPunct="1">
        <a:spcBef>
          <a:spcPct val="0"/>
        </a:spcBef>
        <a:buNone/>
        <a:defRPr sz="4400" b="0" kern="0" baseline="0">
          <a:solidFill>
            <a:schemeClr val="bg1"/>
          </a:solidFill>
          <a:latin typeface="+mn-lt"/>
          <a:ea typeface="+mj-ea"/>
          <a:cs typeface="+mj-cs"/>
        </a:defRPr>
      </a:lvl1pPr>
    </p:titleStyle>
    <p:bodyStyle>
      <a:lvl1pPr marL="342900" indent="-342900" algn="just" defTabSz="914400" rtl="0" eaLnBrk="1" latinLnBrk="0" hangingPunct="1">
        <a:spcBef>
          <a:spcPts val="1200"/>
        </a:spcBef>
        <a:buClr>
          <a:schemeClr val="accent2">
            <a:lumMod val="50000"/>
          </a:schemeClr>
        </a:buClr>
        <a:buFont typeface="Arial" pitchFamily="34" charset="0"/>
        <a:buChar char="•"/>
        <a:defRPr sz="3200" kern="1200">
          <a:solidFill>
            <a:schemeClr val="tx1"/>
          </a:solidFill>
          <a:latin typeface="+mn-lt"/>
          <a:ea typeface="+mn-ea"/>
          <a:cs typeface="+mn-cs"/>
        </a:defRPr>
      </a:lvl1pPr>
      <a:lvl2pPr marL="742950" indent="-285750" algn="just" defTabSz="914400" rtl="0" eaLnBrk="1" latinLnBrk="0" hangingPunct="1">
        <a:spcBef>
          <a:spcPts val="0"/>
        </a:spcBef>
        <a:buClr>
          <a:schemeClr val="accent2">
            <a:lumMod val="50000"/>
          </a:schemeClr>
        </a:buClr>
        <a:buFont typeface="Arial" pitchFamily="34" charset="0"/>
        <a:buChar char="•"/>
        <a:defRPr sz="2800" kern="1200">
          <a:solidFill>
            <a:schemeClr val="tx1"/>
          </a:solidFill>
          <a:latin typeface="+mn-lt"/>
          <a:ea typeface="+mn-ea"/>
          <a:cs typeface="+mn-cs"/>
        </a:defRPr>
      </a:lvl2pPr>
      <a:lvl3pPr marL="1143000" indent="-228600" algn="just" defTabSz="914400" rtl="0" eaLnBrk="1" latinLnBrk="0" hangingPunct="1">
        <a:spcBef>
          <a:spcPts val="0"/>
        </a:spcBef>
        <a:buClr>
          <a:schemeClr val="accent2">
            <a:lumMod val="50000"/>
          </a:schemeClr>
        </a:buClr>
        <a:buFont typeface="Arial" pitchFamily="34" charset="0"/>
        <a:buChar char="•"/>
        <a:defRPr sz="2400" kern="1200">
          <a:solidFill>
            <a:schemeClr val="tx1"/>
          </a:solidFill>
          <a:latin typeface="+mn-lt"/>
          <a:ea typeface="+mn-ea"/>
          <a:cs typeface="+mn-cs"/>
        </a:defRPr>
      </a:lvl3pPr>
      <a:lvl4pPr marL="1600200" indent="-228600" algn="just" defTabSz="914400" rtl="0" eaLnBrk="1" latinLnBrk="0" hangingPunct="1">
        <a:spcBef>
          <a:spcPts val="0"/>
        </a:spcBef>
        <a:buClr>
          <a:schemeClr val="accent2">
            <a:lumMod val="50000"/>
          </a:schemeClr>
        </a:buClr>
        <a:buFont typeface="Arial" pitchFamily="34" charset="0"/>
        <a:buChar char="•"/>
        <a:defRPr sz="2000" kern="1200">
          <a:solidFill>
            <a:schemeClr val="tx1"/>
          </a:solidFill>
          <a:latin typeface="+mn-lt"/>
          <a:ea typeface="+mn-ea"/>
          <a:cs typeface="+mn-cs"/>
        </a:defRPr>
      </a:lvl4pPr>
      <a:lvl5pPr marL="2057400" indent="-228600" algn="just" defTabSz="914400" rtl="0" eaLnBrk="1" latinLnBrk="0" hangingPunct="1">
        <a:spcBef>
          <a:spcPts val="0"/>
        </a:spcBef>
        <a:buClr>
          <a:schemeClr val="accent2">
            <a:lumMod val="50000"/>
          </a:schemeClr>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s3281-01/lectur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3352800"/>
            <a:ext cx="8229600" cy="1981200"/>
          </a:xfrm>
        </p:spPr>
        <p:txBody>
          <a:bodyPr/>
          <a:lstStyle/>
          <a:p>
            <a:pPr algn="ctr"/>
            <a:r>
              <a:rPr lang="en-US" sz="3600" dirty="0"/>
              <a:t>CS 3281- Operating Systems</a:t>
            </a:r>
            <a:r>
              <a:rPr lang="en-US" dirty="0"/>
              <a:t/>
            </a:r>
            <a:br>
              <a:rPr lang="en-US" dirty="0"/>
            </a:br>
            <a:r>
              <a:rPr lang="en-US" dirty="0" smtClean="0"/>
              <a:t>Inter Process Communication (IPC): Socket</a:t>
            </a:r>
            <a:endParaRPr lang="en-US" dirty="0"/>
          </a:p>
        </p:txBody>
      </p:sp>
      <p:sp>
        <p:nvSpPr>
          <p:cNvPr id="2" name="Rectangle 1"/>
          <p:cNvSpPr/>
          <p:nvPr/>
        </p:nvSpPr>
        <p:spPr>
          <a:xfrm>
            <a:off x="0" y="304800"/>
            <a:ext cx="9144000" cy="1999488"/>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9504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3" descr="Rectangle: Click to edit Master text styles&#10;Second level&#10;Third level&#10;Fourth level&#10;Fifth level"/>
          <p:cNvSpPr>
            <a:spLocks noGrp="1" noChangeArrowheads="1"/>
          </p:cNvSpPr>
          <p:nvPr>
            <p:ph type="body" idx="1"/>
          </p:nvPr>
        </p:nvSpPr>
        <p:spPr>
          <a:xfrm>
            <a:off x="152400" y="914400"/>
            <a:ext cx="8610600" cy="4876800"/>
          </a:xfrm>
          <a:noFill/>
        </p:spPr>
        <p:txBody>
          <a:bodyPr lIns="92075" tIns="46038" rIns="92075" bIns="46038">
            <a:normAutofit fontScale="92500" lnSpcReduction="10000"/>
          </a:bodyPr>
          <a:lstStyle/>
          <a:p>
            <a:pPr eaLnBrk="1" hangingPunct="1"/>
            <a:r>
              <a:rPr lang="en-US" altLang="en-US" dirty="0" smtClean="0"/>
              <a:t>What if wanted to communicate between processes that have no common ancestor?  Answer: sockets</a:t>
            </a:r>
          </a:p>
          <a:p>
            <a:pPr eaLnBrk="1" hangingPunct="1"/>
            <a:endParaRPr lang="en-US" altLang="en-US" dirty="0" smtClean="0"/>
          </a:p>
          <a:p>
            <a:pPr eaLnBrk="1" hangingPunct="1"/>
            <a:r>
              <a:rPr lang="en-US" altLang="en-US" dirty="0" smtClean="0"/>
              <a:t>IPC for processes that are not necessarily on the same host.</a:t>
            </a:r>
          </a:p>
          <a:p>
            <a:pPr eaLnBrk="1" hangingPunct="1"/>
            <a:endParaRPr lang="en-US" altLang="en-US" dirty="0" smtClean="0"/>
          </a:p>
          <a:p>
            <a:pPr eaLnBrk="1" hangingPunct="1"/>
            <a:r>
              <a:rPr lang="en-US" altLang="en-US" dirty="0" smtClean="0"/>
              <a:t>Sockets use names to refer to one another. </a:t>
            </a:r>
          </a:p>
          <a:p>
            <a:pPr eaLnBrk="1" hangingPunct="1"/>
            <a:endParaRPr lang="en-US" altLang="en-US" dirty="0" smtClean="0"/>
          </a:p>
          <a:p>
            <a:pPr eaLnBrk="1" hangingPunct="1"/>
            <a:r>
              <a:rPr lang="en-US" altLang="en-US" dirty="0" smtClean="0"/>
              <a:t>Means of network IO.</a:t>
            </a:r>
          </a:p>
        </p:txBody>
      </p:sp>
      <p:sp>
        <p:nvSpPr>
          <p:cNvPr id="2" name="Title 1"/>
          <p:cNvSpPr>
            <a:spLocks noGrp="1"/>
          </p:cNvSpPr>
          <p:nvPr>
            <p:ph type="title"/>
          </p:nvPr>
        </p:nvSpPr>
        <p:spPr/>
        <p:txBody>
          <a:bodyPr/>
          <a:lstStyle/>
          <a:p>
            <a:r>
              <a:rPr lang="en-US" altLang="en-US" dirty="0"/>
              <a:t>IPC using </a:t>
            </a:r>
            <a:r>
              <a:rPr lang="en-US" altLang="en-US" dirty="0" smtClean="0"/>
              <a:t>Sockets</a:t>
            </a:r>
            <a:endParaRPr lang="en-US" dirty="0"/>
          </a:p>
        </p:txBody>
      </p:sp>
    </p:spTree>
    <p:extLst>
      <p:ext uri="{BB962C8B-B14F-4D97-AF65-F5344CB8AC3E}">
        <p14:creationId xmlns:p14="http://schemas.microsoft.com/office/powerpoint/2010/main" val="18651615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pPr eaLnBrk="1" hangingPunct="1"/>
            <a:r>
              <a:rPr lang="en-US" altLang="en-US" smtClean="0"/>
              <a:t>What are sockets? </a:t>
            </a:r>
          </a:p>
        </p:txBody>
      </p:sp>
      <p:sp>
        <p:nvSpPr>
          <p:cNvPr id="8198"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lnSpc>
                <a:spcPct val="90000"/>
              </a:lnSpc>
            </a:pPr>
            <a:r>
              <a:rPr lang="en-US" altLang="en-US" dirty="0" smtClean="0"/>
              <a:t>Socket is an abstraction for an end point of communication that can be manipulated with a file descriptor.</a:t>
            </a:r>
          </a:p>
          <a:p>
            <a:pPr eaLnBrk="1" hangingPunct="1">
              <a:lnSpc>
                <a:spcPct val="90000"/>
              </a:lnSpc>
            </a:pPr>
            <a:r>
              <a:rPr lang="en-US" altLang="en-US" dirty="0" smtClean="0"/>
              <a:t>It is an abstract object from which messages are sent and received.</a:t>
            </a:r>
          </a:p>
          <a:p>
            <a:pPr eaLnBrk="1" hangingPunct="1">
              <a:lnSpc>
                <a:spcPct val="90000"/>
              </a:lnSpc>
            </a:pPr>
            <a:r>
              <a:rPr lang="en-US" altLang="en-US" dirty="0" smtClean="0"/>
              <a:t>Sockets are created within a communication domain just as files are created within a file system.</a:t>
            </a:r>
          </a:p>
          <a:p>
            <a:pPr eaLnBrk="1" hangingPunct="1">
              <a:lnSpc>
                <a:spcPct val="90000"/>
              </a:lnSpc>
            </a:pPr>
            <a:r>
              <a:rPr lang="en-US" altLang="en-US" dirty="0" smtClean="0"/>
              <a:t>A communication domain is an abstraction introduced to bundle common properties of processes communicating through sockets. Example: UNIX domain, internet domain.</a:t>
            </a:r>
          </a:p>
        </p:txBody>
      </p:sp>
    </p:spTree>
    <p:extLst>
      <p:ext uri="{BB962C8B-B14F-4D97-AF65-F5344CB8AC3E}">
        <p14:creationId xmlns:p14="http://schemas.microsoft.com/office/powerpoint/2010/main" val="3606254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en-GB" altLang="en-US" smtClean="0"/>
              <a:t/>
            </a:r>
            <a:br>
              <a:rPr lang="en-GB" altLang="en-US" smtClean="0"/>
            </a:br>
            <a:r>
              <a:rPr lang="en-GB" altLang="en-US" smtClean="0"/>
              <a:t>Sockets and ports</a:t>
            </a:r>
          </a:p>
        </p:txBody>
      </p:sp>
      <p:grpSp>
        <p:nvGrpSpPr>
          <p:cNvPr id="9222" name="Group 3"/>
          <p:cNvGrpSpPr>
            <a:grpSpLocks/>
          </p:cNvGrpSpPr>
          <p:nvPr/>
        </p:nvGrpSpPr>
        <p:grpSpPr bwMode="auto">
          <a:xfrm>
            <a:off x="508000" y="2536825"/>
            <a:ext cx="7917836" cy="2662238"/>
            <a:chOff x="347" y="1598"/>
            <a:chExt cx="5403" cy="1677"/>
          </a:xfrm>
        </p:grpSpPr>
        <p:sp>
          <p:nvSpPr>
            <p:cNvPr id="9223" name="Rectangle 4"/>
            <p:cNvSpPr>
              <a:spLocks noChangeArrowheads="1"/>
            </p:cNvSpPr>
            <p:nvPr/>
          </p:nvSpPr>
          <p:spPr bwMode="auto">
            <a:xfrm>
              <a:off x="567" y="1598"/>
              <a:ext cx="1441" cy="127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224" name="Rectangle 5"/>
            <p:cNvSpPr>
              <a:spLocks noChangeArrowheads="1"/>
            </p:cNvSpPr>
            <p:nvPr/>
          </p:nvSpPr>
          <p:spPr bwMode="auto">
            <a:xfrm>
              <a:off x="567" y="1598"/>
              <a:ext cx="1458" cy="1288"/>
            </a:xfrm>
            <a:prstGeom prst="rect">
              <a:avLst/>
            </a:prstGeom>
            <a:noFill/>
            <a:ln w="3968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225" name="Oval 6"/>
            <p:cNvSpPr>
              <a:spLocks noChangeArrowheads="1"/>
            </p:cNvSpPr>
            <p:nvPr/>
          </p:nvSpPr>
          <p:spPr bwMode="auto">
            <a:xfrm>
              <a:off x="720" y="1801"/>
              <a:ext cx="1136" cy="848"/>
            </a:xfrm>
            <a:prstGeom prst="ellipse">
              <a:avLst/>
            </a:prstGeom>
            <a:solidFill>
              <a:srgbClr val="FFFFFF"/>
            </a:solidFill>
            <a:ln w="39688">
              <a:solidFill>
                <a:srgbClr val="FFDC99"/>
              </a:solidFill>
              <a:round/>
              <a:headEnd/>
              <a:tailE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226" name="Rectangle 7"/>
            <p:cNvSpPr>
              <a:spLocks noChangeArrowheads="1"/>
            </p:cNvSpPr>
            <p:nvPr/>
          </p:nvSpPr>
          <p:spPr bwMode="auto">
            <a:xfrm>
              <a:off x="2861" y="2249"/>
              <a:ext cx="55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700">
                  <a:solidFill>
                    <a:srgbClr val="000000"/>
                  </a:solidFill>
                  <a:latin typeface="Arial" panose="020B0604020202020204" pitchFamily="34" charset="0"/>
                </a:rPr>
                <a:t>message</a:t>
              </a:r>
              <a:endParaRPr lang="en-GB" altLang="en-US">
                <a:latin typeface="Times" panose="02020603050405020304" pitchFamily="18" charset="0"/>
              </a:endParaRPr>
            </a:p>
          </p:txBody>
        </p:sp>
        <p:sp>
          <p:nvSpPr>
            <p:cNvPr id="9227" name="Rectangle 8"/>
            <p:cNvSpPr>
              <a:spLocks noChangeArrowheads="1"/>
            </p:cNvSpPr>
            <p:nvPr/>
          </p:nvSpPr>
          <p:spPr bwMode="auto">
            <a:xfrm>
              <a:off x="3173" y="1775"/>
              <a:ext cx="69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700">
                  <a:solidFill>
                    <a:srgbClr val="000000"/>
                  </a:solidFill>
                  <a:latin typeface="Arial" panose="020B0604020202020204" pitchFamily="34" charset="0"/>
                </a:rPr>
                <a:t>agreed port</a:t>
              </a:r>
              <a:endParaRPr lang="en-GB" altLang="en-US">
                <a:latin typeface="Times" panose="02020603050405020304" pitchFamily="18" charset="0"/>
              </a:endParaRPr>
            </a:p>
          </p:txBody>
        </p:sp>
        <p:sp>
          <p:nvSpPr>
            <p:cNvPr id="9228" name="Rectangle 9"/>
            <p:cNvSpPr>
              <a:spLocks noChangeArrowheads="1"/>
            </p:cNvSpPr>
            <p:nvPr/>
          </p:nvSpPr>
          <p:spPr bwMode="auto">
            <a:xfrm>
              <a:off x="4111" y="1598"/>
              <a:ext cx="1441" cy="127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229" name="Rectangle 10"/>
            <p:cNvSpPr>
              <a:spLocks noChangeArrowheads="1"/>
            </p:cNvSpPr>
            <p:nvPr/>
          </p:nvSpPr>
          <p:spPr bwMode="auto">
            <a:xfrm>
              <a:off x="4111" y="1598"/>
              <a:ext cx="1458" cy="1288"/>
            </a:xfrm>
            <a:prstGeom prst="rect">
              <a:avLst/>
            </a:prstGeom>
            <a:noFill/>
            <a:ln w="3968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230" name="Oval 11"/>
            <p:cNvSpPr>
              <a:spLocks noChangeArrowheads="1"/>
            </p:cNvSpPr>
            <p:nvPr/>
          </p:nvSpPr>
          <p:spPr bwMode="auto">
            <a:xfrm>
              <a:off x="4263" y="1801"/>
              <a:ext cx="1136" cy="848"/>
            </a:xfrm>
            <a:prstGeom prst="ellipse">
              <a:avLst/>
            </a:prstGeom>
            <a:solidFill>
              <a:srgbClr val="FFFFFF"/>
            </a:solidFill>
            <a:ln w="39688">
              <a:solidFill>
                <a:srgbClr val="FFDC99"/>
              </a:solidFill>
              <a:round/>
              <a:headEnd/>
              <a:tailE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231" name="Arc 12"/>
            <p:cNvSpPr>
              <a:spLocks/>
            </p:cNvSpPr>
            <p:nvPr/>
          </p:nvSpPr>
          <p:spPr bwMode="auto">
            <a:xfrm>
              <a:off x="2008" y="1818"/>
              <a:ext cx="86" cy="85"/>
            </a:xfrm>
            <a:custGeom>
              <a:avLst/>
              <a:gdLst>
                <a:gd name="T0" fmla="*/ 0 w 21858"/>
                <a:gd name="T1" fmla="*/ 0 h 21600"/>
                <a:gd name="T2" fmla="*/ 86 w 21858"/>
                <a:gd name="T3" fmla="*/ 85 h 21600"/>
                <a:gd name="T4" fmla="*/ 1 w 21858"/>
                <a:gd name="T5" fmla="*/ 85 h 21600"/>
                <a:gd name="T6" fmla="*/ 0 60000 65536"/>
                <a:gd name="T7" fmla="*/ 0 60000 65536"/>
                <a:gd name="T8" fmla="*/ 0 60000 65536"/>
                <a:gd name="T9" fmla="*/ 0 w 21858"/>
                <a:gd name="T10" fmla="*/ 0 h 21600"/>
                <a:gd name="T11" fmla="*/ 21858 w 21858"/>
                <a:gd name="T12" fmla="*/ 21600 h 21600"/>
              </a:gdLst>
              <a:ahLst/>
              <a:cxnLst>
                <a:cxn ang="T6">
                  <a:pos x="T0" y="T1"/>
                </a:cxn>
                <a:cxn ang="T7">
                  <a:pos x="T2" y="T3"/>
                </a:cxn>
                <a:cxn ang="T8">
                  <a:pos x="T4" y="T5"/>
                </a:cxn>
              </a:cxnLst>
              <a:rect l="T9" t="T10" r="T11" b="T12"/>
              <a:pathLst>
                <a:path w="21858" h="21600" fill="none" extrusionOk="0">
                  <a:moveTo>
                    <a:pt x="-1" y="1"/>
                  </a:moveTo>
                  <a:cubicBezTo>
                    <a:pt x="85" y="0"/>
                    <a:pt x="171" y="-1"/>
                    <a:pt x="258" y="0"/>
                  </a:cubicBezTo>
                  <a:cubicBezTo>
                    <a:pt x="12187" y="0"/>
                    <a:pt x="21858" y="9670"/>
                    <a:pt x="21858" y="21600"/>
                  </a:cubicBezTo>
                </a:path>
                <a:path w="21858" h="21600" stroke="0" extrusionOk="0">
                  <a:moveTo>
                    <a:pt x="-1" y="1"/>
                  </a:moveTo>
                  <a:cubicBezTo>
                    <a:pt x="85" y="0"/>
                    <a:pt x="171" y="-1"/>
                    <a:pt x="258" y="0"/>
                  </a:cubicBezTo>
                  <a:cubicBezTo>
                    <a:pt x="12187" y="0"/>
                    <a:pt x="21858" y="9670"/>
                    <a:pt x="21858" y="21600"/>
                  </a:cubicBezTo>
                  <a:lnTo>
                    <a:pt x="258" y="21600"/>
                  </a:lnTo>
                  <a:close/>
                </a:path>
              </a:pathLst>
            </a:custGeom>
            <a:solidFill>
              <a:srgbClr val="FFFFFF"/>
            </a:solidFill>
            <a:ln w="39688">
              <a:solidFill>
                <a:srgbClr val="000000"/>
              </a:solidFill>
              <a:round/>
              <a:headEnd/>
              <a:tailEnd/>
            </a:ln>
          </p:spPr>
          <p:txBody>
            <a:bodyPr/>
            <a:lstStyle/>
            <a:p>
              <a:endParaRPr lang="en-US"/>
            </a:p>
          </p:txBody>
        </p:sp>
        <p:sp>
          <p:nvSpPr>
            <p:cNvPr id="9232" name="Arc 13"/>
            <p:cNvSpPr>
              <a:spLocks/>
            </p:cNvSpPr>
            <p:nvPr/>
          </p:nvSpPr>
          <p:spPr bwMode="auto">
            <a:xfrm>
              <a:off x="2008" y="1903"/>
              <a:ext cx="86" cy="85"/>
            </a:xfrm>
            <a:custGeom>
              <a:avLst/>
              <a:gdLst>
                <a:gd name="T0" fmla="*/ 86 w 21858"/>
                <a:gd name="T1" fmla="*/ 0 h 21600"/>
                <a:gd name="T2" fmla="*/ 0 w 21858"/>
                <a:gd name="T3" fmla="*/ 85 h 21600"/>
                <a:gd name="T4" fmla="*/ 1 w 21858"/>
                <a:gd name="T5" fmla="*/ 0 h 21600"/>
                <a:gd name="T6" fmla="*/ 0 60000 65536"/>
                <a:gd name="T7" fmla="*/ 0 60000 65536"/>
                <a:gd name="T8" fmla="*/ 0 60000 65536"/>
                <a:gd name="T9" fmla="*/ 0 w 21858"/>
                <a:gd name="T10" fmla="*/ 0 h 21600"/>
                <a:gd name="T11" fmla="*/ 21858 w 21858"/>
                <a:gd name="T12" fmla="*/ 21600 h 21600"/>
              </a:gdLst>
              <a:ahLst/>
              <a:cxnLst>
                <a:cxn ang="T6">
                  <a:pos x="T0" y="T1"/>
                </a:cxn>
                <a:cxn ang="T7">
                  <a:pos x="T2" y="T3"/>
                </a:cxn>
                <a:cxn ang="T8">
                  <a:pos x="T4" y="T5"/>
                </a:cxn>
              </a:cxnLst>
              <a:rect l="T9" t="T10" r="T11" b="T12"/>
              <a:pathLst>
                <a:path w="21858" h="21600" fill="none" extrusionOk="0">
                  <a:moveTo>
                    <a:pt x="21858" y="0"/>
                  </a:moveTo>
                  <a:cubicBezTo>
                    <a:pt x="21858" y="11929"/>
                    <a:pt x="12187" y="21600"/>
                    <a:pt x="258" y="21600"/>
                  </a:cubicBezTo>
                  <a:cubicBezTo>
                    <a:pt x="171" y="21600"/>
                    <a:pt x="85" y="21599"/>
                    <a:pt x="-1" y="21598"/>
                  </a:cubicBezTo>
                </a:path>
                <a:path w="21858" h="21600" stroke="0" extrusionOk="0">
                  <a:moveTo>
                    <a:pt x="21858" y="0"/>
                  </a:moveTo>
                  <a:cubicBezTo>
                    <a:pt x="21858" y="11929"/>
                    <a:pt x="12187" y="21600"/>
                    <a:pt x="258" y="21600"/>
                  </a:cubicBezTo>
                  <a:cubicBezTo>
                    <a:pt x="171" y="21600"/>
                    <a:pt x="85" y="21599"/>
                    <a:pt x="-1" y="21598"/>
                  </a:cubicBezTo>
                  <a:lnTo>
                    <a:pt x="258" y="0"/>
                  </a:lnTo>
                  <a:close/>
                </a:path>
              </a:pathLst>
            </a:custGeom>
            <a:solidFill>
              <a:srgbClr val="FFFFFF"/>
            </a:solidFill>
            <a:ln w="39688">
              <a:solidFill>
                <a:srgbClr val="000000"/>
              </a:solidFill>
              <a:round/>
              <a:headEnd/>
              <a:tailEnd/>
            </a:ln>
          </p:spPr>
          <p:txBody>
            <a:bodyPr/>
            <a:lstStyle/>
            <a:p>
              <a:endParaRPr lang="en-US"/>
            </a:p>
          </p:txBody>
        </p:sp>
        <p:sp>
          <p:nvSpPr>
            <p:cNvPr id="9233" name="Line 14"/>
            <p:cNvSpPr>
              <a:spLocks noChangeShapeType="1"/>
            </p:cNvSpPr>
            <p:nvPr/>
          </p:nvSpPr>
          <p:spPr bwMode="auto">
            <a:xfrm>
              <a:off x="1991" y="1835"/>
              <a:ext cx="1" cy="1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4" name="Arc 15"/>
            <p:cNvSpPr>
              <a:spLocks/>
            </p:cNvSpPr>
            <p:nvPr/>
          </p:nvSpPr>
          <p:spPr bwMode="auto">
            <a:xfrm>
              <a:off x="2008" y="2615"/>
              <a:ext cx="85" cy="85"/>
            </a:xfrm>
            <a:custGeom>
              <a:avLst/>
              <a:gdLst>
                <a:gd name="T0" fmla="*/ 0 w 21852"/>
                <a:gd name="T1" fmla="*/ 0 h 21600"/>
                <a:gd name="T2" fmla="*/ 85 w 21852"/>
                <a:gd name="T3" fmla="*/ 84 h 21600"/>
                <a:gd name="T4" fmla="*/ 1 w 21852"/>
                <a:gd name="T5" fmla="*/ 85 h 21600"/>
                <a:gd name="T6" fmla="*/ 0 60000 65536"/>
                <a:gd name="T7" fmla="*/ 0 60000 65536"/>
                <a:gd name="T8" fmla="*/ 0 60000 65536"/>
                <a:gd name="T9" fmla="*/ 0 w 21852"/>
                <a:gd name="T10" fmla="*/ 0 h 21600"/>
                <a:gd name="T11" fmla="*/ 21852 w 21852"/>
                <a:gd name="T12" fmla="*/ 21600 h 21600"/>
              </a:gdLst>
              <a:ahLst/>
              <a:cxnLst>
                <a:cxn ang="T6">
                  <a:pos x="T0" y="T1"/>
                </a:cxn>
                <a:cxn ang="T7">
                  <a:pos x="T2" y="T3"/>
                </a:cxn>
                <a:cxn ang="T8">
                  <a:pos x="T4" y="T5"/>
                </a:cxn>
              </a:cxnLst>
              <a:rect l="T9" t="T10" r="T11" b="T12"/>
              <a:pathLst>
                <a:path w="21852" h="21600" fill="none" extrusionOk="0">
                  <a:moveTo>
                    <a:pt x="-1" y="1"/>
                  </a:moveTo>
                  <a:cubicBezTo>
                    <a:pt x="84" y="0"/>
                    <a:pt x="169" y="-1"/>
                    <a:pt x="254" y="0"/>
                  </a:cubicBezTo>
                  <a:cubicBezTo>
                    <a:pt x="12081" y="0"/>
                    <a:pt x="21710" y="9512"/>
                    <a:pt x="21852" y="21339"/>
                  </a:cubicBezTo>
                </a:path>
                <a:path w="21852" h="21600" stroke="0" extrusionOk="0">
                  <a:moveTo>
                    <a:pt x="-1" y="1"/>
                  </a:moveTo>
                  <a:cubicBezTo>
                    <a:pt x="84" y="0"/>
                    <a:pt x="169" y="-1"/>
                    <a:pt x="254" y="0"/>
                  </a:cubicBezTo>
                  <a:cubicBezTo>
                    <a:pt x="12081" y="0"/>
                    <a:pt x="21710" y="9512"/>
                    <a:pt x="21852" y="21339"/>
                  </a:cubicBezTo>
                  <a:lnTo>
                    <a:pt x="254" y="21600"/>
                  </a:lnTo>
                  <a:close/>
                </a:path>
              </a:pathLst>
            </a:custGeom>
            <a:solidFill>
              <a:srgbClr val="FFFFFF"/>
            </a:solidFill>
            <a:ln w="39688">
              <a:solidFill>
                <a:srgbClr val="000000"/>
              </a:solidFill>
              <a:round/>
              <a:headEnd/>
              <a:tailEnd/>
            </a:ln>
          </p:spPr>
          <p:txBody>
            <a:bodyPr/>
            <a:lstStyle/>
            <a:p>
              <a:endParaRPr lang="en-US"/>
            </a:p>
          </p:txBody>
        </p:sp>
        <p:sp>
          <p:nvSpPr>
            <p:cNvPr id="9235" name="Arc 16"/>
            <p:cNvSpPr>
              <a:spLocks/>
            </p:cNvSpPr>
            <p:nvPr/>
          </p:nvSpPr>
          <p:spPr bwMode="auto">
            <a:xfrm>
              <a:off x="2008" y="2699"/>
              <a:ext cx="86" cy="86"/>
            </a:xfrm>
            <a:custGeom>
              <a:avLst/>
              <a:gdLst>
                <a:gd name="T0" fmla="*/ 86 w 21860"/>
                <a:gd name="T1" fmla="*/ 0 h 21860"/>
                <a:gd name="T2" fmla="*/ 0 w 21860"/>
                <a:gd name="T3" fmla="*/ 86 h 21860"/>
                <a:gd name="T4" fmla="*/ 1 w 21860"/>
                <a:gd name="T5" fmla="*/ 1 h 21860"/>
                <a:gd name="T6" fmla="*/ 0 60000 65536"/>
                <a:gd name="T7" fmla="*/ 0 60000 65536"/>
                <a:gd name="T8" fmla="*/ 0 60000 65536"/>
                <a:gd name="T9" fmla="*/ 0 w 21860"/>
                <a:gd name="T10" fmla="*/ 0 h 21860"/>
                <a:gd name="T11" fmla="*/ 21860 w 21860"/>
                <a:gd name="T12" fmla="*/ 21860 h 21860"/>
              </a:gdLst>
              <a:ahLst/>
              <a:cxnLst>
                <a:cxn ang="T6">
                  <a:pos x="T0" y="T1"/>
                </a:cxn>
                <a:cxn ang="T7">
                  <a:pos x="T2" y="T3"/>
                </a:cxn>
                <a:cxn ang="T8">
                  <a:pos x="T4" y="T5"/>
                </a:cxn>
              </a:cxnLst>
              <a:rect l="T9" t="T10" r="T11" b="T12"/>
              <a:pathLst>
                <a:path w="21860" h="21860" fill="none" extrusionOk="0">
                  <a:moveTo>
                    <a:pt x="21858" y="-1"/>
                  </a:moveTo>
                  <a:cubicBezTo>
                    <a:pt x="21859" y="86"/>
                    <a:pt x="21860" y="173"/>
                    <a:pt x="21860" y="260"/>
                  </a:cubicBezTo>
                  <a:cubicBezTo>
                    <a:pt x="21860" y="12189"/>
                    <a:pt x="12189" y="21860"/>
                    <a:pt x="260" y="21860"/>
                  </a:cubicBezTo>
                  <a:cubicBezTo>
                    <a:pt x="173" y="21860"/>
                    <a:pt x="86" y="21859"/>
                    <a:pt x="-1" y="21858"/>
                  </a:cubicBezTo>
                </a:path>
                <a:path w="21860" h="21860" stroke="0" extrusionOk="0">
                  <a:moveTo>
                    <a:pt x="21858" y="-1"/>
                  </a:moveTo>
                  <a:cubicBezTo>
                    <a:pt x="21859" y="86"/>
                    <a:pt x="21860" y="173"/>
                    <a:pt x="21860" y="260"/>
                  </a:cubicBezTo>
                  <a:cubicBezTo>
                    <a:pt x="21860" y="12189"/>
                    <a:pt x="12189" y="21860"/>
                    <a:pt x="260" y="21860"/>
                  </a:cubicBezTo>
                  <a:cubicBezTo>
                    <a:pt x="173" y="21860"/>
                    <a:pt x="86" y="21859"/>
                    <a:pt x="-1" y="21858"/>
                  </a:cubicBezTo>
                  <a:lnTo>
                    <a:pt x="260" y="260"/>
                  </a:lnTo>
                  <a:close/>
                </a:path>
              </a:pathLst>
            </a:custGeom>
            <a:solidFill>
              <a:srgbClr val="FFFFFF"/>
            </a:solidFill>
            <a:ln w="39688">
              <a:solidFill>
                <a:srgbClr val="000000"/>
              </a:solidFill>
              <a:round/>
              <a:headEnd/>
              <a:tailEnd/>
            </a:ln>
          </p:spPr>
          <p:txBody>
            <a:bodyPr/>
            <a:lstStyle/>
            <a:p>
              <a:endParaRPr lang="en-US"/>
            </a:p>
          </p:txBody>
        </p:sp>
        <p:sp>
          <p:nvSpPr>
            <p:cNvPr id="9236" name="Line 17"/>
            <p:cNvSpPr>
              <a:spLocks noChangeShapeType="1"/>
            </p:cNvSpPr>
            <p:nvPr/>
          </p:nvSpPr>
          <p:spPr bwMode="auto">
            <a:xfrm>
              <a:off x="1991" y="2632"/>
              <a:ext cx="1" cy="13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7" name="Arc 18"/>
            <p:cNvSpPr>
              <a:spLocks/>
            </p:cNvSpPr>
            <p:nvPr/>
          </p:nvSpPr>
          <p:spPr bwMode="auto">
            <a:xfrm>
              <a:off x="4010" y="1870"/>
              <a:ext cx="84" cy="84"/>
            </a:xfrm>
            <a:custGeom>
              <a:avLst/>
              <a:gdLst>
                <a:gd name="T0" fmla="*/ 0 w 21598"/>
                <a:gd name="T1" fmla="*/ 83 h 21598"/>
                <a:gd name="T2" fmla="*/ 83 w 21598"/>
                <a:gd name="T3" fmla="*/ 0 h 21598"/>
                <a:gd name="T4" fmla="*/ 84 w 21598"/>
                <a:gd name="T5" fmla="*/ 84 h 21598"/>
                <a:gd name="T6" fmla="*/ 0 60000 65536"/>
                <a:gd name="T7" fmla="*/ 0 60000 65536"/>
                <a:gd name="T8" fmla="*/ 0 60000 65536"/>
                <a:gd name="T9" fmla="*/ 0 w 21598"/>
                <a:gd name="T10" fmla="*/ 0 h 21598"/>
                <a:gd name="T11" fmla="*/ 21598 w 21598"/>
                <a:gd name="T12" fmla="*/ 21598 h 21598"/>
              </a:gdLst>
              <a:ahLst/>
              <a:cxnLst>
                <a:cxn ang="T6">
                  <a:pos x="T0" y="T1"/>
                </a:cxn>
                <a:cxn ang="T7">
                  <a:pos x="T2" y="T3"/>
                </a:cxn>
                <a:cxn ang="T8">
                  <a:pos x="T4" y="T5"/>
                </a:cxn>
              </a:cxnLst>
              <a:rect l="T9" t="T10" r="T11" b="T12"/>
              <a:pathLst>
                <a:path w="21598" h="21598" fill="none" extrusionOk="0">
                  <a:moveTo>
                    <a:pt x="-1" y="21343"/>
                  </a:moveTo>
                  <a:cubicBezTo>
                    <a:pt x="137" y="9613"/>
                    <a:pt x="9613" y="137"/>
                    <a:pt x="21343" y="-1"/>
                  </a:cubicBezTo>
                </a:path>
                <a:path w="21598" h="21598" stroke="0" extrusionOk="0">
                  <a:moveTo>
                    <a:pt x="-1" y="21343"/>
                  </a:moveTo>
                  <a:cubicBezTo>
                    <a:pt x="137" y="9613"/>
                    <a:pt x="9613" y="137"/>
                    <a:pt x="21343" y="-1"/>
                  </a:cubicBezTo>
                  <a:lnTo>
                    <a:pt x="21598" y="21598"/>
                  </a:lnTo>
                  <a:close/>
                </a:path>
              </a:pathLst>
            </a:custGeom>
            <a:solidFill>
              <a:srgbClr val="FFFFFF"/>
            </a:solidFill>
            <a:ln w="39688">
              <a:solidFill>
                <a:srgbClr val="000000"/>
              </a:solidFill>
              <a:round/>
              <a:headEnd/>
              <a:tailEnd/>
            </a:ln>
          </p:spPr>
          <p:txBody>
            <a:bodyPr/>
            <a:lstStyle/>
            <a:p>
              <a:endParaRPr lang="en-US"/>
            </a:p>
          </p:txBody>
        </p:sp>
        <p:sp>
          <p:nvSpPr>
            <p:cNvPr id="9238" name="Arc 19"/>
            <p:cNvSpPr>
              <a:spLocks/>
            </p:cNvSpPr>
            <p:nvPr/>
          </p:nvSpPr>
          <p:spPr bwMode="auto">
            <a:xfrm>
              <a:off x="4009" y="1953"/>
              <a:ext cx="85" cy="85"/>
            </a:xfrm>
            <a:custGeom>
              <a:avLst/>
              <a:gdLst>
                <a:gd name="T0" fmla="*/ 84 w 21600"/>
                <a:gd name="T1" fmla="*/ 85 h 21852"/>
                <a:gd name="T2" fmla="*/ 0 w 21600"/>
                <a:gd name="T3" fmla="*/ 0 h 21852"/>
                <a:gd name="T4" fmla="*/ 85 w 21600"/>
                <a:gd name="T5" fmla="*/ 1 h 21852"/>
                <a:gd name="T6" fmla="*/ 0 60000 65536"/>
                <a:gd name="T7" fmla="*/ 0 60000 65536"/>
                <a:gd name="T8" fmla="*/ 0 60000 65536"/>
                <a:gd name="T9" fmla="*/ 0 w 21600"/>
                <a:gd name="T10" fmla="*/ 0 h 21852"/>
                <a:gd name="T11" fmla="*/ 21600 w 21600"/>
                <a:gd name="T12" fmla="*/ 21852 h 21852"/>
              </a:gdLst>
              <a:ahLst/>
              <a:cxnLst>
                <a:cxn ang="T6">
                  <a:pos x="T0" y="T1"/>
                </a:cxn>
                <a:cxn ang="T7">
                  <a:pos x="T2" y="T3"/>
                </a:cxn>
                <a:cxn ang="T8">
                  <a:pos x="T4" y="T5"/>
                </a:cxn>
              </a:cxnLst>
              <a:rect l="T9" t="T10" r="T11" b="T12"/>
              <a:pathLst>
                <a:path w="21600" h="21852" fill="none" extrusionOk="0">
                  <a:moveTo>
                    <a:pt x="21339" y="21852"/>
                  </a:moveTo>
                  <a:cubicBezTo>
                    <a:pt x="9512" y="21710"/>
                    <a:pt x="0" y="12081"/>
                    <a:pt x="0" y="254"/>
                  </a:cubicBezTo>
                  <a:cubicBezTo>
                    <a:pt x="-1" y="169"/>
                    <a:pt x="0" y="84"/>
                    <a:pt x="1" y="-1"/>
                  </a:cubicBezTo>
                </a:path>
                <a:path w="21600" h="21852" stroke="0" extrusionOk="0">
                  <a:moveTo>
                    <a:pt x="21339" y="21852"/>
                  </a:moveTo>
                  <a:cubicBezTo>
                    <a:pt x="9512" y="21710"/>
                    <a:pt x="0" y="12081"/>
                    <a:pt x="0" y="254"/>
                  </a:cubicBezTo>
                  <a:cubicBezTo>
                    <a:pt x="-1" y="169"/>
                    <a:pt x="0" y="84"/>
                    <a:pt x="1" y="-1"/>
                  </a:cubicBezTo>
                  <a:lnTo>
                    <a:pt x="21600" y="254"/>
                  </a:lnTo>
                  <a:close/>
                </a:path>
              </a:pathLst>
            </a:custGeom>
            <a:solidFill>
              <a:srgbClr val="FFFFFF"/>
            </a:solidFill>
            <a:ln w="39688">
              <a:solidFill>
                <a:srgbClr val="000000"/>
              </a:solidFill>
              <a:round/>
              <a:headEnd/>
              <a:tailEnd/>
            </a:ln>
          </p:spPr>
          <p:txBody>
            <a:bodyPr/>
            <a:lstStyle/>
            <a:p>
              <a:endParaRPr lang="en-US"/>
            </a:p>
          </p:txBody>
        </p:sp>
        <p:sp>
          <p:nvSpPr>
            <p:cNvPr id="9239" name="Line 20"/>
            <p:cNvSpPr>
              <a:spLocks noChangeShapeType="1"/>
            </p:cNvSpPr>
            <p:nvPr/>
          </p:nvSpPr>
          <p:spPr bwMode="auto">
            <a:xfrm>
              <a:off x="4111" y="1886"/>
              <a:ext cx="1" cy="13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0" name="Arc 21"/>
            <p:cNvSpPr>
              <a:spLocks/>
            </p:cNvSpPr>
            <p:nvPr/>
          </p:nvSpPr>
          <p:spPr bwMode="auto">
            <a:xfrm>
              <a:off x="4009" y="2428"/>
              <a:ext cx="85" cy="85"/>
            </a:xfrm>
            <a:custGeom>
              <a:avLst/>
              <a:gdLst>
                <a:gd name="T0" fmla="*/ 0 w 21600"/>
                <a:gd name="T1" fmla="*/ 85 h 21598"/>
                <a:gd name="T2" fmla="*/ 84 w 21600"/>
                <a:gd name="T3" fmla="*/ 0 h 21598"/>
                <a:gd name="T4" fmla="*/ 85 w 21600"/>
                <a:gd name="T5" fmla="*/ 85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69"/>
                    <a:pt x="9514" y="140"/>
                    <a:pt x="21341" y="-1"/>
                  </a:cubicBezTo>
                </a:path>
                <a:path w="21600" h="21598" stroke="0" extrusionOk="0">
                  <a:moveTo>
                    <a:pt x="0" y="21598"/>
                  </a:moveTo>
                  <a:cubicBezTo>
                    <a:pt x="0" y="9769"/>
                    <a:pt x="9514" y="140"/>
                    <a:pt x="21341" y="-1"/>
                  </a:cubicBezTo>
                  <a:lnTo>
                    <a:pt x="21600" y="21598"/>
                  </a:lnTo>
                  <a:close/>
                </a:path>
              </a:pathLst>
            </a:custGeom>
            <a:solidFill>
              <a:srgbClr val="FFFFFF"/>
            </a:solidFill>
            <a:ln w="39688">
              <a:solidFill>
                <a:srgbClr val="000000"/>
              </a:solidFill>
              <a:round/>
              <a:headEnd/>
              <a:tailEnd/>
            </a:ln>
          </p:spPr>
          <p:txBody>
            <a:bodyPr/>
            <a:lstStyle/>
            <a:p>
              <a:endParaRPr lang="en-US"/>
            </a:p>
          </p:txBody>
        </p:sp>
        <p:sp>
          <p:nvSpPr>
            <p:cNvPr id="9241" name="Arc 22"/>
            <p:cNvSpPr>
              <a:spLocks/>
            </p:cNvSpPr>
            <p:nvPr/>
          </p:nvSpPr>
          <p:spPr bwMode="auto">
            <a:xfrm>
              <a:off x="4009" y="2513"/>
              <a:ext cx="85" cy="85"/>
            </a:xfrm>
            <a:custGeom>
              <a:avLst/>
              <a:gdLst>
                <a:gd name="T0" fmla="*/ 84 w 21600"/>
                <a:gd name="T1" fmla="*/ 85 h 21598"/>
                <a:gd name="T2" fmla="*/ 0 w 21600"/>
                <a:gd name="T3" fmla="*/ 0 h 21598"/>
                <a:gd name="T4" fmla="*/ 85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41" y="21598"/>
                  </a:moveTo>
                  <a:cubicBezTo>
                    <a:pt x="9514" y="21457"/>
                    <a:pt x="0" y="11828"/>
                    <a:pt x="0" y="0"/>
                  </a:cubicBezTo>
                </a:path>
                <a:path w="21600" h="21598" stroke="0" extrusionOk="0">
                  <a:moveTo>
                    <a:pt x="21341" y="21598"/>
                  </a:moveTo>
                  <a:cubicBezTo>
                    <a:pt x="9514" y="21457"/>
                    <a:pt x="0" y="11828"/>
                    <a:pt x="0" y="0"/>
                  </a:cubicBezTo>
                  <a:lnTo>
                    <a:pt x="21600" y="0"/>
                  </a:lnTo>
                  <a:close/>
                </a:path>
              </a:pathLst>
            </a:custGeom>
            <a:solidFill>
              <a:srgbClr val="FFFFFF"/>
            </a:solidFill>
            <a:ln w="39688">
              <a:solidFill>
                <a:srgbClr val="000000"/>
              </a:solidFill>
              <a:round/>
              <a:headEnd/>
              <a:tailEnd/>
            </a:ln>
          </p:spPr>
          <p:txBody>
            <a:bodyPr/>
            <a:lstStyle/>
            <a:p>
              <a:endParaRPr lang="en-US"/>
            </a:p>
          </p:txBody>
        </p:sp>
        <p:sp>
          <p:nvSpPr>
            <p:cNvPr id="9242" name="Line 23"/>
            <p:cNvSpPr>
              <a:spLocks noChangeShapeType="1"/>
            </p:cNvSpPr>
            <p:nvPr/>
          </p:nvSpPr>
          <p:spPr bwMode="auto">
            <a:xfrm>
              <a:off x="4111" y="2445"/>
              <a:ext cx="1" cy="1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3" name="Arc 24"/>
            <p:cNvSpPr>
              <a:spLocks/>
            </p:cNvSpPr>
            <p:nvPr/>
          </p:nvSpPr>
          <p:spPr bwMode="auto">
            <a:xfrm>
              <a:off x="2008" y="1598"/>
              <a:ext cx="85" cy="85"/>
            </a:xfrm>
            <a:custGeom>
              <a:avLst/>
              <a:gdLst>
                <a:gd name="T0" fmla="*/ 0 w 21852"/>
                <a:gd name="T1" fmla="*/ 0 h 21600"/>
                <a:gd name="T2" fmla="*/ 85 w 21852"/>
                <a:gd name="T3" fmla="*/ 84 h 21600"/>
                <a:gd name="T4" fmla="*/ 1 w 21852"/>
                <a:gd name="T5" fmla="*/ 85 h 21600"/>
                <a:gd name="T6" fmla="*/ 0 60000 65536"/>
                <a:gd name="T7" fmla="*/ 0 60000 65536"/>
                <a:gd name="T8" fmla="*/ 0 60000 65536"/>
                <a:gd name="T9" fmla="*/ 0 w 21852"/>
                <a:gd name="T10" fmla="*/ 0 h 21600"/>
                <a:gd name="T11" fmla="*/ 21852 w 21852"/>
                <a:gd name="T12" fmla="*/ 21600 h 21600"/>
              </a:gdLst>
              <a:ahLst/>
              <a:cxnLst>
                <a:cxn ang="T6">
                  <a:pos x="T0" y="T1"/>
                </a:cxn>
                <a:cxn ang="T7">
                  <a:pos x="T2" y="T3"/>
                </a:cxn>
                <a:cxn ang="T8">
                  <a:pos x="T4" y="T5"/>
                </a:cxn>
              </a:cxnLst>
              <a:rect l="T9" t="T10" r="T11" b="T12"/>
              <a:pathLst>
                <a:path w="21852" h="21600" fill="none" extrusionOk="0">
                  <a:moveTo>
                    <a:pt x="-1" y="1"/>
                  </a:moveTo>
                  <a:cubicBezTo>
                    <a:pt x="84" y="0"/>
                    <a:pt x="169" y="-1"/>
                    <a:pt x="254" y="0"/>
                  </a:cubicBezTo>
                  <a:cubicBezTo>
                    <a:pt x="12081" y="0"/>
                    <a:pt x="21710" y="9512"/>
                    <a:pt x="21852" y="21339"/>
                  </a:cubicBezTo>
                </a:path>
                <a:path w="21852" h="21600" stroke="0" extrusionOk="0">
                  <a:moveTo>
                    <a:pt x="-1" y="1"/>
                  </a:moveTo>
                  <a:cubicBezTo>
                    <a:pt x="84" y="0"/>
                    <a:pt x="169" y="-1"/>
                    <a:pt x="254" y="0"/>
                  </a:cubicBezTo>
                  <a:cubicBezTo>
                    <a:pt x="12081" y="0"/>
                    <a:pt x="21710" y="9512"/>
                    <a:pt x="21852" y="21339"/>
                  </a:cubicBezTo>
                  <a:lnTo>
                    <a:pt x="254" y="21600"/>
                  </a:lnTo>
                  <a:close/>
                </a:path>
              </a:pathLst>
            </a:custGeom>
            <a:solidFill>
              <a:srgbClr val="FFFFFF"/>
            </a:solidFill>
            <a:ln w="39688">
              <a:solidFill>
                <a:srgbClr val="000000"/>
              </a:solidFill>
              <a:round/>
              <a:headEnd/>
              <a:tailEnd/>
            </a:ln>
          </p:spPr>
          <p:txBody>
            <a:bodyPr/>
            <a:lstStyle/>
            <a:p>
              <a:endParaRPr lang="en-US"/>
            </a:p>
          </p:txBody>
        </p:sp>
        <p:sp>
          <p:nvSpPr>
            <p:cNvPr id="9244" name="Arc 25"/>
            <p:cNvSpPr>
              <a:spLocks/>
            </p:cNvSpPr>
            <p:nvPr/>
          </p:nvSpPr>
          <p:spPr bwMode="auto">
            <a:xfrm>
              <a:off x="2008" y="1682"/>
              <a:ext cx="86" cy="86"/>
            </a:xfrm>
            <a:custGeom>
              <a:avLst/>
              <a:gdLst>
                <a:gd name="T0" fmla="*/ 86 w 21860"/>
                <a:gd name="T1" fmla="*/ 0 h 21860"/>
                <a:gd name="T2" fmla="*/ 0 w 21860"/>
                <a:gd name="T3" fmla="*/ 86 h 21860"/>
                <a:gd name="T4" fmla="*/ 1 w 21860"/>
                <a:gd name="T5" fmla="*/ 1 h 21860"/>
                <a:gd name="T6" fmla="*/ 0 60000 65536"/>
                <a:gd name="T7" fmla="*/ 0 60000 65536"/>
                <a:gd name="T8" fmla="*/ 0 60000 65536"/>
                <a:gd name="T9" fmla="*/ 0 w 21860"/>
                <a:gd name="T10" fmla="*/ 0 h 21860"/>
                <a:gd name="T11" fmla="*/ 21860 w 21860"/>
                <a:gd name="T12" fmla="*/ 21860 h 21860"/>
              </a:gdLst>
              <a:ahLst/>
              <a:cxnLst>
                <a:cxn ang="T6">
                  <a:pos x="T0" y="T1"/>
                </a:cxn>
                <a:cxn ang="T7">
                  <a:pos x="T2" y="T3"/>
                </a:cxn>
                <a:cxn ang="T8">
                  <a:pos x="T4" y="T5"/>
                </a:cxn>
              </a:cxnLst>
              <a:rect l="T9" t="T10" r="T11" b="T12"/>
              <a:pathLst>
                <a:path w="21860" h="21860" fill="none" extrusionOk="0">
                  <a:moveTo>
                    <a:pt x="21858" y="-1"/>
                  </a:moveTo>
                  <a:cubicBezTo>
                    <a:pt x="21859" y="86"/>
                    <a:pt x="21860" y="173"/>
                    <a:pt x="21860" y="260"/>
                  </a:cubicBezTo>
                  <a:cubicBezTo>
                    <a:pt x="21860" y="12189"/>
                    <a:pt x="12189" y="21860"/>
                    <a:pt x="260" y="21860"/>
                  </a:cubicBezTo>
                  <a:cubicBezTo>
                    <a:pt x="173" y="21860"/>
                    <a:pt x="86" y="21859"/>
                    <a:pt x="-1" y="21858"/>
                  </a:cubicBezTo>
                </a:path>
                <a:path w="21860" h="21860" stroke="0" extrusionOk="0">
                  <a:moveTo>
                    <a:pt x="21858" y="-1"/>
                  </a:moveTo>
                  <a:cubicBezTo>
                    <a:pt x="21859" y="86"/>
                    <a:pt x="21860" y="173"/>
                    <a:pt x="21860" y="260"/>
                  </a:cubicBezTo>
                  <a:cubicBezTo>
                    <a:pt x="21860" y="12189"/>
                    <a:pt x="12189" y="21860"/>
                    <a:pt x="260" y="21860"/>
                  </a:cubicBezTo>
                  <a:cubicBezTo>
                    <a:pt x="173" y="21860"/>
                    <a:pt x="86" y="21859"/>
                    <a:pt x="-1" y="21858"/>
                  </a:cubicBezTo>
                  <a:lnTo>
                    <a:pt x="260" y="260"/>
                  </a:lnTo>
                  <a:close/>
                </a:path>
              </a:pathLst>
            </a:custGeom>
            <a:solidFill>
              <a:srgbClr val="FFFFFF"/>
            </a:solidFill>
            <a:ln w="39688">
              <a:solidFill>
                <a:srgbClr val="000000"/>
              </a:solidFill>
              <a:round/>
              <a:headEnd/>
              <a:tailEnd/>
            </a:ln>
          </p:spPr>
          <p:txBody>
            <a:bodyPr/>
            <a:lstStyle/>
            <a:p>
              <a:endParaRPr lang="en-US"/>
            </a:p>
          </p:txBody>
        </p:sp>
        <p:sp>
          <p:nvSpPr>
            <p:cNvPr id="9245" name="Line 26"/>
            <p:cNvSpPr>
              <a:spLocks noChangeShapeType="1"/>
            </p:cNvSpPr>
            <p:nvPr/>
          </p:nvSpPr>
          <p:spPr bwMode="auto">
            <a:xfrm>
              <a:off x="1991" y="1615"/>
              <a:ext cx="1" cy="13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6" name="Arc 27"/>
            <p:cNvSpPr>
              <a:spLocks/>
            </p:cNvSpPr>
            <p:nvPr/>
          </p:nvSpPr>
          <p:spPr bwMode="auto">
            <a:xfrm>
              <a:off x="2008" y="2394"/>
              <a:ext cx="86" cy="85"/>
            </a:xfrm>
            <a:custGeom>
              <a:avLst/>
              <a:gdLst>
                <a:gd name="T0" fmla="*/ 0 w 21858"/>
                <a:gd name="T1" fmla="*/ 0 h 21600"/>
                <a:gd name="T2" fmla="*/ 86 w 21858"/>
                <a:gd name="T3" fmla="*/ 85 h 21600"/>
                <a:gd name="T4" fmla="*/ 1 w 21858"/>
                <a:gd name="T5" fmla="*/ 85 h 21600"/>
                <a:gd name="T6" fmla="*/ 0 60000 65536"/>
                <a:gd name="T7" fmla="*/ 0 60000 65536"/>
                <a:gd name="T8" fmla="*/ 0 60000 65536"/>
                <a:gd name="T9" fmla="*/ 0 w 21858"/>
                <a:gd name="T10" fmla="*/ 0 h 21600"/>
                <a:gd name="T11" fmla="*/ 21858 w 21858"/>
                <a:gd name="T12" fmla="*/ 21600 h 21600"/>
              </a:gdLst>
              <a:ahLst/>
              <a:cxnLst>
                <a:cxn ang="T6">
                  <a:pos x="T0" y="T1"/>
                </a:cxn>
                <a:cxn ang="T7">
                  <a:pos x="T2" y="T3"/>
                </a:cxn>
                <a:cxn ang="T8">
                  <a:pos x="T4" y="T5"/>
                </a:cxn>
              </a:cxnLst>
              <a:rect l="T9" t="T10" r="T11" b="T12"/>
              <a:pathLst>
                <a:path w="21858" h="21600" fill="none" extrusionOk="0">
                  <a:moveTo>
                    <a:pt x="-1" y="1"/>
                  </a:moveTo>
                  <a:cubicBezTo>
                    <a:pt x="85" y="0"/>
                    <a:pt x="171" y="-1"/>
                    <a:pt x="258" y="0"/>
                  </a:cubicBezTo>
                  <a:cubicBezTo>
                    <a:pt x="12187" y="0"/>
                    <a:pt x="21858" y="9670"/>
                    <a:pt x="21858" y="21600"/>
                  </a:cubicBezTo>
                </a:path>
                <a:path w="21858" h="21600" stroke="0" extrusionOk="0">
                  <a:moveTo>
                    <a:pt x="-1" y="1"/>
                  </a:moveTo>
                  <a:cubicBezTo>
                    <a:pt x="85" y="0"/>
                    <a:pt x="171" y="-1"/>
                    <a:pt x="258" y="0"/>
                  </a:cubicBezTo>
                  <a:cubicBezTo>
                    <a:pt x="12187" y="0"/>
                    <a:pt x="21858" y="9670"/>
                    <a:pt x="21858" y="21600"/>
                  </a:cubicBezTo>
                  <a:lnTo>
                    <a:pt x="258" y="21600"/>
                  </a:lnTo>
                  <a:close/>
                </a:path>
              </a:pathLst>
            </a:custGeom>
            <a:solidFill>
              <a:srgbClr val="FFFFFF"/>
            </a:solidFill>
            <a:ln w="39688">
              <a:solidFill>
                <a:srgbClr val="000000"/>
              </a:solidFill>
              <a:round/>
              <a:headEnd/>
              <a:tailEnd/>
            </a:ln>
          </p:spPr>
          <p:txBody>
            <a:bodyPr/>
            <a:lstStyle/>
            <a:p>
              <a:endParaRPr lang="en-US"/>
            </a:p>
          </p:txBody>
        </p:sp>
        <p:sp>
          <p:nvSpPr>
            <p:cNvPr id="9247" name="Arc 28"/>
            <p:cNvSpPr>
              <a:spLocks/>
            </p:cNvSpPr>
            <p:nvPr/>
          </p:nvSpPr>
          <p:spPr bwMode="auto">
            <a:xfrm>
              <a:off x="2008" y="2479"/>
              <a:ext cx="86" cy="85"/>
            </a:xfrm>
            <a:custGeom>
              <a:avLst/>
              <a:gdLst>
                <a:gd name="T0" fmla="*/ 86 w 21858"/>
                <a:gd name="T1" fmla="*/ 0 h 21600"/>
                <a:gd name="T2" fmla="*/ 0 w 21858"/>
                <a:gd name="T3" fmla="*/ 85 h 21600"/>
                <a:gd name="T4" fmla="*/ 1 w 21858"/>
                <a:gd name="T5" fmla="*/ 0 h 21600"/>
                <a:gd name="T6" fmla="*/ 0 60000 65536"/>
                <a:gd name="T7" fmla="*/ 0 60000 65536"/>
                <a:gd name="T8" fmla="*/ 0 60000 65536"/>
                <a:gd name="T9" fmla="*/ 0 w 21858"/>
                <a:gd name="T10" fmla="*/ 0 h 21600"/>
                <a:gd name="T11" fmla="*/ 21858 w 21858"/>
                <a:gd name="T12" fmla="*/ 21600 h 21600"/>
              </a:gdLst>
              <a:ahLst/>
              <a:cxnLst>
                <a:cxn ang="T6">
                  <a:pos x="T0" y="T1"/>
                </a:cxn>
                <a:cxn ang="T7">
                  <a:pos x="T2" y="T3"/>
                </a:cxn>
                <a:cxn ang="T8">
                  <a:pos x="T4" y="T5"/>
                </a:cxn>
              </a:cxnLst>
              <a:rect l="T9" t="T10" r="T11" b="T12"/>
              <a:pathLst>
                <a:path w="21858" h="21600" fill="none" extrusionOk="0">
                  <a:moveTo>
                    <a:pt x="21858" y="0"/>
                  </a:moveTo>
                  <a:cubicBezTo>
                    <a:pt x="21858" y="11929"/>
                    <a:pt x="12187" y="21600"/>
                    <a:pt x="258" y="21600"/>
                  </a:cubicBezTo>
                  <a:cubicBezTo>
                    <a:pt x="171" y="21600"/>
                    <a:pt x="85" y="21599"/>
                    <a:pt x="-1" y="21598"/>
                  </a:cubicBezTo>
                </a:path>
                <a:path w="21858" h="21600" stroke="0" extrusionOk="0">
                  <a:moveTo>
                    <a:pt x="21858" y="0"/>
                  </a:moveTo>
                  <a:cubicBezTo>
                    <a:pt x="21858" y="11929"/>
                    <a:pt x="12187" y="21600"/>
                    <a:pt x="258" y="21600"/>
                  </a:cubicBezTo>
                  <a:cubicBezTo>
                    <a:pt x="171" y="21600"/>
                    <a:pt x="85" y="21599"/>
                    <a:pt x="-1" y="21598"/>
                  </a:cubicBezTo>
                  <a:lnTo>
                    <a:pt x="258" y="0"/>
                  </a:lnTo>
                  <a:close/>
                </a:path>
              </a:pathLst>
            </a:custGeom>
            <a:solidFill>
              <a:srgbClr val="FFFFFF"/>
            </a:solidFill>
            <a:ln w="39688">
              <a:solidFill>
                <a:srgbClr val="000000"/>
              </a:solidFill>
              <a:round/>
              <a:headEnd/>
              <a:tailEnd/>
            </a:ln>
          </p:spPr>
          <p:txBody>
            <a:bodyPr/>
            <a:lstStyle/>
            <a:p>
              <a:endParaRPr lang="en-US"/>
            </a:p>
          </p:txBody>
        </p:sp>
        <p:sp>
          <p:nvSpPr>
            <p:cNvPr id="9248" name="Line 29"/>
            <p:cNvSpPr>
              <a:spLocks noChangeShapeType="1"/>
            </p:cNvSpPr>
            <p:nvPr/>
          </p:nvSpPr>
          <p:spPr bwMode="auto">
            <a:xfrm>
              <a:off x="1991" y="2411"/>
              <a:ext cx="1" cy="1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9" name="Arc 30"/>
            <p:cNvSpPr>
              <a:spLocks/>
            </p:cNvSpPr>
            <p:nvPr/>
          </p:nvSpPr>
          <p:spPr bwMode="auto">
            <a:xfrm>
              <a:off x="4009" y="1648"/>
              <a:ext cx="85" cy="85"/>
            </a:xfrm>
            <a:custGeom>
              <a:avLst/>
              <a:gdLst>
                <a:gd name="T0" fmla="*/ 0 w 21600"/>
                <a:gd name="T1" fmla="*/ 85 h 21598"/>
                <a:gd name="T2" fmla="*/ 84 w 21600"/>
                <a:gd name="T3" fmla="*/ 0 h 21598"/>
                <a:gd name="T4" fmla="*/ 85 w 21600"/>
                <a:gd name="T5" fmla="*/ 85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69"/>
                    <a:pt x="9514" y="140"/>
                    <a:pt x="21341" y="-1"/>
                  </a:cubicBezTo>
                </a:path>
                <a:path w="21600" h="21598" stroke="0" extrusionOk="0">
                  <a:moveTo>
                    <a:pt x="0" y="21598"/>
                  </a:moveTo>
                  <a:cubicBezTo>
                    <a:pt x="0" y="9769"/>
                    <a:pt x="9514" y="140"/>
                    <a:pt x="21341" y="-1"/>
                  </a:cubicBezTo>
                  <a:lnTo>
                    <a:pt x="21600" y="21598"/>
                  </a:lnTo>
                  <a:close/>
                </a:path>
              </a:pathLst>
            </a:custGeom>
            <a:solidFill>
              <a:srgbClr val="FFFFFF"/>
            </a:solidFill>
            <a:ln w="39688">
              <a:solidFill>
                <a:srgbClr val="000000"/>
              </a:solidFill>
              <a:round/>
              <a:headEnd/>
              <a:tailEnd/>
            </a:ln>
          </p:spPr>
          <p:txBody>
            <a:bodyPr/>
            <a:lstStyle/>
            <a:p>
              <a:endParaRPr lang="en-US"/>
            </a:p>
          </p:txBody>
        </p:sp>
        <p:sp>
          <p:nvSpPr>
            <p:cNvPr id="9250" name="Arc 31"/>
            <p:cNvSpPr>
              <a:spLocks/>
            </p:cNvSpPr>
            <p:nvPr/>
          </p:nvSpPr>
          <p:spPr bwMode="auto">
            <a:xfrm>
              <a:off x="4009" y="1733"/>
              <a:ext cx="85" cy="85"/>
            </a:xfrm>
            <a:custGeom>
              <a:avLst/>
              <a:gdLst>
                <a:gd name="T0" fmla="*/ 84 w 21600"/>
                <a:gd name="T1" fmla="*/ 85 h 21598"/>
                <a:gd name="T2" fmla="*/ 0 w 21600"/>
                <a:gd name="T3" fmla="*/ 0 h 21598"/>
                <a:gd name="T4" fmla="*/ 85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41" y="21598"/>
                  </a:moveTo>
                  <a:cubicBezTo>
                    <a:pt x="9514" y="21457"/>
                    <a:pt x="0" y="11828"/>
                    <a:pt x="0" y="0"/>
                  </a:cubicBezTo>
                </a:path>
                <a:path w="21600" h="21598" stroke="0" extrusionOk="0">
                  <a:moveTo>
                    <a:pt x="21341" y="21598"/>
                  </a:moveTo>
                  <a:cubicBezTo>
                    <a:pt x="9514" y="21457"/>
                    <a:pt x="0" y="11828"/>
                    <a:pt x="0" y="0"/>
                  </a:cubicBezTo>
                  <a:lnTo>
                    <a:pt x="21600" y="0"/>
                  </a:lnTo>
                  <a:close/>
                </a:path>
              </a:pathLst>
            </a:custGeom>
            <a:solidFill>
              <a:srgbClr val="FFFFFF"/>
            </a:solidFill>
            <a:ln w="39688">
              <a:solidFill>
                <a:srgbClr val="000000"/>
              </a:solidFill>
              <a:round/>
              <a:headEnd/>
              <a:tailEnd/>
            </a:ln>
          </p:spPr>
          <p:txBody>
            <a:bodyPr/>
            <a:lstStyle/>
            <a:p>
              <a:endParaRPr lang="en-US"/>
            </a:p>
          </p:txBody>
        </p:sp>
        <p:sp>
          <p:nvSpPr>
            <p:cNvPr id="9251" name="Line 32"/>
            <p:cNvSpPr>
              <a:spLocks noChangeShapeType="1"/>
            </p:cNvSpPr>
            <p:nvPr/>
          </p:nvSpPr>
          <p:spPr bwMode="auto">
            <a:xfrm>
              <a:off x="4111" y="1665"/>
              <a:ext cx="1" cy="153"/>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2" name="Arc 33"/>
            <p:cNvSpPr>
              <a:spLocks/>
            </p:cNvSpPr>
            <p:nvPr/>
          </p:nvSpPr>
          <p:spPr bwMode="auto">
            <a:xfrm>
              <a:off x="4010" y="2633"/>
              <a:ext cx="84" cy="84"/>
            </a:xfrm>
            <a:custGeom>
              <a:avLst/>
              <a:gdLst>
                <a:gd name="T0" fmla="*/ 0 w 21598"/>
                <a:gd name="T1" fmla="*/ 83 h 21598"/>
                <a:gd name="T2" fmla="*/ 83 w 21598"/>
                <a:gd name="T3" fmla="*/ 0 h 21598"/>
                <a:gd name="T4" fmla="*/ 84 w 21598"/>
                <a:gd name="T5" fmla="*/ 84 h 21598"/>
                <a:gd name="T6" fmla="*/ 0 60000 65536"/>
                <a:gd name="T7" fmla="*/ 0 60000 65536"/>
                <a:gd name="T8" fmla="*/ 0 60000 65536"/>
                <a:gd name="T9" fmla="*/ 0 w 21598"/>
                <a:gd name="T10" fmla="*/ 0 h 21598"/>
                <a:gd name="T11" fmla="*/ 21598 w 21598"/>
                <a:gd name="T12" fmla="*/ 21598 h 21598"/>
              </a:gdLst>
              <a:ahLst/>
              <a:cxnLst>
                <a:cxn ang="T6">
                  <a:pos x="T0" y="T1"/>
                </a:cxn>
                <a:cxn ang="T7">
                  <a:pos x="T2" y="T3"/>
                </a:cxn>
                <a:cxn ang="T8">
                  <a:pos x="T4" y="T5"/>
                </a:cxn>
              </a:cxnLst>
              <a:rect l="T9" t="T10" r="T11" b="T12"/>
              <a:pathLst>
                <a:path w="21598" h="21598" fill="none" extrusionOk="0">
                  <a:moveTo>
                    <a:pt x="-1" y="21343"/>
                  </a:moveTo>
                  <a:cubicBezTo>
                    <a:pt x="137" y="9613"/>
                    <a:pt x="9613" y="137"/>
                    <a:pt x="21343" y="-1"/>
                  </a:cubicBezTo>
                </a:path>
                <a:path w="21598" h="21598" stroke="0" extrusionOk="0">
                  <a:moveTo>
                    <a:pt x="-1" y="21343"/>
                  </a:moveTo>
                  <a:cubicBezTo>
                    <a:pt x="137" y="9613"/>
                    <a:pt x="9613" y="137"/>
                    <a:pt x="21343" y="-1"/>
                  </a:cubicBezTo>
                  <a:lnTo>
                    <a:pt x="21598" y="21598"/>
                  </a:lnTo>
                  <a:close/>
                </a:path>
              </a:pathLst>
            </a:custGeom>
            <a:solidFill>
              <a:srgbClr val="FFFFFF"/>
            </a:solidFill>
            <a:ln w="39688">
              <a:solidFill>
                <a:srgbClr val="000000"/>
              </a:solidFill>
              <a:round/>
              <a:headEnd/>
              <a:tailEnd/>
            </a:ln>
          </p:spPr>
          <p:txBody>
            <a:bodyPr/>
            <a:lstStyle/>
            <a:p>
              <a:endParaRPr lang="en-US"/>
            </a:p>
          </p:txBody>
        </p:sp>
        <p:sp>
          <p:nvSpPr>
            <p:cNvPr id="9253" name="Arc 34"/>
            <p:cNvSpPr>
              <a:spLocks/>
            </p:cNvSpPr>
            <p:nvPr/>
          </p:nvSpPr>
          <p:spPr bwMode="auto">
            <a:xfrm>
              <a:off x="4009" y="2716"/>
              <a:ext cx="85" cy="85"/>
            </a:xfrm>
            <a:custGeom>
              <a:avLst/>
              <a:gdLst>
                <a:gd name="T0" fmla="*/ 84 w 21600"/>
                <a:gd name="T1" fmla="*/ 85 h 21852"/>
                <a:gd name="T2" fmla="*/ 0 w 21600"/>
                <a:gd name="T3" fmla="*/ 0 h 21852"/>
                <a:gd name="T4" fmla="*/ 85 w 21600"/>
                <a:gd name="T5" fmla="*/ 1 h 21852"/>
                <a:gd name="T6" fmla="*/ 0 60000 65536"/>
                <a:gd name="T7" fmla="*/ 0 60000 65536"/>
                <a:gd name="T8" fmla="*/ 0 60000 65536"/>
                <a:gd name="T9" fmla="*/ 0 w 21600"/>
                <a:gd name="T10" fmla="*/ 0 h 21852"/>
                <a:gd name="T11" fmla="*/ 21600 w 21600"/>
                <a:gd name="T12" fmla="*/ 21852 h 21852"/>
              </a:gdLst>
              <a:ahLst/>
              <a:cxnLst>
                <a:cxn ang="T6">
                  <a:pos x="T0" y="T1"/>
                </a:cxn>
                <a:cxn ang="T7">
                  <a:pos x="T2" y="T3"/>
                </a:cxn>
                <a:cxn ang="T8">
                  <a:pos x="T4" y="T5"/>
                </a:cxn>
              </a:cxnLst>
              <a:rect l="T9" t="T10" r="T11" b="T12"/>
              <a:pathLst>
                <a:path w="21600" h="21852" fill="none" extrusionOk="0">
                  <a:moveTo>
                    <a:pt x="21339" y="21852"/>
                  </a:moveTo>
                  <a:cubicBezTo>
                    <a:pt x="9512" y="21710"/>
                    <a:pt x="0" y="12081"/>
                    <a:pt x="0" y="254"/>
                  </a:cubicBezTo>
                  <a:cubicBezTo>
                    <a:pt x="-1" y="169"/>
                    <a:pt x="0" y="84"/>
                    <a:pt x="1" y="-1"/>
                  </a:cubicBezTo>
                </a:path>
                <a:path w="21600" h="21852" stroke="0" extrusionOk="0">
                  <a:moveTo>
                    <a:pt x="21339" y="21852"/>
                  </a:moveTo>
                  <a:cubicBezTo>
                    <a:pt x="9512" y="21710"/>
                    <a:pt x="0" y="12081"/>
                    <a:pt x="0" y="254"/>
                  </a:cubicBezTo>
                  <a:cubicBezTo>
                    <a:pt x="-1" y="169"/>
                    <a:pt x="0" y="84"/>
                    <a:pt x="1" y="-1"/>
                  </a:cubicBezTo>
                  <a:lnTo>
                    <a:pt x="21600" y="254"/>
                  </a:lnTo>
                  <a:close/>
                </a:path>
              </a:pathLst>
            </a:custGeom>
            <a:solidFill>
              <a:srgbClr val="FFFFFF"/>
            </a:solidFill>
            <a:ln w="39688">
              <a:solidFill>
                <a:srgbClr val="000000"/>
              </a:solidFill>
              <a:round/>
              <a:headEnd/>
              <a:tailEnd/>
            </a:ln>
          </p:spPr>
          <p:txBody>
            <a:bodyPr/>
            <a:lstStyle/>
            <a:p>
              <a:endParaRPr lang="en-US"/>
            </a:p>
          </p:txBody>
        </p:sp>
        <p:sp>
          <p:nvSpPr>
            <p:cNvPr id="9254" name="Line 35"/>
            <p:cNvSpPr>
              <a:spLocks noChangeShapeType="1"/>
            </p:cNvSpPr>
            <p:nvPr/>
          </p:nvSpPr>
          <p:spPr bwMode="auto">
            <a:xfrm>
              <a:off x="4111" y="2649"/>
              <a:ext cx="1" cy="13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5" name="Rectangle 36"/>
            <p:cNvSpPr>
              <a:spLocks noChangeArrowheads="1"/>
            </p:cNvSpPr>
            <p:nvPr/>
          </p:nvSpPr>
          <p:spPr bwMode="auto">
            <a:xfrm>
              <a:off x="2387" y="1843"/>
              <a:ext cx="49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700">
                  <a:solidFill>
                    <a:srgbClr val="000000"/>
                  </a:solidFill>
                  <a:latin typeface="Arial" panose="020B0604020202020204" pitchFamily="34" charset="0"/>
                </a:rPr>
                <a:t>any port</a:t>
              </a:r>
              <a:endParaRPr lang="en-GB" altLang="en-US">
                <a:latin typeface="Times" panose="02020603050405020304" pitchFamily="18" charset="0"/>
              </a:endParaRPr>
            </a:p>
          </p:txBody>
        </p:sp>
        <p:sp>
          <p:nvSpPr>
            <p:cNvPr id="9256" name="Line 37"/>
            <p:cNvSpPr>
              <a:spLocks noChangeShapeType="1"/>
            </p:cNvSpPr>
            <p:nvPr/>
          </p:nvSpPr>
          <p:spPr bwMode="auto">
            <a:xfrm flipV="1">
              <a:off x="2059" y="1920"/>
              <a:ext cx="272" cy="220"/>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7" name="Line 38"/>
            <p:cNvSpPr>
              <a:spLocks noChangeShapeType="1"/>
            </p:cNvSpPr>
            <p:nvPr/>
          </p:nvSpPr>
          <p:spPr bwMode="auto">
            <a:xfrm flipH="1" flipV="1">
              <a:off x="3687" y="1903"/>
              <a:ext cx="356" cy="237"/>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8" name="Line 39"/>
            <p:cNvSpPr>
              <a:spLocks noChangeShapeType="1"/>
            </p:cNvSpPr>
            <p:nvPr/>
          </p:nvSpPr>
          <p:spPr bwMode="auto">
            <a:xfrm flipH="1" flipV="1">
              <a:off x="1220" y="2068"/>
              <a:ext cx="331" cy="10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9" name="Line 40"/>
            <p:cNvSpPr>
              <a:spLocks noChangeShapeType="1"/>
            </p:cNvSpPr>
            <p:nvPr/>
          </p:nvSpPr>
          <p:spPr bwMode="auto">
            <a:xfrm flipV="1">
              <a:off x="4535" y="2004"/>
              <a:ext cx="254" cy="187"/>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0" name="Rectangle 41"/>
            <p:cNvSpPr>
              <a:spLocks noChangeArrowheads="1"/>
            </p:cNvSpPr>
            <p:nvPr/>
          </p:nvSpPr>
          <p:spPr bwMode="auto">
            <a:xfrm>
              <a:off x="4626" y="1910"/>
              <a:ext cx="39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700">
                  <a:solidFill>
                    <a:srgbClr val="000000"/>
                  </a:solidFill>
                  <a:latin typeface="Arial" panose="020B0604020202020204" pitchFamily="34" charset="0"/>
                </a:rPr>
                <a:t>socket</a:t>
              </a:r>
              <a:endParaRPr lang="en-GB" altLang="en-US">
                <a:latin typeface="Times" panose="02020603050405020304" pitchFamily="18" charset="0"/>
              </a:endParaRPr>
            </a:p>
          </p:txBody>
        </p:sp>
        <p:sp>
          <p:nvSpPr>
            <p:cNvPr id="9261" name="Rectangle 42"/>
            <p:cNvSpPr>
              <a:spLocks noChangeArrowheads="1"/>
            </p:cNvSpPr>
            <p:nvPr/>
          </p:nvSpPr>
          <p:spPr bwMode="auto">
            <a:xfrm>
              <a:off x="996" y="1910"/>
              <a:ext cx="39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700">
                  <a:solidFill>
                    <a:srgbClr val="000000"/>
                  </a:solidFill>
                  <a:latin typeface="Arial" panose="020B0604020202020204" pitchFamily="34" charset="0"/>
                </a:rPr>
                <a:t>socket</a:t>
              </a:r>
              <a:endParaRPr lang="en-GB" altLang="en-US">
                <a:latin typeface="Times" panose="02020603050405020304" pitchFamily="18" charset="0"/>
              </a:endParaRPr>
            </a:p>
          </p:txBody>
        </p:sp>
        <p:sp>
          <p:nvSpPr>
            <p:cNvPr id="9262" name="Rectangle 43"/>
            <p:cNvSpPr>
              <a:spLocks noChangeArrowheads="1"/>
            </p:cNvSpPr>
            <p:nvPr/>
          </p:nvSpPr>
          <p:spPr bwMode="auto">
            <a:xfrm>
              <a:off x="3795" y="2945"/>
              <a:ext cx="195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700" dirty="0">
                  <a:solidFill>
                    <a:srgbClr val="000000"/>
                  </a:solidFill>
                  <a:latin typeface="Arial" panose="020B0604020202020204" pitchFamily="34" charset="0"/>
                </a:rPr>
                <a:t>Internet address = </a:t>
              </a:r>
              <a:r>
                <a:rPr lang="en-GB" altLang="en-US" sz="1700" dirty="0" smtClean="0">
                  <a:solidFill>
                    <a:srgbClr val="000000"/>
                  </a:solidFill>
                  <a:latin typeface="Arial" panose="020B0604020202020204" pitchFamily="34" charset="0"/>
                </a:rPr>
                <a:t>13.12.10.2</a:t>
              </a:r>
            </a:p>
            <a:p>
              <a:r>
                <a:rPr lang="en-GB" altLang="en-US" sz="1700" dirty="0" smtClean="0">
                  <a:solidFill>
                    <a:srgbClr val="000000"/>
                  </a:solidFill>
                  <a:latin typeface="Arial" panose="020B0604020202020204" pitchFamily="34" charset="0"/>
                </a:rPr>
                <a:t>Server Port = 80</a:t>
              </a:r>
              <a:endParaRPr lang="en-GB" altLang="en-US" dirty="0">
                <a:latin typeface="Times" panose="02020603050405020304" pitchFamily="18" charset="0"/>
              </a:endParaRPr>
            </a:p>
          </p:txBody>
        </p:sp>
        <p:sp>
          <p:nvSpPr>
            <p:cNvPr id="9263" name="Rectangle 44"/>
            <p:cNvSpPr>
              <a:spLocks noChangeArrowheads="1"/>
            </p:cNvSpPr>
            <p:nvPr/>
          </p:nvSpPr>
          <p:spPr bwMode="auto">
            <a:xfrm>
              <a:off x="347" y="2945"/>
              <a:ext cx="19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700" dirty="0">
                  <a:solidFill>
                    <a:srgbClr val="000000"/>
                  </a:solidFill>
                  <a:latin typeface="Arial" panose="020B0604020202020204" pitchFamily="34" charset="0"/>
                </a:rPr>
                <a:t>Internet </a:t>
              </a:r>
              <a:r>
                <a:rPr lang="en-GB" altLang="en-US" sz="1700" dirty="0" smtClean="0">
                  <a:solidFill>
                    <a:srgbClr val="000000"/>
                  </a:solidFill>
                  <a:latin typeface="Arial" panose="020B0604020202020204" pitchFamily="34" charset="0"/>
                </a:rPr>
                <a:t>address </a:t>
              </a:r>
              <a:r>
                <a:rPr lang="en-GB" altLang="en-US" sz="1700" dirty="0">
                  <a:solidFill>
                    <a:srgbClr val="000000"/>
                  </a:solidFill>
                  <a:latin typeface="Arial" panose="020B0604020202020204" pitchFamily="34" charset="0"/>
                </a:rPr>
                <a:t>= </a:t>
              </a:r>
              <a:r>
                <a:rPr lang="en-GB" altLang="en-US" sz="1700" dirty="0" smtClean="0">
                  <a:solidFill>
                    <a:srgbClr val="000000"/>
                  </a:solidFill>
                  <a:latin typeface="Arial" panose="020B0604020202020204" pitchFamily="34" charset="0"/>
                </a:rPr>
                <a:t>13.12.11.1</a:t>
              </a:r>
            </a:p>
            <a:p>
              <a:r>
                <a:rPr lang="en-GB" altLang="en-US" sz="1700" dirty="0" smtClean="0">
                  <a:solidFill>
                    <a:srgbClr val="000000"/>
                  </a:solidFill>
                  <a:latin typeface="Arial" panose="020B0604020202020204" pitchFamily="34" charset="0"/>
                </a:rPr>
                <a:t>Client Port = 12345</a:t>
              </a:r>
            </a:p>
          </p:txBody>
        </p:sp>
        <p:sp>
          <p:nvSpPr>
            <p:cNvPr id="9264" name="Rectangle 45"/>
            <p:cNvSpPr>
              <a:spLocks noChangeArrowheads="1"/>
            </p:cNvSpPr>
            <p:nvPr/>
          </p:nvSpPr>
          <p:spPr bwMode="auto">
            <a:xfrm>
              <a:off x="2801" y="2673"/>
              <a:ext cx="65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700">
                  <a:solidFill>
                    <a:srgbClr val="000000"/>
                  </a:solidFill>
                  <a:latin typeface="Arial" panose="020B0604020202020204" pitchFamily="34" charset="0"/>
                </a:rPr>
                <a:t>other ports</a:t>
              </a:r>
              <a:endParaRPr lang="en-GB" altLang="en-US">
                <a:latin typeface="Times" panose="02020603050405020304" pitchFamily="18" charset="0"/>
              </a:endParaRPr>
            </a:p>
          </p:txBody>
        </p:sp>
        <p:sp>
          <p:nvSpPr>
            <p:cNvPr id="9265" name="Line 46"/>
            <p:cNvSpPr>
              <a:spLocks noChangeShapeType="1"/>
            </p:cNvSpPr>
            <p:nvPr/>
          </p:nvSpPr>
          <p:spPr bwMode="auto">
            <a:xfrm flipH="1" flipV="1">
              <a:off x="2127" y="2479"/>
              <a:ext cx="543" cy="187"/>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6" name="Line 47"/>
            <p:cNvSpPr>
              <a:spLocks noChangeShapeType="1"/>
            </p:cNvSpPr>
            <p:nvPr/>
          </p:nvSpPr>
          <p:spPr bwMode="auto">
            <a:xfrm flipH="1" flipV="1">
              <a:off x="2110" y="2700"/>
              <a:ext cx="610" cy="33"/>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7" name="Line 48"/>
            <p:cNvSpPr>
              <a:spLocks noChangeShapeType="1"/>
            </p:cNvSpPr>
            <p:nvPr/>
          </p:nvSpPr>
          <p:spPr bwMode="auto">
            <a:xfrm flipH="1" flipV="1">
              <a:off x="3534" y="2700"/>
              <a:ext cx="458" cy="1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8" name="Line 49"/>
            <p:cNvSpPr>
              <a:spLocks noChangeShapeType="1"/>
            </p:cNvSpPr>
            <p:nvPr/>
          </p:nvSpPr>
          <p:spPr bwMode="auto">
            <a:xfrm flipV="1">
              <a:off x="3534" y="2496"/>
              <a:ext cx="509" cy="1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9" name="Rectangle 50"/>
            <p:cNvSpPr>
              <a:spLocks noChangeArrowheads="1"/>
            </p:cNvSpPr>
            <p:nvPr/>
          </p:nvSpPr>
          <p:spPr bwMode="auto">
            <a:xfrm>
              <a:off x="1126" y="2453"/>
              <a:ext cx="31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700">
                  <a:solidFill>
                    <a:srgbClr val="000000"/>
                  </a:solidFill>
                  <a:latin typeface="Arial" panose="020B0604020202020204" pitchFamily="34" charset="0"/>
                </a:rPr>
                <a:t>client</a:t>
              </a:r>
              <a:endParaRPr lang="en-GB" altLang="en-US">
                <a:latin typeface="Times" panose="02020603050405020304" pitchFamily="18" charset="0"/>
              </a:endParaRPr>
            </a:p>
          </p:txBody>
        </p:sp>
        <p:sp>
          <p:nvSpPr>
            <p:cNvPr id="9270" name="Rectangle 51"/>
            <p:cNvSpPr>
              <a:spLocks noChangeArrowheads="1"/>
            </p:cNvSpPr>
            <p:nvPr/>
          </p:nvSpPr>
          <p:spPr bwMode="auto">
            <a:xfrm>
              <a:off x="4620" y="2470"/>
              <a:ext cx="37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700">
                  <a:solidFill>
                    <a:srgbClr val="000000"/>
                  </a:solidFill>
                  <a:latin typeface="Arial" panose="020B0604020202020204" pitchFamily="34" charset="0"/>
                </a:rPr>
                <a:t>server</a:t>
              </a:r>
              <a:endParaRPr lang="en-GB" altLang="en-US">
                <a:latin typeface="Times" panose="02020603050405020304" pitchFamily="18" charset="0"/>
              </a:endParaRPr>
            </a:p>
          </p:txBody>
        </p:sp>
        <p:sp>
          <p:nvSpPr>
            <p:cNvPr id="9271" name="Freeform 52"/>
            <p:cNvSpPr>
              <a:spLocks/>
            </p:cNvSpPr>
            <p:nvPr/>
          </p:nvSpPr>
          <p:spPr bwMode="auto">
            <a:xfrm>
              <a:off x="1568" y="2191"/>
              <a:ext cx="152" cy="119"/>
            </a:xfrm>
            <a:custGeom>
              <a:avLst/>
              <a:gdLst>
                <a:gd name="T0" fmla="*/ 0 w 152"/>
                <a:gd name="T1" fmla="*/ 0 h 119"/>
                <a:gd name="T2" fmla="*/ 17 w 152"/>
                <a:gd name="T3" fmla="*/ 85 h 119"/>
                <a:gd name="T4" fmla="*/ 67 w 152"/>
                <a:gd name="T5" fmla="*/ 119 h 119"/>
                <a:gd name="T6" fmla="*/ 135 w 152"/>
                <a:gd name="T7" fmla="*/ 85 h 119"/>
                <a:gd name="T8" fmla="*/ 152 w 152"/>
                <a:gd name="T9" fmla="*/ 0 h 119"/>
                <a:gd name="T10" fmla="*/ 0 w 152"/>
                <a:gd name="T11" fmla="*/ 0 h 119"/>
                <a:gd name="T12" fmla="*/ 0 60000 65536"/>
                <a:gd name="T13" fmla="*/ 0 60000 65536"/>
                <a:gd name="T14" fmla="*/ 0 60000 65536"/>
                <a:gd name="T15" fmla="*/ 0 60000 65536"/>
                <a:gd name="T16" fmla="*/ 0 60000 65536"/>
                <a:gd name="T17" fmla="*/ 0 60000 65536"/>
                <a:gd name="T18" fmla="*/ 0 w 152"/>
                <a:gd name="T19" fmla="*/ 0 h 119"/>
                <a:gd name="T20" fmla="*/ 152 w 152"/>
                <a:gd name="T21" fmla="*/ 119 h 119"/>
              </a:gdLst>
              <a:ahLst/>
              <a:cxnLst>
                <a:cxn ang="T12">
                  <a:pos x="T0" y="T1"/>
                </a:cxn>
                <a:cxn ang="T13">
                  <a:pos x="T2" y="T3"/>
                </a:cxn>
                <a:cxn ang="T14">
                  <a:pos x="T4" y="T5"/>
                </a:cxn>
                <a:cxn ang="T15">
                  <a:pos x="T6" y="T7"/>
                </a:cxn>
                <a:cxn ang="T16">
                  <a:pos x="T8" y="T9"/>
                </a:cxn>
                <a:cxn ang="T17">
                  <a:pos x="T10" y="T11"/>
                </a:cxn>
              </a:cxnLst>
              <a:rect l="T18" t="T19" r="T20" b="T21"/>
              <a:pathLst>
                <a:path w="152" h="119">
                  <a:moveTo>
                    <a:pt x="0" y="0"/>
                  </a:moveTo>
                  <a:lnTo>
                    <a:pt x="17" y="85"/>
                  </a:lnTo>
                  <a:lnTo>
                    <a:pt x="67" y="119"/>
                  </a:lnTo>
                  <a:lnTo>
                    <a:pt x="135" y="85"/>
                  </a:lnTo>
                  <a:lnTo>
                    <a:pt x="152" y="0"/>
                  </a:lnTo>
                  <a:lnTo>
                    <a:pt x="0" y="0"/>
                  </a:lnTo>
                  <a:close/>
                </a:path>
              </a:pathLst>
            </a:custGeom>
            <a:solidFill>
              <a:srgbClr val="FFDC99"/>
            </a:solidFill>
            <a:ln w="39688">
              <a:solidFill>
                <a:srgbClr val="FFDC99"/>
              </a:solidFill>
              <a:prstDash val="solid"/>
              <a:round/>
              <a:headEnd/>
              <a:tailEnd/>
            </a:ln>
          </p:spPr>
          <p:txBody>
            <a:bodyPr/>
            <a:lstStyle/>
            <a:p>
              <a:endParaRPr lang="en-US"/>
            </a:p>
          </p:txBody>
        </p:sp>
        <p:sp>
          <p:nvSpPr>
            <p:cNvPr id="9272" name="AutoShape 53"/>
            <p:cNvSpPr>
              <a:spLocks noChangeArrowheads="1"/>
            </p:cNvSpPr>
            <p:nvPr/>
          </p:nvSpPr>
          <p:spPr bwMode="auto">
            <a:xfrm>
              <a:off x="1568" y="2072"/>
              <a:ext cx="169" cy="255"/>
            </a:xfrm>
            <a:prstGeom prst="roundRect">
              <a:avLst>
                <a:gd name="adj" fmla="val 42602"/>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273" name="Line 54"/>
            <p:cNvSpPr>
              <a:spLocks noChangeShapeType="1"/>
            </p:cNvSpPr>
            <p:nvPr/>
          </p:nvSpPr>
          <p:spPr bwMode="auto">
            <a:xfrm>
              <a:off x="1568" y="2191"/>
              <a:ext cx="152"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4" name="Freeform 55"/>
            <p:cNvSpPr>
              <a:spLocks/>
            </p:cNvSpPr>
            <p:nvPr/>
          </p:nvSpPr>
          <p:spPr bwMode="auto">
            <a:xfrm>
              <a:off x="4382" y="2191"/>
              <a:ext cx="153" cy="119"/>
            </a:xfrm>
            <a:custGeom>
              <a:avLst/>
              <a:gdLst>
                <a:gd name="T0" fmla="*/ 0 w 153"/>
                <a:gd name="T1" fmla="*/ 0 h 119"/>
                <a:gd name="T2" fmla="*/ 17 w 153"/>
                <a:gd name="T3" fmla="*/ 85 h 119"/>
                <a:gd name="T4" fmla="*/ 68 w 153"/>
                <a:gd name="T5" fmla="*/ 119 h 119"/>
                <a:gd name="T6" fmla="*/ 136 w 153"/>
                <a:gd name="T7" fmla="*/ 85 h 119"/>
                <a:gd name="T8" fmla="*/ 153 w 153"/>
                <a:gd name="T9" fmla="*/ 0 h 119"/>
                <a:gd name="T10" fmla="*/ 0 w 153"/>
                <a:gd name="T11" fmla="*/ 0 h 119"/>
                <a:gd name="T12" fmla="*/ 0 60000 65536"/>
                <a:gd name="T13" fmla="*/ 0 60000 65536"/>
                <a:gd name="T14" fmla="*/ 0 60000 65536"/>
                <a:gd name="T15" fmla="*/ 0 60000 65536"/>
                <a:gd name="T16" fmla="*/ 0 60000 65536"/>
                <a:gd name="T17" fmla="*/ 0 60000 65536"/>
                <a:gd name="T18" fmla="*/ 0 w 153"/>
                <a:gd name="T19" fmla="*/ 0 h 119"/>
                <a:gd name="T20" fmla="*/ 153 w 153"/>
                <a:gd name="T21" fmla="*/ 119 h 119"/>
              </a:gdLst>
              <a:ahLst/>
              <a:cxnLst>
                <a:cxn ang="T12">
                  <a:pos x="T0" y="T1"/>
                </a:cxn>
                <a:cxn ang="T13">
                  <a:pos x="T2" y="T3"/>
                </a:cxn>
                <a:cxn ang="T14">
                  <a:pos x="T4" y="T5"/>
                </a:cxn>
                <a:cxn ang="T15">
                  <a:pos x="T6" y="T7"/>
                </a:cxn>
                <a:cxn ang="T16">
                  <a:pos x="T8" y="T9"/>
                </a:cxn>
                <a:cxn ang="T17">
                  <a:pos x="T10" y="T11"/>
                </a:cxn>
              </a:cxnLst>
              <a:rect l="T18" t="T19" r="T20" b="T21"/>
              <a:pathLst>
                <a:path w="153" h="119">
                  <a:moveTo>
                    <a:pt x="0" y="0"/>
                  </a:moveTo>
                  <a:lnTo>
                    <a:pt x="17" y="85"/>
                  </a:lnTo>
                  <a:lnTo>
                    <a:pt x="68" y="119"/>
                  </a:lnTo>
                  <a:lnTo>
                    <a:pt x="136" y="85"/>
                  </a:lnTo>
                  <a:lnTo>
                    <a:pt x="153" y="0"/>
                  </a:lnTo>
                  <a:lnTo>
                    <a:pt x="0" y="0"/>
                  </a:lnTo>
                  <a:close/>
                </a:path>
              </a:pathLst>
            </a:custGeom>
            <a:solidFill>
              <a:srgbClr val="FFDC99"/>
            </a:solidFill>
            <a:ln w="39688">
              <a:solidFill>
                <a:srgbClr val="FFDC99"/>
              </a:solidFill>
              <a:prstDash val="solid"/>
              <a:round/>
              <a:headEnd/>
              <a:tailEnd/>
            </a:ln>
          </p:spPr>
          <p:txBody>
            <a:bodyPr/>
            <a:lstStyle/>
            <a:p>
              <a:endParaRPr lang="en-US"/>
            </a:p>
          </p:txBody>
        </p:sp>
        <p:sp>
          <p:nvSpPr>
            <p:cNvPr id="9275" name="AutoShape 56"/>
            <p:cNvSpPr>
              <a:spLocks noChangeArrowheads="1"/>
            </p:cNvSpPr>
            <p:nvPr/>
          </p:nvSpPr>
          <p:spPr bwMode="auto">
            <a:xfrm>
              <a:off x="4382" y="2072"/>
              <a:ext cx="169" cy="255"/>
            </a:xfrm>
            <a:prstGeom prst="roundRect">
              <a:avLst>
                <a:gd name="adj" fmla="val 42602"/>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276" name="Line 57"/>
            <p:cNvSpPr>
              <a:spLocks noChangeShapeType="1"/>
            </p:cNvSpPr>
            <p:nvPr/>
          </p:nvSpPr>
          <p:spPr bwMode="auto">
            <a:xfrm>
              <a:off x="4382" y="2191"/>
              <a:ext cx="153"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7" name="Arc 58"/>
            <p:cNvSpPr>
              <a:spLocks/>
            </p:cNvSpPr>
            <p:nvPr/>
          </p:nvSpPr>
          <p:spPr bwMode="auto">
            <a:xfrm>
              <a:off x="2008" y="2123"/>
              <a:ext cx="86" cy="85"/>
            </a:xfrm>
            <a:custGeom>
              <a:avLst/>
              <a:gdLst>
                <a:gd name="T0" fmla="*/ 0 w 21858"/>
                <a:gd name="T1" fmla="*/ 0 h 21600"/>
                <a:gd name="T2" fmla="*/ 86 w 21858"/>
                <a:gd name="T3" fmla="*/ 85 h 21600"/>
                <a:gd name="T4" fmla="*/ 1 w 21858"/>
                <a:gd name="T5" fmla="*/ 85 h 21600"/>
                <a:gd name="T6" fmla="*/ 0 60000 65536"/>
                <a:gd name="T7" fmla="*/ 0 60000 65536"/>
                <a:gd name="T8" fmla="*/ 0 60000 65536"/>
                <a:gd name="T9" fmla="*/ 0 w 21858"/>
                <a:gd name="T10" fmla="*/ 0 h 21600"/>
                <a:gd name="T11" fmla="*/ 21858 w 21858"/>
                <a:gd name="T12" fmla="*/ 21600 h 21600"/>
              </a:gdLst>
              <a:ahLst/>
              <a:cxnLst>
                <a:cxn ang="T6">
                  <a:pos x="T0" y="T1"/>
                </a:cxn>
                <a:cxn ang="T7">
                  <a:pos x="T2" y="T3"/>
                </a:cxn>
                <a:cxn ang="T8">
                  <a:pos x="T4" y="T5"/>
                </a:cxn>
              </a:cxnLst>
              <a:rect l="T9" t="T10" r="T11" b="T12"/>
              <a:pathLst>
                <a:path w="21858" h="21600" fill="none" extrusionOk="0">
                  <a:moveTo>
                    <a:pt x="-1" y="1"/>
                  </a:moveTo>
                  <a:cubicBezTo>
                    <a:pt x="85" y="0"/>
                    <a:pt x="171" y="-1"/>
                    <a:pt x="258" y="0"/>
                  </a:cubicBezTo>
                  <a:cubicBezTo>
                    <a:pt x="12187" y="0"/>
                    <a:pt x="21858" y="9670"/>
                    <a:pt x="21858" y="21600"/>
                  </a:cubicBezTo>
                </a:path>
                <a:path w="21858" h="21600" stroke="0" extrusionOk="0">
                  <a:moveTo>
                    <a:pt x="-1" y="1"/>
                  </a:moveTo>
                  <a:cubicBezTo>
                    <a:pt x="85" y="0"/>
                    <a:pt x="171" y="-1"/>
                    <a:pt x="258" y="0"/>
                  </a:cubicBezTo>
                  <a:cubicBezTo>
                    <a:pt x="12187" y="0"/>
                    <a:pt x="21858" y="9670"/>
                    <a:pt x="21858" y="21600"/>
                  </a:cubicBezTo>
                  <a:lnTo>
                    <a:pt x="258" y="21600"/>
                  </a:lnTo>
                  <a:close/>
                </a:path>
              </a:pathLst>
            </a:custGeom>
            <a:solidFill>
              <a:srgbClr val="FFFFFF"/>
            </a:solidFill>
            <a:ln w="39688">
              <a:solidFill>
                <a:srgbClr val="000000"/>
              </a:solidFill>
              <a:round/>
              <a:headEnd/>
              <a:tailEnd/>
            </a:ln>
          </p:spPr>
          <p:txBody>
            <a:bodyPr/>
            <a:lstStyle/>
            <a:p>
              <a:endParaRPr lang="en-US"/>
            </a:p>
          </p:txBody>
        </p:sp>
        <p:sp>
          <p:nvSpPr>
            <p:cNvPr id="9278" name="Arc 59"/>
            <p:cNvSpPr>
              <a:spLocks/>
            </p:cNvSpPr>
            <p:nvPr/>
          </p:nvSpPr>
          <p:spPr bwMode="auto">
            <a:xfrm>
              <a:off x="2008" y="2208"/>
              <a:ext cx="86" cy="85"/>
            </a:xfrm>
            <a:custGeom>
              <a:avLst/>
              <a:gdLst>
                <a:gd name="T0" fmla="*/ 86 w 21858"/>
                <a:gd name="T1" fmla="*/ 0 h 21600"/>
                <a:gd name="T2" fmla="*/ 0 w 21858"/>
                <a:gd name="T3" fmla="*/ 85 h 21600"/>
                <a:gd name="T4" fmla="*/ 1 w 21858"/>
                <a:gd name="T5" fmla="*/ 0 h 21600"/>
                <a:gd name="T6" fmla="*/ 0 60000 65536"/>
                <a:gd name="T7" fmla="*/ 0 60000 65536"/>
                <a:gd name="T8" fmla="*/ 0 60000 65536"/>
                <a:gd name="T9" fmla="*/ 0 w 21858"/>
                <a:gd name="T10" fmla="*/ 0 h 21600"/>
                <a:gd name="T11" fmla="*/ 21858 w 21858"/>
                <a:gd name="T12" fmla="*/ 21600 h 21600"/>
              </a:gdLst>
              <a:ahLst/>
              <a:cxnLst>
                <a:cxn ang="T6">
                  <a:pos x="T0" y="T1"/>
                </a:cxn>
                <a:cxn ang="T7">
                  <a:pos x="T2" y="T3"/>
                </a:cxn>
                <a:cxn ang="T8">
                  <a:pos x="T4" y="T5"/>
                </a:cxn>
              </a:cxnLst>
              <a:rect l="T9" t="T10" r="T11" b="T12"/>
              <a:pathLst>
                <a:path w="21858" h="21600" fill="none" extrusionOk="0">
                  <a:moveTo>
                    <a:pt x="21858" y="0"/>
                  </a:moveTo>
                  <a:cubicBezTo>
                    <a:pt x="21858" y="11929"/>
                    <a:pt x="12187" y="21600"/>
                    <a:pt x="258" y="21600"/>
                  </a:cubicBezTo>
                  <a:cubicBezTo>
                    <a:pt x="171" y="21600"/>
                    <a:pt x="85" y="21599"/>
                    <a:pt x="-1" y="21598"/>
                  </a:cubicBezTo>
                </a:path>
                <a:path w="21858" h="21600" stroke="0" extrusionOk="0">
                  <a:moveTo>
                    <a:pt x="21858" y="0"/>
                  </a:moveTo>
                  <a:cubicBezTo>
                    <a:pt x="21858" y="11929"/>
                    <a:pt x="12187" y="21600"/>
                    <a:pt x="258" y="21600"/>
                  </a:cubicBezTo>
                  <a:cubicBezTo>
                    <a:pt x="171" y="21600"/>
                    <a:pt x="85" y="21599"/>
                    <a:pt x="-1" y="21598"/>
                  </a:cubicBezTo>
                  <a:lnTo>
                    <a:pt x="258" y="0"/>
                  </a:lnTo>
                  <a:close/>
                </a:path>
              </a:pathLst>
            </a:custGeom>
            <a:solidFill>
              <a:srgbClr val="FFFFFF"/>
            </a:solidFill>
            <a:ln w="39688">
              <a:solidFill>
                <a:srgbClr val="000000"/>
              </a:solidFill>
              <a:round/>
              <a:headEnd/>
              <a:tailEnd/>
            </a:ln>
          </p:spPr>
          <p:txBody>
            <a:bodyPr/>
            <a:lstStyle/>
            <a:p>
              <a:endParaRPr lang="en-US"/>
            </a:p>
          </p:txBody>
        </p:sp>
        <p:sp>
          <p:nvSpPr>
            <p:cNvPr id="9279" name="Line 60"/>
            <p:cNvSpPr>
              <a:spLocks noChangeShapeType="1"/>
            </p:cNvSpPr>
            <p:nvPr/>
          </p:nvSpPr>
          <p:spPr bwMode="auto">
            <a:xfrm>
              <a:off x="2008" y="2140"/>
              <a:ext cx="1" cy="153"/>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80" name="Arc 61"/>
            <p:cNvSpPr>
              <a:spLocks/>
            </p:cNvSpPr>
            <p:nvPr/>
          </p:nvSpPr>
          <p:spPr bwMode="auto">
            <a:xfrm>
              <a:off x="4026" y="2123"/>
              <a:ext cx="85" cy="85"/>
            </a:xfrm>
            <a:custGeom>
              <a:avLst/>
              <a:gdLst>
                <a:gd name="T0" fmla="*/ 0 w 21600"/>
                <a:gd name="T1" fmla="*/ 85 h 21598"/>
                <a:gd name="T2" fmla="*/ 84 w 21600"/>
                <a:gd name="T3" fmla="*/ 0 h 21598"/>
                <a:gd name="T4" fmla="*/ 85 w 21600"/>
                <a:gd name="T5" fmla="*/ 85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69"/>
                    <a:pt x="9514" y="140"/>
                    <a:pt x="21341" y="-1"/>
                  </a:cubicBezTo>
                </a:path>
                <a:path w="21600" h="21598" stroke="0" extrusionOk="0">
                  <a:moveTo>
                    <a:pt x="0" y="21598"/>
                  </a:moveTo>
                  <a:cubicBezTo>
                    <a:pt x="0" y="9769"/>
                    <a:pt x="9514" y="140"/>
                    <a:pt x="21341" y="-1"/>
                  </a:cubicBezTo>
                  <a:lnTo>
                    <a:pt x="21600" y="21598"/>
                  </a:lnTo>
                  <a:close/>
                </a:path>
              </a:pathLst>
            </a:custGeom>
            <a:solidFill>
              <a:srgbClr val="FFFFFF"/>
            </a:solidFill>
            <a:ln w="39688">
              <a:solidFill>
                <a:srgbClr val="000000"/>
              </a:solidFill>
              <a:round/>
              <a:headEnd/>
              <a:tailEnd/>
            </a:ln>
          </p:spPr>
          <p:txBody>
            <a:bodyPr/>
            <a:lstStyle/>
            <a:p>
              <a:endParaRPr lang="en-US"/>
            </a:p>
          </p:txBody>
        </p:sp>
        <p:sp>
          <p:nvSpPr>
            <p:cNvPr id="9281" name="Arc 62"/>
            <p:cNvSpPr>
              <a:spLocks/>
            </p:cNvSpPr>
            <p:nvPr/>
          </p:nvSpPr>
          <p:spPr bwMode="auto">
            <a:xfrm>
              <a:off x="4026" y="2208"/>
              <a:ext cx="85" cy="85"/>
            </a:xfrm>
            <a:custGeom>
              <a:avLst/>
              <a:gdLst>
                <a:gd name="T0" fmla="*/ 84 w 21600"/>
                <a:gd name="T1" fmla="*/ 85 h 21598"/>
                <a:gd name="T2" fmla="*/ 0 w 21600"/>
                <a:gd name="T3" fmla="*/ 0 h 21598"/>
                <a:gd name="T4" fmla="*/ 85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41" y="21598"/>
                  </a:moveTo>
                  <a:cubicBezTo>
                    <a:pt x="9514" y="21457"/>
                    <a:pt x="0" y="11828"/>
                    <a:pt x="0" y="0"/>
                  </a:cubicBezTo>
                </a:path>
                <a:path w="21600" h="21598" stroke="0" extrusionOk="0">
                  <a:moveTo>
                    <a:pt x="21341" y="21598"/>
                  </a:moveTo>
                  <a:cubicBezTo>
                    <a:pt x="9514" y="21457"/>
                    <a:pt x="0" y="11828"/>
                    <a:pt x="0" y="0"/>
                  </a:cubicBezTo>
                  <a:lnTo>
                    <a:pt x="21600" y="0"/>
                  </a:lnTo>
                  <a:close/>
                </a:path>
              </a:pathLst>
            </a:custGeom>
            <a:solidFill>
              <a:srgbClr val="FFFFFF"/>
            </a:solidFill>
            <a:ln w="39688">
              <a:solidFill>
                <a:srgbClr val="000000"/>
              </a:solidFill>
              <a:round/>
              <a:headEnd/>
              <a:tailEnd/>
            </a:ln>
          </p:spPr>
          <p:txBody>
            <a:bodyPr/>
            <a:lstStyle/>
            <a:p>
              <a:endParaRPr lang="en-US"/>
            </a:p>
          </p:txBody>
        </p:sp>
        <p:sp>
          <p:nvSpPr>
            <p:cNvPr id="9282" name="Line 63"/>
            <p:cNvSpPr>
              <a:spLocks noChangeShapeType="1"/>
            </p:cNvSpPr>
            <p:nvPr/>
          </p:nvSpPr>
          <p:spPr bwMode="auto">
            <a:xfrm>
              <a:off x="4111" y="2140"/>
              <a:ext cx="1" cy="1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83" name="Freeform 64"/>
            <p:cNvSpPr>
              <a:spLocks/>
            </p:cNvSpPr>
            <p:nvPr/>
          </p:nvSpPr>
          <p:spPr bwMode="auto">
            <a:xfrm>
              <a:off x="3907" y="2174"/>
              <a:ext cx="136" cy="68"/>
            </a:xfrm>
            <a:custGeom>
              <a:avLst/>
              <a:gdLst>
                <a:gd name="T0" fmla="*/ 0 w 136"/>
                <a:gd name="T1" fmla="*/ 34 h 68"/>
                <a:gd name="T2" fmla="*/ 0 w 136"/>
                <a:gd name="T3" fmla="*/ 0 h 68"/>
                <a:gd name="T4" fmla="*/ 136 w 136"/>
                <a:gd name="T5" fmla="*/ 34 h 68"/>
                <a:gd name="T6" fmla="*/ 0 w 136"/>
                <a:gd name="T7" fmla="*/ 68 h 68"/>
                <a:gd name="T8" fmla="*/ 0 w 136"/>
                <a:gd name="T9" fmla="*/ 34 h 68"/>
                <a:gd name="T10" fmla="*/ 0 60000 65536"/>
                <a:gd name="T11" fmla="*/ 0 60000 65536"/>
                <a:gd name="T12" fmla="*/ 0 60000 65536"/>
                <a:gd name="T13" fmla="*/ 0 60000 65536"/>
                <a:gd name="T14" fmla="*/ 0 60000 65536"/>
                <a:gd name="T15" fmla="*/ 0 w 136"/>
                <a:gd name="T16" fmla="*/ 0 h 68"/>
                <a:gd name="T17" fmla="*/ 136 w 136"/>
                <a:gd name="T18" fmla="*/ 68 h 68"/>
              </a:gdLst>
              <a:ahLst/>
              <a:cxnLst>
                <a:cxn ang="T10">
                  <a:pos x="T0" y="T1"/>
                </a:cxn>
                <a:cxn ang="T11">
                  <a:pos x="T2" y="T3"/>
                </a:cxn>
                <a:cxn ang="T12">
                  <a:pos x="T4" y="T5"/>
                </a:cxn>
                <a:cxn ang="T13">
                  <a:pos x="T6" y="T7"/>
                </a:cxn>
                <a:cxn ang="T14">
                  <a:pos x="T8" y="T9"/>
                </a:cxn>
              </a:cxnLst>
              <a:rect l="T15" t="T16" r="T17" b="T18"/>
              <a:pathLst>
                <a:path w="136" h="68">
                  <a:moveTo>
                    <a:pt x="0" y="34"/>
                  </a:moveTo>
                  <a:lnTo>
                    <a:pt x="0" y="0"/>
                  </a:lnTo>
                  <a:lnTo>
                    <a:pt x="136" y="34"/>
                  </a:lnTo>
                  <a:lnTo>
                    <a:pt x="0" y="68"/>
                  </a:lnTo>
                  <a:lnTo>
                    <a:pt x="0" y="34"/>
                  </a:lnTo>
                  <a:close/>
                </a:path>
              </a:pathLst>
            </a:custGeom>
            <a:solidFill>
              <a:srgbClr val="000000"/>
            </a:solidFill>
            <a:ln w="39688">
              <a:solidFill>
                <a:srgbClr val="000000"/>
              </a:solidFill>
              <a:prstDash val="solid"/>
              <a:round/>
              <a:headEnd/>
              <a:tailEnd/>
            </a:ln>
          </p:spPr>
          <p:txBody>
            <a:bodyPr/>
            <a:lstStyle/>
            <a:p>
              <a:endParaRPr lang="en-US"/>
            </a:p>
          </p:txBody>
        </p:sp>
        <p:sp>
          <p:nvSpPr>
            <p:cNvPr id="9284" name="Line 65"/>
            <p:cNvSpPr>
              <a:spLocks noChangeShapeType="1"/>
            </p:cNvSpPr>
            <p:nvPr/>
          </p:nvSpPr>
          <p:spPr bwMode="auto">
            <a:xfrm flipH="1">
              <a:off x="2093" y="2208"/>
              <a:ext cx="1814"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85" name="Freeform 66"/>
            <p:cNvSpPr>
              <a:spLocks/>
            </p:cNvSpPr>
            <p:nvPr/>
          </p:nvSpPr>
          <p:spPr bwMode="auto">
            <a:xfrm>
              <a:off x="1873" y="2174"/>
              <a:ext cx="152" cy="85"/>
            </a:xfrm>
            <a:custGeom>
              <a:avLst/>
              <a:gdLst>
                <a:gd name="T0" fmla="*/ 0 w 152"/>
                <a:gd name="T1" fmla="*/ 51 h 85"/>
                <a:gd name="T2" fmla="*/ 0 w 152"/>
                <a:gd name="T3" fmla="*/ 0 h 85"/>
                <a:gd name="T4" fmla="*/ 152 w 152"/>
                <a:gd name="T5" fmla="*/ 17 h 85"/>
                <a:gd name="T6" fmla="*/ 17 w 152"/>
                <a:gd name="T7" fmla="*/ 85 h 85"/>
                <a:gd name="T8" fmla="*/ 0 w 152"/>
                <a:gd name="T9" fmla="*/ 51 h 85"/>
                <a:gd name="T10" fmla="*/ 0 60000 65536"/>
                <a:gd name="T11" fmla="*/ 0 60000 65536"/>
                <a:gd name="T12" fmla="*/ 0 60000 65536"/>
                <a:gd name="T13" fmla="*/ 0 60000 65536"/>
                <a:gd name="T14" fmla="*/ 0 60000 65536"/>
                <a:gd name="T15" fmla="*/ 0 w 152"/>
                <a:gd name="T16" fmla="*/ 0 h 85"/>
                <a:gd name="T17" fmla="*/ 152 w 152"/>
                <a:gd name="T18" fmla="*/ 85 h 85"/>
              </a:gdLst>
              <a:ahLst/>
              <a:cxnLst>
                <a:cxn ang="T10">
                  <a:pos x="T0" y="T1"/>
                </a:cxn>
                <a:cxn ang="T11">
                  <a:pos x="T2" y="T3"/>
                </a:cxn>
                <a:cxn ang="T12">
                  <a:pos x="T4" y="T5"/>
                </a:cxn>
                <a:cxn ang="T13">
                  <a:pos x="T6" y="T7"/>
                </a:cxn>
                <a:cxn ang="T14">
                  <a:pos x="T8" y="T9"/>
                </a:cxn>
              </a:cxnLst>
              <a:rect l="T15" t="T16" r="T17" b="T18"/>
              <a:pathLst>
                <a:path w="152" h="85">
                  <a:moveTo>
                    <a:pt x="0" y="51"/>
                  </a:moveTo>
                  <a:lnTo>
                    <a:pt x="0" y="0"/>
                  </a:lnTo>
                  <a:lnTo>
                    <a:pt x="152" y="17"/>
                  </a:lnTo>
                  <a:lnTo>
                    <a:pt x="17" y="85"/>
                  </a:lnTo>
                  <a:lnTo>
                    <a:pt x="0" y="51"/>
                  </a:lnTo>
                  <a:close/>
                </a:path>
              </a:pathLst>
            </a:custGeom>
            <a:solidFill>
              <a:srgbClr val="000000"/>
            </a:solidFill>
            <a:ln w="39688">
              <a:solidFill>
                <a:srgbClr val="000000"/>
              </a:solidFill>
              <a:prstDash val="solid"/>
              <a:round/>
              <a:headEnd/>
              <a:tailEnd/>
            </a:ln>
          </p:spPr>
          <p:txBody>
            <a:bodyPr/>
            <a:lstStyle/>
            <a:p>
              <a:endParaRPr lang="en-US"/>
            </a:p>
          </p:txBody>
        </p:sp>
        <p:sp>
          <p:nvSpPr>
            <p:cNvPr id="9286" name="Line 67"/>
            <p:cNvSpPr>
              <a:spLocks noChangeShapeType="1"/>
            </p:cNvSpPr>
            <p:nvPr/>
          </p:nvSpPr>
          <p:spPr bwMode="auto">
            <a:xfrm flipV="1">
              <a:off x="1669" y="2225"/>
              <a:ext cx="204" cy="3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87" name="Freeform 68"/>
            <p:cNvSpPr>
              <a:spLocks/>
            </p:cNvSpPr>
            <p:nvPr/>
          </p:nvSpPr>
          <p:spPr bwMode="auto">
            <a:xfrm>
              <a:off x="4263" y="2174"/>
              <a:ext cx="153" cy="102"/>
            </a:xfrm>
            <a:custGeom>
              <a:avLst/>
              <a:gdLst>
                <a:gd name="T0" fmla="*/ 0 w 153"/>
                <a:gd name="T1" fmla="*/ 51 h 102"/>
                <a:gd name="T2" fmla="*/ 0 w 153"/>
                <a:gd name="T3" fmla="*/ 0 h 102"/>
                <a:gd name="T4" fmla="*/ 153 w 153"/>
                <a:gd name="T5" fmla="*/ 68 h 102"/>
                <a:gd name="T6" fmla="*/ 0 w 153"/>
                <a:gd name="T7" fmla="*/ 102 h 102"/>
                <a:gd name="T8" fmla="*/ 0 w 153"/>
                <a:gd name="T9" fmla="*/ 51 h 102"/>
                <a:gd name="T10" fmla="*/ 0 60000 65536"/>
                <a:gd name="T11" fmla="*/ 0 60000 65536"/>
                <a:gd name="T12" fmla="*/ 0 60000 65536"/>
                <a:gd name="T13" fmla="*/ 0 60000 65536"/>
                <a:gd name="T14" fmla="*/ 0 60000 65536"/>
                <a:gd name="T15" fmla="*/ 0 w 153"/>
                <a:gd name="T16" fmla="*/ 0 h 102"/>
                <a:gd name="T17" fmla="*/ 153 w 153"/>
                <a:gd name="T18" fmla="*/ 102 h 102"/>
              </a:gdLst>
              <a:ahLst/>
              <a:cxnLst>
                <a:cxn ang="T10">
                  <a:pos x="T0" y="T1"/>
                </a:cxn>
                <a:cxn ang="T11">
                  <a:pos x="T2" y="T3"/>
                </a:cxn>
                <a:cxn ang="T12">
                  <a:pos x="T4" y="T5"/>
                </a:cxn>
                <a:cxn ang="T13">
                  <a:pos x="T6" y="T7"/>
                </a:cxn>
                <a:cxn ang="T14">
                  <a:pos x="T8" y="T9"/>
                </a:cxn>
              </a:cxnLst>
              <a:rect l="T15" t="T16" r="T17" b="T18"/>
              <a:pathLst>
                <a:path w="153" h="102">
                  <a:moveTo>
                    <a:pt x="0" y="51"/>
                  </a:moveTo>
                  <a:lnTo>
                    <a:pt x="0" y="0"/>
                  </a:lnTo>
                  <a:lnTo>
                    <a:pt x="153" y="68"/>
                  </a:lnTo>
                  <a:lnTo>
                    <a:pt x="0" y="102"/>
                  </a:lnTo>
                  <a:lnTo>
                    <a:pt x="0" y="51"/>
                  </a:lnTo>
                  <a:close/>
                </a:path>
              </a:pathLst>
            </a:custGeom>
            <a:solidFill>
              <a:srgbClr val="000000"/>
            </a:solidFill>
            <a:ln w="39688">
              <a:solidFill>
                <a:srgbClr val="000000"/>
              </a:solidFill>
              <a:prstDash val="solid"/>
              <a:round/>
              <a:headEnd/>
              <a:tailEnd/>
            </a:ln>
          </p:spPr>
          <p:txBody>
            <a:bodyPr/>
            <a:lstStyle/>
            <a:p>
              <a:endParaRPr lang="en-US"/>
            </a:p>
          </p:txBody>
        </p:sp>
        <p:sp>
          <p:nvSpPr>
            <p:cNvPr id="9288" name="Line 69"/>
            <p:cNvSpPr>
              <a:spLocks noChangeShapeType="1"/>
            </p:cNvSpPr>
            <p:nvPr/>
          </p:nvSpPr>
          <p:spPr bwMode="auto">
            <a:xfrm flipH="1" flipV="1">
              <a:off x="4077" y="2191"/>
              <a:ext cx="169" cy="3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576965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lstStyle/>
          <a:p>
            <a:pPr eaLnBrk="1" hangingPunct="1"/>
            <a:r>
              <a:rPr lang="en-US" altLang="en-US" smtClean="0"/>
              <a:t>Inter Process Communication</a:t>
            </a:r>
          </a:p>
        </p:txBody>
      </p:sp>
      <p:sp>
        <p:nvSpPr>
          <p:cNvPr id="10246" name="Rectangle 3" descr="Rectangle: Click to edit Master text styles&#10;Second level&#10;Third level&#10;Fourth level&#10;Fifth level"/>
          <p:cNvSpPr>
            <a:spLocks noGrp="1" noChangeArrowheads="1"/>
          </p:cNvSpPr>
          <p:nvPr>
            <p:ph type="body" idx="1"/>
          </p:nvPr>
        </p:nvSpPr>
        <p:spPr>
          <a:xfrm>
            <a:off x="228600" y="762000"/>
            <a:ext cx="8686800" cy="5791200"/>
          </a:xfrm>
        </p:spPr>
        <p:txBody>
          <a:bodyPr>
            <a:noAutofit/>
          </a:bodyPr>
          <a:lstStyle/>
          <a:p>
            <a:pPr eaLnBrk="1" hangingPunct="1">
              <a:lnSpc>
                <a:spcPct val="90000"/>
              </a:lnSpc>
            </a:pPr>
            <a:r>
              <a:rPr lang="en-US" altLang="en-US" sz="3000" dirty="0" smtClean="0"/>
              <a:t>IP address and port number.  In IPv4 about 2</a:t>
            </a:r>
            <a:r>
              <a:rPr lang="en-US" altLang="en-US" sz="3000" baseline="30000" dirty="0" smtClean="0"/>
              <a:t>16 </a:t>
            </a:r>
            <a:r>
              <a:rPr lang="en-US" altLang="en-US" sz="3000" dirty="0" smtClean="0"/>
              <a:t>ports are available for use by user processes. </a:t>
            </a:r>
            <a:endParaRPr lang="en-US" altLang="en-US" sz="3000" baseline="30000" dirty="0" smtClean="0"/>
          </a:p>
          <a:p>
            <a:pPr eaLnBrk="1" hangingPunct="1">
              <a:lnSpc>
                <a:spcPct val="90000"/>
              </a:lnSpc>
            </a:pPr>
            <a:r>
              <a:rPr lang="en-US" altLang="en-US" sz="3000" dirty="0" smtClean="0"/>
              <a:t>UDP and TCP abstraction of the above is a socket.</a:t>
            </a:r>
          </a:p>
          <a:p>
            <a:pPr eaLnBrk="1" hangingPunct="1">
              <a:lnSpc>
                <a:spcPct val="90000"/>
              </a:lnSpc>
            </a:pPr>
            <a:r>
              <a:rPr lang="en-US" altLang="en-US" sz="3000" dirty="0" smtClean="0"/>
              <a:t>Socket is associated with a protocol.</a:t>
            </a:r>
          </a:p>
          <a:p>
            <a:pPr eaLnBrk="1" hangingPunct="1">
              <a:lnSpc>
                <a:spcPct val="90000"/>
              </a:lnSpc>
            </a:pPr>
            <a:r>
              <a:rPr lang="en-US" altLang="en-US" sz="3000" dirty="0" smtClean="0"/>
              <a:t>IPC is transmitting a message between a socket in one process to a socket in another process.</a:t>
            </a:r>
          </a:p>
          <a:p>
            <a:pPr eaLnBrk="1" hangingPunct="1">
              <a:lnSpc>
                <a:spcPct val="90000"/>
              </a:lnSpc>
            </a:pPr>
            <a:r>
              <a:rPr lang="en-US" altLang="en-US" sz="3000" dirty="0" smtClean="0"/>
              <a:t>Messages sent to particular IP and port# can be received by the process whose socket is associated with that IP and port#.</a:t>
            </a:r>
          </a:p>
          <a:p>
            <a:pPr eaLnBrk="1" hangingPunct="1">
              <a:lnSpc>
                <a:spcPct val="90000"/>
              </a:lnSpc>
            </a:pPr>
            <a:r>
              <a:rPr lang="en-US" altLang="en-US" sz="3000" dirty="0" smtClean="0"/>
              <a:t>Processes cannot share ports with other processes within the computer. Can receive messages on different ports.</a:t>
            </a:r>
          </a:p>
          <a:p>
            <a:pPr eaLnBrk="1" hangingPunct="1">
              <a:lnSpc>
                <a:spcPct val="90000"/>
              </a:lnSpc>
              <a:buFont typeface="Wingdings" panose="05000000000000000000" pitchFamily="2" charset="2"/>
              <a:buNone/>
            </a:pPr>
            <a:endParaRPr lang="en-US" altLang="en-US" sz="3000" dirty="0" smtClean="0"/>
          </a:p>
          <a:p>
            <a:pPr eaLnBrk="1" hangingPunct="1">
              <a:lnSpc>
                <a:spcPct val="90000"/>
              </a:lnSpc>
            </a:pPr>
            <a:endParaRPr lang="en-US" altLang="en-US" sz="3000" dirty="0" smtClean="0"/>
          </a:p>
        </p:txBody>
      </p:sp>
    </p:spTree>
    <p:extLst>
      <p:ext uri="{BB962C8B-B14F-4D97-AF65-F5344CB8AC3E}">
        <p14:creationId xmlns:p14="http://schemas.microsoft.com/office/powerpoint/2010/main" val="7634964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4724400" y="5715000"/>
            <a:ext cx="3733800" cy="990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b="1" dirty="0">
              <a:latin typeface="Cambria" pitchFamily="18" charset="0"/>
            </a:endParaRPr>
          </a:p>
          <a:p>
            <a:pPr algn="ctr"/>
            <a:endParaRPr lang="en-US" b="1" dirty="0">
              <a:latin typeface="Cambria" pitchFamily="18" charset="0"/>
            </a:endParaRPr>
          </a:p>
          <a:p>
            <a:pPr algn="ctr"/>
            <a:r>
              <a:rPr lang="en-US" b="1" dirty="0">
                <a:latin typeface="Cambria" pitchFamily="18" charset="0"/>
              </a:rPr>
              <a:t>Network Interface Card</a:t>
            </a:r>
          </a:p>
        </p:txBody>
      </p:sp>
      <p:pic>
        <p:nvPicPr>
          <p:cNvPr id="44036" name="Picture 4" descr="https://i.stack.imgur.com/sCuYH.png"/>
          <p:cNvPicPr>
            <a:picLocks noChangeAspect="1" noChangeArrowheads="1"/>
          </p:cNvPicPr>
          <p:nvPr/>
        </p:nvPicPr>
        <p:blipFill>
          <a:blip r:embed="rId2" cstate="print"/>
          <a:srcRect/>
          <a:stretch>
            <a:fillRect/>
          </a:stretch>
        </p:blipFill>
        <p:spPr bwMode="auto">
          <a:xfrm>
            <a:off x="6172200" y="1752600"/>
            <a:ext cx="2209800" cy="838200"/>
          </a:xfrm>
          <a:prstGeom prst="rect">
            <a:avLst/>
          </a:prstGeom>
          <a:noFill/>
        </p:spPr>
      </p:pic>
      <p:grpSp>
        <p:nvGrpSpPr>
          <p:cNvPr id="55" name="Group 54"/>
          <p:cNvGrpSpPr/>
          <p:nvPr/>
        </p:nvGrpSpPr>
        <p:grpSpPr>
          <a:xfrm>
            <a:off x="304800" y="1447800"/>
            <a:ext cx="3886200" cy="3276600"/>
            <a:chOff x="533400" y="1600200"/>
            <a:chExt cx="4254500" cy="3613993"/>
          </a:xfrm>
        </p:grpSpPr>
        <p:sp>
          <p:nvSpPr>
            <p:cNvPr id="50" name="Up Arrow 49"/>
            <p:cNvSpPr/>
            <p:nvPr/>
          </p:nvSpPr>
          <p:spPr>
            <a:xfrm>
              <a:off x="1600200" y="2819400"/>
              <a:ext cx="228600" cy="685800"/>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Up Arrow 50"/>
            <p:cNvSpPr/>
            <p:nvPr/>
          </p:nvSpPr>
          <p:spPr>
            <a:xfrm>
              <a:off x="1676400" y="4038600"/>
              <a:ext cx="228600" cy="685800"/>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7" name="Down Arrow 46"/>
            <p:cNvSpPr/>
            <p:nvPr/>
          </p:nvSpPr>
          <p:spPr>
            <a:xfrm>
              <a:off x="2819400" y="4038600"/>
              <a:ext cx="236185" cy="707834"/>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7" name="Rounded Rectangle 36"/>
            <p:cNvSpPr/>
            <p:nvPr/>
          </p:nvSpPr>
          <p:spPr>
            <a:xfrm>
              <a:off x="533400" y="3505200"/>
              <a:ext cx="4254500" cy="526973"/>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latin typeface="Cambria" pitchFamily="18" charset="0"/>
                </a:rPr>
                <a:t>Operating System</a:t>
              </a:r>
            </a:p>
          </p:txBody>
        </p:sp>
        <p:sp>
          <p:nvSpPr>
            <p:cNvPr id="38" name="Rounded Rectangle 37"/>
            <p:cNvSpPr/>
            <p:nvPr/>
          </p:nvSpPr>
          <p:spPr>
            <a:xfrm>
              <a:off x="609600" y="4762500"/>
              <a:ext cx="4041775" cy="45169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latin typeface="Cambria" pitchFamily="18" charset="0"/>
                </a:rPr>
                <a:t>Hardware</a:t>
              </a:r>
            </a:p>
          </p:txBody>
        </p:sp>
        <p:sp>
          <p:nvSpPr>
            <p:cNvPr id="45" name="Down Arrow 44"/>
            <p:cNvSpPr/>
            <p:nvPr/>
          </p:nvSpPr>
          <p:spPr>
            <a:xfrm>
              <a:off x="2895600" y="2819400"/>
              <a:ext cx="228600" cy="685800"/>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grpSp>
          <p:nvGrpSpPr>
            <p:cNvPr id="54" name="Group 53"/>
            <p:cNvGrpSpPr/>
            <p:nvPr/>
          </p:nvGrpSpPr>
          <p:grpSpPr>
            <a:xfrm>
              <a:off x="609600" y="1600200"/>
              <a:ext cx="4041775" cy="1211855"/>
              <a:chOff x="609600" y="1600200"/>
              <a:chExt cx="4041775" cy="1211855"/>
            </a:xfrm>
          </p:grpSpPr>
          <p:sp>
            <p:nvSpPr>
              <p:cNvPr id="46" name="Rounded Rectangle 45"/>
              <p:cNvSpPr/>
              <p:nvPr/>
            </p:nvSpPr>
            <p:spPr>
              <a:xfrm>
                <a:off x="609600" y="2209800"/>
                <a:ext cx="4041775" cy="6022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b="1" dirty="0">
                  <a:latin typeface="Cambria" pitchFamily="18" charset="0"/>
                </a:endParaRPr>
              </a:p>
            </p:txBody>
          </p:sp>
          <p:sp>
            <p:nvSpPr>
              <p:cNvPr id="36" name="Rounded Rectangle 35"/>
              <p:cNvSpPr/>
              <p:nvPr/>
            </p:nvSpPr>
            <p:spPr>
              <a:xfrm>
                <a:off x="838200" y="2286000"/>
                <a:ext cx="1134533" cy="376410"/>
              </a:xfrm>
              <a:prstGeom prst="roundRect">
                <a:avLst/>
              </a:prstGeom>
              <a:solidFill>
                <a:srgbClr val="FFCC0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b="1" dirty="0">
                    <a:latin typeface="Cambria" pitchFamily="18" charset="0"/>
                  </a:rPr>
                  <a:t>Application </a:t>
                </a:r>
              </a:p>
            </p:txBody>
          </p:sp>
          <p:sp>
            <p:nvSpPr>
              <p:cNvPr id="39" name="Rounded Rectangle 38"/>
              <p:cNvSpPr/>
              <p:nvPr/>
            </p:nvSpPr>
            <p:spPr>
              <a:xfrm>
                <a:off x="3352800" y="2286000"/>
                <a:ext cx="1134533" cy="37641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b="1" dirty="0">
                    <a:latin typeface="Cambria" pitchFamily="18" charset="0"/>
                  </a:rPr>
                  <a:t>Application </a:t>
                </a:r>
              </a:p>
            </p:txBody>
          </p:sp>
          <p:sp>
            <p:nvSpPr>
              <p:cNvPr id="40" name="Rounded Rectangle 39"/>
              <p:cNvSpPr/>
              <p:nvPr/>
            </p:nvSpPr>
            <p:spPr>
              <a:xfrm>
                <a:off x="2057400" y="2286000"/>
                <a:ext cx="1134533" cy="376410"/>
              </a:xfrm>
              <a:prstGeom prst="roundRect">
                <a:avLst/>
              </a:prstGeom>
              <a:solidFill>
                <a:schemeClr val="accent5">
                  <a:lumMod val="5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b="1" dirty="0">
                    <a:latin typeface="Cambria" pitchFamily="18" charset="0"/>
                  </a:rPr>
                  <a:t>Application </a:t>
                </a:r>
              </a:p>
            </p:txBody>
          </p:sp>
          <p:pic>
            <p:nvPicPr>
              <p:cNvPr id="44038" name="Picture 6" descr="http://www.clker.com/cliparts/1/I/u/i/o/a/single-user-green-hi.png"/>
              <p:cNvPicPr>
                <a:picLocks noChangeAspect="1" noChangeArrowheads="1"/>
              </p:cNvPicPr>
              <p:nvPr/>
            </p:nvPicPr>
            <p:blipFill>
              <a:blip r:embed="rId3" cstate="print"/>
              <a:srcRect/>
              <a:stretch>
                <a:fillRect/>
              </a:stretch>
            </p:blipFill>
            <p:spPr bwMode="auto">
              <a:xfrm>
                <a:off x="1112520" y="1600200"/>
                <a:ext cx="411480" cy="533400"/>
              </a:xfrm>
              <a:prstGeom prst="rect">
                <a:avLst/>
              </a:prstGeom>
              <a:noFill/>
            </p:spPr>
          </p:pic>
          <p:pic>
            <p:nvPicPr>
              <p:cNvPr id="52" name="Picture 6" descr="http://www.clker.com/cliparts/1/I/u/i/o/a/single-user-green-hi.png"/>
              <p:cNvPicPr>
                <a:picLocks noChangeAspect="1" noChangeArrowheads="1"/>
              </p:cNvPicPr>
              <p:nvPr/>
            </p:nvPicPr>
            <p:blipFill>
              <a:blip r:embed="rId3" cstate="print"/>
              <a:srcRect/>
              <a:stretch>
                <a:fillRect/>
              </a:stretch>
            </p:blipFill>
            <p:spPr bwMode="auto">
              <a:xfrm>
                <a:off x="2387600" y="1600200"/>
                <a:ext cx="411480" cy="533400"/>
              </a:xfrm>
              <a:prstGeom prst="rect">
                <a:avLst/>
              </a:prstGeom>
              <a:noFill/>
            </p:spPr>
          </p:pic>
          <p:pic>
            <p:nvPicPr>
              <p:cNvPr id="53" name="Picture 6" descr="http://www.clker.com/cliparts/1/I/u/i/o/a/single-user-green-hi.png"/>
              <p:cNvPicPr>
                <a:picLocks noChangeAspect="1" noChangeArrowheads="1"/>
              </p:cNvPicPr>
              <p:nvPr/>
            </p:nvPicPr>
            <p:blipFill>
              <a:blip r:embed="rId3" cstate="print"/>
              <a:srcRect/>
              <a:stretch>
                <a:fillRect/>
              </a:stretch>
            </p:blipFill>
            <p:spPr bwMode="auto">
              <a:xfrm>
                <a:off x="3632200" y="1600200"/>
                <a:ext cx="411480" cy="533400"/>
              </a:xfrm>
              <a:prstGeom prst="rect">
                <a:avLst/>
              </a:prstGeom>
              <a:noFill/>
            </p:spPr>
          </p:pic>
        </p:grpSp>
      </p:grpSp>
      <p:grpSp>
        <p:nvGrpSpPr>
          <p:cNvPr id="74" name="Group 73"/>
          <p:cNvGrpSpPr/>
          <p:nvPr/>
        </p:nvGrpSpPr>
        <p:grpSpPr>
          <a:xfrm>
            <a:off x="5410200" y="1143000"/>
            <a:ext cx="2182550" cy="510006"/>
            <a:chOff x="5410200" y="1345197"/>
            <a:chExt cx="2182550" cy="510006"/>
          </a:xfrm>
        </p:grpSpPr>
        <p:pic>
          <p:nvPicPr>
            <p:cNvPr id="56" name="Picture 6" descr="http://www.clker.com/cliparts/1/I/u/i/o/a/single-user-green-hi.png"/>
            <p:cNvPicPr>
              <a:picLocks noChangeAspect="1" noChangeArrowheads="1"/>
            </p:cNvPicPr>
            <p:nvPr/>
          </p:nvPicPr>
          <p:blipFill>
            <a:blip r:embed="rId4" cstate="print"/>
            <a:srcRect/>
            <a:stretch>
              <a:fillRect/>
            </a:stretch>
          </p:blipFill>
          <p:spPr bwMode="auto">
            <a:xfrm>
              <a:off x="5410200" y="1371600"/>
              <a:ext cx="353750" cy="483603"/>
            </a:xfrm>
            <a:prstGeom prst="rect">
              <a:avLst/>
            </a:prstGeom>
            <a:noFill/>
          </p:spPr>
        </p:pic>
        <p:pic>
          <p:nvPicPr>
            <p:cNvPr id="57" name="Picture 6" descr="http://www.clker.com/cliparts/1/I/u/i/o/a/single-user-green-hi.png"/>
            <p:cNvPicPr>
              <a:picLocks noChangeAspect="1" noChangeArrowheads="1"/>
            </p:cNvPicPr>
            <p:nvPr/>
          </p:nvPicPr>
          <p:blipFill>
            <a:blip r:embed="rId4" cstate="print"/>
            <a:srcRect/>
            <a:stretch>
              <a:fillRect/>
            </a:stretch>
          </p:blipFill>
          <p:spPr bwMode="auto">
            <a:xfrm>
              <a:off x="6400800" y="1345197"/>
              <a:ext cx="353750" cy="483603"/>
            </a:xfrm>
            <a:prstGeom prst="rect">
              <a:avLst/>
            </a:prstGeom>
            <a:noFill/>
          </p:spPr>
        </p:pic>
        <p:pic>
          <p:nvPicPr>
            <p:cNvPr id="58" name="Picture 6" descr="http://www.clker.com/cliparts/1/I/u/i/o/a/single-user-green-hi.png"/>
            <p:cNvPicPr>
              <a:picLocks noChangeAspect="1" noChangeArrowheads="1"/>
            </p:cNvPicPr>
            <p:nvPr/>
          </p:nvPicPr>
          <p:blipFill>
            <a:blip r:embed="rId4" cstate="print"/>
            <a:srcRect/>
            <a:stretch>
              <a:fillRect/>
            </a:stretch>
          </p:blipFill>
          <p:spPr bwMode="auto">
            <a:xfrm>
              <a:off x="7239000" y="1371600"/>
              <a:ext cx="353750" cy="483603"/>
            </a:xfrm>
            <a:prstGeom prst="rect">
              <a:avLst/>
            </a:prstGeom>
            <a:noFill/>
          </p:spPr>
        </p:pic>
      </p:grpSp>
      <p:pic>
        <p:nvPicPr>
          <p:cNvPr id="67" name="Picture 66" descr="nic.jpg"/>
          <p:cNvPicPr>
            <a:picLocks noChangeAspect="1"/>
          </p:cNvPicPr>
          <p:nvPr/>
        </p:nvPicPr>
        <p:blipFill>
          <a:blip r:embed="rId5" cstate="print"/>
          <a:stretch>
            <a:fillRect/>
          </a:stretch>
        </p:blipFill>
        <p:spPr>
          <a:xfrm>
            <a:off x="4878254" y="5808598"/>
            <a:ext cx="531946" cy="321320"/>
          </a:xfrm>
          <a:prstGeom prst="rect">
            <a:avLst/>
          </a:prstGeom>
        </p:spPr>
      </p:pic>
      <p:pic>
        <p:nvPicPr>
          <p:cNvPr id="68" name="Picture 67" descr="nic.jpg"/>
          <p:cNvPicPr>
            <a:picLocks noChangeAspect="1"/>
          </p:cNvPicPr>
          <p:nvPr/>
        </p:nvPicPr>
        <p:blipFill>
          <a:blip r:embed="rId6" cstate="print"/>
          <a:stretch>
            <a:fillRect/>
          </a:stretch>
        </p:blipFill>
        <p:spPr>
          <a:xfrm>
            <a:off x="6019800" y="5791862"/>
            <a:ext cx="685800" cy="414255"/>
          </a:xfrm>
          <a:prstGeom prst="rect">
            <a:avLst/>
          </a:prstGeom>
        </p:spPr>
      </p:pic>
      <p:pic>
        <p:nvPicPr>
          <p:cNvPr id="69" name="Picture 68" descr="nic.jpg"/>
          <p:cNvPicPr>
            <a:picLocks noChangeAspect="1"/>
          </p:cNvPicPr>
          <p:nvPr/>
        </p:nvPicPr>
        <p:blipFill>
          <a:blip r:embed="rId6" cstate="print"/>
          <a:stretch>
            <a:fillRect/>
          </a:stretch>
        </p:blipFill>
        <p:spPr>
          <a:xfrm>
            <a:off x="7162800" y="5791862"/>
            <a:ext cx="685800" cy="414255"/>
          </a:xfrm>
          <a:prstGeom prst="rect">
            <a:avLst/>
          </a:prstGeom>
        </p:spPr>
      </p:pic>
      <p:sp>
        <p:nvSpPr>
          <p:cNvPr id="73" name="Rectangle 72"/>
          <p:cNvSpPr/>
          <p:nvPr/>
        </p:nvSpPr>
        <p:spPr>
          <a:xfrm>
            <a:off x="4876800" y="2667000"/>
            <a:ext cx="3657600" cy="2819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600" b="1" dirty="0">
                <a:solidFill>
                  <a:schemeClr val="tx1"/>
                </a:solidFill>
                <a:latin typeface="Cambria" pitchFamily="18" charset="0"/>
              </a:rPr>
              <a:t>Network</a:t>
            </a:r>
          </a:p>
        </p:txBody>
      </p:sp>
      <p:grpSp>
        <p:nvGrpSpPr>
          <p:cNvPr id="75" name="Group 31"/>
          <p:cNvGrpSpPr/>
          <p:nvPr/>
        </p:nvGrpSpPr>
        <p:grpSpPr>
          <a:xfrm>
            <a:off x="4038600" y="2819400"/>
            <a:ext cx="4495801" cy="2352021"/>
            <a:chOff x="914400" y="2362200"/>
            <a:chExt cx="4076193" cy="2352021"/>
          </a:xfrm>
        </p:grpSpPr>
        <p:grpSp>
          <p:nvGrpSpPr>
            <p:cNvPr id="76" name="Group 27"/>
            <p:cNvGrpSpPr/>
            <p:nvPr/>
          </p:nvGrpSpPr>
          <p:grpSpPr>
            <a:xfrm>
              <a:off x="1674368" y="2514601"/>
              <a:ext cx="3316226" cy="2199624"/>
              <a:chOff x="724274" y="2286000"/>
              <a:chExt cx="4209554" cy="2961028"/>
            </a:xfrm>
          </p:grpSpPr>
          <p:sp>
            <p:nvSpPr>
              <p:cNvPr id="78" name="Rectangle 77"/>
              <p:cNvSpPr/>
              <p:nvPr/>
            </p:nvSpPr>
            <p:spPr>
              <a:xfrm>
                <a:off x="724274" y="4571999"/>
                <a:ext cx="3157164" cy="381000"/>
              </a:xfrm>
              <a:prstGeom prst="rect">
                <a:avLst/>
              </a:prstGeom>
              <a:gradFill>
                <a:gsLst>
                  <a:gs pos="0">
                    <a:srgbClr val="015715"/>
                  </a:gs>
                  <a:gs pos="80000">
                    <a:srgbClr val="104C2B"/>
                  </a:gs>
                  <a:gs pos="100000">
                    <a:srgbClr val="0E5A12"/>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b="1" dirty="0">
                    <a:solidFill>
                      <a:schemeClr val="bg1"/>
                    </a:solidFill>
                    <a:latin typeface="Cambria" pitchFamily="18" charset="0"/>
                  </a:rPr>
                  <a:t>Physical Layer</a:t>
                </a:r>
              </a:p>
            </p:txBody>
          </p:sp>
          <p:sp>
            <p:nvSpPr>
              <p:cNvPr id="79" name="TextBox 78"/>
              <p:cNvSpPr txBox="1"/>
              <p:nvPr/>
            </p:nvSpPr>
            <p:spPr>
              <a:xfrm>
                <a:off x="3881440" y="4542693"/>
                <a:ext cx="1052388" cy="704335"/>
              </a:xfrm>
              <a:prstGeom prst="rect">
                <a:avLst/>
              </a:prstGeom>
              <a:noFill/>
            </p:spPr>
            <p:txBody>
              <a:bodyPr wrap="square" rtlCol="0">
                <a:spAutoFit/>
              </a:bodyPr>
              <a:lstStyle/>
              <a:p>
                <a:r>
                  <a:rPr lang="en-US" sz="1400" b="1" dirty="0">
                    <a:latin typeface="Cambria" pitchFamily="18" charset="0"/>
                  </a:rPr>
                  <a:t>Ethernet Driver</a:t>
                </a:r>
              </a:p>
            </p:txBody>
          </p:sp>
          <p:grpSp>
            <p:nvGrpSpPr>
              <p:cNvPr id="80" name="Group 25"/>
              <p:cNvGrpSpPr/>
              <p:nvPr/>
            </p:nvGrpSpPr>
            <p:grpSpPr>
              <a:xfrm>
                <a:off x="724274" y="2286000"/>
                <a:ext cx="4209552" cy="2158123"/>
                <a:chOff x="724274" y="2286000"/>
                <a:chExt cx="4209552" cy="2158123"/>
              </a:xfrm>
            </p:grpSpPr>
            <p:sp>
              <p:nvSpPr>
                <p:cNvPr id="81" name="Rectangle 80"/>
                <p:cNvSpPr/>
                <p:nvPr/>
              </p:nvSpPr>
              <p:spPr>
                <a:xfrm>
                  <a:off x="724274" y="2286000"/>
                  <a:ext cx="3157164" cy="410308"/>
                </a:xfrm>
                <a:prstGeom prst="rect">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b="1" dirty="0">
                      <a:solidFill>
                        <a:schemeClr val="bg1"/>
                      </a:solidFill>
                      <a:latin typeface="Cambria" pitchFamily="18" charset="0"/>
                    </a:rPr>
                    <a:t>Application Layer</a:t>
                  </a:r>
                </a:p>
              </p:txBody>
            </p:sp>
            <p:sp>
              <p:nvSpPr>
                <p:cNvPr id="82" name="Rectangle 81"/>
                <p:cNvSpPr/>
                <p:nvPr/>
              </p:nvSpPr>
              <p:spPr>
                <a:xfrm>
                  <a:off x="724274" y="2895600"/>
                  <a:ext cx="3157164" cy="457199"/>
                </a:xfrm>
                <a:prstGeom prst="rect">
                  <a:avLst/>
                </a:prstGeom>
                <a:solidFill>
                  <a:schemeClr val="accent4">
                    <a:lumMod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latin typeface="Cambria" pitchFamily="18" charset="0"/>
                    </a:rPr>
                    <a:t>Transport Layer </a:t>
                  </a:r>
                </a:p>
              </p:txBody>
            </p:sp>
            <p:sp>
              <p:nvSpPr>
                <p:cNvPr id="83" name="Rectangle 6"/>
                <p:cNvSpPr/>
                <p:nvPr/>
              </p:nvSpPr>
              <p:spPr>
                <a:xfrm>
                  <a:off x="724274" y="3429000"/>
                  <a:ext cx="3157164" cy="457199"/>
                </a:xfrm>
                <a:prstGeom prst="rect">
                  <a:avLst/>
                </a:prstGeom>
                <a:gradFill>
                  <a:gsLst>
                    <a:gs pos="0">
                      <a:srgbClr val="FF00FF"/>
                    </a:gs>
                    <a:gs pos="80000">
                      <a:srgbClr val="CC00FF"/>
                    </a:gs>
                    <a:gs pos="100000">
                      <a:srgbClr val="FF33CC"/>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b="1" dirty="0">
                      <a:solidFill>
                        <a:schemeClr val="bg1"/>
                      </a:solidFill>
                      <a:latin typeface="Cambria" pitchFamily="18" charset="0"/>
                    </a:rPr>
                    <a:t>Network Layer</a:t>
                  </a:r>
                </a:p>
              </p:txBody>
            </p:sp>
            <p:sp>
              <p:nvSpPr>
                <p:cNvPr id="84" name="Rectangle 83"/>
                <p:cNvSpPr/>
                <p:nvPr/>
              </p:nvSpPr>
              <p:spPr>
                <a:xfrm>
                  <a:off x="724275" y="3927227"/>
                  <a:ext cx="3157164" cy="512885"/>
                </a:xfrm>
                <a:prstGeom prst="rect">
                  <a:avLst/>
                </a:prstGeom>
                <a:gradFill flip="none" rotWithShape="1">
                  <a:gsLst>
                    <a:gs pos="0">
                      <a:srgbClr val="993300"/>
                    </a:gs>
                    <a:gs pos="50000">
                      <a:srgbClr val="824818"/>
                    </a:gs>
                    <a:gs pos="100000">
                      <a:srgbClr val="C00000"/>
                    </a:gs>
                  </a:gsLst>
                  <a:lin ang="2700000" scaled="1"/>
                  <a:tileRec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b="1" dirty="0">
                      <a:solidFill>
                        <a:schemeClr val="bg1"/>
                      </a:solidFill>
                      <a:latin typeface="Cambria" pitchFamily="18" charset="0"/>
                    </a:rPr>
                    <a:t>Data Link Layer</a:t>
                  </a:r>
                </a:p>
              </p:txBody>
            </p:sp>
            <p:sp>
              <p:nvSpPr>
                <p:cNvPr id="85" name="TextBox 84"/>
                <p:cNvSpPr txBox="1"/>
                <p:nvPr/>
              </p:nvSpPr>
              <p:spPr>
                <a:xfrm>
                  <a:off x="3881438" y="2901461"/>
                  <a:ext cx="584909" cy="414315"/>
                </a:xfrm>
                <a:prstGeom prst="rect">
                  <a:avLst/>
                </a:prstGeom>
                <a:noFill/>
              </p:spPr>
              <p:txBody>
                <a:bodyPr wrap="none" rtlCol="0">
                  <a:spAutoFit/>
                </a:bodyPr>
                <a:lstStyle/>
                <a:p>
                  <a:r>
                    <a:rPr lang="en-US" sz="1400" b="1" dirty="0">
                      <a:latin typeface="Cambria" pitchFamily="18" charset="0"/>
                    </a:rPr>
                    <a:t>TCP</a:t>
                  </a:r>
                </a:p>
              </p:txBody>
            </p:sp>
            <p:sp>
              <p:nvSpPr>
                <p:cNvPr id="86" name="TextBox 85"/>
                <p:cNvSpPr txBox="1"/>
                <p:nvPr/>
              </p:nvSpPr>
              <p:spPr>
                <a:xfrm>
                  <a:off x="3881438" y="2286000"/>
                  <a:ext cx="754935" cy="414315"/>
                </a:xfrm>
                <a:prstGeom prst="rect">
                  <a:avLst/>
                </a:prstGeom>
                <a:noFill/>
              </p:spPr>
              <p:txBody>
                <a:bodyPr wrap="none" rtlCol="0">
                  <a:spAutoFit/>
                </a:bodyPr>
                <a:lstStyle/>
                <a:p>
                  <a:r>
                    <a:rPr lang="en-US" sz="1400" b="1" dirty="0">
                      <a:latin typeface="Cambria" pitchFamily="18" charset="0"/>
                    </a:rPr>
                    <a:t>HTTP</a:t>
                  </a:r>
                </a:p>
              </p:txBody>
            </p:sp>
            <p:sp>
              <p:nvSpPr>
                <p:cNvPr id="87" name="TextBox 86"/>
                <p:cNvSpPr txBox="1"/>
                <p:nvPr/>
              </p:nvSpPr>
              <p:spPr>
                <a:xfrm>
                  <a:off x="3881438" y="3414346"/>
                  <a:ext cx="411783" cy="414315"/>
                </a:xfrm>
                <a:prstGeom prst="rect">
                  <a:avLst/>
                </a:prstGeom>
                <a:noFill/>
              </p:spPr>
              <p:txBody>
                <a:bodyPr wrap="none" rtlCol="0">
                  <a:spAutoFit/>
                </a:bodyPr>
                <a:lstStyle/>
                <a:p>
                  <a:r>
                    <a:rPr lang="en-US" sz="1400" b="1" dirty="0">
                      <a:latin typeface="Cambria" pitchFamily="18" charset="0"/>
                    </a:rPr>
                    <a:t>IP</a:t>
                  </a:r>
                </a:p>
              </p:txBody>
            </p:sp>
            <p:sp>
              <p:nvSpPr>
                <p:cNvPr id="88" name="TextBox 87"/>
                <p:cNvSpPr txBox="1"/>
                <p:nvPr/>
              </p:nvSpPr>
              <p:spPr>
                <a:xfrm>
                  <a:off x="3881438" y="4029808"/>
                  <a:ext cx="1052388" cy="414315"/>
                </a:xfrm>
                <a:prstGeom prst="rect">
                  <a:avLst/>
                </a:prstGeom>
                <a:noFill/>
              </p:spPr>
              <p:txBody>
                <a:bodyPr wrap="square" rtlCol="0">
                  <a:spAutoFit/>
                </a:bodyPr>
                <a:lstStyle/>
                <a:p>
                  <a:r>
                    <a:rPr lang="en-US" sz="1400" b="1" dirty="0">
                      <a:latin typeface="Cambria" pitchFamily="18" charset="0"/>
                    </a:rPr>
                    <a:t>Ethernet</a:t>
                  </a:r>
                </a:p>
              </p:txBody>
            </p:sp>
          </p:grpSp>
        </p:grpSp>
        <p:sp>
          <p:nvSpPr>
            <p:cNvPr id="77" name="Left Brace 76"/>
            <p:cNvSpPr/>
            <p:nvPr/>
          </p:nvSpPr>
          <p:spPr>
            <a:xfrm>
              <a:off x="914400" y="2362200"/>
              <a:ext cx="533400" cy="228600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sz="1400"/>
            </a:p>
          </p:txBody>
        </p:sp>
      </p:grpSp>
      <p:pic>
        <p:nvPicPr>
          <p:cNvPr id="44040" name="Picture 8" descr="http://2.bp.blogspot.com/-h-lGwKqe3D8/VPhl_a0SOUI/AAAAAAAAOMk/un9LGA9pZZw/s1600/light-bulb-idea.png"/>
          <p:cNvPicPr>
            <a:picLocks noChangeAspect="1" noChangeArrowheads="1"/>
          </p:cNvPicPr>
          <p:nvPr/>
        </p:nvPicPr>
        <p:blipFill>
          <a:blip r:embed="rId7"/>
          <a:srcRect l="3627" r="3781" b="14815"/>
          <a:stretch>
            <a:fillRect/>
          </a:stretch>
        </p:blipFill>
        <p:spPr bwMode="auto">
          <a:xfrm>
            <a:off x="457200" y="5410200"/>
            <a:ext cx="1159565" cy="1066800"/>
          </a:xfrm>
          <a:prstGeom prst="rect">
            <a:avLst/>
          </a:prstGeom>
          <a:noFill/>
        </p:spPr>
      </p:pic>
      <p:sp>
        <p:nvSpPr>
          <p:cNvPr id="93" name="Line Callout 2 (Border and Accent Bar) 92"/>
          <p:cNvSpPr/>
          <p:nvPr/>
        </p:nvSpPr>
        <p:spPr>
          <a:xfrm>
            <a:off x="3276600" y="6019800"/>
            <a:ext cx="1219200" cy="381000"/>
          </a:xfrm>
          <a:prstGeom prst="accentBorderCallout2">
            <a:avLst>
              <a:gd name="adj1" fmla="val 18750"/>
              <a:gd name="adj2" fmla="val -8333"/>
              <a:gd name="adj3" fmla="val 18750"/>
              <a:gd name="adj4" fmla="val -16667"/>
              <a:gd name="adj5" fmla="val -337501"/>
              <a:gd name="adj6" fmla="val -11298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latin typeface="Cambria" pitchFamily="18" charset="0"/>
              </a:rPr>
              <a:t>Maps here</a:t>
            </a:r>
          </a:p>
        </p:txBody>
      </p:sp>
      <p:sp>
        <p:nvSpPr>
          <p:cNvPr id="94" name="Line Callout 2 (Border and Accent Bar) 93"/>
          <p:cNvSpPr/>
          <p:nvPr/>
        </p:nvSpPr>
        <p:spPr>
          <a:xfrm>
            <a:off x="4876800" y="1905000"/>
            <a:ext cx="1219200" cy="381000"/>
          </a:xfrm>
          <a:prstGeom prst="accentBorderCallout2">
            <a:avLst>
              <a:gd name="adj1" fmla="val 18750"/>
              <a:gd name="adj2" fmla="val -8333"/>
              <a:gd name="adj3" fmla="val 18750"/>
              <a:gd name="adj4" fmla="val -16667"/>
              <a:gd name="adj5" fmla="val 163332"/>
              <a:gd name="adj6" fmla="val -8961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latin typeface="Cambria" pitchFamily="18" charset="0"/>
              </a:rPr>
              <a:t>Maps here</a:t>
            </a:r>
          </a:p>
        </p:txBody>
      </p:sp>
      <p:sp>
        <p:nvSpPr>
          <p:cNvPr id="3" name="Title 2"/>
          <p:cNvSpPr>
            <a:spLocks noGrp="1"/>
          </p:cNvSpPr>
          <p:nvPr>
            <p:ph type="title"/>
          </p:nvPr>
        </p:nvSpPr>
        <p:spPr/>
        <p:txBody>
          <a:bodyPr/>
          <a:lstStyle/>
          <a:p>
            <a:r>
              <a:rPr lang="en-US" dirty="0" smtClean="0"/>
              <a:t>Review: OS </a:t>
            </a:r>
            <a:r>
              <a:rPr lang="en-US" dirty="0"/>
              <a:t>Support for Networking </a:t>
            </a:r>
          </a:p>
        </p:txBody>
      </p:sp>
    </p:spTree>
    <p:extLst>
      <p:ext uri="{BB962C8B-B14F-4D97-AF65-F5344CB8AC3E}">
        <p14:creationId xmlns:p14="http://schemas.microsoft.com/office/powerpoint/2010/main" val="8637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checkerboard(across)">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The Open Systems Interconnection model</a:t>
            </a:r>
            <a:endParaRPr lang="en-US" sz="4000" dirty="0"/>
          </a:p>
        </p:txBody>
      </p:sp>
      <p:sp>
        <p:nvSpPr>
          <p:cNvPr id="5" name="Content Placeholder 4"/>
          <p:cNvSpPr>
            <a:spLocks noGrp="1"/>
          </p:cNvSpPr>
          <p:nvPr>
            <p:ph idx="1"/>
          </p:nvPr>
        </p:nvSpPr>
        <p:spPr>
          <a:xfrm>
            <a:off x="152400" y="1066800"/>
            <a:ext cx="4191000" cy="5334000"/>
          </a:xfrm>
        </p:spPr>
        <p:txBody>
          <a:bodyPr>
            <a:normAutofit/>
          </a:bodyPr>
          <a:lstStyle/>
          <a:p>
            <a:r>
              <a:rPr lang="en-US" sz="2800" dirty="0" smtClean="0"/>
              <a:t>Challenge: Create a portable interface that will work with all computers/OS/Physical Medium</a:t>
            </a:r>
          </a:p>
          <a:p>
            <a:endParaRPr lang="en-US" sz="2800" dirty="0" smtClean="0"/>
          </a:p>
          <a:p>
            <a:r>
              <a:rPr lang="en-US" sz="2800" dirty="0" smtClean="0"/>
              <a:t>The message sent by the application has to pass through a 7 layer model.</a:t>
            </a:r>
            <a:endParaRPr lang="en-US" sz="2800" dirty="0"/>
          </a:p>
        </p:txBody>
      </p:sp>
      <p:pic>
        <p:nvPicPr>
          <p:cNvPr id="1026" name="Picture 2" descr="https://itsjustusdeveloperstutorialservices.files.wordpress.com/2015/09/osi-lay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295400"/>
            <a:ext cx="4973216"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871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The Open Systems Interconnection model</a:t>
            </a:r>
            <a:endParaRPr lang="en-US" sz="4000" dirty="0"/>
          </a:p>
        </p:txBody>
      </p:sp>
      <p:sp>
        <p:nvSpPr>
          <p:cNvPr id="6" name="Oval 5"/>
          <p:cNvSpPr/>
          <p:nvPr/>
        </p:nvSpPr>
        <p:spPr>
          <a:xfrm>
            <a:off x="4724400" y="3194924"/>
            <a:ext cx="1110343" cy="998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7" name="Oval 6"/>
          <p:cNvSpPr/>
          <p:nvPr/>
        </p:nvSpPr>
        <p:spPr>
          <a:xfrm>
            <a:off x="7355632" y="3194923"/>
            <a:ext cx="1110343" cy="998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cxnSp>
        <p:nvCxnSpPr>
          <p:cNvPr id="8" name="Straight Arrow Connector 7"/>
          <p:cNvCxnSpPr>
            <a:stCxn id="6" idx="7"/>
            <a:endCxn id="7" idx="1"/>
          </p:cNvCxnSpPr>
          <p:nvPr/>
        </p:nvCxnSpPr>
        <p:spPr>
          <a:xfrm flipV="1">
            <a:off x="5672137" y="3341132"/>
            <a:ext cx="18461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3039" y="2971800"/>
            <a:ext cx="944297" cy="369332"/>
          </a:xfrm>
          <a:prstGeom prst="rect">
            <a:avLst/>
          </a:prstGeom>
          <a:noFill/>
        </p:spPr>
        <p:txBody>
          <a:bodyPr wrap="none" rtlCol="0">
            <a:spAutoFit/>
          </a:bodyPr>
          <a:lstStyle/>
          <a:p>
            <a:r>
              <a:rPr lang="en-US" dirty="0" smtClean="0"/>
              <a:t>Request</a:t>
            </a:r>
            <a:endParaRPr lang="en-US" dirty="0"/>
          </a:p>
        </p:txBody>
      </p:sp>
      <p:cxnSp>
        <p:nvCxnSpPr>
          <p:cNvPr id="10" name="Straight Arrow Connector 9"/>
          <p:cNvCxnSpPr>
            <a:stCxn id="7" idx="3"/>
            <a:endCxn id="6" idx="5"/>
          </p:cNvCxnSpPr>
          <p:nvPr/>
        </p:nvCxnSpPr>
        <p:spPr>
          <a:xfrm flipH="1">
            <a:off x="5672137" y="4047089"/>
            <a:ext cx="1846101"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6099032" y="4008632"/>
            <a:ext cx="1081515" cy="369332"/>
          </a:xfrm>
          <a:prstGeom prst="rect">
            <a:avLst/>
          </a:prstGeom>
          <a:noFill/>
        </p:spPr>
        <p:txBody>
          <a:bodyPr wrap="none" rtlCol="0">
            <a:spAutoFit/>
          </a:bodyPr>
          <a:lstStyle/>
          <a:p>
            <a:r>
              <a:rPr lang="en-US" dirty="0" smtClean="0"/>
              <a:t>Response</a:t>
            </a:r>
            <a:endParaRPr lang="en-US" dirty="0"/>
          </a:p>
        </p:txBody>
      </p:sp>
      <p:sp>
        <p:nvSpPr>
          <p:cNvPr id="13" name="Content Placeholder 4"/>
          <p:cNvSpPr>
            <a:spLocks noGrp="1"/>
          </p:cNvSpPr>
          <p:nvPr>
            <p:ph idx="1"/>
          </p:nvPr>
        </p:nvSpPr>
        <p:spPr>
          <a:xfrm>
            <a:off x="152400" y="1066800"/>
            <a:ext cx="4191000" cy="5334000"/>
          </a:xfrm>
        </p:spPr>
        <p:txBody>
          <a:bodyPr>
            <a:normAutofit/>
          </a:bodyPr>
          <a:lstStyle/>
          <a:p>
            <a:r>
              <a:rPr lang="en-US" sz="2800" dirty="0" smtClean="0"/>
              <a:t>Challenge: Create a portable interface that will work with all computers/OS/Physical Medium</a:t>
            </a:r>
          </a:p>
          <a:p>
            <a:endParaRPr lang="en-US" sz="2800" dirty="0" smtClean="0"/>
          </a:p>
          <a:p>
            <a:r>
              <a:rPr lang="en-US" sz="2800" dirty="0" smtClean="0"/>
              <a:t>The message sent by the application has to pass through a 7 layer model.</a:t>
            </a:r>
            <a:endParaRPr lang="en-US" sz="2800" dirty="0"/>
          </a:p>
        </p:txBody>
      </p:sp>
    </p:spTree>
    <p:extLst>
      <p:ext uri="{BB962C8B-B14F-4D97-AF65-F5344CB8AC3E}">
        <p14:creationId xmlns:p14="http://schemas.microsoft.com/office/powerpoint/2010/main" val="1984422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14400"/>
            <a:ext cx="8372475"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Interaction between layers in OSI</a:t>
            </a:r>
            <a:endParaRPr lang="en-US" dirty="0"/>
          </a:p>
        </p:txBody>
      </p:sp>
    </p:spTree>
    <p:extLst>
      <p:ext uri="{BB962C8B-B14F-4D97-AF65-F5344CB8AC3E}">
        <p14:creationId xmlns:p14="http://schemas.microsoft.com/office/powerpoint/2010/main" val="3807955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5094517" y="1091681"/>
            <a:ext cx="1110343" cy="998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7" name="Oval 6"/>
          <p:cNvSpPr/>
          <p:nvPr/>
        </p:nvSpPr>
        <p:spPr>
          <a:xfrm>
            <a:off x="7651101" y="1091680"/>
            <a:ext cx="1110343" cy="998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sp>
        <p:nvSpPr>
          <p:cNvPr id="3" name="Rectangle 2"/>
          <p:cNvSpPr/>
          <p:nvPr/>
        </p:nvSpPr>
        <p:spPr>
          <a:xfrm>
            <a:off x="4833257" y="2236264"/>
            <a:ext cx="1623527" cy="1104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 Interface In Kernel</a:t>
            </a:r>
            <a:endParaRPr lang="en-US" dirty="0"/>
          </a:p>
        </p:txBody>
      </p:sp>
      <p:sp>
        <p:nvSpPr>
          <p:cNvPr id="4" name="Rectangle 3"/>
          <p:cNvSpPr/>
          <p:nvPr/>
        </p:nvSpPr>
        <p:spPr>
          <a:xfrm>
            <a:off x="4833258" y="3340358"/>
            <a:ext cx="858416" cy="12752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Network Module</a:t>
            </a:r>
            <a:endParaRPr lang="en-US" dirty="0"/>
          </a:p>
        </p:txBody>
      </p:sp>
      <p:sp>
        <p:nvSpPr>
          <p:cNvPr id="12" name="Rectangle 11"/>
          <p:cNvSpPr/>
          <p:nvPr/>
        </p:nvSpPr>
        <p:spPr>
          <a:xfrm>
            <a:off x="5691674" y="3340358"/>
            <a:ext cx="765110" cy="46653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smtClean="0"/>
              <a:t>Protocol</a:t>
            </a:r>
            <a:endParaRPr lang="en-US" sz="1100" dirty="0"/>
          </a:p>
        </p:txBody>
      </p:sp>
      <p:sp>
        <p:nvSpPr>
          <p:cNvPr id="13" name="Rectangle 12"/>
          <p:cNvSpPr/>
          <p:nvPr/>
        </p:nvSpPr>
        <p:spPr>
          <a:xfrm>
            <a:off x="5691674" y="3806889"/>
            <a:ext cx="765110" cy="46653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smtClean="0"/>
              <a:t>IP Packet</a:t>
            </a:r>
            <a:endParaRPr lang="en-US" sz="1100" dirty="0"/>
          </a:p>
        </p:txBody>
      </p:sp>
      <p:sp>
        <p:nvSpPr>
          <p:cNvPr id="14" name="Rectangle 13"/>
          <p:cNvSpPr/>
          <p:nvPr/>
        </p:nvSpPr>
        <p:spPr>
          <a:xfrm>
            <a:off x="5701005" y="4273419"/>
            <a:ext cx="765110" cy="3421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Ethernet Packet</a:t>
            </a:r>
            <a:endParaRPr lang="en-US" sz="1100" dirty="0"/>
          </a:p>
        </p:txBody>
      </p:sp>
      <p:cxnSp>
        <p:nvCxnSpPr>
          <p:cNvPr id="16" name="Straight Arrow Connector 15"/>
          <p:cNvCxnSpPr>
            <a:stCxn id="6" idx="4"/>
            <a:endCxn id="3" idx="0"/>
          </p:cNvCxnSpPr>
          <p:nvPr/>
        </p:nvCxnSpPr>
        <p:spPr>
          <a:xfrm flipH="1">
            <a:off x="5645021" y="2090056"/>
            <a:ext cx="4668" cy="146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399175" y="2236264"/>
            <a:ext cx="1623527" cy="1104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 Interface In Kernel</a:t>
            </a:r>
            <a:endParaRPr lang="en-US" dirty="0"/>
          </a:p>
        </p:txBody>
      </p:sp>
      <p:sp>
        <p:nvSpPr>
          <p:cNvPr id="18" name="Rectangle 17"/>
          <p:cNvSpPr/>
          <p:nvPr/>
        </p:nvSpPr>
        <p:spPr>
          <a:xfrm>
            <a:off x="7399176" y="3340358"/>
            <a:ext cx="858416" cy="12752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Network Module</a:t>
            </a:r>
            <a:endParaRPr lang="en-US" dirty="0"/>
          </a:p>
        </p:txBody>
      </p:sp>
      <p:sp>
        <p:nvSpPr>
          <p:cNvPr id="19" name="Rectangle 18"/>
          <p:cNvSpPr/>
          <p:nvPr/>
        </p:nvSpPr>
        <p:spPr>
          <a:xfrm>
            <a:off x="8257592" y="3340358"/>
            <a:ext cx="765110" cy="46653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smtClean="0"/>
              <a:t>Protocol</a:t>
            </a:r>
            <a:endParaRPr lang="en-US" sz="1100" dirty="0"/>
          </a:p>
        </p:txBody>
      </p:sp>
      <p:sp>
        <p:nvSpPr>
          <p:cNvPr id="20" name="Rectangle 19"/>
          <p:cNvSpPr/>
          <p:nvPr/>
        </p:nvSpPr>
        <p:spPr>
          <a:xfrm>
            <a:off x="8257592" y="3806889"/>
            <a:ext cx="765110" cy="46653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smtClean="0"/>
              <a:t>IP Packet</a:t>
            </a:r>
            <a:endParaRPr lang="en-US" sz="1100" dirty="0"/>
          </a:p>
        </p:txBody>
      </p:sp>
      <p:sp>
        <p:nvSpPr>
          <p:cNvPr id="21" name="Rectangle 20"/>
          <p:cNvSpPr/>
          <p:nvPr/>
        </p:nvSpPr>
        <p:spPr>
          <a:xfrm>
            <a:off x="8266923" y="4273419"/>
            <a:ext cx="765110" cy="3421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Ethernet Packet</a:t>
            </a:r>
            <a:endParaRPr lang="en-US" sz="1100" dirty="0"/>
          </a:p>
        </p:txBody>
      </p:sp>
      <p:cxnSp>
        <p:nvCxnSpPr>
          <p:cNvPr id="24" name="Straight Arrow Connector 23"/>
          <p:cNvCxnSpPr>
            <a:stCxn id="17" idx="0"/>
            <a:endCxn id="7" idx="4"/>
          </p:cNvCxnSpPr>
          <p:nvPr/>
        </p:nvCxnSpPr>
        <p:spPr>
          <a:xfrm flipH="1" flipV="1">
            <a:off x="8206273" y="2090055"/>
            <a:ext cx="4666" cy="146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Left-Right Arrow 25"/>
          <p:cNvSpPr/>
          <p:nvPr/>
        </p:nvSpPr>
        <p:spPr>
          <a:xfrm>
            <a:off x="4627983" y="4739950"/>
            <a:ext cx="4567333" cy="484632"/>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p:cNvSpPr txBox="1"/>
          <p:nvPr/>
        </p:nvSpPr>
        <p:spPr>
          <a:xfrm>
            <a:off x="6141671" y="4769984"/>
            <a:ext cx="1787221" cy="369332"/>
          </a:xfrm>
          <a:prstGeom prst="rect">
            <a:avLst/>
          </a:prstGeom>
          <a:noFill/>
        </p:spPr>
        <p:txBody>
          <a:bodyPr wrap="none" rtlCol="0">
            <a:spAutoFit/>
          </a:bodyPr>
          <a:lstStyle/>
          <a:p>
            <a:r>
              <a:rPr lang="en-US" dirty="0" smtClean="0"/>
              <a:t>Physical Network</a:t>
            </a:r>
            <a:endParaRPr lang="en-US" dirty="0"/>
          </a:p>
        </p:txBody>
      </p:sp>
      <p:pic>
        <p:nvPicPr>
          <p:cNvPr id="2050" name="Picture 2" descr="https://upload.wikimedia.org/wikipedia/commons/thumb/4/42/Ethernet_frame.svg/530px-Ethernet_fram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2587" y="5229849"/>
            <a:ext cx="3993890" cy="489817"/>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a:off x="5645020" y="4615572"/>
            <a:ext cx="0" cy="187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8266923" y="4615572"/>
            <a:ext cx="0" cy="187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111551" y="5691112"/>
            <a:ext cx="1610697" cy="369332"/>
          </a:xfrm>
          <a:prstGeom prst="rect">
            <a:avLst/>
          </a:prstGeom>
          <a:noFill/>
        </p:spPr>
        <p:txBody>
          <a:bodyPr wrap="none" rtlCol="0">
            <a:spAutoFit/>
          </a:bodyPr>
          <a:lstStyle/>
          <a:p>
            <a:r>
              <a:rPr lang="en-US" dirty="0" smtClean="0"/>
              <a:t>Ethernet frame</a:t>
            </a:r>
            <a:endParaRPr lang="en-US" dirty="0"/>
          </a:p>
        </p:txBody>
      </p:sp>
      <p:sp>
        <p:nvSpPr>
          <p:cNvPr id="9" name="Title 8"/>
          <p:cNvSpPr>
            <a:spLocks noGrp="1"/>
          </p:cNvSpPr>
          <p:nvPr>
            <p:ph type="title"/>
          </p:nvPr>
        </p:nvSpPr>
        <p:spPr/>
        <p:txBody>
          <a:bodyPr/>
          <a:lstStyle/>
          <a:p>
            <a:r>
              <a:rPr lang="en-US" sz="4000" dirty="0"/>
              <a:t>The Open Systems Interconnection model</a:t>
            </a:r>
          </a:p>
        </p:txBody>
      </p:sp>
      <p:sp>
        <p:nvSpPr>
          <p:cNvPr id="28" name="Content Placeholder 4"/>
          <p:cNvSpPr>
            <a:spLocks noGrp="1"/>
          </p:cNvSpPr>
          <p:nvPr>
            <p:ph idx="1"/>
          </p:nvPr>
        </p:nvSpPr>
        <p:spPr>
          <a:xfrm>
            <a:off x="152400" y="1066800"/>
            <a:ext cx="4191000" cy="5334000"/>
          </a:xfrm>
        </p:spPr>
        <p:txBody>
          <a:bodyPr>
            <a:normAutofit/>
          </a:bodyPr>
          <a:lstStyle/>
          <a:p>
            <a:r>
              <a:rPr lang="en-US" sz="2800" dirty="0" smtClean="0"/>
              <a:t>Challenge: Create a portable interface that will work with all computers/OS/Physical Medium</a:t>
            </a:r>
          </a:p>
          <a:p>
            <a:endParaRPr lang="en-US" sz="2800" dirty="0" smtClean="0"/>
          </a:p>
          <a:p>
            <a:r>
              <a:rPr lang="en-US" sz="2800" dirty="0" smtClean="0"/>
              <a:t>The message sent by the application has to pass through a 7 layer model.</a:t>
            </a:r>
            <a:endParaRPr lang="en-US" sz="2800" dirty="0"/>
          </a:p>
        </p:txBody>
      </p:sp>
    </p:spTree>
    <p:extLst>
      <p:ext uri="{BB962C8B-B14F-4D97-AF65-F5344CB8AC3E}">
        <p14:creationId xmlns:p14="http://schemas.microsoft.com/office/powerpoint/2010/main" val="3976350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8650" y="1091680"/>
            <a:ext cx="3626109" cy="5085283"/>
          </a:xfrm>
        </p:spPr>
        <p:txBody>
          <a:bodyPr>
            <a:normAutofit fontScale="92500" lnSpcReduction="20000"/>
          </a:bodyPr>
          <a:lstStyle/>
          <a:p>
            <a:r>
              <a:rPr lang="en-US" dirty="0" smtClean="0"/>
              <a:t>The Transport Layer mechanism.</a:t>
            </a:r>
          </a:p>
          <a:p>
            <a:r>
              <a:rPr lang="en-US" dirty="0" smtClean="0"/>
              <a:t>TCP – transmission control protocol</a:t>
            </a:r>
          </a:p>
          <a:p>
            <a:pPr lvl="1"/>
            <a:r>
              <a:rPr lang="en-US" dirty="0" smtClean="0"/>
              <a:t>Receiver is throttled if the server cannot handle the message rate</a:t>
            </a:r>
          </a:p>
          <a:p>
            <a:pPr lvl="1"/>
            <a:r>
              <a:rPr lang="en-US" dirty="0" smtClean="0"/>
              <a:t>Message delivery is guaranteed</a:t>
            </a:r>
          </a:p>
          <a:p>
            <a:r>
              <a:rPr lang="en-US" dirty="0" smtClean="0"/>
              <a:t>UDP</a:t>
            </a:r>
          </a:p>
        </p:txBody>
      </p:sp>
      <p:sp>
        <p:nvSpPr>
          <p:cNvPr id="6" name="Oval 5"/>
          <p:cNvSpPr/>
          <p:nvPr/>
        </p:nvSpPr>
        <p:spPr>
          <a:xfrm>
            <a:off x="5094517" y="1091681"/>
            <a:ext cx="1110343" cy="998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7" name="Oval 6"/>
          <p:cNvSpPr/>
          <p:nvPr/>
        </p:nvSpPr>
        <p:spPr>
          <a:xfrm>
            <a:off x="7651101" y="1091680"/>
            <a:ext cx="1110343" cy="998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sp>
        <p:nvSpPr>
          <p:cNvPr id="3" name="Rectangle 2"/>
          <p:cNvSpPr/>
          <p:nvPr/>
        </p:nvSpPr>
        <p:spPr>
          <a:xfrm>
            <a:off x="4833257" y="2236264"/>
            <a:ext cx="1623527" cy="1104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 Interface In Kernel</a:t>
            </a:r>
            <a:endParaRPr lang="en-US" dirty="0"/>
          </a:p>
        </p:txBody>
      </p:sp>
      <p:sp>
        <p:nvSpPr>
          <p:cNvPr id="4" name="Rectangle 3"/>
          <p:cNvSpPr/>
          <p:nvPr/>
        </p:nvSpPr>
        <p:spPr>
          <a:xfrm>
            <a:off x="4833258" y="3340358"/>
            <a:ext cx="858416" cy="12752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Network Module</a:t>
            </a:r>
            <a:endParaRPr lang="en-US" dirty="0"/>
          </a:p>
        </p:txBody>
      </p:sp>
      <p:sp>
        <p:nvSpPr>
          <p:cNvPr id="12" name="Rectangle 11"/>
          <p:cNvSpPr/>
          <p:nvPr/>
        </p:nvSpPr>
        <p:spPr>
          <a:xfrm>
            <a:off x="5691674" y="3340358"/>
            <a:ext cx="765110" cy="46653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smtClean="0"/>
              <a:t>Protocol</a:t>
            </a:r>
            <a:endParaRPr lang="en-US" sz="1100" dirty="0"/>
          </a:p>
        </p:txBody>
      </p:sp>
      <p:sp>
        <p:nvSpPr>
          <p:cNvPr id="13" name="Rectangle 12"/>
          <p:cNvSpPr/>
          <p:nvPr/>
        </p:nvSpPr>
        <p:spPr>
          <a:xfrm>
            <a:off x="5691674" y="3806889"/>
            <a:ext cx="765110" cy="46653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smtClean="0"/>
              <a:t>IP Packet</a:t>
            </a:r>
            <a:endParaRPr lang="en-US" sz="1100" dirty="0"/>
          </a:p>
        </p:txBody>
      </p:sp>
      <p:sp>
        <p:nvSpPr>
          <p:cNvPr id="14" name="Rectangle 13"/>
          <p:cNvSpPr/>
          <p:nvPr/>
        </p:nvSpPr>
        <p:spPr>
          <a:xfrm>
            <a:off x="5701005" y="4273419"/>
            <a:ext cx="765110" cy="3421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Ethernet Packet</a:t>
            </a:r>
            <a:endParaRPr lang="en-US" sz="1100" dirty="0"/>
          </a:p>
        </p:txBody>
      </p:sp>
      <p:cxnSp>
        <p:nvCxnSpPr>
          <p:cNvPr id="16" name="Straight Arrow Connector 15"/>
          <p:cNvCxnSpPr>
            <a:stCxn id="6" idx="4"/>
            <a:endCxn id="3" idx="0"/>
          </p:cNvCxnSpPr>
          <p:nvPr/>
        </p:nvCxnSpPr>
        <p:spPr>
          <a:xfrm flipH="1">
            <a:off x="5645021" y="2090056"/>
            <a:ext cx="4668" cy="146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399175" y="2236264"/>
            <a:ext cx="1623527" cy="1104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 Interface In Kernel</a:t>
            </a:r>
            <a:endParaRPr lang="en-US" dirty="0"/>
          </a:p>
        </p:txBody>
      </p:sp>
      <p:sp>
        <p:nvSpPr>
          <p:cNvPr id="18" name="Rectangle 17"/>
          <p:cNvSpPr/>
          <p:nvPr/>
        </p:nvSpPr>
        <p:spPr>
          <a:xfrm>
            <a:off x="7399176" y="3340358"/>
            <a:ext cx="858416" cy="12752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Network Module</a:t>
            </a:r>
            <a:endParaRPr lang="en-US" dirty="0"/>
          </a:p>
        </p:txBody>
      </p:sp>
      <p:sp>
        <p:nvSpPr>
          <p:cNvPr id="19" name="Rectangle 18"/>
          <p:cNvSpPr/>
          <p:nvPr/>
        </p:nvSpPr>
        <p:spPr>
          <a:xfrm>
            <a:off x="8257592" y="3340358"/>
            <a:ext cx="765110" cy="46653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smtClean="0"/>
              <a:t>Protocol</a:t>
            </a:r>
            <a:endParaRPr lang="en-US" sz="1100" dirty="0"/>
          </a:p>
        </p:txBody>
      </p:sp>
      <p:sp>
        <p:nvSpPr>
          <p:cNvPr id="20" name="Rectangle 19"/>
          <p:cNvSpPr/>
          <p:nvPr/>
        </p:nvSpPr>
        <p:spPr>
          <a:xfrm>
            <a:off x="8257592" y="3806889"/>
            <a:ext cx="765110" cy="46653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smtClean="0"/>
              <a:t>IP Packet</a:t>
            </a:r>
            <a:endParaRPr lang="en-US" sz="1100" dirty="0"/>
          </a:p>
        </p:txBody>
      </p:sp>
      <p:sp>
        <p:nvSpPr>
          <p:cNvPr id="21" name="Rectangle 20"/>
          <p:cNvSpPr/>
          <p:nvPr/>
        </p:nvSpPr>
        <p:spPr>
          <a:xfrm>
            <a:off x="8266923" y="4273419"/>
            <a:ext cx="765110" cy="3421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Ethernet Packet</a:t>
            </a:r>
            <a:endParaRPr lang="en-US" sz="1100" dirty="0"/>
          </a:p>
        </p:txBody>
      </p:sp>
      <p:cxnSp>
        <p:nvCxnSpPr>
          <p:cNvPr id="24" name="Straight Arrow Connector 23"/>
          <p:cNvCxnSpPr>
            <a:stCxn id="17" idx="0"/>
            <a:endCxn id="7" idx="4"/>
          </p:cNvCxnSpPr>
          <p:nvPr/>
        </p:nvCxnSpPr>
        <p:spPr>
          <a:xfrm flipH="1" flipV="1">
            <a:off x="8206273" y="2090055"/>
            <a:ext cx="4666" cy="146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Left-Right Arrow 25"/>
          <p:cNvSpPr/>
          <p:nvPr/>
        </p:nvSpPr>
        <p:spPr>
          <a:xfrm>
            <a:off x="4627983" y="4739950"/>
            <a:ext cx="4567333" cy="484632"/>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p:cNvSpPr txBox="1"/>
          <p:nvPr/>
        </p:nvSpPr>
        <p:spPr>
          <a:xfrm>
            <a:off x="6141671" y="4769984"/>
            <a:ext cx="1787221" cy="369332"/>
          </a:xfrm>
          <a:prstGeom prst="rect">
            <a:avLst/>
          </a:prstGeom>
          <a:noFill/>
        </p:spPr>
        <p:txBody>
          <a:bodyPr wrap="none" rtlCol="0">
            <a:spAutoFit/>
          </a:bodyPr>
          <a:lstStyle/>
          <a:p>
            <a:r>
              <a:rPr lang="en-US" dirty="0" smtClean="0"/>
              <a:t>Physical Network</a:t>
            </a:r>
            <a:endParaRPr lang="en-US" dirty="0"/>
          </a:p>
        </p:txBody>
      </p:sp>
      <p:pic>
        <p:nvPicPr>
          <p:cNvPr id="2050" name="Picture 2" descr="https://upload.wikimedia.org/wikipedia/commons/thumb/4/42/Ethernet_frame.svg/530px-Ethernet_fram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2587" y="5229849"/>
            <a:ext cx="3993890" cy="489817"/>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a:off x="5645020" y="4615572"/>
            <a:ext cx="0" cy="187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8266923" y="4615572"/>
            <a:ext cx="0" cy="187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111551" y="5691112"/>
            <a:ext cx="1610697" cy="369332"/>
          </a:xfrm>
          <a:prstGeom prst="rect">
            <a:avLst/>
          </a:prstGeom>
          <a:noFill/>
        </p:spPr>
        <p:txBody>
          <a:bodyPr wrap="none" rtlCol="0">
            <a:spAutoFit/>
          </a:bodyPr>
          <a:lstStyle/>
          <a:p>
            <a:r>
              <a:rPr lang="en-US" dirty="0" smtClean="0"/>
              <a:t>Ethernet frame</a:t>
            </a:r>
            <a:endParaRPr lang="en-US" dirty="0"/>
          </a:p>
        </p:txBody>
      </p:sp>
      <p:sp>
        <p:nvSpPr>
          <p:cNvPr id="8" name="Title 7"/>
          <p:cNvSpPr>
            <a:spLocks noGrp="1"/>
          </p:cNvSpPr>
          <p:nvPr>
            <p:ph type="title"/>
          </p:nvPr>
        </p:nvSpPr>
        <p:spPr/>
        <p:txBody>
          <a:bodyPr/>
          <a:lstStyle/>
          <a:p>
            <a:r>
              <a:rPr lang="en-US" dirty="0"/>
              <a:t>Network Protocol</a:t>
            </a:r>
          </a:p>
        </p:txBody>
      </p:sp>
    </p:spTree>
    <p:extLst>
      <p:ext uri="{BB962C8B-B14F-4D97-AF65-F5344CB8AC3E}">
        <p14:creationId xmlns:p14="http://schemas.microsoft.com/office/powerpoint/2010/main" val="2131334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a:normAutofit/>
          </a:bodyPr>
          <a:lstStyle/>
          <a:p>
            <a:r>
              <a:rPr lang="en-US" sz="2800" dirty="0" smtClean="0"/>
              <a:t>Lectures</a:t>
            </a:r>
            <a:r>
              <a:rPr lang="en-US" sz="2800" dirty="0"/>
              <a:t>:</a:t>
            </a:r>
            <a:endParaRPr lang="en-US" sz="2600" dirty="0"/>
          </a:p>
          <a:p>
            <a:pPr lvl="1"/>
            <a:r>
              <a:rPr lang="en-US" sz="2200" dirty="0">
                <a:hlinkClick r:id="rId2"/>
              </a:rPr>
              <a:t>https://github.com/cs3281-01/lectures</a:t>
            </a:r>
            <a:endParaRPr lang="en-US" sz="2200" dirty="0"/>
          </a:p>
          <a:p>
            <a:pPr marL="0" indent="0">
              <a:buNone/>
            </a:pPr>
            <a:endParaRPr lang="en-US" sz="2600" dirty="0" smtClean="0"/>
          </a:p>
        </p:txBody>
      </p:sp>
    </p:spTree>
    <p:extLst>
      <p:ext uri="{BB962C8B-B14F-4D97-AF65-F5344CB8AC3E}">
        <p14:creationId xmlns:p14="http://schemas.microsoft.com/office/powerpoint/2010/main" val="4233154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8649" y="990600"/>
            <a:ext cx="4143963" cy="5186363"/>
          </a:xfrm>
        </p:spPr>
        <p:txBody>
          <a:bodyPr>
            <a:normAutofit/>
          </a:bodyPr>
          <a:lstStyle/>
          <a:p>
            <a:r>
              <a:rPr lang="en-US" dirty="0" smtClean="0"/>
              <a:t>The Transport Layer mechanism.</a:t>
            </a:r>
          </a:p>
          <a:p>
            <a:r>
              <a:rPr lang="en-US" dirty="0" smtClean="0"/>
              <a:t>TCP – transmission control protocol</a:t>
            </a:r>
          </a:p>
          <a:p>
            <a:r>
              <a:rPr lang="en-US" dirty="0" smtClean="0"/>
              <a:t>UDP – user datagram protocol</a:t>
            </a:r>
          </a:p>
          <a:p>
            <a:pPr lvl="1"/>
            <a:r>
              <a:rPr lang="en-US" dirty="0" smtClean="0"/>
              <a:t>Stateless</a:t>
            </a:r>
          </a:p>
          <a:p>
            <a:pPr lvl="1"/>
            <a:r>
              <a:rPr lang="en-US" dirty="0" smtClean="0"/>
              <a:t>Fire and forget</a:t>
            </a:r>
          </a:p>
          <a:p>
            <a:pPr lvl="1"/>
            <a:r>
              <a:rPr lang="en-US" dirty="0" smtClean="0"/>
              <a:t>Unreliable</a:t>
            </a:r>
          </a:p>
          <a:p>
            <a:pPr lvl="1"/>
            <a:endParaRPr lang="en-US" dirty="0" smtClean="0"/>
          </a:p>
        </p:txBody>
      </p:sp>
      <p:sp>
        <p:nvSpPr>
          <p:cNvPr id="6" name="Oval 5"/>
          <p:cNvSpPr/>
          <p:nvPr/>
        </p:nvSpPr>
        <p:spPr>
          <a:xfrm>
            <a:off x="5094517" y="1091681"/>
            <a:ext cx="1110343" cy="998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7" name="Oval 6"/>
          <p:cNvSpPr/>
          <p:nvPr/>
        </p:nvSpPr>
        <p:spPr>
          <a:xfrm>
            <a:off x="7651101" y="1091680"/>
            <a:ext cx="1110343" cy="998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sp>
        <p:nvSpPr>
          <p:cNvPr id="3" name="Rectangle 2"/>
          <p:cNvSpPr/>
          <p:nvPr/>
        </p:nvSpPr>
        <p:spPr>
          <a:xfrm>
            <a:off x="4833257" y="2236264"/>
            <a:ext cx="1623527" cy="1104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 Interface In Kernel</a:t>
            </a:r>
            <a:endParaRPr lang="en-US" dirty="0"/>
          </a:p>
        </p:txBody>
      </p:sp>
      <p:sp>
        <p:nvSpPr>
          <p:cNvPr id="4" name="Rectangle 3"/>
          <p:cNvSpPr/>
          <p:nvPr/>
        </p:nvSpPr>
        <p:spPr>
          <a:xfrm>
            <a:off x="4833258" y="3340358"/>
            <a:ext cx="858416" cy="12752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Network Module</a:t>
            </a:r>
            <a:endParaRPr lang="en-US" dirty="0"/>
          </a:p>
        </p:txBody>
      </p:sp>
      <p:sp>
        <p:nvSpPr>
          <p:cNvPr id="12" name="Rectangle 11"/>
          <p:cNvSpPr/>
          <p:nvPr/>
        </p:nvSpPr>
        <p:spPr>
          <a:xfrm>
            <a:off x="5691674" y="3340358"/>
            <a:ext cx="765110" cy="46653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smtClean="0"/>
              <a:t>Protocol</a:t>
            </a:r>
            <a:endParaRPr lang="en-US" sz="1100" dirty="0"/>
          </a:p>
        </p:txBody>
      </p:sp>
      <p:sp>
        <p:nvSpPr>
          <p:cNvPr id="13" name="Rectangle 12"/>
          <p:cNvSpPr/>
          <p:nvPr/>
        </p:nvSpPr>
        <p:spPr>
          <a:xfrm>
            <a:off x="5691674" y="3806889"/>
            <a:ext cx="765110" cy="46653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smtClean="0"/>
              <a:t>IP Packet</a:t>
            </a:r>
            <a:endParaRPr lang="en-US" sz="1100" dirty="0"/>
          </a:p>
        </p:txBody>
      </p:sp>
      <p:sp>
        <p:nvSpPr>
          <p:cNvPr id="14" name="Rectangle 13"/>
          <p:cNvSpPr/>
          <p:nvPr/>
        </p:nvSpPr>
        <p:spPr>
          <a:xfrm>
            <a:off x="5701005" y="4273419"/>
            <a:ext cx="765110" cy="3421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Ethernet Packet</a:t>
            </a:r>
            <a:endParaRPr lang="en-US" sz="1100" dirty="0"/>
          </a:p>
        </p:txBody>
      </p:sp>
      <p:cxnSp>
        <p:nvCxnSpPr>
          <p:cNvPr id="16" name="Straight Arrow Connector 15"/>
          <p:cNvCxnSpPr>
            <a:stCxn id="6" idx="4"/>
            <a:endCxn id="3" idx="0"/>
          </p:cNvCxnSpPr>
          <p:nvPr/>
        </p:nvCxnSpPr>
        <p:spPr>
          <a:xfrm flipH="1">
            <a:off x="5645021" y="2090056"/>
            <a:ext cx="4668" cy="146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399175" y="2236264"/>
            <a:ext cx="1623527" cy="1104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 Interface In Kernel</a:t>
            </a:r>
            <a:endParaRPr lang="en-US" dirty="0"/>
          </a:p>
        </p:txBody>
      </p:sp>
      <p:sp>
        <p:nvSpPr>
          <p:cNvPr id="18" name="Rectangle 17"/>
          <p:cNvSpPr/>
          <p:nvPr/>
        </p:nvSpPr>
        <p:spPr>
          <a:xfrm>
            <a:off x="7399176" y="3340358"/>
            <a:ext cx="858416" cy="12752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Network Module</a:t>
            </a:r>
            <a:endParaRPr lang="en-US" dirty="0"/>
          </a:p>
        </p:txBody>
      </p:sp>
      <p:sp>
        <p:nvSpPr>
          <p:cNvPr id="19" name="Rectangle 18"/>
          <p:cNvSpPr/>
          <p:nvPr/>
        </p:nvSpPr>
        <p:spPr>
          <a:xfrm>
            <a:off x="8257592" y="3340358"/>
            <a:ext cx="765110" cy="46653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smtClean="0"/>
              <a:t>Protocol</a:t>
            </a:r>
            <a:endParaRPr lang="en-US" sz="1100" dirty="0"/>
          </a:p>
        </p:txBody>
      </p:sp>
      <p:sp>
        <p:nvSpPr>
          <p:cNvPr id="20" name="Rectangle 19"/>
          <p:cNvSpPr/>
          <p:nvPr/>
        </p:nvSpPr>
        <p:spPr>
          <a:xfrm>
            <a:off x="8257592" y="3806889"/>
            <a:ext cx="765110" cy="46653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smtClean="0"/>
              <a:t>IP Packet</a:t>
            </a:r>
            <a:endParaRPr lang="en-US" sz="1100" dirty="0"/>
          </a:p>
        </p:txBody>
      </p:sp>
      <p:sp>
        <p:nvSpPr>
          <p:cNvPr id="21" name="Rectangle 20"/>
          <p:cNvSpPr/>
          <p:nvPr/>
        </p:nvSpPr>
        <p:spPr>
          <a:xfrm>
            <a:off x="8266923" y="4273419"/>
            <a:ext cx="765110" cy="3421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smtClean="0"/>
              <a:t>Ethernet Packet</a:t>
            </a:r>
            <a:endParaRPr lang="en-US" sz="1100" dirty="0"/>
          </a:p>
        </p:txBody>
      </p:sp>
      <p:cxnSp>
        <p:nvCxnSpPr>
          <p:cNvPr id="24" name="Straight Arrow Connector 23"/>
          <p:cNvCxnSpPr>
            <a:stCxn id="17" idx="0"/>
            <a:endCxn id="7" idx="4"/>
          </p:cNvCxnSpPr>
          <p:nvPr/>
        </p:nvCxnSpPr>
        <p:spPr>
          <a:xfrm flipH="1" flipV="1">
            <a:off x="8206273" y="2090055"/>
            <a:ext cx="4666" cy="146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Left-Right Arrow 25"/>
          <p:cNvSpPr/>
          <p:nvPr/>
        </p:nvSpPr>
        <p:spPr>
          <a:xfrm>
            <a:off x="4627983" y="4739950"/>
            <a:ext cx="4567333" cy="484632"/>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p:cNvSpPr txBox="1"/>
          <p:nvPr/>
        </p:nvSpPr>
        <p:spPr>
          <a:xfrm>
            <a:off x="6141671" y="4769984"/>
            <a:ext cx="1787221" cy="369332"/>
          </a:xfrm>
          <a:prstGeom prst="rect">
            <a:avLst/>
          </a:prstGeom>
          <a:noFill/>
        </p:spPr>
        <p:txBody>
          <a:bodyPr wrap="none" rtlCol="0">
            <a:spAutoFit/>
          </a:bodyPr>
          <a:lstStyle/>
          <a:p>
            <a:r>
              <a:rPr lang="en-US" dirty="0" smtClean="0"/>
              <a:t>Physical Network</a:t>
            </a:r>
            <a:endParaRPr lang="en-US" dirty="0"/>
          </a:p>
        </p:txBody>
      </p:sp>
      <p:pic>
        <p:nvPicPr>
          <p:cNvPr id="2050" name="Picture 2" descr="https://upload.wikimedia.org/wikipedia/commons/thumb/4/42/Ethernet_frame.svg/530px-Ethernet_fram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2587" y="5229849"/>
            <a:ext cx="3993890" cy="489817"/>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a:off x="5645020" y="4615572"/>
            <a:ext cx="0" cy="187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8266923" y="4615572"/>
            <a:ext cx="0" cy="187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111551" y="5691112"/>
            <a:ext cx="1610697" cy="369332"/>
          </a:xfrm>
          <a:prstGeom prst="rect">
            <a:avLst/>
          </a:prstGeom>
          <a:noFill/>
        </p:spPr>
        <p:txBody>
          <a:bodyPr wrap="none" rtlCol="0">
            <a:spAutoFit/>
          </a:bodyPr>
          <a:lstStyle/>
          <a:p>
            <a:r>
              <a:rPr lang="en-US" dirty="0" smtClean="0"/>
              <a:t>Ethernet frame</a:t>
            </a:r>
            <a:endParaRPr lang="en-US" dirty="0"/>
          </a:p>
        </p:txBody>
      </p:sp>
      <p:sp>
        <p:nvSpPr>
          <p:cNvPr id="8" name="Title 7"/>
          <p:cNvSpPr>
            <a:spLocks noGrp="1"/>
          </p:cNvSpPr>
          <p:nvPr>
            <p:ph type="title"/>
          </p:nvPr>
        </p:nvSpPr>
        <p:spPr/>
        <p:txBody>
          <a:bodyPr/>
          <a:lstStyle/>
          <a:p>
            <a:r>
              <a:rPr lang="en-US" dirty="0"/>
              <a:t>Network Protocol</a:t>
            </a:r>
          </a:p>
        </p:txBody>
      </p:sp>
    </p:spTree>
    <p:extLst>
      <p:ext uri="{BB962C8B-B14F-4D97-AF65-F5344CB8AC3E}">
        <p14:creationId xmlns:p14="http://schemas.microsoft.com/office/powerpoint/2010/main" val="2074042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Rectangle 7"/>
          <p:cNvSpPr>
            <a:spLocks noChangeArrowheads="1"/>
          </p:cNvSpPr>
          <p:nvPr/>
        </p:nvSpPr>
        <p:spPr bwMode="auto">
          <a:xfrm>
            <a:off x="152400" y="685800"/>
            <a:ext cx="8824912"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200" i="1" dirty="0">
                <a:latin typeface="Times New Roman" panose="02020603050405020304" pitchFamily="18" charset="0"/>
                <a:cs typeface="Times New Roman" panose="02020603050405020304" pitchFamily="18" charset="0"/>
              </a:rPr>
              <a:t>Figure shows two computers communicating. The sending computer is running three processes at this time with port addresses a, b, and c. The receiving computer is also running three processes at this time with port addresses x, y and j. Process </a:t>
            </a:r>
            <a:r>
              <a:rPr lang="en-US" altLang="en-US" sz="2200" i="1" dirty="0">
                <a:solidFill>
                  <a:schemeClr val="hlink"/>
                </a:solidFill>
                <a:latin typeface="Times New Roman" panose="02020603050405020304" pitchFamily="18" charset="0"/>
                <a:cs typeface="Times New Roman" panose="02020603050405020304" pitchFamily="18" charset="0"/>
              </a:rPr>
              <a:t>a</a:t>
            </a:r>
            <a:r>
              <a:rPr lang="en-US" altLang="en-US" sz="2200" i="1" dirty="0">
                <a:latin typeface="Times New Roman" panose="02020603050405020304" pitchFamily="18" charset="0"/>
                <a:cs typeface="Times New Roman" panose="02020603050405020304" pitchFamily="18" charset="0"/>
              </a:rPr>
              <a:t> in the sending computer needs to communicate with process </a:t>
            </a:r>
            <a:r>
              <a:rPr lang="en-US" altLang="en-US" sz="2200" i="1" dirty="0">
                <a:solidFill>
                  <a:schemeClr val="hlink"/>
                </a:solidFill>
                <a:latin typeface="Times New Roman" panose="02020603050405020304" pitchFamily="18" charset="0"/>
                <a:cs typeface="Times New Roman" panose="02020603050405020304" pitchFamily="18" charset="0"/>
              </a:rPr>
              <a:t>x</a:t>
            </a:r>
            <a:r>
              <a:rPr lang="en-US" altLang="en-US" sz="2200" i="1" dirty="0">
                <a:latin typeface="Times New Roman" panose="02020603050405020304" pitchFamily="18" charset="0"/>
                <a:cs typeface="Times New Roman" panose="02020603050405020304" pitchFamily="18" charset="0"/>
              </a:rPr>
              <a:t> in the receiving computer. Note that although physical addresses change from hop to hop, logical and port addresses remain the same from the source to destination. </a:t>
            </a:r>
          </a:p>
        </p:txBody>
      </p:sp>
      <p:pic>
        <p:nvPicPr>
          <p:cNvPr id="40967"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255963"/>
            <a:ext cx="8645525" cy="337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Port Address</a:t>
            </a:r>
            <a:endParaRPr lang="en-US" dirty="0"/>
          </a:p>
        </p:txBody>
      </p:sp>
    </p:spTree>
    <p:extLst>
      <p:ext uri="{BB962C8B-B14F-4D97-AF65-F5344CB8AC3E}">
        <p14:creationId xmlns:p14="http://schemas.microsoft.com/office/powerpoint/2010/main" val="37706589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dirty="0">
                <a:latin typeface="Times New Roman" panose="02020603050405020304" pitchFamily="18" charset="0"/>
              </a:rPr>
              <a:t>IP addresses versus port numbers</a:t>
            </a:r>
            <a:endParaRPr lang="en-US" dirty="0"/>
          </a:p>
        </p:txBody>
      </p:sp>
      <p:pic>
        <p:nvPicPr>
          <p:cNvPr id="25"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1036" y="841375"/>
            <a:ext cx="7721928" cy="586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2532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dirty="0" smtClean="0">
                <a:latin typeface="Times New Roman" panose="02020603050405020304" pitchFamily="18" charset="0"/>
              </a:rPr>
              <a:t>Socket Address</a:t>
            </a:r>
            <a:endParaRPr lang="en-US" dirty="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97163"/>
            <a:ext cx="7924800" cy="210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27116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a:t>
            </a:r>
            <a:endParaRPr lang="en-US" dirty="0"/>
          </a:p>
        </p:txBody>
      </p:sp>
      <p:sp>
        <p:nvSpPr>
          <p:cNvPr id="3" name="Content Placeholder 2"/>
          <p:cNvSpPr>
            <a:spLocks noGrp="1"/>
          </p:cNvSpPr>
          <p:nvPr>
            <p:ph idx="1"/>
          </p:nvPr>
        </p:nvSpPr>
        <p:spPr/>
        <p:txBody>
          <a:bodyPr>
            <a:normAutofit/>
          </a:bodyPr>
          <a:lstStyle/>
          <a:p>
            <a:r>
              <a:rPr lang="en-US" dirty="0" smtClean="0"/>
              <a:t>The endpoints with buffers which applications use to communicate with each other</a:t>
            </a:r>
          </a:p>
          <a:p>
            <a:r>
              <a:rPr lang="en-US" dirty="0" smtClean="0"/>
              <a:t>A socket has a unique address</a:t>
            </a:r>
          </a:p>
          <a:p>
            <a:pPr lvl="1"/>
            <a:r>
              <a:rPr lang="en-US" dirty="0" smtClean="0"/>
              <a:t>IP Address </a:t>
            </a:r>
          </a:p>
          <a:p>
            <a:pPr lvl="2"/>
            <a:r>
              <a:rPr lang="en-US" dirty="0" smtClean="0"/>
              <a:t>127.0.0.1 is the local host network – can use to send message to your peer on same node.</a:t>
            </a:r>
          </a:p>
          <a:p>
            <a:pPr lvl="2"/>
            <a:endParaRPr lang="en-US" dirty="0" smtClean="0"/>
          </a:p>
          <a:p>
            <a:pPr lvl="1"/>
            <a:r>
              <a:rPr lang="en-US" dirty="0" smtClean="0"/>
              <a:t>Port Number</a:t>
            </a:r>
          </a:p>
          <a:p>
            <a:r>
              <a:rPr lang="en-US" dirty="0" smtClean="0"/>
              <a:t>You pass this address when you bind the socket.</a:t>
            </a:r>
          </a:p>
          <a:p>
            <a:r>
              <a:rPr lang="en-US" dirty="0" smtClean="0"/>
              <a:t>In addition you must pass the network protocol being used when you create the socket.</a:t>
            </a:r>
          </a:p>
          <a:p>
            <a:pPr lvl="1"/>
            <a:endParaRPr lang="en-US" dirty="0"/>
          </a:p>
        </p:txBody>
      </p:sp>
    </p:spTree>
    <p:extLst>
      <p:ext uri="{BB962C8B-B14F-4D97-AF65-F5344CB8AC3E}">
        <p14:creationId xmlns:p14="http://schemas.microsoft.com/office/powerpoint/2010/main" val="801057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Socket Types</a:t>
            </a:r>
          </a:p>
        </p:txBody>
      </p:sp>
      <p:pic>
        <p:nvPicPr>
          <p:cNvPr id="16388"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96950" y="1066800"/>
            <a:ext cx="7148513" cy="5029200"/>
          </a:xfrm>
          <a:noFill/>
          <a:ln/>
        </p:spPr>
      </p:pic>
    </p:spTree>
    <p:extLst>
      <p:ext uri="{BB962C8B-B14F-4D97-AF65-F5344CB8AC3E}">
        <p14:creationId xmlns:p14="http://schemas.microsoft.com/office/powerpoint/2010/main" val="26389675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1219200" y="6335713"/>
            <a:ext cx="933450" cy="369887"/>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b="1" dirty="0">
                <a:solidFill>
                  <a:srgbClr val="C00000"/>
                </a:solidFill>
                <a:latin typeface="Comic Sans MS" panose="030F0702030302020204" pitchFamily="66" charset="0"/>
              </a:rPr>
              <a:t>Server</a:t>
            </a:r>
          </a:p>
        </p:txBody>
      </p:sp>
      <p:sp>
        <p:nvSpPr>
          <p:cNvPr id="22532" name="Text Box 4"/>
          <p:cNvSpPr txBox="1">
            <a:spLocks noChangeArrowheads="1"/>
          </p:cNvSpPr>
          <p:nvPr/>
        </p:nvSpPr>
        <p:spPr bwMode="auto">
          <a:xfrm>
            <a:off x="6151563" y="204788"/>
            <a:ext cx="803275" cy="369887"/>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a:latin typeface="Comic Sans MS" panose="030F0702030302020204" pitchFamily="66" charset="0"/>
              </a:rPr>
              <a:t>Client</a:t>
            </a:r>
          </a:p>
        </p:txBody>
      </p:sp>
      <p:sp>
        <p:nvSpPr>
          <p:cNvPr id="22533" name="Text Box 5"/>
          <p:cNvSpPr txBox="1">
            <a:spLocks noChangeArrowheads="1"/>
          </p:cNvSpPr>
          <p:nvPr/>
        </p:nvSpPr>
        <p:spPr bwMode="auto">
          <a:xfrm>
            <a:off x="522288" y="914400"/>
            <a:ext cx="2301875" cy="644525"/>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dirty="0">
                <a:latin typeface="Comic Sans MS" panose="030F0702030302020204" pitchFamily="66" charset="0"/>
              </a:rPr>
              <a:t>1. Create transport </a:t>
            </a:r>
          </a:p>
          <a:p>
            <a:pPr algn="ctr"/>
            <a:r>
              <a:rPr lang="en-US" altLang="en-US" sz="1800" dirty="0">
                <a:latin typeface="Comic Sans MS" panose="030F0702030302020204" pitchFamily="66" charset="0"/>
              </a:rPr>
              <a:t>endpoint: </a:t>
            </a:r>
            <a:r>
              <a:rPr lang="en-US" altLang="en-US" sz="1800" b="1" dirty="0">
                <a:solidFill>
                  <a:srgbClr val="0000FF"/>
                </a:solidFill>
                <a:latin typeface="Comic Sans MS" panose="030F0702030302020204" pitchFamily="66" charset="0"/>
              </a:rPr>
              <a:t>socket()</a:t>
            </a:r>
            <a:endParaRPr lang="en-US" altLang="en-US" sz="1800" dirty="0">
              <a:solidFill>
                <a:srgbClr val="0000FF"/>
              </a:solidFill>
              <a:latin typeface="Comic Sans MS" panose="030F0702030302020204" pitchFamily="66" charset="0"/>
            </a:endParaRPr>
          </a:p>
        </p:txBody>
      </p:sp>
      <p:sp>
        <p:nvSpPr>
          <p:cNvPr id="22534" name="Text Box 6"/>
          <p:cNvSpPr txBox="1">
            <a:spLocks noChangeArrowheads="1"/>
          </p:cNvSpPr>
          <p:nvPr/>
        </p:nvSpPr>
        <p:spPr bwMode="auto">
          <a:xfrm>
            <a:off x="471488" y="1828800"/>
            <a:ext cx="3338512" cy="646331"/>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1800" dirty="0">
                <a:latin typeface="Comic Sans MS" panose="030F0702030302020204" pitchFamily="66" charset="0"/>
              </a:rPr>
              <a:t>2. Assign </a:t>
            </a:r>
            <a:r>
              <a:rPr lang="en-US" altLang="en-US" sz="1800" dirty="0" smtClean="0">
                <a:latin typeface="Comic Sans MS" panose="030F0702030302020204" pitchFamily="66" charset="0"/>
              </a:rPr>
              <a:t>transport endpoint </a:t>
            </a:r>
            <a:r>
              <a:rPr lang="en-US" altLang="en-US" sz="1800" dirty="0">
                <a:latin typeface="Comic Sans MS" panose="030F0702030302020204" pitchFamily="66" charset="0"/>
              </a:rPr>
              <a:t>an </a:t>
            </a:r>
            <a:r>
              <a:rPr lang="en-US" altLang="en-US" sz="1800" dirty="0" smtClean="0">
                <a:latin typeface="Comic Sans MS" panose="030F0702030302020204" pitchFamily="66" charset="0"/>
              </a:rPr>
              <a:t>address</a:t>
            </a:r>
            <a:r>
              <a:rPr lang="en-US" altLang="en-US" sz="1800" dirty="0">
                <a:latin typeface="Comic Sans MS" panose="030F0702030302020204" pitchFamily="66" charset="0"/>
              </a:rPr>
              <a:t>: </a:t>
            </a:r>
            <a:r>
              <a:rPr lang="en-US" altLang="en-US" sz="1800" b="1" dirty="0">
                <a:solidFill>
                  <a:srgbClr val="0000FF"/>
                </a:solidFill>
                <a:latin typeface="Comic Sans MS" panose="030F0702030302020204" pitchFamily="66" charset="0"/>
              </a:rPr>
              <a:t>bind()</a:t>
            </a:r>
            <a:endParaRPr lang="en-US" altLang="en-US" sz="1800" dirty="0">
              <a:solidFill>
                <a:srgbClr val="0000FF"/>
              </a:solidFill>
              <a:latin typeface="Comic Sans MS" panose="030F0702030302020204" pitchFamily="66" charset="0"/>
            </a:endParaRPr>
          </a:p>
        </p:txBody>
      </p:sp>
      <p:sp>
        <p:nvSpPr>
          <p:cNvPr id="22535" name="Text Box 7"/>
          <p:cNvSpPr txBox="1">
            <a:spLocks noChangeArrowheads="1"/>
          </p:cNvSpPr>
          <p:nvPr/>
        </p:nvSpPr>
        <p:spPr bwMode="auto">
          <a:xfrm>
            <a:off x="485775" y="3429000"/>
            <a:ext cx="2416175" cy="644525"/>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dirty="0">
                <a:latin typeface="Comic Sans MS" panose="030F0702030302020204" pitchFamily="66" charset="0"/>
              </a:rPr>
              <a:t>3. Wait for a packet</a:t>
            </a:r>
          </a:p>
          <a:p>
            <a:pPr algn="ctr"/>
            <a:r>
              <a:rPr lang="en-US" altLang="en-US" sz="1800" dirty="0">
                <a:latin typeface="Comic Sans MS" panose="030F0702030302020204" pitchFamily="66" charset="0"/>
              </a:rPr>
              <a:t>to arrive: </a:t>
            </a:r>
            <a:r>
              <a:rPr lang="en-US" altLang="en-US" sz="1800" b="1" dirty="0" err="1">
                <a:solidFill>
                  <a:srgbClr val="0000FF"/>
                </a:solidFill>
                <a:latin typeface="Comic Sans MS" panose="030F0702030302020204" pitchFamily="66" charset="0"/>
              </a:rPr>
              <a:t>recvfrom</a:t>
            </a:r>
            <a:r>
              <a:rPr lang="en-US" altLang="en-US" sz="1800" b="1" dirty="0">
                <a:solidFill>
                  <a:srgbClr val="0000FF"/>
                </a:solidFill>
                <a:latin typeface="Comic Sans MS" panose="030F0702030302020204" pitchFamily="66" charset="0"/>
              </a:rPr>
              <a:t>()</a:t>
            </a:r>
            <a:endParaRPr lang="en-US" altLang="en-US" sz="1800" dirty="0">
              <a:solidFill>
                <a:srgbClr val="0000FF"/>
              </a:solidFill>
              <a:latin typeface="Comic Sans MS" panose="030F0702030302020204" pitchFamily="66" charset="0"/>
            </a:endParaRPr>
          </a:p>
        </p:txBody>
      </p:sp>
      <p:sp>
        <p:nvSpPr>
          <p:cNvPr id="22536" name="Text Box 8"/>
          <p:cNvSpPr txBox="1">
            <a:spLocks noChangeArrowheads="1"/>
          </p:cNvSpPr>
          <p:nvPr/>
        </p:nvSpPr>
        <p:spPr bwMode="auto">
          <a:xfrm>
            <a:off x="457200" y="4648200"/>
            <a:ext cx="2976563" cy="644525"/>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dirty="0">
                <a:latin typeface="Comic Sans MS" panose="030F0702030302020204" pitchFamily="66" charset="0"/>
              </a:rPr>
              <a:t>4. Formulate reply (if any)</a:t>
            </a:r>
          </a:p>
          <a:p>
            <a:pPr algn="ctr"/>
            <a:r>
              <a:rPr lang="en-US" altLang="en-US" sz="1800" dirty="0">
                <a:latin typeface="Comic Sans MS" panose="030F0702030302020204" pitchFamily="66" charset="0"/>
              </a:rPr>
              <a:t>and send: </a:t>
            </a:r>
            <a:r>
              <a:rPr lang="en-US" altLang="en-US" sz="1800" b="1" dirty="0" err="1">
                <a:solidFill>
                  <a:srgbClr val="0000FF"/>
                </a:solidFill>
                <a:latin typeface="Comic Sans MS" panose="030F0702030302020204" pitchFamily="66" charset="0"/>
              </a:rPr>
              <a:t>sendto</a:t>
            </a:r>
            <a:r>
              <a:rPr lang="en-US" altLang="en-US" sz="1800" b="1" dirty="0">
                <a:solidFill>
                  <a:srgbClr val="0000FF"/>
                </a:solidFill>
                <a:latin typeface="Comic Sans MS" panose="030F0702030302020204" pitchFamily="66" charset="0"/>
              </a:rPr>
              <a:t>()</a:t>
            </a:r>
            <a:endParaRPr lang="en-US" altLang="en-US" sz="1800" dirty="0">
              <a:solidFill>
                <a:srgbClr val="0000FF"/>
              </a:solidFill>
              <a:latin typeface="Comic Sans MS" panose="030F0702030302020204" pitchFamily="66" charset="0"/>
            </a:endParaRPr>
          </a:p>
        </p:txBody>
      </p:sp>
      <p:sp>
        <p:nvSpPr>
          <p:cNvPr id="22537" name="Text Box 9"/>
          <p:cNvSpPr txBox="1">
            <a:spLocks noChangeArrowheads="1"/>
          </p:cNvSpPr>
          <p:nvPr/>
        </p:nvSpPr>
        <p:spPr bwMode="auto">
          <a:xfrm>
            <a:off x="525463" y="5603875"/>
            <a:ext cx="2355850" cy="644525"/>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dirty="0">
                <a:latin typeface="Comic Sans MS" panose="030F0702030302020204" pitchFamily="66" charset="0"/>
              </a:rPr>
              <a:t>5. Release transport</a:t>
            </a:r>
          </a:p>
          <a:p>
            <a:pPr algn="ctr"/>
            <a:r>
              <a:rPr lang="en-US" altLang="en-US" sz="1800" dirty="0">
                <a:latin typeface="Comic Sans MS" panose="030F0702030302020204" pitchFamily="66" charset="0"/>
              </a:rPr>
              <a:t>endpoint: </a:t>
            </a:r>
            <a:r>
              <a:rPr lang="en-US" altLang="en-US" sz="1800" b="1" dirty="0">
                <a:solidFill>
                  <a:srgbClr val="0000FF"/>
                </a:solidFill>
                <a:latin typeface="Comic Sans MS" panose="030F0702030302020204" pitchFamily="66" charset="0"/>
              </a:rPr>
              <a:t>close()</a:t>
            </a:r>
            <a:endParaRPr lang="en-US" altLang="en-US" sz="1800" dirty="0">
              <a:solidFill>
                <a:srgbClr val="0000FF"/>
              </a:solidFill>
              <a:latin typeface="Comic Sans MS" panose="030F0702030302020204" pitchFamily="66" charset="0"/>
            </a:endParaRPr>
          </a:p>
        </p:txBody>
      </p:sp>
      <p:sp>
        <p:nvSpPr>
          <p:cNvPr id="22538" name="Text Box 10"/>
          <p:cNvSpPr txBox="1">
            <a:spLocks noChangeArrowheads="1"/>
          </p:cNvSpPr>
          <p:nvPr/>
        </p:nvSpPr>
        <p:spPr bwMode="auto">
          <a:xfrm>
            <a:off x="5394325" y="715963"/>
            <a:ext cx="2301875" cy="644525"/>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dirty="0">
                <a:latin typeface="Comic Sans MS" panose="030F0702030302020204" pitchFamily="66" charset="0"/>
              </a:rPr>
              <a:t>1. Create transport </a:t>
            </a:r>
          </a:p>
          <a:p>
            <a:pPr algn="ctr"/>
            <a:r>
              <a:rPr lang="en-US" altLang="en-US" sz="1800" dirty="0">
                <a:latin typeface="Comic Sans MS" panose="030F0702030302020204" pitchFamily="66" charset="0"/>
              </a:rPr>
              <a:t>endpoint: </a:t>
            </a:r>
            <a:r>
              <a:rPr lang="en-US" altLang="en-US" sz="1800" b="1" dirty="0">
                <a:solidFill>
                  <a:srgbClr val="0000FF"/>
                </a:solidFill>
                <a:latin typeface="Comic Sans MS" panose="030F0702030302020204" pitchFamily="66" charset="0"/>
              </a:rPr>
              <a:t>socket()</a:t>
            </a:r>
            <a:endParaRPr lang="en-US" altLang="en-US" sz="1800" dirty="0">
              <a:solidFill>
                <a:srgbClr val="0000FF"/>
              </a:solidFill>
              <a:latin typeface="Comic Sans MS" panose="030F0702030302020204" pitchFamily="66" charset="0"/>
            </a:endParaRPr>
          </a:p>
        </p:txBody>
      </p:sp>
      <p:sp>
        <p:nvSpPr>
          <p:cNvPr id="22539" name="Text Box 11"/>
          <p:cNvSpPr txBox="1">
            <a:spLocks noChangeArrowheads="1"/>
          </p:cNvSpPr>
          <p:nvPr/>
        </p:nvSpPr>
        <p:spPr bwMode="auto">
          <a:xfrm>
            <a:off x="5397500" y="1786622"/>
            <a:ext cx="3441700" cy="646331"/>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1800" dirty="0">
                <a:latin typeface="Comic Sans MS" panose="030F0702030302020204" pitchFamily="66" charset="0"/>
              </a:rPr>
              <a:t>2. Assign </a:t>
            </a:r>
            <a:r>
              <a:rPr lang="en-US" altLang="en-US" sz="1800" dirty="0" smtClean="0">
                <a:latin typeface="Comic Sans MS" panose="030F0702030302020204" pitchFamily="66" charset="0"/>
              </a:rPr>
              <a:t>transport endpoint </a:t>
            </a:r>
            <a:r>
              <a:rPr lang="en-US" altLang="en-US" sz="1800" dirty="0">
                <a:latin typeface="Comic Sans MS" panose="030F0702030302020204" pitchFamily="66" charset="0"/>
              </a:rPr>
              <a:t>an </a:t>
            </a:r>
            <a:r>
              <a:rPr lang="en-US" altLang="en-US" sz="1800" dirty="0" smtClean="0">
                <a:latin typeface="Comic Sans MS" panose="030F0702030302020204" pitchFamily="66" charset="0"/>
              </a:rPr>
              <a:t>address </a:t>
            </a:r>
            <a:r>
              <a:rPr lang="en-US" altLang="en-US" sz="1800" dirty="0">
                <a:latin typeface="Comic Sans MS" panose="030F0702030302020204" pitchFamily="66" charset="0"/>
              </a:rPr>
              <a:t>(optional</a:t>
            </a:r>
            <a:r>
              <a:rPr lang="en-US" altLang="en-US" sz="1800" dirty="0" smtClean="0">
                <a:latin typeface="Comic Sans MS" panose="030F0702030302020204" pitchFamily="66" charset="0"/>
              </a:rPr>
              <a:t>): </a:t>
            </a:r>
            <a:r>
              <a:rPr lang="en-US" altLang="en-US" sz="1800" b="1" dirty="0" smtClean="0">
                <a:solidFill>
                  <a:srgbClr val="0000FF"/>
                </a:solidFill>
                <a:latin typeface="Comic Sans MS" panose="030F0702030302020204" pitchFamily="66" charset="0"/>
              </a:rPr>
              <a:t>bind</a:t>
            </a:r>
            <a:r>
              <a:rPr lang="en-US" altLang="en-US" sz="1800" b="1" dirty="0">
                <a:solidFill>
                  <a:srgbClr val="0000FF"/>
                </a:solidFill>
                <a:latin typeface="Comic Sans MS" panose="030F0702030302020204" pitchFamily="66" charset="0"/>
              </a:rPr>
              <a:t>()</a:t>
            </a:r>
            <a:endParaRPr lang="en-US" altLang="en-US" sz="1800" dirty="0">
              <a:solidFill>
                <a:srgbClr val="0000FF"/>
              </a:solidFill>
              <a:latin typeface="Comic Sans MS" panose="030F0702030302020204" pitchFamily="66" charset="0"/>
            </a:endParaRPr>
          </a:p>
        </p:txBody>
      </p:sp>
      <p:sp>
        <p:nvSpPr>
          <p:cNvPr id="22540" name="Text Box 12"/>
          <p:cNvSpPr txBox="1">
            <a:spLocks noChangeArrowheads="1"/>
          </p:cNvSpPr>
          <p:nvPr/>
        </p:nvSpPr>
        <p:spPr bwMode="auto">
          <a:xfrm>
            <a:off x="5364163" y="2819400"/>
            <a:ext cx="2484437" cy="644525"/>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a:latin typeface="Comic Sans MS" panose="030F0702030302020204" pitchFamily="66" charset="0"/>
              </a:rPr>
              <a:t>3. Determine address</a:t>
            </a:r>
          </a:p>
          <a:p>
            <a:pPr algn="ctr"/>
            <a:r>
              <a:rPr lang="en-US" altLang="en-US" sz="1800">
                <a:latin typeface="Comic Sans MS" panose="030F0702030302020204" pitchFamily="66" charset="0"/>
              </a:rPr>
              <a:t>of server</a:t>
            </a:r>
          </a:p>
        </p:txBody>
      </p:sp>
      <p:sp>
        <p:nvSpPr>
          <p:cNvPr id="22541" name="Text Box 13"/>
          <p:cNvSpPr txBox="1">
            <a:spLocks noChangeArrowheads="1"/>
          </p:cNvSpPr>
          <p:nvPr/>
        </p:nvSpPr>
        <p:spPr bwMode="auto">
          <a:xfrm>
            <a:off x="5391150" y="3657600"/>
            <a:ext cx="2487613" cy="644525"/>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dirty="0">
                <a:latin typeface="Comic Sans MS" panose="030F0702030302020204" pitchFamily="66" charset="0"/>
              </a:rPr>
              <a:t>4. Formulate message</a:t>
            </a:r>
          </a:p>
          <a:p>
            <a:pPr algn="ctr"/>
            <a:r>
              <a:rPr lang="en-US" altLang="en-US" sz="1800" dirty="0">
                <a:latin typeface="Comic Sans MS" panose="030F0702030302020204" pitchFamily="66" charset="0"/>
              </a:rPr>
              <a:t>and send: </a:t>
            </a:r>
            <a:r>
              <a:rPr lang="en-US" altLang="en-US" sz="1800" b="1" dirty="0" err="1">
                <a:solidFill>
                  <a:srgbClr val="0000FF"/>
                </a:solidFill>
                <a:latin typeface="Comic Sans MS" panose="030F0702030302020204" pitchFamily="66" charset="0"/>
              </a:rPr>
              <a:t>sendto</a:t>
            </a:r>
            <a:r>
              <a:rPr lang="en-US" altLang="en-US" sz="1800" b="1" dirty="0">
                <a:solidFill>
                  <a:srgbClr val="0000FF"/>
                </a:solidFill>
                <a:latin typeface="Comic Sans MS" panose="030F0702030302020204" pitchFamily="66" charset="0"/>
              </a:rPr>
              <a:t>()</a:t>
            </a:r>
            <a:endParaRPr lang="en-US" altLang="en-US" sz="1800" dirty="0">
              <a:solidFill>
                <a:srgbClr val="0000FF"/>
              </a:solidFill>
              <a:latin typeface="Comic Sans MS" panose="030F0702030302020204" pitchFamily="66" charset="0"/>
            </a:endParaRPr>
          </a:p>
        </p:txBody>
      </p:sp>
      <p:sp>
        <p:nvSpPr>
          <p:cNvPr id="22542" name="Text Box 14"/>
          <p:cNvSpPr txBox="1">
            <a:spLocks noChangeArrowheads="1"/>
          </p:cNvSpPr>
          <p:nvPr/>
        </p:nvSpPr>
        <p:spPr bwMode="auto">
          <a:xfrm>
            <a:off x="5386388" y="5603875"/>
            <a:ext cx="2355850" cy="644525"/>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dirty="0">
                <a:latin typeface="Comic Sans MS" panose="030F0702030302020204" pitchFamily="66" charset="0"/>
              </a:rPr>
              <a:t>6. Release transport</a:t>
            </a:r>
          </a:p>
          <a:p>
            <a:pPr algn="ctr"/>
            <a:r>
              <a:rPr lang="en-US" altLang="en-US" sz="1800" dirty="0">
                <a:latin typeface="Comic Sans MS" panose="030F0702030302020204" pitchFamily="66" charset="0"/>
              </a:rPr>
              <a:t>endpoint: </a:t>
            </a:r>
            <a:r>
              <a:rPr lang="en-US" altLang="en-US" sz="1800" b="1" dirty="0">
                <a:solidFill>
                  <a:srgbClr val="0000FF"/>
                </a:solidFill>
                <a:latin typeface="Comic Sans MS" panose="030F0702030302020204" pitchFamily="66" charset="0"/>
              </a:rPr>
              <a:t>close()</a:t>
            </a:r>
            <a:endParaRPr lang="en-US" altLang="en-US" sz="1800" dirty="0">
              <a:solidFill>
                <a:srgbClr val="0000FF"/>
              </a:solidFill>
              <a:latin typeface="Comic Sans MS" panose="030F0702030302020204" pitchFamily="66" charset="0"/>
            </a:endParaRPr>
          </a:p>
        </p:txBody>
      </p:sp>
      <p:sp>
        <p:nvSpPr>
          <p:cNvPr id="22543" name="Text Box 15"/>
          <p:cNvSpPr txBox="1">
            <a:spLocks noChangeArrowheads="1"/>
          </p:cNvSpPr>
          <p:nvPr/>
        </p:nvSpPr>
        <p:spPr bwMode="auto">
          <a:xfrm>
            <a:off x="5360988" y="4648200"/>
            <a:ext cx="2416175" cy="644525"/>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dirty="0">
                <a:latin typeface="Comic Sans MS" panose="030F0702030302020204" pitchFamily="66" charset="0"/>
              </a:rPr>
              <a:t>5. Wait for packet</a:t>
            </a:r>
          </a:p>
          <a:p>
            <a:pPr algn="ctr"/>
            <a:r>
              <a:rPr lang="en-US" altLang="en-US" sz="1800" dirty="0">
                <a:latin typeface="Comic Sans MS" panose="030F0702030302020204" pitchFamily="66" charset="0"/>
              </a:rPr>
              <a:t>to arrive: </a:t>
            </a:r>
            <a:r>
              <a:rPr lang="en-US" altLang="en-US" sz="1800" b="1" dirty="0" err="1">
                <a:solidFill>
                  <a:srgbClr val="0000FF"/>
                </a:solidFill>
                <a:latin typeface="Comic Sans MS" panose="030F0702030302020204" pitchFamily="66" charset="0"/>
              </a:rPr>
              <a:t>recvfrom</a:t>
            </a:r>
            <a:r>
              <a:rPr lang="en-US" altLang="en-US" sz="1800" b="1" dirty="0">
                <a:solidFill>
                  <a:srgbClr val="0000FF"/>
                </a:solidFill>
                <a:latin typeface="Comic Sans MS" panose="030F0702030302020204" pitchFamily="66" charset="0"/>
              </a:rPr>
              <a:t>()</a:t>
            </a:r>
            <a:endParaRPr lang="en-US" altLang="en-US" sz="1800" dirty="0">
              <a:solidFill>
                <a:srgbClr val="0000FF"/>
              </a:solidFill>
              <a:latin typeface="Comic Sans MS" panose="030F0702030302020204" pitchFamily="66" charset="0"/>
            </a:endParaRPr>
          </a:p>
        </p:txBody>
      </p:sp>
      <p:sp>
        <p:nvSpPr>
          <p:cNvPr id="22544" name="Line 16"/>
          <p:cNvSpPr>
            <a:spLocks noChangeShapeType="1"/>
          </p:cNvSpPr>
          <p:nvPr/>
        </p:nvSpPr>
        <p:spPr bwMode="auto">
          <a:xfrm flipH="1" flipV="1">
            <a:off x="2881313" y="3691283"/>
            <a:ext cx="2433637" cy="410817"/>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22545" name="Line 17"/>
          <p:cNvSpPr>
            <a:spLocks noChangeShapeType="1"/>
          </p:cNvSpPr>
          <p:nvPr/>
        </p:nvSpPr>
        <p:spPr bwMode="auto">
          <a:xfrm flipH="1" flipV="1">
            <a:off x="3433763" y="4953000"/>
            <a:ext cx="1881186" cy="1"/>
          </a:xfrm>
          <a:prstGeom prst="line">
            <a:avLst/>
          </a:prstGeom>
          <a:noFill/>
          <a:ln w="38100" cap="rnd">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2" name="Title 1"/>
          <p:cNvSpPr>
            <a:spLocks noGrp="1"/>
          </p:cNvSpPr>
          <p:nvPr>
            <p:ph type="title"/>
          </p:nvPr>
        </p:nvSpPr>
        <p:spPr/>
        <p:txBody>
          <a:bodyPr/>
          <a:lstStyle/>
          <a:p>
            <a:r>
              <a:rPr lang="en-US" dirty="0" smtClean="0"/>
              <a:t>Datagram Socket: UDP</a:t>
            </a:r>
            <a:endParaRPr lang="en-US" dirty="0"/>
          </a:p>
        </p:txBody>
      </p:sp>
      <p:sp>
        <p:nvSpPr>
          <p:cNvPr id="19" name="Text Box 3"/>
          <p:cNvSpPr txBox="1">
            <a:spLocks noChangeArrowheads="1"/>
          </p:cNvSpPr>
          <p:nvPr/>
        </p:nvSpPr>
        <p:spPr bwMode="auto">
          <a:xfrm>
            <a:off x="5851405" y="6401395"/>
            <a:ext cx="813043" cy="369332"/>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b="1" dirty="0" smtClean="0">
                <a:solidFill>
                  <a:srgbClr val="C00000"/>
                </a:solidFill>
                <a:latin typeface="Comic Sans MS" panose="030F0702030302020204" pitchFamily="66" charset="0"/>
              </a:rPr>
              <a:t>Client</a:t>
            </a:r>
            <a:endParaRPr lang="en-US" altLang="en-US" sz="1800" b="1"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15550127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Prototype</a:t>
            </a:r>
            <a:endParaRPr lang="en-US" dirty="0"/>
          </a:p>
        </p:txBody>
      </p:sp>
      <p:sp>
        <p:nvSpPr>
          <p:cNvPr id="3" name="Content Placeholder 2"/>
          <p:cNvSpPr>
            <a:spLocks noGrp="1"/>
          </p:cNvSpPr>
          <p:nvPr>
            <p:ph idx="1"/>
          </p:nvPr>
        </p:nvSpPr>
        <p:spPr/>
        <p:txBody>
          <a:bodyPr>
            <a:normAutofit fontScale="85000" lnSpcReduction="20000"/>
          </a:bodyPr>
          <a:lstStyle/>
          <a:p>
            <a:pPr>
              <a:buFontTx/>
              <a:buNone/>
            </a:pPr>
            <a:r>
              <a:rPr lang="en-US" dirty="0"/>
              <a:t>#include &lt;</a:t>
            </a:r>
            <a:r>
              <a:rPr lang="en-US" dirty="0" err="1"/>
              <a:t>netinet</a:t>
            </a:r>
            <a:r>
              <a:rPr lang="en-US" dirty="0"/>
              <a:t>/</a:t>
            </a:r>
            <a:r>
              <a:rPr lang="en-US" dirty="0" err="1"/>
              <a:t>in.h</a:t>
            </a:r>
            <a:r>
              <a:rPr lang="en-US" dirty="0"/>
              <a:t>&gt;</a:t>
            </a:r>
          </a:p>
          <a:p>
            <a:pPr>
              <a:buFontTx/>
              <a:buNone/>
            </a:pPr>
            <a:endParaRPr lang="en-US" dirty="0"/>
          </a:p>
          <a:p>
            <a:pPr>
              <a:buFontTx/>
              <a:buNone/>
            </a:pPr>
            <a:r>
              <a:rPr lang="en-US" dirty="0" err="1"/>
              <a:t>struct</a:t>
            </a:r>
            <a:r>
              <a:rPr lang="en-US" dirty="0"/>
              <a:t> </a:t>
            </a:r>
            <a:r>
              <a:rPr lang="en-US" dirty="0" err="1"/>
              <a:t>sockaddr_in</a:t>
            </a:r>
            <a:r>
              <a:rPr lang="en-US" dirty="0"/>
              <a:t> {</a:t>
            </a:r>
          </a:p>
          <a:p>
            <a:pPr>
              <a:buFontTx/>
              <a:buNone/>
            </a:pPr>
            <a:r>
              <a:rPr lang="en-US" dirty="0"/>
              <a:t>    short            </a:t>
            </a:r>
            <a:r>
              <a:rPr lang="en-US" dirty="0" err="1"/>
              <a:t>sin_family</a:t>
            </a:r>
            <a:r>
              <a:rPr lang="en-US" dirty="0"/>
              <a:t>;   // e.g. AF_INET</a:t>
            </a:r>
          </a:p>
          <a:p>
            <a:pPr>
              <a:buFontTx/>
              <a:buNone/>
            </a:pPr>
            <a:r>
              <a:rPr lang="en-US" dirty="0"/>
              <a:t>    unsigned short   </a:t>
            </a:r>
            <a:r>
              <a:rPr lang="en-US" dirty="0" err="1"/>
              <a:t>sin_port</a:t>
            </a:r>
            <a:r>
              <a:rPr lang="en-US" dirty="0"/>
              <a:t>;     // e.g. </a:t>
            </a:r>
            <a:r>
              <a:rPr lang="en-US" dirty="0" err="1"/>
              <a:t>htons</a:t>
            </a:r>
            <a:r>
              <a:rPr lang="en-US" dirty="0"/>
              <a:t>(3490)</a:t>
            </a:r>
          </a:p>
          <a:p>
            <a:pPr>
              <a:buFontTx/>
              <a:buNone/>
            </a:pPr>
            <a:r>
              <a:rPr lang="en-US" dirty="0"/>
              <a:t>    </a:t>
            </a:r>
            <a:r>
              <a:rPr lang="en-US" dirty="0" err="1"/>
              <a:t>struct</a:t>
            </a:r>
            <a:r>
              <a:rPr lang="en-US" dirty="0"/>
              <a:t> </a:t>
            </a:r>
            <a:r>
              <a:rPr lang="en-US" dirty="0" err="1"/>
              <a:t>in_addr</a:t>
            </a:r>
            <a:r>
              <a:rPr lang="en-US" dirty="0"/>
              <a:t>   </a:t>
            </a:r>
            <a:r>
              <a:rPr lang="en-US" dirty="0" err="1"/>
              <a:t>sin_addr</a:t>
            </a:r>
            <a:r>
              <a:rPr lang="en-US" dirty="0"/>
              <a:t>;     // </a:t>
            </a:r>
            <a:r>
              <a:rPr lang="en-US" dirty="0" smtClean="0"/>
              <a:t>IPv4 address</a:t>
            </a:r>
            <a:endParaRPr lang="en-US" dirty="0"/>
          </a:p>
          <a:p>
            <a:pPr>
              <a:buFontTx/>
              <a:buNone/>
            </a:pPr>
            <a:r>
              <a:rPr lang="en-US" dirty="0"/>
              <a:t>    char             </a:t>
            </a:r>
            <a:r>
              <a:rPr lang="en-US" dirty="0" err="1"/>
              <a:t>sin_zero</a:t>
            </a:r>
            <a:r>
              <a:rPr lang="en-US" dirty="0"/>
              <a:t>[8];  // zero this if you want to</a:t>
            </a:r>
          </a:p>
          <a:p>
            <a:pPr>
              <a:buFontTx/>
              <a:buNone/>
            </a:pPr>
            <a:r>
              <a:rPr lang="en-US" dirty="0"/>
              <a:t>};</a:t>
            </a:r>
          </a:p>
          <a:p>
            <a:pPr>
              <a:buFontTx/>
              <a:buNone/>
            </a:pPr>
            <a:endParaRPr lang="en-US" dirty="0"/>
          </a:p>
          <a:p>
            <a:pPr>
              <a:buFontTx/>
              <a:buNone/>
            </a:pPr>
            <a:r>
              <a:rPr lang="en-US" dirty="0" err="1"/>
              <a:t>struct</a:t>
            </a:r>
            <a:r>
              <a:rPr lang="en-US" dirty="0"/>
              <a:t> </a:t>
            </a:r>
            <a:r>
              <a:rPr lang="en-US" dirty="0" err="1"/>
              <a:t>in_addr</a:t>
            </a:r>
            <a:r>
              <a:rPr lang="en-US" dirty="0"/>
              <a:t> {</a:t>
            </a:r>
          </a:p>
          <a:p>
            <a:pPr>
              <a:buFontTx/>
              <a:buNone/>
            </a:pPr>
            <a:r>
              <a:rPr lang="en-US" dirty="0"/>
              <a:t>    unsigned long </a:t>
            </a:r>
            <a:r>
              <a:rPr lang="en-US" dirty="0" err="1"/>
              <a:t>s_addr</a:t>
            </a:r>
            <a:r>
              <a:rPr lang="en-US" dirty="0"/>
              <a:t>;  // load with </a:t>
            </a:r>
            <a:r>
              <a:rPr lang="en-US" dirty="0" err="1"/>
              <a:t>inet_aton</a:t>
            </a:r>
            <a:r>
              <a:rPr lang="en-US" dirty="0"/>
              <a:t>()</a:t>
            </a:r>
          </a:p>
          <a:p>
            <a:pPr>
              <a:buFontTx/>
              <a:buNone/>
            </a:pPr>
            <a:r>
              <a:rPr lang="en-US" dirty="0"/>
              <a:t>};</a:t>
            </a:r>
          </a:p>
        </p:txBody>
      </p:sp>
    </p:spTree>
    <p:extLst>
      <p:ext uri="{BB962C8B-B14F-4D97-AF65-F5344CB8AC3E}">
        <p14:creationId xmlns:p14="http://schemas.microsoft.com/office/powerpoint/2010/main" val="13552747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Socket</a:t>
            </a:r>
            <a:endParaRPr lang="en-US" dirty="0"/>
          </a:p>
        </p:txBody>
      </p:sp>
      <p:sp>
        <p:nvSpPr>
          <p:cNvPr id="3" name="Content Placeholder 2"/>
          <p:cNvSpPr>
            <a:spLocks noGrp="1"/>
          </p:cNvSpPr>
          <p:nvPr>
            <p:ph idx="1"/>
          </p:nvPr>
        </p:nvSpPr>
        <p:spPr/>
        <p:txBody>
          <a:bodyPr>
            <a:normAutofit fontScale="85000" lnSpcReduction="20000"/>
          </a:bodyPr>
          <a:lstStyle/>
          <a:p>
            <a:pPr>
              <a:buFontTx/>
              <a:buNone/>
            </a:pPr>
            <a:r>
              <a:rPr lang="en-US" altLang="en-US" sz="2400" b="1" dirty="0" err="1">
                <a:solidFill>
                  <a:srgbClr val="0000FF"/>
                </a:solidFill>
              </a:rPr>
              <a:t>int</a:t>
            </a:r>
            <a:r>
              <a:rPr lang="en-US" altLang="en-US" sz="2400" b="1" dirty="0">
                <a:solidFill>
                  <a:srgbClr val="0000FF"/>
                </a:solidFill>
              </a:rPr>
              <a:t> socket(</a:t>
            </a:r>
            <a:r>
              <a:rPr lang="en-US" altLang="en-US" sz="2400" b="1" dirty="0" err="1">
                <a:solidFill>
                  <a:srgbClr val="0000FF"/>
                </a:solidFill>
              </a:rPr>
              <a:t>int</a:t>
            </a:r>
            <a:r>
              <a:rPr lang="en-US" altLang="en-US" sz="2400" b="1" dirty="0">
                <a:solidFill>
                  <a:srgbClr val="0000FF"/>
                </a:solidFill>
              </a:rPr>
              <a:t> </a:t>
            </a:r>
            <a:r>
              <a:rPr lang="en-US" altLang="en-US" sz="2400" b="1" dirty="0" err="1">
                <a:solidFill>
                  <a:srgbClr val="0000FF"/>
                </a:solidFill>
              </a:rPr>
              <a:t>family,int</a:t>
            </a:r>
            <a:r>
              <a:rPr lang="en-US" altLang="en-US" sz="2400" b="1" dirty="0">
                <a:solidFill>
                  <a:srgbClr val="0000FF"/>
                </a:solidFill>
              </a:rPr>
              <a:t> </a:t>
            </a:r>
            <a:r>
              <a:rPr lang="en-US" altLang="en-US" sz="2400" b="1" dirty="0" err="1">
                <a:solidFill>
                  <a:srgbClr val="0000FF"/>
                </a:solidFill>
              </a:rPr>
              <a:t>type,int</a:t>
            </a:r>
            <a:r>
              <a:rPr lang="en-US" altLang="en-US" sz="2400" b="1" dirty="0">
                <a:solidFill>
                  <a:srgbClr val="0000FF"/>
                </a:solidFill>
              </a:rPr>
              <a:t> proto);</a:t>
            </a:r>
          </a:p>
          <a:p>
            <a:pPr>
              <a:buFontTx/>
              <a:buNone/>
            </a:pPr>
            <a:endParaRPr lang="en-US" altLang="en-US" sz="2400" b="1" dirty="0"/>
          </a:p>
          <a:p>
            <a:r>
              <a:rPr lang="en-US" altLang="en-US" dirty="0"/>
              <a:t>family specifies the protocol family </a:t>
            </a:r>
            <a:r>
              <a:rPr lang="en-US" altLang="en-US" dirty="0" smtClean="0"/>
              <a:t>(</a:t>
            </a:r>
            <a:r>
              <a:rPr lang="en-US" altLang="en-US" b="1" dirty="0" smtClean="0"/>
              <a:t>AF_INET</a:t>
            </a:r>
            <a:r>
              <a:rPr lang="en-US" altLang="en-US" dirty="0" smtClean="0"/>
              <a:t> </a:t>
            </a:r>
            <a:r>
              <a:rPr lang="en-US" altLang="en-US" dirty="0"/>
              <a:t>for TCP/IP).</a:t>
            </a:r>
          </a:p>
          <a:p>
            <a:pPr lvl="1"/>
            <a:endParaRPr lang="en-US" altLang="en-US" dirty="0"/>
          </a:p>
          <a:p>
            <a:r>
              <a:rPr lang="en-US" altLang="en-US" dirty="0"/>
              <a:t>type specifies the type of service (</a:t>
            </a:r>
            <a:r>
              <a:rPr lang="en-US" altLang="en-US" b="1" dirty="0"/>
              <a:t>SOCK_STREAM</a:t>
            </a:r>
            <a:r>
              <a:rPr lang="en-US" altLang="en-US" dirty="0"/>
              <a:t>, </a:t>
            </a:r>
            <a:r>
              <a:rPr lang="en-US" altLang="en-US" b="1" dirty="0"/>
              <a:t>SOCK_DGRAM</a:t>
            </a:r>
            <a:r>
              <a:rPr lang="en-US" altLang="en-US" dirty="0"/>
              <a:t>).</a:t>
            </a:r>
          </a:p>
          <a:p>
            <a:pPr lvl="1"/>
            <a:endParaRPr lang="en-US" altLang="en-US" dirty="0"/>
          </a:p>
          <a:p>
            <a:r>
              <a:rPr lang="en-US" altLang="en-US" dirty="0"/>
              <a:t>protocol specifies the specific protocol (usually 0, which means </a:t>
            </a:r>
            <a:r>
              <a:rPr lang="en-US" altLang="en-US" i="1" dirty="0"/>
              <a:t>the default</a:t>
            </a:r>
            <a:r>
              <a:rPr lang="en-US" altLang="en-US" dirty="0" smtClean="0"/>
              <a:t>).</a:t>
            </a:r>
          </a:p>
          <a:p>
            <a:r>
              <a:rPr lang="en-US" altLang="en-US" dirty="0"/>
              <a:t>The </a:t>
            </a:r>
            <a:r>
              <a:rPr lang="en-US" altLang="en-US" b="1" dirty="0">
                <a:latin typeface="Courier New" panose="02070309020205020404" pitchFamily="49" charset="0"/>
              </a:rPr>
              <a:t>socket()</a:t>
            </a:r>
            <a:r>
              <a:rPr lang="en-US" altLang="en-US" dirty="0"/>
              <a:t> system call returns a socket descriptor (small integer) or -1 on error.</a:t>
            </a:r>
          </a:p>
          <a:p>
            <a:pPr>
              <a:buFontTx/>
              <a:buNone/>
            </a:pPr>
            <a:endParaRPr lang="en-US" altLang="en-US" dirty="0"/>
          </a:p>
          <a:p>
            <a:r>
              <a:rPr lang="en-US" altLang="en-US" b="1" dirty="0">
                <a:latin typeface="Courier New" panose="02070309020205020404" pitchFamily="49" charset="0"/>
              </a:rPr>
              <a:t>socket()</a:t>
            </a:r>
            <a:r>
              <a:rPr lang="en-US" altLang="en-US" dirty="0"/>
              <a:t> allocates resources needed for a communication endpoint</a:t>
            </a:r>
          </a:p>
          <a:p>
            <a:pPr lvl="1"/>
            <a:r>
              <a:rPr lang="en-US" altLang="en-US" dirty="0"/>
              <a:t>but it does not deal with endpoint addressing.</a:t>
            </a:r>
            <a:endParaRPr lang="en-US" dirty="0"/>
          </a:p>
        </p:txBody>
      </p:sp>
    </p:spTree>
    <p:extLst>
      <p:ext uri="{BB962C8B-B14F-4D97-AF65-F5344CB8AC3E}">
        <p14:creationId xmlns:p14="http://schemas.microsoft.com/office/powerpoint/2010/main" val="2187830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An IP to a Socket</a:t>
            </a:r>
            <a:endParaRPr lang="en-US" dirty="0"/>
          </a:p>
        </p:txBody>
      </p:sp>
      <p:sp>
        <p:nvSpPr>
          <p:cNvPr id="3" name="Content Placeholder 2"/>
          <p:cNvSpPr>
            <a:spLocks noGrp="1"/>
          </p:cNvSpPr>
          <p:nvPr>
            <p:ph idx="1"/>
          </p:nvPr>
        </p:nvSpPr>
        <p:spPr/>
        <p:txBody>
          <a:bodyPr>
            <a:normAutofit/>
          </a:bodyPr>
          <a:lstStyle/>
          <a:p>
            <a:r>
              <a:rPr lang="en-US" altLang="en-US" dirty="0"/>
              <a:t>The </a:t>
            </a:r>
            <a:r>
              <a:rPr lang="en-US" altLang="en-US" b="1" dirty="0">
                <a:latin typeface="Courier New" panose="02070309020205020404" pitchFamily="49" charset="0"/>
              </a:rPr>
              <a:t>bind()</a:t>
            </a:r>
            <a:r>
              <a:rPr lang="en-US" altLang="en-US" dirty="0"/>
              <a:t> system call is used to assign an address to an existing socket.</a:t>
            </a:r>
          </a:p>
          <a:p>
            <a:pPr>
              <a:buNone/>
            </a:pPr>
            <a:endParaRPr lang="en-US" altLang="en-US" dirty="0">
              <a:latin typeface="Courier New" panose="02070309020205020404" pitchFamily="49" charset="0"/>
            </a:endParaRPr>
          </a:p>
          <a:p>
            <a:pPr>
              <a:buNone/>
            </a:pPr>
            <a:r>
              <a:rPr lang="en-US" altLang="en-US" b="1" dirty="0" err="1">
                <a:solidFill>
                  <a:srgbClr val="0000FF"/>
                </a:solidFill>
                <a:latin typeface="Courier New" panose="02070309020205020404" pitchFamily="49" charset="0"/>
              </a:rPr>
              <a:t>int</a:t>
            </a:r>
            <a:r>
              <a:rPr lang="en-US" altLang="en-US" b="1" dirty="0">
                <a:solidFill>
                  <a:srgbClr val="0000FF"/>
                </a:solidFill>
                <a:latin typeface="Courier New" panose="02070309020205020404" pitchFamily="49" charset="0"/>
              </a:rPr>
              <a:t> bind( </a:t>
            </a:r>
            <a:r>
              <a:rPr lang="en-US" altLang="en-US" b="1" dirty="0" err="1">
                <a:solidFill>
                  <a:srgbClr val="0000FF"/>
                </a:solidFill>
                <a:latin typeface="Courier New" panose="02070309020205020404" pitchFamily="49" charset="0"/>
              </a:rPr>
              <a:t>int</a:t>
            </a:r>
            <a:r>
              <a:rPr lang="en-US" altLang="en-US" b="1" dirty="0">
                <a:solidFill>
                  <a:srgbClr val="0000FF"/>
                </a:solidFill>
                <a:latin typeface="Courier New" panose="02070309020205020404" pitchFamily="49" charset="0"/>
              </a:rPr>
              <a:t> </a:t>
            </a:r>
            <a:r>
              <a:rPr lang="en-US" altLang="en-US" b="1" dirty="0" err="1" smtClean="0">
                <a:solidFill>
                  <a:srgbClr val="0000FF"/>
                </a:solidFill>
                <a:latin typeface="Courier New" panose="02070309020205020404" pitchFamily="49" charset="0"/>
              </a:rPr>
              <a:t>sockfd</a:t>
            </a:r>
            <a:r>
              <a:rPr lang="en-US" altLang="en-US" b="1" dirty="0" smtClean="0">
                <a:solidFill>
                  <a:srgbClr val="0000FF"/>
                </a:solidFill>
                <a:latin typeface="Courier New" panose="02070309020205020404" pitchFamily="49" charset="0"/>
              </a:rPr>
              <a:t>, </a:t>
            </a:r>
            <a:r>
              <a:rPr lang="en-US" altLang="en-US" b="1" dirty="0" err="1" smtClean="0">
                <a:solidFill>
                  <a:srgbClr val="0000FF"/>
                </a:solidFill>
                <a:latin typeface="Courier New" panose="02070309020205020404" pitchFamily="49" charset="0"/>
              </a:rPr>
              <a:t>const</a:t>
            </a:r>
            <a:r>
              <a:rPr lang="en-US" altLang="en-US" b="1" dirty="0" smtClean="0">
                <a:solidFill>
                  <a:srgbClr val="0000FF"/>
                </a:solidFill>
                <a:latin typeface="Courier New" panose="02070309020205020404" pitchFamily="49" charset="0"/>
              </a:rPr>
              <a:t> </a:t>
            </a:r>
            <a:r>
              <a:rPr lang="en-US" altLang="en-US" b="1" dirty="0" err="1">
                <a:solidFill>
                  <a:srgbClr val="0000FF"/>
                </a:solidFill>
                <a:latin typeface="Courier New" panose="02070309020205020404" pitchFamily="49" charset="0"/>
              </a:rPr>
              <a:t>struct</a:t>
            </a:r>
            <a:r>
              <a:rPr lang="en-US" altLang="en-US" b="1" dirty="0">
                <a:solidFill>
                  <a:srgbClr val="0000FF"/>
                </a:solidFill>
                <a:latin typeface="Courier New" panose="02070309020205020404" pitchFamily="49" charset="0"/>
              </a:rPr>
              <a:t> </a:t>
            </a:r>
            <a:r>
              <a:rPr lang="en-US" altLang="en-US" b="1" dirty="0" err="1">
                <a:solidFill>
                  <a:srgbClr val="0000FF"/>
                </a:solidFill>
                <a:latin typeface="Courier New" panose="02070309020205020404" pitchFamily="49" charset="0"/>
              </a:rPr>
              <a:t>sockaddr</a:t>
            </a:r>
            <a:r>
              <a:rPr lang="en-US" altLang="en-US" b="1" dirty="0">
                <a:solidFill>
                  <a:srgbClr val="0000FF"/>
                </a:solidFill>
                <a:latin typeface="Courier New" panose="02070309020205020404" pitchFamily="49" charset="0"/>
              </a:rPr>
              <a:t> *</a:t>
            </a:r>
            <a:r>
              <a:rPr lang="en-US" altLang="en-US" b="1" dirty="0" err="1">
                <a:solidFill>
                  <a:srgbClr val="0000FF"/>
                </a:solidFill>
                <a:latin typeface="Courier New" panose="02070309020205020404" pitchFamily="49" charset="0"/>
              </a:rPr>
              <a:t>myaddr</a:t>
            </a:r>
            <a:r>
              <a:rPr lang="en-US" altLang="en-US" b="1" dirty="0">
                <a:solidFill>
                  <a:srgbClr val="0000FF"/>
                </a:solidFill>
                <a:latin typeface="Courier New" panose="02070309020205020404" pitchFamily="49" charset="0"/>
              </a:rPr>
              <a:t>, </a:t>
            </a:r>
            <a:r>
              <a:rPr lang="en-US" altLang="en-US" b="1" dirty="0" err="1" smtClean="0">
                <a:solidFill>
                  <a:srgbClr val="0000FF"/>
                </a:solidFill>
                <a:latin typeface="Courier New" panose="02070309020205020404" pitchFamily="49" charset="0"/>
              </a:rPr>
              <a:t>int</a:t>
            </a:r>
            <a:r>
              <a:rPr lang="en-US" altLang="en-US" b="1" dirty="0" smtClean="0">
                <a:solidFill>
                  <a:srgbClr val="0000FF"/>
                </a:solidFill>
                <a:latin typeface="Courier New" panose="02070309020205020404" pitchFamily="49" charset="0"/>
              </a:rPr>
              <a:t> </a:t>
            </a:r>
            <a:r>
              <a:rPr lang="en-US" altLang="en-US" b="1" dirty="0" err="1">
                <a:solidFill>
                  <a:srgbClr val="0000FF"/>
                </a:solidFill>
                <a:latin typeface="Courier New" panose="02070309020205020404" pitchFamily="49" charset="0"/>
              </a:rPr>
              <a:t>addrlen</a:t>
            </a:r>
            <a:r>
              <a:rPr lang="en-US" altLang="en-US" b="1" dirty="0">
                <a:solidFill>
                  <a:srgbClr val="0000FF"/>
                </a:solidFill>
                <a:latin typeface="Courier New" panose="02070309020205020404" pitchFamily="49" charset="0"/>
              </a:rPr>
              <a:t>);</a:t>
            </a:r>
          </a:p>
          <a:p>
            <a:pPr>
              <a:buNone/>
            </a:pPr>
            <a:endParaRPr lang="en-US" altLang="en-US" b="1" dirty="0"/>
          </a:p>
          <a:p>
            <a:r>
              <a:rPr lang="en-US" altLang="en-US" b="1" dirty="0">
                <a:latin typeface="Courier New" panose="02070309020205020404" pitchFamily="49" charset="0"/>
              </a:rPr>
              <a:t>bind</a:t>
            </a:r>
            <a:r>
              <a:rPr lang="en-US" altLang="en-US" dirty="0"/>
              <a:t> returns 0 if successful or -1 on error.</a:t>
            </a:r>
          </a:p>
        </p:txBody>
      </p:sp>
    </p:spTree>
    <p:extLst>
      <p:ext uri="{BB962C8B-B14F-4D97-AF65-F5344CB8AC3E}">
        <p14:creationId xmlns:p14="http://schemas.microsoft.com/office/powerpoint/2010/main" val="620452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 process communication(IPC)</a:t>
            </a:r>
            <a:endParaRPr lang="en-US" dirty="0"/>
          </a:p>
        </p:txBody>
      </p:sp>
      <p:sp>
        <p:nvSpPr>
          <p:cNvPr id="3" name="Content Placeholder 2"/>
          <p:cNvSpPr>
            <a:spLocks noGrp="1"/>
          </p:cNvSpPr>
          <p:nvPr>
            <p:ph idx="1"/>
          </p:nvPr>
        </p:nvSpPr>
        <p:spPr/>
        <p:txBody>
          <a:bodyPr>
            <a:normAutofit/>
          </a:bodyPr>
          <a:lstStyle/>
          <a:p>
            <a:r>
              <a:rPr lang="en-US" dirty="0" smtClean="0"/>
              <a:t>IPC refers to a set of services/methods provided by the operating system used for exchanging information/messages between processes.</a:t>
            </a:r>
          </a:p>
          <a:p>
            <a:r>
              <a:rPr lang="en-US" dirty="0" smtClean="0"/>
              <a:t>IPC mechanisms can be roughly divided into</a:t>
            </a:r>
          </a:p>
          <a:p>
            <a:pPr lvl="1"/>
            <a:r>
              <a:rPr lang="en-US" dirty="0" smtClean="0"/>
              <a:t>Synchronization (semaphores)</a:t>
            </a:r>
          </a:p>
          <a:p>
            <a:pPr lvl="1"/>
            <a:r>
              <a:rPr lang="en-US" dirty="0" smtClean="0"/>
              <a:t> Message passing (can be used to exchange information as well as for synchronization)</a:t>
            </a:r>
          </a:p>
          <a:p>
            <a:pPr lvl="1"/>
            <a:r>
              <a:rPr lang="en-US" dirty="0" smtClean="0"/>
              <a:t>Shared memory</a:t>
            </a:r>
          </a:p>
          <a:p>
            <a:pPr lvl="1"/>
            <a:r>
              <a:rPr lang="en-US" dirty="0" smtClean="0"/>
              <a:t>signals</a:t>
            </a:r>
          </a:p>
          <a:p>
            <a:pPr lvl="1"/>
            <a:r>
              <a:rPr lang="en-US" dirty="0" smtClean="0"/>
              <a:t>Shared files.</a:t>
            </a:r>
            <a:endParaRPr lang="en-US" dirty="0"/>
          </a:p>
        </p:txBody>
      </p:sp>
    </p:spTree>
    <p:extLst>
      <p:ext uri="{BB962C8B-B14F-4D97-AF65-F5344CB8AC3E}">
        <p14:creationId xmlns:p14="http://schemas.microsoft.com/office/powerpoint/2010/main" val="1859397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 Example</a:t>
            </a:r>
            <a:endParaRPr lang="en-US" dirty="0"/>
          </a:p>
        </p:txBody>
      </p:sp>
      <p:sp>
        <p:nvSpPr>
          <p:cNvPr id="3" name="Content Placeholder 2"/>
          <p:cNvSpPr>
            <a:spLocks noGrp="1"/>
          </p:cNvSpPr>
          <p:nvPr>
            <p:ph idx="1"/>
          </p:nvPr>
        </p:nvSpPr>
        <p:spPr>
          <a:xfrm>
            <a:off x="228600" y="612648"/>
            <a:ext cx="8763000" cy="6245352"/>
          </a:xfrm>
        </p:spPr>
        <p:txBody>
          <a:bodyPr>
            <a:normAutofit fontScale="70000" lnSpcReduction="20000"/>
          </a:bodyPr>
          <a:lstStyle/>
          <a:p>
            <a:pPr marL="0" indent="0">
              <a:buNone/>
            </a:pPr>
            <a:r>
              <a:rPr lang="en-US" altLang="en-US" dirty="0" err="1"/>
              <a:t>struct</a:t>
            </a:r>
            <a:r>
              <a:rPr lang="en-US" altLang="en-US" dirty="0"/>
              <a:t> </a:t>
            </a:r>
            <a:r>
              <a:rPr lang="en-US" altLang="en-US" dirty="0" err="1"/>
              <a:t>sockaddr_in</a:t>
            </a:r>
            <a:r>
              <a:rPr lang="en-US" altLang="en-US" dirty="0"/>
              <a:t> </a:t>
            </a:r>
            <a:r>
              <a:rPr lang="en-US" altLang="en-US" dirty="0" err="1"/>
              <a:t>myaddr</a:t>
            </a:r>
            <a:r>
              <a:rPr lang="en-US" altLang="en-US" dirty="0"/>
              <a:t>;</a:t>
            </a:r>
          </a:p>
          <a:p>
            <a:pPr marL="0" indent="0">
              <a:buNone/>
            </a:pPr>
            <a:r>
              <a:rPr lang="en-US" altLang="en-US" dirty="0" err="1"/>
              <a:t>int</a:t>
            </a:r>
            <a:r>
              <a:rPr lang="en-US" altLang="en-US" dirty="0"/>
              <a:t> s;</a:t>
            </a:r>
          </a:p>
          <a:p>
            <a:pPr marL="0" indent="0">
              <a:buNone/>
            </a:pPr>
            <a:endParaRPr lang="en-US" altLang="en-US" dirty="0"/>
          </a:p>
          <a:p>
            <a:pPr marL="0" indent="0">
              <a:buNone/>
            </a:pPr>
            <a:r>
              <a:rPr lang="en-US" altLang="en-US" dirty="0" err="1" smtClean="0"/>
              <a:t>myaddr.sin_family</a:t>
            </a:r>
            <a:r>
              <a:rPr lang="en-US" altLang="en-US" dirty="0" smtClean="0"/>
              <a:t> </a:t>
            </a:r>
            <a:r>
              <a:rPr lang="en-US" altLang="en-US" dirty="0"/>
              <a:t>= AF_INET;</a:t>
            </a:r>
          </a:p>
          <a:p>
            <a:pPr marL="0" indent="0">
              <a:buNone/>
            </a:pPr>
            <a:r>
              <a:rPr lang="en-US" altLang="en-US" dirty="0" err="1" smtClean="0"/>
              <a:t>myaddr.sin_port</a:t>
            </a:r>
            <a:r>
              <a:rPr lang="en-US" altLang="en-US" dirty="0" smtClean="0"/>
              <a:t> </a:t>
            </a:r>
            <a:r>
              <a:rPr lang="en-US" altLang="en-US" dirty="0"/>
              <a:t>= </a:t>
            </a:r>
            <a:r>
              <a:rPr lang="en-US" altLang="en-US" dirty="0" err="1"/>
              <a:t>htons</a:t>
            </a:r>
            <a:r>
              <a:rPr lang="en-US" altLang="en-US" dirty="0"/>
              <a:t>(3490);</a:t>
            </a:r>
          </a:p>
          <a:p>
            <a:pPr marL="0" indent="0">
              <a:buNone/>
            </a:pPr>
            <a:endParaRPr lang="en-US" altLang="en-US" dirty="0"/>
          </a:p>
          <a:p>
            <a:pPr marL="0" indent="0">
              <a:buNone/>
            </a:pPr>
            <a:r>
              <a:rPr lang="en-US" altLang="en-US" dirty="0"/>
              <a:t>// you can specify an IP address:</a:t>
            </a:r>
          </a:p>
          <a:p>
            <a:pPr marL="0" indent="0">
              <a:buNone/>
            </a:pPr>
            <a:r>
              <a:rPr lang="en-US" altLang="en-US" dirty="0" err="1"/>
              <a:t>inet_aton</a:t>
            </a:r>
            <a:r>
              <a:rPr lang="en-US" altLang="en-US" dirty="0"/>
              <a:t>("63.161.169.137", &amp;</a:t>
            </a:r>
            <a:r>
              <a:rPr lang="en-US" altLang="en-US" dirty="0" err="1"/>
              <a:t>myaddr.sin_addr.s_addr</a:t>
            </a:r>
            <a:r>
              <a:rPr lang="en-US" altLang="en-US" dirty="0"/>
              <a:t>);</a:t>
            </a:r>
          </a:p>
          <a:p>
            <a:pPr marL="0" indent="0">
              <a:buNone/>
            </a:pPr>
            <a:endParaRPr lang="en-US" altLang="en-US" dirty="0"/>
          </a:p>
          <a:p>
            <a:pPr marL="0" indent="0">
              <a:buNone/>
            </a:pPr>
            <a:r>
              <a:rPr lang="en-US" altLang="en-US" dirty="0"/>
              <a:t>// or you can let it automatically select one:</a:t>
            </a:r>
          </a:p>
          <a:p>
            <a:pPr marL="0" indent="0">
              <a:buNone/>
            </a:pPr>
            <a:r>
              <a:rPr lang="en-US" altLang="en-US" dirty="0" err="1"/>
              <a:t>myaddr.sin_addr.s_addr</a:t>
            </a:r>
            <a:r>
              <a:rPr lang="en-US" altLang="en-US" dirty="0"/>
              <a:t> = INADDR_ANY;</a:t>
            </a:r>
          </a:p>
          <a:p>
            <a:pPr marL="0" indent="0">
              <a:buNone/>
            </a:pPr>
            <a:endParaRPr lang="en-US" altLang="en-US" dirty="0"/>
          </a:p>
          <a:p>
            <a:pPr marL="0" indent="0">
              <a:buNone/>
            </a:pPr>
            <a:r>
              <a:rPr lang="en-US" altLang="en-US" dirty="0"/>
              <a:t>s = </a:t>
            </a:r>
            <a:r>
              <a:rPr lang="en-US" altLang="en-US" dirty="0" smtClean="0"/>
              <a:t>socket(AF_INET</a:t>
            </a:r>
            <a:r>
              <a:rPr lang="en-US" altLang="en-US" dirty="0"/>
              <a:t>, SOCK_STREAM, 0);</a:t>
            </a:r>
          </a:p>
          <a:p>
            <a:pPr marL="0" indent="0">
              <a:buNone/>
            </a:pPr>
            <a:r>
              <a:rPr lang="en-US" altLang="en-US" b="1" dirty="0">
                <a:solidFill>
                  <a:srgbClr val="0000FF"/>
                </a:solidFill>
              </a:rPr>
              <a:t>bind(s, (</a:t>
            </a:r>
            <a:r>
              <a:rPr lang="en-US" altLang="en-US" b="1" dirty="0" err="1">
                <a:solidFill>
                  <a:srgbClr val="0000FF"/>
                </a:solidFill>
              </a:rPr>
              <a:t>struct</a:t>
            </a:r>
            <a:r>
              <a:rPr lang="en-US" altLang="en-US" b="1" dirty="0">
                <a:solidFill>
                  <a:srgbClr val="0000FF"/>
                </a:solidFill>
              </a:rPr>
              <a:t> </a:t>
            </a:r>
            <a:r>
              <a:rPr lang="en-US" altLang="en-US" b="1" dirty="0" err="1">
                <a:solidFill>
                  <a:srgbClr val="0000FF"/>
                </a:solidFill>
              </a:rPr>
              <a:t>sockaddr</a:t>
            </a:r>
            <a:r>
              <a:rPr lang="en-US" altLang="en-US" b="1" dirty="0">
                <a:solidFill>
                  <a:srgbClr val="0000FF"/>
                </a:solidFill>
              </a:rPr>
              <a:t>*)</a:t>
            </a:r>
            <a:r>
              <a:rPr lang="en-US" altLang="en-US" b="1" dirty="0" err="1">
                <a:solidFill>
                  <a:srgbClr val="0000FF"/>
                </a:solidFill>
              </a:rPr>
              <a:t>myaddr</a:t>
            </a:r>
            <a:r>
              <a:rPr lang="en-US" altLang="en-US" b="1" dirty="0">
                <a:solidFill>
                  <a:srgbClr val="0000FF"/>
                </a:solidFill>
              </a:rPr>
              <a:t>, </a:t>
            </a:r>
            <a:r>
              <a:rPr lang="en-US" altLang="en-US" b="1" dirty="0" err="1">
                <a:solidFill>
                  <a:srgbClr val="0000FF"/>
                </a:solidFill>
              </a:rPr>
              <a:t>sizeof</a:t>
            </a:r>
            <a:r>
              <a:rPr lang="en-US" altLang="en-US" b="1" dirty="0">
                <a:solidFill>
                  <a:srgbClr val="0000FF"/>
                </a:solidFill>
              </a:rPr>
              <a:t>(</a:t>
            </a:r>
            <a:r>
              <a:rPr lang="en-US" altLang="en-US" b="1" dirty="0" err="1">
                <a:solidFill>
                  <a:srgbClr val="0000FF"/>
                </a:solidFill>
              </a:rPr>
              <a:t>myaddr</a:t>
            </a:r>
            <a:r>
              <a:rPr lang="en-US" altLang="en-US" b="1" dirty="0">
                <a:solidFill>
                  <a:srgbClr val="0000FF"/>
                </a:solidFill>
              </a:rPr>
              <a:t>));</a:t>
            </a:r>
          </a:p>
        </p:txBody>
      </p:sp>
    </p:spTree>
    <p:extLst>
      <p:ext uri="{BB962C8B-B14F-4D97-AF65-F5344CB8AC3E}">
        <p14:creationId xmlns:p14="http://schemas.microsoft.com/office/powerpoint/2010/main" val="4914405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UDP </a:t>
            </a:r>
            <a:r>
              <a:rPr lang="en-US" dirty="0" smtClean="0"/>
              <a:t>Socket System Calls</a:t>
            </a:r>
            <a:endParaRPr lang="en-US" dirty="0"/>
          </a:p>
        </p:txBody>
      </p:sp>
      <p:sp>
        <p:nvSpPr>
          <p:cNvPr id="9" name="Rectangle 8"/>
          <p:cNvSpPr/>
          <p:nvPr/>
        </p:nvSpPr>
        <p:spPr>
          <a:xfrm>
            <a:off x="628649" y="5060977"/>
            <a:ext cx="8160787" cy="646331"/>
          </a:xfrm>
          <a:prstGeom prst="rect">
            <a:avLst/>
          </a:prstGeom>
        </p:spPr>
        <p:txBody>
          <a:bodyPr wrap="square">
            <a:spAutoFit/>
          </a:bodyPr>
          <a:lstStyle/>
          <a:p>
            <a:r>
              <a:rPr lang="en-US" dirty="0" err="1"/>
              <a:t>ssize_t</a:t>
            </a:r>
            <a:r>
              <a:rPr lang="en-US" dirty="0"/>
              <a:t> </a:t>
            </a:r>
            <a:r>
              <a:rPr lang="en-US" dirty="0" err="1"/>
              <a:t>sendto</a:t>
            </a:r>
            <a:r>
              <a:rPr lang="en-US" dirty="0"/>
              <a:t>(</a:t>
            </a:r>
            <a:r>
              <a:rPr lang="en-US" dirty="0" err="1"/>
              <a:t>int</a:t>
            </a:r>
            <a:r>
              <a:rPr lang="en-US" dirty="0"/>
              <a:t> s, </a:t>
            </a:r>
            <a:r>
              <a:rPr lang="en-US" dirty="0" err="1"/>
              <a:t>const</a:t>
            </a:r>
            <a:r>
              <a:rPr lang="en-US" dirty="0"/>
              <a:t> void *</a:t>
            </a:r>
            <a:r>
              <a:rPr lang="en-US" dirty="0" err="1"/>
              <a:t>buf</a:t>
            </a:r>
            <a:r>
              <a:rPr lang="en-US" dirty="0"/>
              <a:t>, </a:t>
            </a:r>
            <a:r>
              <a:rPr lang="en-US" dirty="0" err="1"/>
              <a:t>size_t</a:t>
            </a:r>
            <a:r>
              <a:rPr lang="en-US" dirty="0"/>
              <a:t> </a:t>
            </a:r>
            <a:r>
              <a:rPr lang="en-US" dirty="0" err="1"/>
              <a:t>len</a:t>
            </a:r>
            <a:r>
              <a:rPr lang="en-US" dirty="0" smtClean="0"/>
              <a:t>,  </a:t>
            </a:r>
            <a:r>
              <a:rPr lang="en-US" dirty="0" err="1"/>
              <a:t>int</a:t>
            </a:r>
            <a:r>
              <a:rPr lang="en-US" dirty="0"/>
              <a:t> flags, </a:t>
            </a:r>
            <a:r>
              <a:rPr lang="en-US" dirty="0" err="1"/>
              <a:t>const</a:t>
            </a:r>
            <a:r>
              <a:rPr lang="en-US" dirty="0"/>
              <a:t> </a:t>
            </a:r>
            <a:r>
              <a:rPr lang="en-US" dirty="0" err="1"/>
              <a:t>struct</a:t>
            </a:r>
            <a:r>
              <a:rPr lang="en-US" dirty="0"/>
              <a:t> </a:t>
            </a:r>
            <a:r>
              <a:rPr lang="en-US" dirty="0" err="1"/>
              <a:t>sockaddr</a:t>
            </a:r>
            <a:r>
              <a:rPr lang="en-US" dirty="0"/>
              <a:t> *to</a:t>
            </a:r>
            <a:r>
              <a:rPr lang="en-US" dirty="0" smtClean="0"/>
              <a:t>,               </a:t>
            </a:r>
            <a:r>
              <a:rPr lang="en-US" dirty="0" err="1"/>
              <a:t>socklen_t</a:t>
            </a:r>
            <a:r>
              <a:rPr lang="en-US" dirty="0"/>
              <a:t> </a:t>
            </a:r>
            <a:r>
              <a:rPr lang="en-US" dirty="0" err="1"/>
              <a:t>tolen</a:t>
            </a:r>
            <a:r>
              <a:rPr lang="en-US" dirty="0"/>
              <a:t>);</a:t>
            </a:r>
          </a:p>
        </p:txBody>
      </p:sp>
      <p:sp>
        <p:nvSpPr>
          <p:cNvPr id="12" name="Rectangle 11"/>
          <p:cNvSpPr/>
          <p:nvPr/>
        </p:nvSpPr>
        <p:spPr>
          <a:xfrm>
            <a:off x="628649" y="5800723"/>
            <a:ext cx="8048820" cy="646331"/>
          </a:xfrm>
          <a:prstGeom prst="rect">
            <a:avLst/>
          </a:prstGeom>
        </p:spPr>
        <p:txBody>
          <a:bodyPr wrap="square">
            <a:spAutoFit/>
          </a:bodyPr>
          <a:lstStyle/>
          <a:p>
            <a:r>
              <a:rPr lang="en-US" dirty="0" err="1"/>
              <a:t>ssize_t</a:t>
            </a:r>
            <a:r>
              <a:rPr lang="en-US" dirty="0"/>
              <a:t> </a:t>
            </a:r>
            <a:r>
              <a:rPr lang="en-US" dirty="0" err="1"/>
              <a:t>recvfrom</a:t>
            </a:r>
            <a:r>
              <a:rPr lang="en-US" dirty="0"/>
              <a:t>(</a:t>
            </a:r>
            <a:r>
              <a:rPr lang="en-US" dirty="0" err="1"/>
              <a:t>int</a:t>
            </a:r>
            <a:r>
              <a:rPr lang="en-US" dirty="0"/>
              <a:t> s, void *</a:t>
            </a:r>
            <a:r>
              <a:rPr lang="en-US" dirty="0" err="1"/>
              <a:t>buf</a:t>
            </a:r>
            <a:r>
              <a:rPr lang="en-US" dirty="0"/>
              <a:t>, </a:t>
            </a:r>
            <a:r>
              <a:rPr lang="en-US" dirty="0" err="1"/>
              <a:t>size_t</a:t>
            </a:r>
            <a:r>
              <a:rPr lang="en-US" dirty="0"/>
              <a:t> </a:t>
            </a:r>
            <a:r>
              <a:rPr lang="en-US" dirty="0" err="1"/>
              <a:t>len</a:t>
            </a:r>
            <a:r>
              <a:rPr lang="en-US" dirty="0"/>
              <a:t>, </a:t>
            </a:r>
            <a:r>
              <a:rPr lang="en-US" dirty="0" err="1"/>
              <a:t>int</a:t>
            </a:r>
            <a:r>
              <a:rPr lang="en-US" dirty="0"/>
              <a:t> flags,</a:t>
            </a:r>
          </a:p>
          <a:p>
            <a:r>
              <a:rPr lang="en-US" dirty="0"/>
              <a:t>                 </a:t>
            </a:r>
            <a:r>
              <a:rPr lang="en-US" dirty="0" err="1"/>
              <a:t>struct</a:t>
            </a:r>
            <a:r>
              <a:rPr lang="en-US" dirty="0"/>
              <a:t> </a:t>
            </a:r>
            <a:r>
              <a:rPr lang="en-US" dirty="0" err="1"/>
              <a:t>sockaddr</a:t>
            </a:r>
            <a:r>
              <a:rPr lang="en-US" dirty="0"/>
              <a:t> *from, </a:t>
            </a:r>
            <a:r>
              <a:rPr lang="en-US" dirty="0" err="1"/>
              <a:t>socklen_t</a:t>
            </a:r>
            <a:r>
              <a:rPr lang="en-US" dirty="0"/>
              <a:t> *</a:t>
            </a:r>
            <a:r>
              <a:rPr lang="en-US" dirty="0" err="1"/>
              <a:t>fromlen</a:t>
            </a:r>
            <a:r>
              <a:rPr lang="en-US" dirty="0"/>
              <a:t>);</a:t>
            </a:r>
          </a:p>
        </p:txBody>
      </p:sp>
      <p:sp>
        <p:nvSpPr>
          <p:cNvPr id="16" name="Rectangle 4"/>
          <p:cNvSpPr>
            <a:spLocks noChangeArrowheads="1"/>
          </p:cNvSpPr>
          <p:nvPr/>
        </p:nvSpPr>
        <p:spPr bwMode="auto">
          <a:xfrm>
            <a:off x="4800600" y="1295400"/>
            <a:ext cx="4267200" cy="3276602"/>
          </a:xfrm>
          <a:prstGeom prst="rect">
            <a:avLst/>
          </a:prstGeom>
          <a:solidFill>
            <a:schemeClr val="bg1">
              <a:lumMod val="85000"/>
            </a:schemeClr>
          </a:solidFill>
          <a:ln w="12700">
            <a:noFill/>
            <a:miter lim="800000"/>
            <a:headEnd/>
            <a:tailEnd/>
          </a:ln>
          <a:effectLst/>
        </p:spPr>
        <p:txBody>
          <a:bodyPr lIns="90488" tIns="44450" rIns="90488" bIns="44450"/>
          <a:lstStyle/>
          <a:p>
            <a:pPr marL="342900" indent="-342900">
              <a:spcBef>
                <a:spcPct val="20000"/>
              </a:spcBef>
              <a:buClr>
                <a:schemeClr val="tx2"/>
              </a:buClr>
              <a:buFontTx/>
              <a:buChar char="•"/>
              <a:defRPr/>
            </a:pPr>
            <a:r>
              <a:rPr lang="en-US" sz="3200" dirty="0" smtClean="0"/>
              <a:t>UD</a:t>
            </a:r>
            <a:r>
              <a:rPr lang="en-US" sz="3200" dirty="0" smtClean="0"/>
              <a:t>P</a:t>
            </a:r>
            <a:r>
              <a:rPr lang="en-US" sz="3200" dirty="0" smtClean="0"/>
              <a:t> Server</a:t>
            </a:r>
            <a:endParaRPr lang="en-US" sz="3200" dirty="0"/>
          </a:p>
          <a:p>
            <a:pPr marL="742950" lvl="1" indent="-285750">
              <a:spcBef>
                <a:spcPct val="20000"/>
              </a:spcBef>
              <a:buClr>
                <a:schemeClr val="tx2"/>
              </a:buClr>
              <a:buFontTx/>
              <a:buChar char="–"/>
              <a:defRPr/>
            </a:pPr>
            <a:r>
              <a:rPr lang="en-US" sz="2800" b="1" dirty="0">
                <a:latin typeface="Courier New" pitchFamily="49" charset="0"/>
              </a:rPr>
              <a:t>s</a:t>
            </a:r>
            <a:r>
              <a:rPr lang="en-US" sz="2800" b="1" dirty="0" smtClean="0">
                <a:latin typeface="Courier New" pitchFamily="49" charset="0"/>
              </a:rPr>
              <a:t>ocket()</a:t>
            </a:r>
          </a:p>
          <a:p>
            <a:pPr marL="742950" lvl="1" indent="-285750">
              <a:spcBef>
                <a:spcPct val="20000"/>
              </a:spcBef>
              <a:buClr>
                <a:schemeClr val="tx2"/>
              </a:buClr>
              <a:buFontTx/>
              <a:buChar char="–"/>
              <a:defRPr/>
            </a:pPr>
            <a:r>
              <a:rPr lang="en-US" sz="2800" b="1" dirty="0">
                <a:latin typeface="Courier New" pitchFamily="49" charset="0"/>
              </a:rPr>
              <a:t>b</a:t>
            </a:r>
            <a:r>
              <a:rPr lang="en-US" sz="2800" b="1" dirty="0" smtClean="0">
                <a:latin typeface="Courier New" pitchFamily="49" charset="0"/>
              </a:rPr>
              <a:t>ind()</a:t>
            </a:r>
            <a:endParaRPr lang="en-US" sz="2800" b="1" dirty="0" smtClean="0">
              <a:latin typeface="Courier New" pitchFamily="49" charset="0"/>
            </a:endParaRPr>
          </a:p>
          <a:p>
            <a:pPr marL="742950" lvl="1" indent="-285750">
              <a:spcBef>
                <a:spcPct val="20000"/>
              </a:spcBef>
              <a:buClr>
                <a:schemeClr val="tx2"/>
              </a:buClr>
              <a:buFontTx/>
              <a:buChar char="–"/>
              <a:defRPr/>
            </a:pPr>
            <a:r>
              <a:rPr lang="en-US" sz="2800" b="1" dirty="0" err="1" smtClean="0">
                <a:latin typeface="Courier New" pitchFamily="49" charset="0"/>
              </a:rPr>
              <a:t>recvfrom</a:t>
            </a:r>
            <a:r>
              <a:rPr lang="en-US" sz="2800" b="1" dirty="0" smtClean="0">
                <a:latin typeface="Courier New" pitchFamily="49" charset="0"/>
              </a:rPr>
              <a:t>()</a:t>
            </a:r>
            <a:endParaRPr lang="en-US" sz="2800" b="1" dirty="0">
              <a:latin typeface="Courier New" pitchFamily="49" charset="0"/>
            </a:endParaRPr>
          </a:p>
          <a:p>
            <a:pPr marL="742950" lvl="1" indent="-285750">
              <a:spcBef>
                <a:spcPct val="20000"/>
              </a:spcBef>
              <a:buClr>
                <a:schemeClr val="tx2"/>
              </a:buClr>
              <a:buFontTx/>
              <a:buChar char="–"/>
              <a:defRPr/>
            </a:pPr>
            <a:r>
              <a:rPr lang="en-US" sz="2800" b="1" dirty="0" err="1" smtClean="0">
                <a:latin typeface="Courier New" pitchFamily="49" charset="0"/>
              </a:rPr>
              <a:t>sendto</a:t>
            </a:r>
            <a:r>
              <a:rPr lang="en-US" sz="2800" b="1" dirty="0" smtClean="0">
                <a:latin typeface="Courier New" pitchFamily="49" charset="0"/>
              </a:rPr>
              <a:t>()</a:t>
            </a:r>
          </a:p>
          <a:p>
            <a:pPr marL="742950" lvl="1" indent="-285750">
              <a:spcBef>
                <a:spcPct val="20000"/>
              </a:spcBef>
              <a:buClr>
                <a:schemeClr val="tx2"/>
              </a:buClr>
              <a:buFontTx/>
              <a:buChar char="–"/>
              <a:defRPr/>
            </a:pPr>
            <a:r>
              <a:rPr lang="en-US" sz="2800" b="1" dirty="0" smtClean="0">
                <a:latin typeface="Courier New" pitchFamily="49" charset="0"/>
              </a:rPr>
              <a:t>close()</a:t>
            </a:r>
          </a:p>
        </p:txBody>
      </p:sp>
      <p:sp>
        <p:nvSpPr>
          <p:cNvPr id="18" name="Rectangle 5"/>
          <p:cNvSpPr>
            <a:spLocks noChangeArrowheads="1"/>
          </p:cNvSpPr>
          <p:nvPr/>
        </p:nvSpPr>
        <p:spPr bwMode="auto">
          <a:xfrm>
            <a:off x="228600" y="1295401"/>
            <a:ext cx="4267200" cy="3276600"/>
          </a:xfrm>
          <a:prstGeom prst="rect">
            <a:avLst/>
          </a:prstGeom>
          <a:solidFill>
            <a:schemeClr val="accent3">
              <a:lumMod val="85000"/>
            </a:schemeClr>
          </a:solidFill>
          <a:ln w="12700">
            <a:noFill/>
            <a:miter lim="800000"/>
            <a:headEnd/>
            <a:tailEnd/>
          </a:ln>
          <a:effectLst/>
        </p:spPr>
        <p:txBody>
          <a:bodyPr lIns="90488" tIns="44450" rIns="90488" bIns="44450"/>
          <a:lstStyle/>
          <a:p>
            <a:pPr marL="342900" indent="-342900">
              <a:spcBef>
                <a:spcPct val="20000"/>
              </a:spcBef>
              <a:buClr>
                <a:schemeClr val="tx2"/>
              </a:buClr>
              <a:buFontTx/>
              <a:buChar char="•"/>
              <a:defRPr/>
            </a:pPr>
            <a:r>
              <a:rPr lang="en-US" sz="3200" dirty="0" smtClean="0"/>
              <a:t>UDP Client</a:t>
            </a:r>
            <a:endParaRPr lang="en-US" sz="3200" dirty="0"/>
          </a:p>
          <a:p>
            <a:pPr marL="742950" lvl="1" indent="-285750">
              <a:spcBef>
                <a:spcPct val="20000"/>
              </a:spcBef>
              <a:buClr>
                <a:schemeClr val="tx2"/>
              </a:buClr>
              <a:buFontTx/>
              <a:buChar char="–"/>
              <a:defRPr/>
            </a:pPr>
            <a:r>
              <a:rPr lang="en-US" sz="2800" b="1" dirty="0">
                <a:latin typeface="Courier New" pitchFamily="49" charset="0"/>
              </a:rPr>
              <a:t>s</a:t>
            </a:r>
            <a:r>
              <a:rPr lang="en-US" sz="2800" b="1" dirty="0" smtClean="0">
                <a:latin typeface="Courier New" pitchFamily="49" charset="0"/>
              </a:rPr>
              <a:t>ocket()</a:t>
            </a:r>
            <a:endParaRPr lang="en-US" sz="2800" b="1" dirty="0">
              <a:latin typeface="Courier New" pitchFamily="49" charset="0"/>
            </a:endParaRPr>
          </a:p>
          <a:p>
            <a:pPr marL="742950" lvl="1" indent="-285750">
              <a:spcBef>
                <a:spcPct val="20000"/>
              </a:spcBef>
              <a:buClr>
                <a:schemeClr val="tx2"/>
              </a:buClr>
              <a:buFontTx/>
              <a:buChar char="–"/>
              <a:defRPr/>
            </a:pPr>
            <a:r>
              <a:rPr lang="en-US" sz="2800" b="1" dirty="0">
                <a:latin typeface="Courier New" pitchFamily="49" charset="0"/>
              </a:rPr>
              <a:t>b</a:t>
            </a:r>
            <a:r>
              <a:rPr lang="en-US" sz="2800" b="1" dirty="0" smtClean="0">
                <a:latin typeface="Courier New" pitchFamily="49" charset="0"/>
              </a:rPr>
              <a:t>ind()</a:t>
            </a:r>
          </a:p>
          <a:p>
            <a:pPr marL="742950" lvl="1" indent="-285750">
              <a:spcBef>
                <a:spcPct val="20000"/>
              </a:spcBef>
              <a:buClr>
                <a:schemeClr val="tx2"/>
              </a:buClr>
              <a:buFontTx/>
              <a:buChar char="–"/>
              <a:defRPr/>
            </a:pPr>
            <a:r>
              <a:rPr lang="en-US" sz="2800" b="1" dirty="0" err="1" smtClean="0">
                <a:latin typeface="Courier New" pitchFamily="49" charset="0"/>
              </a:rPr>
              <a:t>sendto</a:t>
            </a:r>
            <a:r>
              <a:rPr lang="en-US" sz="2800" b="1" dirty="0" smtClean="0">
                <a:latin typeface="Courier New" pitchFamily="49" charset="0"/>
              </a:rPr>
              <a:t>()</a:t>
            </a:r>
          </a:p>
          <a:p>
            <a:pPr marL="742950" lvl="1" indent="-285750">
              <a:spcBef>
                <a:spcPct val="20000"/>
              </a:spcBef>
              <a:buClr>
                <a:schemeClr val="tx2"/>
              </a:buClr>
              <a:buFontTx/>
              <a:buChar char="–"/>
              <a:defRPr/>
            </a:pPr>
            <a:r>
              <a:rPr lang="en-US" sz="2800" b="1" dirty="0" err="1" smtClean="0">
                <a:latin typeface="Courier New" pitchFamily="49" charset="0"/>
              </a:rPr>
              <a:t>recvfrom</a:t>
            </a:r>
            <a:r>
              <a:rPr lang="en-US" sz="2800" b="1" dirty="0" smtClean="0">
                <a:latin typeface="Courier New" pitchFamily="49" charset="0"/>
              </a:rPr>
              <a:t>()</a:t>
            </a:r>
          </a:p>
          <a:p>
            <a:pPr marL="742950" lvl="1" indent="-285750">
              <a:spcBef>
                <a:spcPct val="20000"/>
              </a:spcBef>
              <a:buClr>
                <a:schemeClr val="tx2"/>
              </a:buClr>
              <a:buFontTx/>
              <a:buChar char="–"/>
              <a:defRPr/>
            </a:pPr>
            <a:r>
              <a:rPr lang="en-US" sz="2800" b="1" dirty="0" smtClean="0">
                <a:latin typeface="Courier New" pitchFamily="49" charset="0"/>
              </a:rPr>
              <a:t>close()</a:t>
            </a:r>
            <a:endParaRPr lang="en-US" sz="2800" b="1" dirty="0" smtClean="0">
              <a:latin typeface="Courier New" pitchFamily="49" charset="0"/>
            </a:endParaRPr>
          </a:p>
          <a:p>
            <a:pPr marL="742950" lvl="1" indent="-285750">
              <a:spcBef>
                <a:spcPct val="20000"/>
              </a:spcBef>
              <a:buClr>
                <a:schemeClr val="tx2"/>
              </a:buClr>
              <a:buFontTx/>
              <a:buChar char="–"/>
              <a:defRPr/>
            </a:pPr>
            <a:endParaRPr lang="en-US" sz="2800" b="1" dirty="0">
              <a:latin typeface="Courier New" pitchFamily="49" charset="0"/>
            </a:endParaRPr>
          </a:p>
        </p:txBody>
      </p:sp>
    </p:spTree>
    <p:extLst>
      <p:ext uri="{BB962C8B-B14F-4D97-AF65-F5344CB8AC3E}">
        <p14:creationId xmlns:p14="http://schemas.microsoft.com/office/powerpoint/2010/main" val="28864746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Socket: TCP Socket API</a:t>
            </a:r>
            <a:endParaRPr lang="en-US" dirty="0"/>
          </a:p>
        </p:txBody>
      </p:sp>
      <p:sp>
        <p:nvSpPr>
          <p:cNvPr id="3" name="Content Placeholder 2"/>
          <p:cNvSpPr>
            <a:spLocks noGrp="1"/>
          </p:cNvSpPr>
          <p:nvPr>
            <p:ph idx="1"/>
          </p:nvPr>
        </p:nvSpPr>
        <p:spPr>
          <a:xfrm>
            <a:off x="4786604" y="838200"/>
            <a:ext cx="4128796" cy="5338763"/>
          </a:xfrm>
        </p:spPr>
        <p:txBody>
          <a:bodyPr>
            <a:normAutofit fontScale="85000" lnSpcReduction="10000"/>
          </a:bodyPr>
          <a:lstStyle/>
          <a:p>
            <a:r>
              <a:rPr lang="en-US" dirty="0" err="1"/>
              <a:t>int</a:t>
            </a:r>
            <a:r>
              <a:rPr lang="en-US" dirty="0"/>
              <a:t> socket(</a:t>
            </a:r>
            <a:r>
              <a:rPr lang="en-US" dirty="0" err="1"/>
              <a:t>int</a:t>
            </a:r>
            <a:r>
              <a:rPr lang="en-US" dirty="0"/>
              <a:t> domain, </a:t>
            </a:r>
            <a:r>
              <a:rPr lang="en-US" dirty="0" err="1"/>
              <a:t>int</a:t>
            </a:r>
            <a:r>
              <a:rPr lang="en-US" dirty="0"/>
              <a:t> type, </a:t>
            </a:r>
            <a:r>
              <a:rPr lang="en-US" dirty="0" err="1"/>
              <a:t>int</a:t>
            </a:r>
            <a:r>
              <a:rPr lang="en-US" dirty="0"/>
              <a:t> protocol</a:t>
            </a:r>
            <a:r>
              <a:rPr lang="en-US" dirty="0" smtClean="0"/>
              <a:t>);</a:t>
            </a:r>
          </a:p>
          <a:p>
            <a:r>
              <a:rPr lang="en-US" dirty="0" err="1"/>
              <a:t>int</a:t>
            </a:r>
            <a:r>
              <a:rPr lang="en-US" dirty="0"/>
              <a:t> bind(</a:t>
            </a:r>
            <a:r>
              <a:rPr lang="en-US" dirty="0" err="1"/>
              <a:t>int</a:t>
            </a:r>
            <a:r>
              <a:rPr lang="en-US" dirty="0"/>
              <a:t> s, </a:t>
            </a:r>
            <a:r>
              <a:rPr lang="en-US" dirty="0" err="1"/>
              <a:t>const</a:t>
            </a:r>
            <a:r>
              <a:rPr lang="en-US" dirty="0"/>
              <a:t> </a:t>
            </a:r>
            <a:r>
              <a:rPr lang="en-US" dirty="0" err="1"/>
              <a:t>struct</a:t>
            </a:r>
            <a:r>
              <a:rPr lang="en-US" dirty="0"/>
              <a:t> </a:t>
            </a:r>
            <a:r>
              <a:rPr lang="en-US" dirty="0" err="1"/>
              <a:t>sockaddr</a:t>
            </a:r>
            <a:r>
              <a:rPr lang="en-US" dirty="0"/>
              <a:t> *</a:t>
            </a:r>
            <a:r>
              <a:rPr lang="en-US" dirty="0" err="1"/>
              <a:t>addr</a:t>
            </a:r>
            <a:r>
              <a:rPr lang="en-US" dirty="0"/>
              <a:t>, </a:t>
            </a:r>
            <a:r>
              <a:rPr lang="en-US" dirty="0" err="1"/>
              <a:t>socklen_t</a:t>
            </a:r>
            <a:r>
              <a:rPr lang="en-US" dirty="0"/>
              <a:t> </a:t>
            </a:r>
            <a:r>
              <a:rPr lang="en-US" dirty="0" err="1"/>
              <a:t>addrlen</a:t>
            </a:r>
            <a:r>
              <a:rPr lang="en-US" dirty="0" smtClean="0"/>
              <a:t>);</a:t>
            </a:r>
          </a:p>
          <a:p>
            <a:r>
              <a:rPr lang="sv-SE" dirty="0"/>
              <a:t>int listen(int s, int backlog</a:t>
            </a:r>
            <a:r>
              <a:rPr lang="sv-SE" dirty="0" smtClean="0"/>
              <a:t>);</a:t>
            </a:r>
          </a:p>
          <a:p>
            <a:r>
              <a:rPr lang="en-US" dirty="0" err="1"/>
              <a:t>int</a:t>
            </a:r>
            <a:r>
              <a:rPr lang="en-US" dirty="0"/>
              <a:t> accept(</a:t>
            </a:r>
            <a:r>
              <a:rPr lang="en-US" dirty="0" err="1"/>
              <a:t>int</a:t>
            </a:r>
            <a:r>
              <a:rPr lang="en-US" dirty="0"/>
              <a:t> s, </a:t>
            </a:r>
            <a:r>
              <a:rPr lang="en-US" dirty="0" err="1"/>
              <a:t>struct</a:t>
            </a:r>
            <a:r>
              <a:rPr lang="en-US" dirty="0"/>
              <a:t> </a:t>
            </a:r>
            <a:r>
              <a:rPr lang="en-US" dirty="0" err="1"/>
              <a:t>sockaddr</a:t>
            </a:r>
            <a:r>
              <a:rPr lang="en-US" dirty="0"/>
              <a:t> *</a:t>
            </a:r>
            <a:r>
              <a:rPr lang="en-US" dirty="0" err="1"/>
              <a:t>addr</a:t>
            </a:r>
            <a:r>
              <a:rPr lang="en-US" dirty="0"/>
              <a:t>, </a:t>
            </a:r>
            <a:r>
              <a:rPr lang="en-US" dirty="0" err="1"/>
              <a:t>socklen_t</a:t>
            </a:r>
            <a:r>
              <a:rPr lang="en-US" dirty="0"/>
              <a:t> *</a:t>
            </a:r>
            <a:r>
              <a:rPr lang="en-US" dirty="0" err="1"/>
              <a:t>addrlen</a:t>
            </a:r>
            <a:r>
              <a:rPr lang="en-US" dirty="0"/>
              <a:t>);</a:t>
            </a:r>
          </a:p>
        </p:txBody>
      </p:sp>
      <p:pic>
        <p:nvPicPr>
          <p:cNvPr id="5" name="Picture 2" descr="P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07" y="838200"/>
            <a:ext cx="4155173" cy="585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3031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Socket: TCP </a:t>
            </a:r>
            <a:r>
              <a:rPr lang="en-US" dirty="0" smtClean="0"/>
              <a:t>Socket API</a:t>
            </a:r>
            <a:endParaRPr lang="en-US" dirty="0"/>
          </a:p>
        </p:txBody>
      </p:sp>
      <p:sp>
        <p:nvSpPr>
          <p:cNvPr id="3" name="Content Placeholder 2"/>
          <p:cNvSpPr>
            <a:spLocks noGrp="1"/>
          </p:cNvSpPr>
          <p:nvPr>
            <p:ph idx="1"/>
          </p:nvPr>
        </p:nvSpPr>
        <p:spPr>
          <a:xfrm>
            <a:off x="4786604" y="914400"/>
            <a:ext cx="3976396" cy="5262563"/>
          </a:xfrm>
        </p:spPr>
        <p:txBody>
          <a:bodyPr>
            <a:normAutofit fontScale="92500"/>
          </a:bodyPr>
          <a:lstStyle/>
          <a:p>
            <a:r>
              <a:rPr lang="en-US" dirty="0" err="1"/>
              <a:t>int</a:t>
            </a:r>
            <a:r>
              <a:rPr lang="en-US" dirty="0"/>
              <a:t> socket(</a:t>
            </a:r>
            <a:r>
              <a:rPr lang="en-US" dirty="0" err="1"/>
              <a:t>int</a:t>
            </a:r>
            <a:r>
              <a:rPr lang="en-US" dirty="0"/>
              <a:t> domain, </a:t>
            </a:r>
            <a:r>
              <a:rPr lang="en-US" dirty="0" err="1"/>
              <a:t>int</a:t>
            </a:r>
            <a:r>
              <a:rPr lang="en-US" dirty="0"/>
              <a:t> type, </a:t>
            </a:r>
            <a:r>
              <a:rPr lang="en-US" dirty="0" err="1"/>
              <a:t>int</a:t>
            </a:r>
            <a:r>
              <a:rPr lang="en-US" dirty="0"/>
              <a:t> protocol</a:t>
            </a:r>
            <a:r>
              <a:rPr lang="en-US" dirty="0" smtClean="0"/>
              <a:t>);</a:t>
            </a:r>
          </a:p>
          <a:p>
            <a:r>
              <a:rPr lang="en-US" dirty="0" err="1"/>
              <a:t>int</a:t>
            </a:r>
            <a:r>
              <a:rPr lang="en-US" dirty="0"/>
              <a:t> connect(</a:t>
            </a:r>
            <a:r>
              <a:rPr lang="en-US" dirty="0" err="1"/>
              <a:t>int</a:t>
            </a:r>
            <a:r>
              <a:rPr lang="en-US" dirty="0"/>
              <a:t> s, </a:t>
            </a:r>
            <a:r>
              <a:rPr lang="en-US" dirty="0" err="1"/>
              <a:t>const</a:t>
            </a:r>
            <a:r>
              <a:rPr lang="en-US" dirty="0"/>
              <a:t> </a:t>
            </a:r>
            <a:r>
              <a:rPr lang="en-US" dirty="0" err="1"/>
              <a:t>struct</a:t>
            </a:r>
            <a:r>
              <a:rPr lang="en-US" dirty="0"/>
              <a:t> </a:t>
            </a:r>
            <a:r>
              <a:rPr lang="en-US" dirty="0" err="1"/>
              <a:t>sockaddr</a:t>
            </a:r>
            <a:r>
              <a:rPr lang="en-US" dirty="0"/>
              <a:t> *name, </a:t>
            </a:r>
            <a:r>
              <a:rPr lang="en-US" dirty="0" err="1"/>
              <a:t>socklen_t</a:t>
            </a:r>
            <a:r>
              <a:rPr lang="en-US" dirty="0"/>
              <a:t> </a:t>
            </a:r>
            <a:r>
              <a:rPr lang="en-US" dirty="0" err="1"/>
              <a:t>namelen</a:t>
            </a:r>
            <a:r>
              <a:rPr lang="en-US" dirty="0" smtClean="0"/>
              <a:t>);</a:t>
            </a:r>
          </a:p>
          <a:p>
            <a:r>
              <a:rPr lang="en-US" dirty="0" smtClean="0"/>
              <a:t>Read and write are similar to the file operations</a:t>
            </a:r>
            <a:r>
              <a:rPr lang="en-US" dirty="0" smtClean="0"/>
              <a:t>.</a:t>
            </a:r>
            <a:endParaRPr lang="en-US" dirty="0" smtClean="0"/>
          </a:p>
        </p:txBody>
      </p:sp>
      <p:pic>
        <p:nvPicPr>
          <p:cNvPr id="5" name="Picture 2" descr="P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07" y="838200"/>
            <a:ext cx="4155173" cy="585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0624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Socket </a:t>
            </a:r>
            <a:r>
              <a:rPr lang="en-US" dirty="0" smtClean="0"/>
              <a:t>System Calls</a:t>
            </a:r>
            <a:endParaRPr lang="en-US" dirty="0"/>
          </a:p>
        </p:txBody>
      </p:sp>
      <p:sp>
        <p:nvSpPr>
          <p:cNvPr id="6" name="Rectangle 4"/>
          <p:cNvSpPr>
            <a:spLocks noChangeArrowheads="1"/>
          </p:cNvSpPr>
          <p:nvPr/>
        </p:nvSpPr>
        <p:spPr bwMode="auto">
          <a:xfrm>
            <a:off x="4800600" y="1295399"/>
            <a:ext cx="4267200" cy="3724275"/>
          </a:xfrm>
          <a:prstGeom prst="rect">
            <a:avLst/>
          </a:prstGeom>
          <a:solidFill>
            <a:schemeClr val="bg1">
              <a:lumMod val="85000"/>
            </a:schemeClr>
          </a:solidFill>
          <a:ln w="12700">
            <a:noFill/>
            <a:miter lim="800000"/>
            <a:headEnd/>
            <a:tailEnd/>
          </a:ln>
          <a:effectLst/>
        </p:spPr>
        <p:txBody>
          <a:bodyPr lIns="90488" tIns="44450" rIns="90488" bIns="44450"/>
          <a:lstStyle/>
          <a:p>
            <a:pPr marL="342900" indent="-342900">
              <a:spcBef>
                <a:spcPct val="20000"/>
              </a:spcBef>
              <a:buClr>
                <a:schemeClr val="tx2"/>
              </a:buClr>
              <a:buFontTx/>
              <a:buChar char="•"/>
              <a:defRPr/>
            </a:pPr>
            <a:r>
              <a:rPr lang="en-US" sz="3200" dirty="0" smtClean="0"/>
              <a:t>TCP</a:t>
            </a:r>
            <a:r>
              <a:rPr lang="en-US" sz="3200" dirty="0"/>
              <a:t> </a:t>
            </a:r>
            <a:r>
              <a:rPr lang="en-US" sz="3200" dirty="0" smtClean="0"/>
              <a:t>Server</a:t>
            </a:r>
            <a:endParaRPr lang="en-US" sz="3200" dirty="0"/>
          </a:p>
          <a:p>
            <a:pPr marL="742950" lvl="1" indent="-285750">
              <a:spcBef>
                <a:spcPct val="20000"/>
              </a:spcBef>
              <a:buClr>
                <a:schemeClr val="tx2"/>
              </a:buClr>
              <a:buFontTx/>
              <a:buChar char="–"/>
              <a:defRPr/>
            </a:pPr>
            <a:r>
              <a:rPr lang="en-US" sz="2800" b="1" dirty="0">
                <a:latin typeface="Courier New" pitchFamily="49" charset="0"/>
              </a:rPr>
              <a:t>s</a:t>
            </a:r>
            <a:r>
              <a:rPr lang="en-US" sz="2800" b="1" dirty="0" smtClean="0">
                <a:latin typeface="Courier New" pitchFamily="49" charset="0"/>
              </a:rPr>
              <a:t>ocket()</a:t>
            </a:r>
          </a:p>
          <a:p>
            <a:pPr marL="742950" lvl="1" indent="-285750">
              <a:spcBef>
                <a:spcPct val="20000"/>
              </a:spcBef>
              <a:buClr>
                <a:schemeClr val="tx2"/>
              </a:buClr>
              <a:buFontTx/>
              <a:buChar char="–"/>
              <a:defRPr/>
            </a:pPr>
            <a:r>
              <a:rPr lang="en-US" sz="2800" b="1" dirty="0">
                <a:latin typeface="Courier New" pitchFamily="49" charset="0"/>
              </a:rPr>
              <a:t>b</a:t>
            </a:r>
            <a:r>
              <a:rPr lang="en-US" sz="2800" b="1" dirty="0" smtClean="0">
                <a:latin typeface="Courier New" pitchFamily="49" charset="0"/>
              </a:rPr>
              <a:t>ind()</a:t>
            </a:r>
            <a:endParaRPr lang="en-US" sz="2800" b="1" dirty="0" smtClean="0">
              <a:latin typeface="Courier New" pitchFamily="49" charset="0"/>
            </a:endParaRPr>
          </a:p>
          <a:p>
            <a:pPr marL="742950" lvl="1" indent="-285750">
              <a:spcBef>
                <a:spcPct val="20000"/>
              </a:spcBef>
              <a:buClr>
                <a:schemeClr val="tx2"/>
              </a:buClr>
              <a:buFontTx/>
              <a:buChar char="–"/>
              <a:defRPr/>
            </a:pPr>
            <a:r>
              <a:rPr lang="en-US" sz="2800" b="1" dirty="0" smtClean="0">
                <a:latin typeface="Courier New" pitchFamily="49" charset="0"/>
              </a:rPr>
              <a:t>listen</a:t>
            </a:r>
            <a:r>
              <a:rPr lang="en-US" sz="2800" b="1" dirty="0">
                <a:latin typeface="Courier New" pitchFamily="49" charset="0"/>
              </a:rPr>
              <a:t>()</a:t>
            </a:r>
          </a:p>
          <a:p>
            <a:pPr marL="742950" lvl="1" indent="-285750">
              <a:spcBef>
                <a:spcPct val="20000"/>
              </a:spcBef>
              <a:buClr>
                <a:schemeClr val="tx2"/>
              </a:buClr>
              <a:buFontTx/>
              <a:buChar char="–"/>
              <a:defRPr/>
            </a:pPr>
            <a:r>
              <a:rPr lang="en-US" sz="2800" b="1" dirty="0">
                <a:latin typeface="Courier New" pitchFamily="49" charset="0"/>
              </a:rPr>
              <a:t>accept</a:t>
            </a:r>
            <a:r>
              <a:rPr lang="en-US" sz="2800" b="1" dirty="0" smtClean="0">
                <a:latin typeface="Courier New" pitchFamily="49" charset="0"/>
              </a:rPr>
              <a:t>()</a:t>
            </a:r>
          </a:p>
          <a:p>
            <a:pPr marL="742950" lvl="1" indent="-285750">
              <a:spcBef>
                <a:spcPct val="20000"/>
              </a:spcBef>
              <a:buClr>
                <a:schemeClr val="tx2"/>
              </a:buClr>
              <a:buFontTx/>
              <a:buChar char="–"/>
              <a:defRPr/>
            </a:pPr>
            <a:r>
              <a:rPr lang="en-US" sz="2800" b="1" dirty="0">
                <a:latin typeface="Courier New" pitchFamily="49" charset="0"/>
              </a:rPr>
              <a:t>r</a:t>
            </a:r>
            <a:r>
              <a:rPr lang="en-US" sz="2800" b="1" dirty="0" smtClean="0">
                <a:latin typeface="Courier New" pitchFamily="49" charset="0"/>
              </a:rPr>
              <a:t>eceive()</a:t>
            </a:r>
          </a:p>
          <a:p>
            <a:pPr marL="742950" lvl="1" indent="-285750">
              <a:spcBef>
                <a:spcPct val="20000"/>
              </a:spcBef>
              <a:buClr>
                <a:schemeClr val="tx2"/>
              </a:buClr>
              <a:buFontTx/>
              <a:buChar char="–"/>
              <a:defRPr/>
            </a:pPr>
            <a:r>
              <a:rPr lang="en-US" sz="2800" b="1" dirty="0">
                <a:latin typeface="Courier New" pitchFamily="49" charset="0"/>
              </a:rPr>
              <a:t>s</a:t>
            </a:r>
            <a:r>
              <a:rPr lang="en-US" sz="2800" b="1" dirty="0" smtClean="0">
                <a:latin typeface="Courier New" pitchFamily="49" charset="0"/>
              </a:rPr>
              <a:t>end()</a:t>
            </a:r>
            <a:endParaRPr lang="en-US" sz="2800" b="1" dirty="0">
              <a:latin typeface="Courier New" pitchFamily="49" charset="0"/>
            </a:endParaRPr>
          </a:p>
        </p:txBody>
      </p:sp>
      <p:sp>
        <p:nvSpPr>
          <p:cNvPr id="7" name="Rectangle 5"/>
          <p:cNvSpPr>
            <a:spLocks noChangeArrowheads="1"/>
          </p:cNvSpPr>
          <p:nvPr/>
        </p:nvSpPr>
        <p:spPr bwMode="auto">
          <a:xfrm>
            <a:off x="228600" y="1295400"/>
            <a:ext cx="4267200" cy="3724275"/>
          </a:xfrm>
          <a:prstGeom prst="rect">
            <a:avLst/>
          </a:prstGeom>
          <a:solidFill>
            <a:schemeClr val="accent3">
              <a:lumMod val="85000"/>
            </a:schemeClr>
          </a:solidFill>
          <a:ln w="12700">
            <a:noFill/>
            <a:miter lim="800000"/>
            <a:headEnd/>
            <a:tailEnd/>
          </a:ln>
          <a:effectLst/>
        </p:spPr>
        <p:txBody>
          <a:bodyPr lIns="90488" tIns="44450" rIns="90488" bIns="44450"/>
          <a:lstStyle/>
          <a:p>
            <a:pPr marL="342900" indent="-342900">
              <a:spcBef>
                <a:spcPct val="20000"/>
              </a:spcBef>
              <a:buClr>
                <a:schemeClr val="tx2"/>
              </a:buClr>
              <a:buFontTx/>
              <a:buChar char="•"/>
              <a:defRPr/>
            </a:pPr>
            <a:r>
              <a:rPr lang="en-US" sz="3200" dirty="0" smtClean="0"/>
              <a:t>TCP</a:t>
            </a:r>
            <a:r>
              <a:rPr lang="en-US" sz="3200" dirty="0"/>
              <a:t> </a:t>
            </a:r>
            <a:r>
              <a:rPr lang="en-US" sz="3200" dirty="0" smtClean="0"/>
              <a:t>Client</a:t>
            </a:r>
            <a:endParaRPr lang="en-US" sz="3200" dirty="0"/>
          </a:p>
          <a:p>
            <a:pPr marL="742950" lvl="1" indent="-285750">
              <a:spcBef>
                <a:spcPct val="20000"/>
              </a:spcBef>
              <a:buClr>
                <a:schemeClr val="tx2"/>
              </a:buClr>
              <a:buFontTx/>
              <a:buChar char="–"/>
              <a:defRPr/>
            </a:pPr>
            <a:r>
              <a:rPr lang="en-US" sz="2800" b="1" dirty="0">
                <a:latin typeface="Courier New" pitchFamily="49" charset="0"/>
              </a:rPr>
              <a:t>s</a:t>
            </a:r>
            <a:r>
              <a:rPr lang="en-US" sz="2800" b="1" dirty="0" smtClean="0">
                <a:latin typeface="Courier New" pitchFamily="49" charset="0"/>
              </a:rPr>
              <a:t>ocket()</a:t>
            </a:r>
            <a:endParaRPr lang="en-US" sz="2800" b="1" dirty="0">
              <a:latin typeface="Courier New" pitchFamily="49" charset="0"/>
            </a:endParaRPr>
          </a:p>
          <a:p>
            <a:pPr marL="742950" lvl="1" indent="-285750">
              <a:spcBef>
                <a:spcPct val="20000"/>
              </a:spcBef>
              <a:buClr>
                <a:schemeClr val="tx2"/>
              </a:buClr>
              <a:buFontTx/>
              <a:buChar char="–"/>
              <a:defRPr/>
            </a:pPr>
            <a:r>
              <a:rPr lang="en-US" sz="2800" b="1" dirty="0">
                <a:latin typeface="Courier New" pitchFamily="49" charset="0"/>
              </a:rPr>
              <a:t>b</a:t>
            </a:r>
            <a:r>
              <a:rPr lang="en-US" sz="2800" b="1" dirty="0" smtClean="0">
                <a:latin typeface="Courier New" pitchFamily="49" charset="0"/>
              </a:rPr>
              <a:t>ind()</a:t>
            </a:r>
          </a:p>
          <a:p>
            <a:pPr marL="742950" lvl="1" indent="-285750">
              <a:spcBef>
                <a:spcPct val="20000"/>
              </a:spcBef>
              <a:buClr>
                <a:schemeClr val="tx2"/>
              </a:buClr>
              <a:buFontTx/>
              <a:buChar char="–"/>
              <a:defRPr/>
            </a:pPr>
            <a:r>
              <a:rPr lang="en-US" sz="2800" b="1" dirty="0" smtClean="0">
                <a:latin typeface="Courier New" pitchFamily="49" charset="0"/>
              </a:rPr>
              <a:t>-</a:t>
            </a:r>
          </a:p>
          <a:p>
            <a:pPr marL="742950" lvl="1" indent="-285750">
              <a:spcBef>
                <a:spcPct val="20000"/>
              </a:spcBef>
              <a:buClr>
                <a:schemeClr val="tx2"/>
              </a:buClr>
              <a:buFontTx/>
              <a:buChar char="–"/>
              <a:defRPr/>
            </a:pPr>
            <a:r>
              <a:rPr lang="en-US" sz="2800" b="1" dirty="0" smtClean="0">
                <a:latin typeface="Courier New" pitchFamily="49" charset="0"/>
              </a:rPr>
              <a:t>connect()</a:t>
            </a:r>
          </a:p>
          <a:p>
            <a:pPr marL="742950" lvl="1" indent="-285750">
              <a:spcBef>
                <a:spcPct val="20000"/>
              </a:spcBef>
              <a:buClr>
                <a:schemeClr val="tx2"/>
              </a:buClr>
              <a:buFontTx/>
              <a:buChar char="–"/>
              <a:defRPr/>
            </a:pPr>
            <a:r>
              <a:rPr lang="en-US" sz="2800" b="1" dirty="0">
                <a:latin typeface="Courier New" pitchFamily="49" charset="0"/>
              </a:rPr>
              <a:t>s</a:t>
            </a:r>
            <a:r>
              <a:rPr lang="en-US" sz="2800" b="1" dirty="0" smtClean="0">
                <a:latin typeface="Courier New" pitchFamily="49" charset="0"/>
              </a:rPr>
              <a:t>end()</a:t>
            </a:r>
          </a:p>
          <a:p>
            <a:pPr marL="742950" lvl="1" indent="-285750">
              <a:spcBef>
                <a:spcPct val="20000"/>
              </a:spcBef>
              <a:buClr>
                <a:schemeClr val="tx2"/>
              </a:buClr>
              <a:buFontTx/>
              <a:buChar char="–"/>
              <a:defRPr/>
            </a:pPr>
            <a:r>
              <a:rPr lang="en-US" sz="2800" b="1" dirty="0">
                <a:latin typeface="Courier New" pitchFamily="49" charset="0"/>
              </a:rPr>
              <a:t>r</a:t>
            </a:r>
            <a:r>
              <a:rPr lang="en-US" sz="2800" b="1" dirty="0" smtClean="0">
                <a:latin typeface="Courier New" pitchFamily="49" charset="0"/>
              </a:rPr>
              <a:t>eceive()</a:t>
            </a:r>
            <a:endParaRPr lang="en-US" sz="2800" b="1" dirty="0" smtClean="0">
              <a:latin typeface="Courier New" pitchFamily="49" charset="0"/>
            </a:endParaRPr>
          </a:p>
          <a:p>
            <a:pPr marL="742950" lvl="1" indent="-285750">
              <a:spcBef>
                <a:spcPct val="20000"/>
              </a:spcBef>
              <a:buClr>
                <a:schemeClr val="tx2"/>
              </a:buClr>
              <a:buFontTx/>
              <a:buChar char="–"/>
              <a:defRPr/>
            </a:pPr>
            <a:endParaRPr lang="en-US" sz="2800" b="1" dirty="0">
              <a:latin typeface="Courier New" pitchFamily="49" charset="0"/>
            </a:endParaRPr>
          </a:p>
        </p:txBody>
      </p:sp>
    </p:spTree>
    <p:extLst>
      <p:ext uri="{BB962C8B-B14F-4D97-AF65-F5344CB8AC3E}">
        <p14:creationId xmlns:p14="http://schemas.microsoft.com/office/powerpoint/2010/main" val="42726015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Listen to connections (clients)</a:t>
            </a:r>
            <a:endParaRPr lang="en-US" dirty="0"/>
          </a:p>
        </p:txBody>
      </p:sp>
      <p:sp>
        <p:nvSpPr>
          <p:cNvPr id="3" name="Content Placeholder 2"/>
          <p:cNvSpPr>
            <a:spLocks noGrp="1"/>
          </p:cNvSpPr>
          <p:nvPr>
            <p:ph idx="1"/>
          </p:nvPr>
        </p:nvSpPr>
        <p:spPr>
          <a:xfrm>
            <a:off x="228600" y="612648"/>
            <a:ext cx="8763000" cy="6245352"/>
          </a:xfrm>
        </p:spPr>
        <p:txBody>
          <a:bodyPr>
            <a:normAutofit/>
          </a:bodyPr>
          <a:lstStyle/>
          <a:p>
            <a:pPr marL="0" indent="0">
              <a:buNone/>
            </a:pPr>
            <a:r>
              <a:rPr lang="en-US" altLang="en-US" dirty="0"/>
              <a:t>#include &lt;sys/</a:t>
            </a:r>
            <a:r>
              <a:rPr lang="en-US" altLang="en-US" dirty="0" err="1"/>
              <a:t>socket.h</a:t>
            </a:r>
            <a:r>
              <a:rPr lang="en-US" altLang="en-US" dirty="0"/>
              <a:t>&gt;</a:t>
            </a:r>
          </a:p>
          <a:p>
            <a:pPr marL="0" indent="0">
              <a:buNone/>
            </a:pPr>
            <a:r>
              <a:rPr lang="en-US" altLang="en-US" dirty="0" err="1" smtClean="0">
                <a:solidFill>
                  <a:srgbClr val="0000FF"/>
                </a:solidFill>
              </a:rPr>
              <a:t>int</a:t>
            </a:r>
            <a:r>
              <a:rPr lang="en-US" altLang="en-US" dirty="0" smtClean="0">
                <a:solidFill>
                  <a:srgbClr val="0000FF"/>
                </a:solidFill>
              </a:rPr>
              <a:t> </a:t>
            </a:r>
            <a:r>
              <a:rPr lang="en-US" altLang="en-US" dirty="0">
                <a:solidFill>
                  <a:srgbClr val="0000FF"/>
                </a:solidFill>
              </a:rPr>
              <a:t>listen(</a:t>
            </a:r>
            <a:r>
              <a:rPr lang="en-US" altLang="en-US" dirty="0" err="1">
                <a:solidFill>
                  <a:srgbClr val="0000FF"/>
                </a:solidFill>
              </a:rPr>
              <a:t>int</a:t>
            </a:r>
            <a:r>
              <a:rPr lang="en-US" altLang="en-US" dirty="0">
                <a:solidFill>
                  <a:srgbClr val="0000FF"/>
                </a:solidFill>
              </a:rPr>
              <a:t> s, </a:t>
            </a:r>
            <a:r>
              <a:rPr lang="en-US" altLang="en-US" dirty="0" err="1">
                <a:solidFill>
                  <a:srgbClr val="0000FF"/>
                </a:solidFill>
              </a:rPr>
              <a:t>int</a:t>
            </a:r>
            <a:r>
              <a:rPr lang="en-US" altLang="en-US" dirty="0">
                <a:solidFill>
                  <a:srgbClr val="0000FF"/>
                </a:solidFill>
              </a:rPr>
              <a:t> backlog</a:t>
            </a:r>
            <a:r>
              <a:rPr lang="en-US" altLang="en-US" dirty="0" smtClean="0">
                <a:solidFill>
                  <a:srgbClr val="0000FF"/>
                </a:solidFill>
              </a:rPr>
              <a:t>);</a:t>
            </a:r>
          </a:p>
          <a:p>
            <a:pPr marL="0" indent="0">
              <a:buNone/>
            </a:pPr>
            <a:endParaRPr lang="en-US" altLang="en-US" dirty="0">
              <a:solidFill>
                <a:srgbClr val="0000FF"/>
              </a:solidFill>
            </a:endParaRPr>
          </a:p>
          <a:p>
            <a:pPr>
              <a:buFont typeface="Wingdings" panose="05000000000000000000" pitchFamily="2" charset="2"/>
              <a:buChar char="ü"/>
            </a:pPr>
            <a:r>
              <a:rPr lang="en-US" altLang="en-US" dirty="0"/>
              <a:t>Returns zero on success, or -1 on error (and </a:t>
            </a:r>
            <a:r>
              <a:rPr lang="en-US" altLang="en-US" dirty="0" err="1"/>
              <a:t>errno</a:t>
            </a:r>
            <a:r>
              <a:rPr lang="en-US" altLang="en-US" dirty="0"/>
              <a:t> will be set </a:t>
            </a:r>
            <a:r>
              <a:rPr lang="en-US" altLang="en-US" dirty="0" smtClean="0"/>
              <a:t>accordingly)</a:t>
            </a:r>
          </a:p>
          <a:p>
            <a:pPr>
              <a:buFont typeface="Wingdings" panose="05000000000000000000" pitchFamily="2" charset="2"/>
              <a:buChar char="ü"/>
            </a:pPr>
            <a:endParaRPr lang="en-US" altLang="en-US" dirty="0" smtClean="0"/>
          </a:p>
          <a:p>
            <a:pPr>
              <a:buFont typeface="Wingdings" panose="05000000000000000000" pitchFamily="2" charset="2"/>
              <a:buChar char="ü"/>
            </a:pPr>
            <a:r>
              <a:rPr lang="en-US" altLang="en-US" dirty="0"/>
              <a:t>The backlog parameter tells how many pending connections </a:t>
            </a:r>
            <a:r>
              <a:rPr lang="en-US" altLang="en-US" dirty="0" smtClean="0"/>
              <a:t>we can </a:t>
            </a:r>
            <a:r>
              <a:rPr lang="en-US" altLang="en-US" dirty="0"/>
              <a:t>have before the kernel starts rejecting new ones</a:t>
            </a:r>
          </a:p>
        </p:txBody>
      </p:sp>
    </p:spTree>
    <p:extLst>
      <p:ext uri="{BB962C8B-B14F-4D97-AF65-F5344CB8AC3E}">
        <p14:creationId xmlns:p14="http://schemas.microsoft.com/office/powerpoint/2010/main" val="37513635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 Example</a:t>
            </a:r>
            <a:endParaRPr lang="en-US" dirty="0"/>
          </a:p>
        </p:txBody>
      </p:sp>
      <p:sp>
        <p:nvSpPr>
          <p:cNvPr id="3" name="Content Placeholder 2"/>
          <p:cNvSpPr>
            <a:spLocks noGrp="1"/>
          </p:cNvSpPr>
          <p:nvPr>
            <p:ph idx="1"/>
          </p:nvPr>
        </p:nvSpPr>
        <p:spPr>
          <a:xfrm>
            <a:off x="228600" y="612648"/>
            <a:ext cx="8763000" cy="6245352"/>
          </a:xfrm>
        </p:spPr>
        <p:txBody>
          <a:bodyPr>
            <a:normAutofit fontScale="70000" lnSpcReduction="20000"/>
          </a:bodyPr>
          <a:lstStyle/>
          <a:p>
            <a:pPr marL="0" indent="0">
              <a:buNone/>
            </a:pPr>
            <a:r>
              <a:rPr lang="en-US" altLang="en-US" dirty="0" err="1"/>
              <a:t>int</a:t>
            </a:r>
            <a:r>
              <a:rPr lang="en-US" altLang="en-US" dirty="0"/>
              <a:t> s;</a:t>
            </a:r>
          </a:p>
          <a:p>
            <a:pPr marL="0" indent="0">
              <a:buNone/>
            </a:pPr>
            <a:r>
              <a:rPr lang="en-US" altLang="en-US" dirty="0" err="1"/>
              <a:t>struct</a:t>
            </a:r>
            <a:r>
              <a:rPr lang="en-US" altLang="en-US" dirty="0"/>
              <a:t> </a:t>
            </a:r>
            <a:r>
              <a:rPr lang="en-US" altLang="en-US" dirty="0" err="1"/>
              <a:t>sockaddr_in</a:t>
            </a:r>
            <a:r>
              <a:rPr lang="en-US" altLang="en-US" dirty="0"/>
              <a:t> </a:t>
            </a:r>
            <a:r>
              <a:rPr lang="en-US" altLang="en-US" dirty="0" err="1"/>
              <a:t>myaddr</a:t>
            </a:r>
            <a:r>
              <a:rPr lang="en-US" altLang="en-US" dirty="0"/>
              <a:t>;</a:t>
            </a:r>
          </a:p>
          <a:p>
            <a:pPr marL="0" indent="0">
              <a:buNone/>
            </a:pPr>
            <a:endParaRPr lang="en-US" altLang="en-US" dirty="0"/>
          </a:p>
          <a:p>
            <a:pPr marL="0" indent="0">
              <a:buNone/>
            </a:pPr>
            <a:r>
              <a:rPr lang="en-US" altLang="en-US" dirty="0" err="1"/>
              <a:t>myaddr.sin_family</a:t>
            </a:r>
            <a:r>
              <a:rPr lang="en-US" altLang="en-US" dirty="0"/>
              <a:t> = AF_INET;</a:t>
            </a:r>
          </a:p>
          <a:p>
            <a:pPr marL="0" indent="0">
              <a:buNone/>
            </a:pPr>
            <a:r>
              <a:rPr lang="en-US" altLang="en-US" dirty="0" err="1"/>
              <a:t>myaddr.sin_port</a:t>
            </a:r>
            <a:r>
              <a:rPr lang="en-US" altLang="en-US" dirty="0"/>
              <a:t> = </a:t>
            </a:r>
            <a:r>
              <a:rPr lang="en-US" altLang="en-US" dirty="0" err="1"/>
              <a:t>htons</a:t>
            </a:r>
            <a:r>
              <a:rPr lang="en-US" altLang="en-US" dirty="0"/>
              <a:t>(3490); // clients connect to this port</a:t>
            </a:r>
          </a:p>
          <a:p>
            <a:pPr marL="0" indent="0">
              <a:buNone/>
            </a:pPr>
            <a:r>
              <a:rPr lang="en-US" altLang="en-US" dirty="0" err="1"/>
              <a:t>myaddr.sin_addr.s_addr</a:t>
            </a:r>
            <a:r>
              <a:rPr lang="en-US" altLang="en-US" dirty="0"/>
              <a:t> = INADDR_ANY; // </a:t>
            </a:r>
            <a:r>
              <a:rPr lang="en-US" altLang="en-US" dirty="0" smtClean="0"/>
              <a:t>auto select </a:t>
            </a:r>
            <a:r>
              <a:rPr lang="en-US" altLang="en-US" dirty="0"/>
              <a:t>IP address</a:t>
            </a:r>
          </a:p>
          <a:p>
            <a:pPr marL="0" indent="0">
              <a:buNone/>
            </a:pPr>
            <a:endParaRPr lang="en-US" altLang="en-US" dirty="0"/>
          </a:p>
          <a:p>
            <a:pPr marL="0" indent="0">
              <a:buNone/>
            </a:pPr>
            <a:r>
              <a:rPr lang="en-US" altLang="en-US" dirty="0"/>
              <a:t>s = socket(PF_INET, SOCK_STREAM, 0);</a:t>
            </a:r>
          </a:p>
          <a:p>
            <a:pPr marL="0" indent="0">
              <a:buNone/>
            </a:pPr>
            <a:r>
              <a:rPr lang="en-US" altLang="en-US" dirty="0"/>
              <a:t>bind(s, (</a:t>
            </a:r>
            <a:r>
              <a:rPr lang="en-US" altLang="en-US" dirty="0" err="1"/>
              <a:t>struct</a:t>
            </a:r>
            <a:r>
              <a:rPr lang="en-US" altLang="en-US" dirty="0"/>
              <a:t> </a:t>
            </a:r>
            <a:r>
              <a:rPr lang="en-US" altLang="en-US" dirty="0" err="1"/>
              <a:t>sockaddr</a:t>
            </a:r>
            <a:r>
              <a:rPr lang="en-US" altLang="en-US" dirty="0"/>
              <a:t>*)</a:t>
            </a:r>
            <a:r>
              <a:rPr lang="en-US" altLang="en-US" dirty="0" err="1"/>
              <a:t>myaddr</a:t>
            </a:r>
            <a:r>
              <a:rPr lang="en-US" altLang="en-US" dirty="0"/>
              <a:t>, </a:t>
            </a:r>
            <a:r>
              <a:rPr lang="en-US" altLang="en-US" dirty="0" err="1"/>
              <a:t>sizeof</a:t>
            </a:r>
            <a:r>
              <a:rPr lang="en-US" altLang="en-US" dirty="0"/>
              <a:t>(</a:t>
            </a:r>
            <a:r>
              <a:rPr lang="en-US" altLang="en-US" dirty="0" err="1"/>
              <a:t>myaddr</a:t>
            </a:r>
            <a:r>
              <a:rPr lang="en-US" altLang="en-US" dirty="0"/>
              <a:t>));</a:t>
            </a:r>
          </a:p>
          <a:p>
            <a:pPr marL="0" indent="0">
              <a:buNone/>
            </a:pPr>
            <a:endParaRPr lang="en-US" altLang="en-US" dirty="0"/>
          </a:p>
          <a:p>
            <a:pPr marL="0" indent="0">
              <a:buNone/>
            </a:pPr>
            <a:r>
              <a:rPr lang="en-US" altLang="en-US" b="1" dirty="0">
                <a:solidFill>
                  <a:srgbClr val="0000FF"/>
                </a:solidFill>
              </a:rPr>
              <a:t>listen(s, 10); // set s up to be a server (listening) socket</a:t>
            </a:r>
          </a:p>
          <a:p>
            <a:pPr marL="0" indent="0">
              <a:buNone/>
            </a:pPr>
            <a:endParaRPr lang="en-US" altLang="en-US" dirty="0"/>
          </a:p>
          <a:p>
            <a:pPr marL="0" indent="0">
              <a:buNone/>
            </a:pPr>
            <a:r>
              <a:rPr lang="en-US" altLang="en-US" dirty="0"/>
              <a:t>// then have an accept() loop down here somewhere</a:t>
            </a:r>
          </a:p>
        </p:txBody>
      </p:sp>
    </p:spTree>
    <p:extLst>
      <p:ext uri="{BB962C8B-B14F-4D97-AF65-F5344CB8AC3E}">
        <p14:creationId xmlns:p14="http://schemas.microsoft.com/office/powerpoint/2010/main" val="42822890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Accepting Connection on Listening Socket</a:t>
            </a:r>
            <a:endParaRPr lang="en-US" sz="4000" dirty="0"/>
          </a:p>
        </p:txBody>
      </p:sp>
      <p:sp>
        <p:nvSpPr>
          <p:cNvPr id="3" name="Content Placeholder 2"/>
          <p:cNvSpPr>
            <a:spLocks noGrp="1"/>
          </p:cNvSpPr>
          <p:nvPr>
            <p:ph idx="1"/>
          </p:nvPr>
        </p:nvSpPr>
        <p:spPr>
          <a:xfrm>
            <a:off x="228600" y="612648"/>
            <a:ext cx="8763000" cy="6245352"/>
          </a:xfrm>
        </p:spPr>
        <p:txBody>
          <a:bodyPr>
            <a:normAutofit/>
          </a:bodyPr>
          <a:lstStyle/>
          <a:p>
            <a:pPr marL="0" indent="0">
              <a:buNone/>
            </a:pPr>
            <a:r>
              <a:rPr lang="en-US" altLang="en-US" dirty="0"/>
              <a:t>#include &lt;sys/</a:t>
            </a:r>
            <a:r>
              <a:rPr lang="en-US" altLang="en-US" dirty="0" err="1"/>
              <a:t>types.h</a:t>
            </a:r>
            <a:r>
              <a:rPr lang="en-US" altLang="en-US" dirty="0"/>
              <a:t>&gt;</a:t>
            </a:r>
          </a:p>
          <a:p>
            <a:pPr marL="0" indent="0">
              <a:buNone/>
            </a:pPr>
            <a:r>
              <a:rPr lang="en-US" altLang="en-US" dirty="0"/>
              <a:t>#include &lt;sys/</a:t>
            </a:r>
            <a:r>
              <a:rPr lang="en-US" altLang="en-US" dirty="0" err="1"/>
              <a:t>socket.h</a:t>
            </a:r>
            <a:r>
              <a:rPr lang="en-US" altLang="en-US" dirty="0"/>
              <a:t>&gt;</a:t>
            </a:r>
          </a:p>
          <a:p>
            <a:pPr marL="0" indent="0">
              <a:buNone/>
            </a:pPr>
            <a:endParaRPr lang="en-US" altLang="en-US" dirty="0"/>
          </a:p>
          <a:p>
            <a:pPr marL="0" indent="0">
              <a:buNone/>
            </a:pPr>
            <a:r>
              <a:rPr lang="en-US" altLang="en-US" dirty="0" err="1">
                <a:solidFill>
                  <a:srgbClr val="0000FF"/>
                </a:solidFill>
              </a:rPr>
              <a:t>int</a:t>
            </a:r>
            <a:r>
              <a:rPr lang="en-US" altLang="en-US" dirty="0">
                <a:solidFill>
                  <a:srgbClr val="0000FF"/>
                </a:solidFill>
              </a:rPr>
              <a:t> accept(</a:t>
            </a:r>
            <a:r>
              <a:rPr lang="en-US" altLang="en-US" dirty="0" err="1">
                <a:solidFill>
                  <a:srgbClr val="0000FF"/>
                </a:solidFill>
              </a:rPr>
              <a:t>int</a:t>
            </a:r>
            <a:r>
              <a:rPr lang="en-US" altLang="en-US" dirty="0">
                <a:solidFill>
                  <a:srgbClr val="0000FF"/>
                </a:solidFill>
              </a:rPr>
              <a:t> s, </a:t>
            </a:r>
            <a:r>
              <a:rPr lang="en-US" altLang="en-US" dirty="0" err="1">
                <a:solidFill>
                  <a:srgbClr val="0000FF"/>
                </a:solidFill>
              </a:rPr>
              <a:t>struct</a:t>
            </a:r>
            <a:r>
              <a:rPr lang="en-US" altLang="en-US" dirty="0">
                <a:solidFill>
                  <a:srgbClr val="0000FF"/>
                </a:solidFill>
              </a:rPr>
              <a:t> </a:t>
            </a:r>
            <a:r>
              <a:rPr lang="en-US" altLang="en-US" dirty="0" err="1">
                <a:solidFill>
                  <a:srgbClr val="0000FF"/>
                </a:solidFill>
              </a:rPr>
              <a:t>sockaddr</a:t>
            </a:r>
            <a:r>
              <a:rPr lang="en-US" altLang="en-US" dirty="0">
                <a:solidFill>
                  <a:srgbClr val="0000FF"/>
                </a:solidFill>
              </a:rPr>
              <a:t> *</a:t>
            </a:r>
            <a:r>
              <a:rPr lang="en-US" altLang="en-US" dirty="0" err="1">
                <a:solidFill>
                  <a:srgbClr val="0000FF"/>
                </a:solidFill>
              </a:rPr>
              <a:t>addr</a:t>
            </a:r>
            <a:r>
              <a:rPr lang="en-US" altLang="en-US" dirty="0">
                <a:solidFill>
                  <a:srgbClr val="0000FF"/>
                </a:solidFill>
              </a:rPr>
              <a:t>, </a:t>
            </a:r>
            <a:r>
              <a:rPr lang="en-US" altLang="en-US" dirty="0" err="1">
                <a:solidFill>
                  <a:srgbClr val="0000FF"/>
                </a:solidFill>
              </a:rPr>
              <a:t>socklen_t</a:t>
            </a:r>
            <a:r>
              <a:rPr lang="en-US" altLang="en-US" dirty="0">
                <a:solidFill>
                  <a:srgbClr val="0000FF"/>
                </a:solidFill>
              </a:rPr>
              <a:t> *</a:t>
            </a:r>
            <a:r>
              <a:rPr lang="en-US" altLang="en-US" dirty="0" err="1">
                <a:solidFill>
                  <a:srgbClr val="0000FF"/>
                </a:solidFill>
              </a:rPr>
              <a:t>addrlen</a:t>
            </a:r>
            <a:r>
              <a:rPr lang="en-US" altLang="en-US" dirty="0">
                <a:solidFill>
                  <a:srgbClr val="0000FF"/>
                </a:solidFill>
              </a:rPr>
              <a:t>);</a:t>
            </a:r>
          </a:p>
          <a:p>
            <a:pPr marL="0" indent="0">
              <a:buNone/>
            </a:pPr>
            <a:endParaRPr lang="en-US" altLang="en-US" dirty="0"/>
          </a:p>
          <a:p>
            <a:pPr>
              <a:buFont typeface="Wingdings" panose="05000000000000000000" pitchFamily="2" charset="2"/>
              <a:buChar char="ü"/>
            </a:pPr>
            <a:r>
              <a:rPr lang="en-US" altLang="en-US" dirty="0"/>
              <a:t>accept() returns the newly connected socket descriptor, or -1 on </a:t>
            </a:r>
            <a:r>
              <a:rPr lang="en-US" altLang="en-US" dirty="0" smtClean="0"/>
              <a:t>error.</a:t>
            </a:r>
            <a:endParaRPr lang="en-US" altLang="en-US" dirty="0"/>
          </a:p>
        </p:txBody>
      </p:sp>
    </p:spTree>
    <p:extLst>
      <p:ext uri="{BB962C8B-B14F-4D97-AF65-F5344CB8AC3E}">
        <p14:creationId xmlns:p14="http://schemas.microsoft.com/office/powerpoint/2010/main" val="10696880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 Example</a:t>
            </a:r>
            <a:endParaRPr lang="en-US" dirty="0"/>
          </a:p>
        </p:txBody>
      </p:sp>
      <p:sp>
        <p:nvSpPr>
          <p:cNvPr id="3" name="Content Placeholder 2"/>
          <p:cNvSpPr>
            <a:spLocks noGrp="1"/>
          </p:cNvSpPr>
          <p:nvPr>
            <p:ph idx="1"/>
          </p:nvPr>
        </p:nvSpPr>
        <p:spPr>
          <a:xfrm>
            <a:off x="228600" y="612648"/>
            <a:ext cx="8763000" cy="6245352"/>
          </a:xfrm>
        </p:spPr>
        <p:txBody>
          <a:bodyPr>
            <a:noAutofit/>
          </a:bodyPr>
          <a:lstStyle/>
          <a:p>
            <a:pPr marL="0" indent="0">
              <a:buNone/>
            </a:pPr>
            <a:r>
              <a:rPr lang="en-US" altLang="en-US" sz="1600" dirty="0" err="1"/>
              <a:t>int</a:t>
            </a:r>
            <a:r>
              <a:rPr lang="en-US" altLang="en-US" sz="1600" dirty="0"/>
              <a:t> s, s2;</a:t>
            </a:r>
          </a:p>
          <a:p>
            <a:pPr marL="0" indent="0">
              <a:buNone/>
            </a:pPr>
            <a:r>
              <a:rPr lang="en-US" altLang="en-US" sz="1600" dirty="0" err="1"/>
              <a:t>struct</a:t>
            </a:r>
            <a:r>
              <a:rPr lang="en-US" altLang="en-US" sz="1600" dirty="0"/>
              <a:t> </a:t>
            </a:r>
            <a:r>
              <a:rPr lang="en-US" altLang="en-US" sz="1600" dirty="0" err="1"/>
              <a:t>sockaddr_in</a:t>
            </a:r>
            <a:r>
              <a:rPr lang="en-US" altLang="en-US" sz="1600" dirty="0"/>
              <a:t> </a:t>
            </a:r>
            <a:r>
              <a:rPr lang="en-US" altLang="en-US" sz="1600" dirty="0" err="1"/>
              <a:t>myaddr</a:t>
            </a:r>
            <a:r>
              <a:rPr lang="en-US" altLang="en-US" sz="1600" dirty="0"/>
              <a:t>, </a:t>
            </a:r>
            <a:r>
              <a:rPr lang="en-US" altLang="en-US" sz="1600" dirty="0" err="1"/>
              <a:t>remoteaddr</a:t>
            </a:r>
            <a:r>
              <a:rPr lang="en-US" altLang="en-US" sz="1600" dirty="0"/>
              <a:t>;</a:t>
            </a:r>
          </a:p>
          <a:p>
            <a:pPr marL="0" indent="0">
              <a:buNone/>
            </a:pPr>
            <a:r>
              <a:rPr lang="en-US" altLang="en-US" sz="1600" dirty="0" err="1"/>
              <a:t>socklen_t</a:t>
            </a:r>
            <a:r>
              <a:rPr lang="en-US" altLang="en-US" sz="1600" dirty="0"/>
              <a:t> </a:t>
            </a:r>
            <a:r>
              <a:rPr lang="en-US" altLang="en-US" sz="1600" dirty="0" err="1"/>
              <a:t>remoteaddr_len</a:t>
            </a:r>
            <a:r>
              <a:rPr lang="en-US" altLang="en-US" sz="1600" dirty="0"/>
              <a:t>;</a:t>
            </a:r>
          </a:p>
          <a:p>
            <a:pPr marL="0" indent="0">
              <a:buNone/>
            </a:pPr>
            <a:r>
              <a:rPr lang="en-US" altLang="en-US" sz="1600" dirty="0" err="1" smtClean="0"/>
              <a:t>myaddr.sin_family</a:t>
            </a:r>
            <a:r>
              <a:rPr lang="en-US" altLang="en-US" sz="1600" dirty="0" smtClean="0"/>
              <a:t> </a:t>
            </a:r>
            <a:r>
              <a:rPr lang="en-US" altLang="en-US" sz="1600" dirty="0"/>
              <a:t>= AF_INET;</a:t>
            </a:r>
          </a:p>
          <a:p>
            <a:pPr marL="0" indent="0">
              <a:buNone/>
            </a:pPr>
            <a:r>
              <a:rPr lang="en-US" altLang="en-US" sz="1600" dirty="0" err="1"/>
              <a:t>myaddr.sin_port</a:t>
            </a:r>
            <a:r>
              <a:rPr lang="en-US" altLang="en-US" sz="1600" dirty="0"/>
              <a:t> = </a:t>
            </a:r>
            <a:r>
              <a:rPr lang="en-US" altLang="en-US" sz="1600" dirty="0" err="1"/>
              <a:t>htons</a:t>
            </a:r>
            <a:r>
              <a:rPr lang="en-US" altLang="en-US" sz="1600" dirty="0"/>
              <a:t>(3490); // clients connect to this port</a:t>
            </a:r>
          </a:p>
          <a:p>
            <a:pPr marL="0" indent="0">
              <a:buNone/>
            </a:pPr>
            <a:r>
              <a:rPr lang="en-US" altLang="en-US" sz="1600" dirty="0" err="1"/>
              <a:t>myaddr.sin_addr.s_addr</a:t>
            </a:r>
            <a:r>
              <a:rPr lang="en-US" altLang="en-US" sz="1600" dirty="0"/>
              <a:t> = INADDR_ANY; // </a:t>
            </a:r>
            <a:r>
              <a:rPr lang="en-US" altLang="en-US" sz="1600" dirty="0" err="1"/>
              <a:t>autoselect</a:t>
            </a:r>
            <a:r>
              <a:rPr lang="en-US" altLang="en-US" sz="1600" dirty="0"/>
              <a:t> IP address</a:t>
            </a:r>
          </a:p>
          <a:p>
            <a:pPr marL="0" indent="0">
              <a:buNone/>
            </a:pPr>
            <a:endParaRPr lang="en-US" altLang="en-US" sz="1600" dirty="0"/>
          </a:p>
          <a:p>
            <a:pPr marL="0" indent="0">
              <a:buNone/>
            </a:pPr>
            <a:r>
              <a:rPr lang="en-US" altLang="en-US" sz="1600" dirty="0"/>
              <a:t>s = socket(PF_INET, SOCK_STREAM, 0);</a:t>
            </a:r>
          </a:p>
          <a:p>
            <a:pPr marL="0" indent="0">
              <a:buNone/>
            </a:pPr>
            <a:r>
              <a:rPr lang="en-US" altLang="en-US" sz="1600" dirty="0"/>
              <a:t>bind(s, (</a:t>
            </a:r>
            <a:r>
              <a:rPr lang="en-US" altLang="en-US" sz="1600" dirty="0" err="1"/>
              <a:t>struct</a:t>
            </a:r>
            <a:r>
              <a:rPr lang="en-US" altLang="en-US" sz="1600" dirty="0"/>
              <a:t> </a:t>
            </a:r>
            <a:r>
              <a:rPr lang="en-US" altLang="en-US" sz="1600" dirty="0" err="1"/>
              <a:t>sockaddr</a:t>
            </a:r>
            <a:r>
              <a:rPr lang="en-US" altLang="en-US" sz="1600" dirty="0"/>
              <a:t>*)</a:t>
            </a:r>
            <a:r>
              <a:rPr lang="en-US" altLang="en-US" sz="1600" dirty="0" err="1"/>
              <a:t>myaddr</a:t>
            </a:r>
            <a:r>
              <a:rPr lang="en-US" altLang="en-US" sz="1600" dirty="0"/>
              <a:t>, </a:t>
            </a:r>
            <a:r>
              <a:rPr lang="en-US" altLang="en-US" sz="1600" dirty="0" err="1"/>
              <a:t>sizeof</a:t>
            </a:r>
            <a:r>
              <a:rPr lang="en-US" altLang="en-US" sz="1600" dirty="0"/>
              <a:t>(</a:t>
            </a:r>
            <a:r>
              <a:rPr lang="en-US" altLang="en-US" sz="1600" dirty="0" err="1"/>
              <a:t>myaddr</a:t>
            </a:r>
            <a:r>
              <a:rPr lang="en-US" altLang="en-US" sz="1600" dirty="0"/>
              <a:t>));</a:t>
            </a:r>
          </a:p>
          <a:p>
            <a:pPr marL="0" indent="0">
              <a:buNone/>
            </a:pPr>
            <a:r>
              <a:rPr lang="en-US" altLang="en-US" sz="1600" dirty="0" smtClean="0"/>
              <a:t>listen(s</a:t>
            </a:r>
            <a:r>
              <a:rPr lang="en-US" altLang="en-US" sz="1600" dirty="0"/>
              <a:t>, 10); // set s up to be a server (listening) socket</a:t>
            </a:r>
          </a:p>
          <a:p>
            <a:pPr marL="0" indent="0">
              <a:buNone/>
            </a:pPr>
            <a:r>
              <a:rPr lang="en-US" altLang="en-US" sz="1600" dirty="0" smtClean="0"/>
              <a:t>for</a:t>
            </a:r>
            <a:r>
              <a:rPr lang="en-US" altLang="en-US" sz="1600" dirty="0"/>
              <a:t>(;;) {</a:t>
            </a:r>
          </a:p>
          <a:p>
            <a:pPr marL="0" indent="0">
              <a:buNone/>
            </a:pPr>
            <a:r>
              <a:rPr lang="en-US" altLang="en-US" sz="1600" dirty="0"/>
              <a:t>    </a:t>
            </a:r>
            <a:r>
              <a:rPr lang="en-US" altLang="en-US" sz="1600" b="1" dirty="0">
                <a:solidFill>
                  <a:srgbClr val="0000FF"/>
                </a:solidFill>
              </a:rPr>
              <a:t>s2 = accept(s, &amp;</a:t>
            </a:r>
            <a:r>
              <a:rPr lang="en-US" altLang="en-US" sz="1600" b="1" dirty="0" err="1">
                <a:solidFill>
                  <a:srgbClr val="0000FF"/>
                </a:solidFill>
              </a:rPr>
              <a:t>remoteaddr</a:t>
            </a:r>
            <a:r>
              <a:rPr lang="en-US" altLang="en-US" sz="1600" b="1" dirty="0">
                <a:solidFill>
                  <a:srgbClr val="0000FF"/>
                </a:solidFill>
              </a:rPr>
              <a:t>, &amp;</a:t>
            </a:r>
            <a:r>
              <a:rPr lang="en-US" altLang="en-US" sz="1600" b="1" dirty="0" err="1">
                <a:solidFill>
                  <a:srgbClr val="0000FF"/>
                </a:solidFill>
              </a:rPr>
              <a:t>remoteaddr_len</a:t>
            </a:r>
            <a:r>
              <a:rPr lang="en-US" altLang="en-US" sz="1600" b="1" dirty="0">
                <a:solidFill>
                  <a:srgbClr val="0000FF"/>
                </a:solidFill>
              </a:rPr>
              <a:t>);</a:t>
            </a:r>
          </a:p>
          <a:p>
            <a:pPr marL="0" indent="0">
              <a:buNone/>
            </a:pPr>
            <a:r>
              <a:rPr lang="en-US" altLang="en-US" sz="1600" dirty="0" smtClean="0"/>
              <a:t>    </a:t>
            </a:r>
            <a:r>
              <a:rPr lang="en-US" altLang="en-US" sz="1600" dirty="0"/>
              <a:t>// now you can send() and </a:t>
            </a:r>
            <a:r>
              <a:rPr lang="en-US" altLang="en-US" sz="1600" dirty="0" err="1"/>
              <a:t>recv</a:t>
            </a:r>
            <a:r>
              <a:rPr lang="en-US" altLang="en-US" sz="1600" dirty="0"/>
              <a:t>() with the</a:t>
            </a:r>
          </a:p>
          <a:p>
            <a:pPr marL="0" indent="0">
              <a:buNone/>
            </a:pPr>
            <a:r>
              <a:rPr lang="en-US" altLang="en-US" sz="1600" dirty="0"/>
              <a:t>    // connected client via socket </a:t>
            </a:r>
            <a:r>
              <a:rPr lang="en-US" altLang="en-US" sz="1600" dirty="0" smtClean="0"/>
              <a:t>s2</a:t>
            </a:r>
          </a:p>
          <a:p>
            <a:pPr marL="0" indent="0">
              <a:buNone/>
            </a:pPr>
            <a:r>
              <a:rPr lang="en-US" altLang="en-US" sz="1600" dirty="0" smtClean="0"/>
              <a:t>}</a:t>
            </a:r>
            <a:endParaRPr lang="en-US" altLang="en-US" sz="1600" dirty="0"/>
          </a:p>
        </p:txBody>
      </p:sp>
    </p:spTree>
    <p:extLst>
      <p:ext uri="{BB962C8B-B14F-4D97-AF65-F5344CB8AC3E}">
        <p14:creationId xmlns:p14="http://schemas.microsoft.com/office/powerpoint/2010/main" val="20243545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Address Conversion</a:t>
            </a:r>
            <a:endParaRPr lang="en-US" dirty="0"/>
          </a:p>
        </p:txBody>
      </p:sp>
      <p:sp>
        <p:nvSpPr>
          <p:cNvPr id="3" name="Content Placeholder 2"/>
          <p:cNvSpPr>
            <a:spLocks noGrp="1"/>
          </p:cNvSpPr>
          <p:nvPr>
            <p:ph idx="1"/>
          </p:nvPr>
        </p:nvSpPr>
        <p:spPr>
          <a:xfrm>
            <a:off x="228600" y="612648"/>
            <a:ext cx="8763000" cy="6245352"/>
          </a:xfrm>
        </p:spPr>
        <p:txBody>
          <a:bodyPr>
            <a:noAutofit/>
          </a:bodyPr>
          <a:lstStyle/>
          <a:p>
            <a:pPr>
              <a:buNone/>
            </a:pPr>
            <a:r>
              <a:rPr lang="en-US" altLang="en-US" sz="2400" b="1" dirty="0" err="1">
                <a:solidFill>
                  <a:srgbClr val="0000FF"/>
                </a:solidFill>
                <a:latin typeface="Courier New" panose="02070309020205020404" pitchFamily="49" charset="0"/>
              </a:rPr>
              <a:t>int</a:t>
            </a:r>
            <a:r>
              <a:rPr lang="en-US" altLang="en-US" sz="2400" b="1" dirty="0">
                <a:solidFill>
                  <a:srgbClr val="0000FF"/>
                </a:solidFill>
                <a:latin typeface="Courier New" panose="02070309020205020404" pitchFamily="49" charset="0"/>
              </a:rPr>
              <a:t> </a:t>
            </a:r>
            <a:r>
              <a:rPr lang="en-US" altLang="en-US" sz="2400" b="1" dirty="0" err="1">
                <a:solidFill>
                  <a:srgbClr val="0000FF"/>
                </a:solidFill>
                <a:latin typeface="Courier New" panose="02070309020205020404" pitchFamily="49" charset="0"/>
              </a:rPr>
              <a:t>inet_aton</a:t>
            </a:r>
            <a:r>
              <a:rPr lang="en-US" altLang="en-US" sz="2400" b="1" dirty="0">
                <a:solidFill>
                  <a:srgbClr val="0000FF"/>
                </a:solidFill>
                <a:latin typeface="Courier New" panose="02070309020205020404" pitchFamily="49" charset="0"/>
              </a:rPr>
              <a:t>( char *, </a:t>
            </a:r>
            <a:r>
              <a:rPr lang="en-US" altLang="en-US" sz="2400" b="1" dirty="0" err="1">
                <a:solidFill>
                  <a:srgbClr val="0000FF"/>
                </a:solidFill>
                <a:latin typeface="Courier New" panose="02070309020205020404" pitchFamily="49" charset="0"/>
              </a:rPr>
              <a:t>struct</a:t>
            </a:r>
            <a:r>
              <a:rPr lang="en-US" altLang="en-US" sz="2400" b="1" dirty="0">
                <a:solidFill>
                  <a:srgbClr val="0000FF"/>
                </a:solidFill>
                <a:latin typeface="Courier New" panose="02070309020205020404" pitchFamily="49" charset="0"/>
              </a:rPr>
              <a:t> </a:t>
            </a:r>
            <a:r>
              <a:rPr lang="en-US" altLang="en-US" sz="2400" b="1" dirty="0" err="1">
                <a:solidFill>
                  <a:srgbClr val="0000FF"/>
                </a:solidFill>
                <a:latin typeface="Courier New" panose="02070309020205020404" pitchFamily="49" charset="0"/>
              </a:rPr>
              <a:t>in_addr</a:t>
            </a:r>
            <a:r>
              <a:rPr lang="en-US" altLang="en-US" sz="2400" b="1" dirty="0">
                <a:solidFill>
                  <a:srgbClr val="0000FF"/>
                </a:solidFill>
                <a:latin typeface="Courier New" panose="02070309020205020404" pitchFamily="49" charset="0"/>
              </a:rPr>
              <a:t> *);</a:t>
            </a:r>
          </a:p>
          <a:p>
            <a:pPr lvl="1">
              <a:spcBef>
                <a:spcPts val="1200"/>
              </a:spcBef>
            </a:pPr>
            <a:r>
              <a:rPr lang="en-US" altLang="en-US" dirty="0"/>
              <a:t>Convert ASCII dotted-decimal IP address to network byte ordered 32 bit value. </a:t>
            </a:r>
          </a:p>
          <a:p>
            <a:pPr lvl="1">
              <a:spcBef>
                <a:spcPts val="1200"/>
              </a:spcBef>
            </a:pPr>
            <a:r>
              <a:rPr lang="en-US" altLang="en-US" dirty="0"/>
              <a:t>Returns 1 on success, 0 on failure.</a:t>
            </a:r>
            <a:endParaRPr lang="en-US" altLang="en-US" dirty="0">
              <a:latin typeface="Courier New" panose="02070309020205020404" pitchFamily="49" charset="0"/>
            </a:endParaRPr>
          </a:p>
          <a:p>
            <a:pPr>
              <a:buNone/>
            </a:pPr>
            <a:r>
              <a:rPr lang="en-US" altLang="en-US" sz="2400" b="1" dirty="0" smtClean="0">
                <a:solidFill>
                  <a:srgbClr val="0000FF"/>
                </a:solidFill>
                <a:latin typeface="Courier New" panose="02070309020205020404" pitchFamily="49" charset="0"/>
              </a:rPr>
              <a:t>char </a:t>
            </a:r>
            <a:r>
              <a:rPr lang="en-US" altLang="en-US" sz="2400" b="1" dirty="0">
                <a:solidFill>
                  <a:srgbClr val="0000FF"/>
                </a:solidFill>
                <a:latin typeface="Courier New" panose="02070309020205020404" pitchFamily="49" charset="0"/>
              </a:rPr>
              <a:t>*</a:t>
            </a:r>
            <a:r>
              <a:rPr lang="en-US" altLang="en-US" sz="2400" b="1" dirty="0" err="1">
                <a:solidFill>
                  <a:srgbClr val="0000FF"/>
                </a:solidFill>
                <a:latin typeface="Courier New" panose="02070309020205020404" pitchFamily="49" charset="0"/>
              </a:rPr>
              <a:t>inet_ntoa</a:t>
            </a:r>
            <a:r>
              <a:rPr lang="en-US" altLang="en-US" sz="2400" b="1" dirty="0">
                <a:solidFill>
                  <a:srgbClr val="0000FF"/>
                </a:solidFill>
                <a:latin typeface="Courier New" panose="02070309020205020404" pitchFamily="49" charset="0"/>
              </a:rPr>
              <a:t>(</a:t>
            </a:r>
            <a:r>
              <a:rPr lang="en-US" altLang="en-US" sz="2400" b="1" dirty="0" err="1">
                <a:solidFill>
                  <a:srgbClr val="0000FF"/>
                </a:solidFill>
                <a:latin typeface="Courier New" panose="02070309020205020404" pitchFamily="49" charset="0"/>
              </a:rPr>
              <a:t>struct</a:t>
            </a:r>
            <a:r>
              <a:rPr lang="en-US" altLang="en-US" sz="2400" b="1" dirty="0">
                <a:solidFill>
                  <a:srgbClr val="0000FF"/>
                </a:solidFill>
                <a:latin typeface="Courier New" panose="02070309020205020404" pitchFamily="49" charset="0"/>
              </a:rPr>
              <a:t> </a:t>
            </a:r>
            <a:r>
              <a:rPr lang="en-US" altLang="en-US" sz="2400" b="1" dirty="0" err="1">
                <a:solidFill>
                  <a:srgbClr val="0000FF"/>
                </a:solidFill>
                <a:latin typeface="Courier New" panose="02070309020205020404" pitchFamily="49" charset="0"/>
              </a:rPr>
              <a:t>in_addr</a:t>
            </a:r>
            <a:r>
              <a:rPr lang="en-US" altLang="en-US" sz="2400" b="1" dirty="0">
                <a:solidFill>
                  <a:srgbClr val="0000FF"/>
                </a:solidFill>
                <a:latin typeface="Courier New" panose="02070309020205020404" pitchFamily="49" charset="0"/>
              </a:rPr>
              <a:t>);</a:t>
            </a:r>
          </a:p>
          <a:p>
            <a:pPr lvl="1">
              <a:spcBef>
                <a:spcPts val="1200"/>
              </a:spcBef>
            </a:pPr>
            <a:r>
              <a:rPr lang="en-US" altLang="en-US" dirty="0"/>
              <a:t>Convert network byte ordered value to ASCII dotted-decimal (a string</a:t>
            </a:r>
            <a:r>
              <a:rPr lang="en-US" altLang="en-US" dirty="0" smtClean="0"/>
              <a:t>).</a:t>
            </a:r>
            <a:endParaRPr lang="en-US"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90600" y="4249737"/>
            <a:ext cx="6858000" cy="2455863"/>
          </a:xfrm>
          <a:prstGeom prst="rect">
            <a:avLst/>
          </a:prstGeom>
          <a:noFill/>
          <a:ln/>
        </p:spPr>
      </p:pic>
    </p:spTree>
    <p:extLst>
      <p:ext uri="{BB962C8B-B14F-4D97-AF65-F5344CB8AC3E}">
        <p14:creationId xmlns:p14="http://schemas.microsoft.com/office/powerpoint/2010/main" val="1321102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Review: Inter Process Communication (IPC)</a:t>
            </a:r>
            <a:endParaRPr lang="en-US" sz="4000" dirty="0"/>
          </a:p>
        </p:txBody>
      </p:sp>
      <p:graphicFrame>
        <p:nvGraphicFramePr>
          <p:cNvPr id="5" name="Object 4"/>
          <p:cNvGraphicFramePr>
            <a:graphicFrameLocks noChangeAspect="1"/>
          </p:cNvGraphicFramePr>
          <p:nvPr/>
        </p:nvGraphicFramePr>
        <p:xfrm>
          <a:off x="914400" y="1371600"/>
          <a:ext cx="7315200" cy="4114800"/>
        </p:xfrm>
        <a:graphic>
          <a:graphicData uri="http://schemas.openxmlformats.org/presentationml/2006/ole">
            <mc:AlternateContent xmlns:mc="http://schemas.openxmlformats.org/markup-compatibility/2006">
              <mc:Choice xmlns:v="urn:schemas-microsoft-com:vml" Requires="v">
                <p:oleObj spid="_x0000_s1040" name="SmartDraw" r:id="rId4" imgW="4379760" imgH="2523600" progId="SmartDraw.2">
                  <p:embed/>
                </p:oleObj>
              </mc:Choice>
              <mc:Fallback>
                <p:oleObj name="SmartDraw" r:id="rId4" imgW="4379760" imgH="2523600" progId="SmartDraw.2">
                  <p:embed/>
                  <p:pic>
                    <p:nvPicPr>
                      <p:cNvPr id="5" name="Object 4"/>
                      <p:cNvPicPr/>
                      <p:nvPr/>
                    </p:nvPicPr>
                    <p:blipFill>
                      <a:blip r:embed="rId5"/>
                      <a:stretch>
                        <a:fillRect/>
                      </a:stretch>
                    </p:blipFill>
                    <p:spPr>
                      <a:xfrm>
                        <a:off x="914400" y="1371600"/>
                        <a:ext cx="7315200" cy="4114800"/>
                      </a:xfrm>
                      <a:prstGeom prst="rect">
                        <a:avLst/>
                      </a:prstGeom>
                    </p:spPr>
                  </p:pic>
                </p:oleObj>
              </mc:Fallback>
            </mc:AlternateContent>
          </a:graphicData>
        </a:graphic>
      </p:graphicFrame>
    </p:spTree>
    <p:extLst>
      <p:ext uri="{BB962C8B-B14F-4D97-AF65-F5344CB8AC3E}">
        <p14:creationId xmlns:p14="http://schemas.microsoft.com/office/powerpoint/2010/main" val="20479322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Address Conversion: Example</a:t>
            </a:r>
            <a:endParaRPr lang="en-US" dirty="0"/>
          </a:p>
        </p:txBody>
      </p:sp>
      <p:sp>
        <p:nvSpPr>
          <p:cNvPr id="3" name="Content Placeholder 2"/>
          <p:cNvSpPr>
            <a:spLocks noGrp="1"/>
          </p:cNvSpPr>
          <p:nvPr>
            <p:ph idx="1"/>
          </p:nvPr>
        </p:nvSpPr>
        <p:spPr>
          <a:xfrm>
            <a:off x="228600" y="612648"/>
            <a:ext cx="8763000" cy="6245352"/>
          </a:xfrm>
        </p:spPr>
        <p:txBody>
          <a:bodyPr>
            <a:noAutofit/>
          </a:bodyPr>
          <a:lstStyle/>
          <a:p>
            <a:pPr>
              <a:buNone/>
            </a:pPr>
            <a:r>
              <a:rPr lang="en-US" altLang="en-US" sz="2000" b="1" dirty="0" err="1">
                <a:latin typeface="Courier New" panose="02070309020205020404" pitchFamily="49" charset="0"/>
              </a:rPr>
              <a:t>struct</a:t>
            </a:r>
            <a:r>
              <a:rPr lang="en-US" altLang="en-US" sz="2000" b="1" dirty="0">
                <a:latin typeface="Courier New" panose="02070309020205020404" pitchFamily="49" charset="0"/>
              </a:rPr>
              <a:t> </a:t>
            </a:r>
            <a:r>
              <a:rPr lang="en-US" altLang="en-US" sz="2000" b="1" dirty="0" err="1">
                <a:latin typeface="Courier New" panose="02070309020205020404" pitchFamily="49" charset="0"/>
              </a:rPr>
              <a:t>sockaddr_in</a:t>
            </a:r>
            <a:r>
              <a:rPr lang="en-US" altLang="en-US" sz="2000" b="1" dirty="0">
                <a:latin typeface="Courier New" panose="02070309020205020404" pitchFamily="49" charset="0"/>
              </a:rPr>
              <a:t> </a:t>
            </a:r>
            <a:r>
              <a:rPr lang="en-US" altLang="en-US" sz="2000" b="1" dirty="0" err="1" smtClean="0">
                <a:latin typeface="Courier New" panose="02070309020205020404" pitchFamily="49" charset="0"/>
              </a:rPr>
              <a:t>ip-addr</a:t>
            </a:r>
            <a:r>
              <a:rPr lang="en-US" altLang="en-US" sz="2000" b="1" dirty="0" smtClean="0">
                <a:latin typeface="Courier New" panose="02070309020205020404" pitchFamily="49" charset="0"/>
              </a:rPr>
              <a:t>;</a:t>
            </a:r>
            <a:endParaRPr lang="en-US" altLang="en-US" sz="2000" b="1" dirty="0">
              <a:latin typeface="Courier New" panose="02070309020205020404" pitchFamily="49" charset="0"/>
            </a:endParaRPr>
          </a:p>
          <a:p>
            <a:pPr>
              <a:buNone/>
            </a:pPr>
            <a:r>
              <a:rPr lang="en-US" altLang="en-US" sz="2000" b="1" dirty="0">
                <a:latin typeface="Courier New" panose="02070309020205020404" pitchFamily="49" charset="0"/>
              </a:rPr>
              <a:t>char *</a:t>
            </a:r>
            <a:r>
              <a:rPr lang="en-US" altLang="en-US" sz="2000" b="1" dirty="0" err="1">
                <a:latin typeface="Courier New" panose="02070309020205020404" pitchFamily="49" charset="0"/>
              </a:rPr>
              <a:t>some_addr</a:t>
            </a:r>
            <a:r>
              <a:rPr lang="en-US" altLang="en-US" sz="2000" b="1" dirty="0">
                <a:latin typeface="Courier New" panose="02070309020205020404" pitchFamily="49" charset="0"/>
              </a:rPr>
              <a:t>;</a:t>
            </a:r>
          </a:p>
          <a:p>
            <a:pPr>
              <a:buNone/>
            </a:pPr>
            <a:endParaRPr lang="en-US" altLang="en-US" sz="2000" b="1" dirty="0">
              <a:latin typeface="Courier New" panose="02070309020205020404" pitchFamily="49" charset="0"/>
            </a:endParaRPr>
          </a:p>
          <a:p>
            <a:pPr>
              <a:buNone/>
            </a:pPr>
            <a:r>
              <a:rPr lang="en-US" altLang="en-US" sz="2000" b="1" dirty="0" err="1">
                <a:latin typeface="Courier New" panose="02070309020205020404" pitchFamily="49" charset="0"/>
              </a:rPr>
              <a:t>inet_aton</a:t>
            </a:r>
            <a:r>
              <a:rPr lang="en-US" altLang="en-US" sz="2000" b="1" dirty="0">
                <a:latin typeface="Courier New" panose="02070309020205020404" pitchFamily="49" charset="0"/>
              </a:rPr>
              <a:t>("</a:t>
            </a:r>
            <a:r>
              <a:rPr lang="en-US" altLang="en-US" sz="2000" b="1" dirty="0" smtClean="0">
                <a:latin typeface="Courier New" panose="02070309020205020404" pitchFamily="49" charset="0"/>
              </a:rPr>
              <a:t>127.0.0.1</a:t>
            </a:r>
            <a:r>
              <a:rPr lang="en-US" altLang="en-US" sz="2000" b="1" dirty="0">
                <a:latin typeface="Courier New" panose="02070309020205020404" pitchFamily="49" charset="0"/>
              </a:rPr>
              <a:t>", </a:t>
            </a:r>
            <a:r>
              <a:rPr lang="en-US" altLang="en-US" sz="2000" b="1" dirty="0" smtClean="0">
                <a:latin typeface="Courier New" panose="02070309020205020404" pitchFamily="49" charset="0"/>
              </a:rPr>
              <a:t>&amp;</a:t>
            </a:r>
            <a:r>
              <a:rPr lang="en-US" altLang="en-US" sz="2000" b="1" dirty="0" err="1" smtClean="0">
                <a:latin typeface="Courier New" panose="02070309020205020404" pitchFamily="49" charset="0"/>
              </a:rPr>
              <a:t>ip-addr</a:t>
            </a:r>
            <a:r>
              <a:rPr lang="en-US" altLang="en-US" sz="2000" b="1" dirty="0" err="1" smtClean="0">
                <a:latin typeface="Courier New" panose="02070309020205020404" pitchFamily="49" charset="0"/>
              </a:rPr>
              <a:t>.sin_addr</a:t>
            </a:r>
            <a:r>
              <a:rPr lang="en-US" altLang="en-US" sz="2000" b="1" dirty="0">
                <a:latin typeface="Courier New" panose="02070309020205020404" pitchFamily="49" charset="0"/>
              </a:rPr>
              <a:t>); // store IP in </a:t>
            </a:r>
            <a:r>
              <a:rPr lang="en-US" altLang="en-US" sz="2000" b="1" dirty="0" err="1" smtClean="0">
                <a:latin typeface="Courier New" panose="02070309020205020404" pitchFamily="49" charset="0"/>
              </a:rPr>
              <a:t>ip-addr</a:t>
            </a:r>
            <a:endParaRPr lang="en-US" altLang="en-US" sz="2000" b="1" dirty="0">
              <a:latin typeface="Courier New" panose="02070309020205020404" pitchFamily="49" charset="0"/>
            </a:endParaRPr>
          </a:p>
          <a:p>
            <a:pPr>
              <a:buNone/>
            </a:pPr>
            <a:endParaRPr lang="en-US" altLang="en-US" sz="2000" b="1" dirty="0">
              <a:latin typeface="Courier New" panose="02070309020205020404" pitchFamily="49" charset="0"/>
            </a:endParaRPr>
          </a:p>
          <a:p>
            <a:pPr>
              <a:buNone/>
            </a:pPr>
            <a:r>
              <a:rPr lang="en-US" altLang="en-US" sz="2000" b="1" dirty="0" err="1">
                <a:latin typeface="Courier New" panose="02070309020205020404" pitchFamily="49" charset="0"/>
              </a:rPr>
              <a:t>some_addr</a:t>
            </a:r>
            <a:r>
              <a:rPr lang="en-US" altLang="en-US" sz="2000" b="1" dirty="0">
                <a:latin typeface="Courier New" panose="02070309020205020404" pitchFamily="49" charset="0"/>
              </a:rPr>
              <a:t> = </a:t>
            </a:r>
            <a:r>
              <a:rPr lang="en-US" altLang="en-US" sz="2000" b="1" dirty="0" err="1" smtClean="0">
                <a:latin typeface="Courier New" panose="02070309020205020404" pitchFamily="49" charset="0"/>
              </a:rPr>
              <a:t>inet_ntoa</a:t>
            </a:r>
            <a:r>
              <a:rPr lang="en-US" altLang="en-US" sz="2000" b="1" dirty="0" smtClean="0">
                <a:latin typeface="Courier New" panose="02070309020205020404" pitchFamily="49" charset="0"/>
              </a:rPr>
              <a:t>(</a:t>
            </a:r>
            <a:r>
              <a:rPr lang="en-US" altLang="en-US" sz="2000" b="1" dirty="0" err="1" smtClean="0">
                <a:latin typeface="Courier New" panose="02070309020205020404" pitchFamily="49" charset="0"/>
              </a:rPr>
              <a:t>ip-addr</a:t>
            </a:r>
            <a:r>
              <a:rPr lang="en-US" altLang="en-US" sz="2000" b="1" dirty="0" err="1" smtClean="0">
                <a:latin typeface="Courier New" panose="02070309020205020404" pitchFamily="49" charset="0"/>
              </a:rPr>
              <a:t>.sin_addr</a:t>
            </a:r>
            <a:r>
              <a:rPr lang="en-US" altLang="en-US" sz="2000" b="1" dirty="0">
                <a:latin typeface="Courier New" panose="02070309020205020404" pitchFamily="49" charset="0"/>
              </a:rPr>
              <a:t>); // return the IP</a:t>
            </a:r>
          </a:p>
          <a:p>
            <a:pPr>
              <a:buNone/>
            </a:pPr>
            <a:r>
              <a:rPr lang="en-US" altLang="en-US" sz="2000" b="1" dirty="0" err="1">
                <a:latin typeface="Courier New" panose="02070309020205020404" pitchFamily="49" charset="0"/>
              </a:rPr>
              <a:t>printf</a:t>
            </a:r>
            <a:r>
              <a:rPr lang="en-US" altLang="en-US" sz="2000" b="1" dirty="0">
                <a:latin typeface="Courier New" panose="02070309020205020404" pitchFamily="49" charset="0"/>
              </a:rPr>
              <a:t>("%s\n", </a:t>
            </a:r>
            <a:r>
              <a:rPr lang="en-US" altLang="en-US" sz="2000" b="1" dirty="0" err="1">
                <a:latin typeface="Courier New" panose="02070309020205020404" pitchFamily="49" charset="0"/>
              </a:rPr>
              <a:t>some_addr</a:t>
            </a:r>
            <a:r>
              <a:rPr lang="en-US" altLang="en-US" sz="2000" b="1" dirty="0">
                <a:latin typeface="Courier New" panose="02070309020205020404" pitchFamily="49" charset="0"/>
              </a:rPr>
              <a:t>); // prints "</a:t>
            </a:r>
            <a:r>
              <a:rPr lang="en-US" altLang="en-US" sz="2000" b="1" dirty="0" smtClean="0">
                <a:latin typeface="Courier New" panose="02070309020205020404" pitchFamily="49" charset="0"/>
              </a:rPr>
              <a:t>127.0.0.1</a:t>
            </a:r>
            <a:r>
              <a:rPr lang="en-US" altLang="en-US" sz="2000" b="1" dirty="0">
                <a:latin typeface="Courier New" panose="02070309020205020404" pitchFamily="49" charset="0"/>
              </a:rPr>
              <a:t>"</a:t>
            </a:r>
          </a:p>
          <a:p>
            <a:pPr>
              <a:buNone/>
            </a:pPr>
            <a:endParaRPr lang="en-US" altLang="en-US" sz="2000" b="1" dirty="0">
              <a:latin typeface="Courier New" panose="02070309020205020404" pitchFamily="49" charset="0"/>
            </a:endParaRPr>
          </a:p>
          <a:p>
            <a:pPr>
              <a:buNone/>
            </a:pPr>
            <a:r>
              <a:rPr lang="en-US" altLang="en-US" sz="2000" b="1" dirty="0">
                <a:latin typeface="Courier New" panose="02070309020205020404" pitchFamily="49" charset="0"/>
              </a:rPr>
              <a:t>// and this call is the same as the </a:t>
            </a:r>
            <a:r>
              <a:rPr lang="en-US" altLang="en-US" sz="2000" b="1" dirty="0" err="1">
                <a:latin typeface="Courier New" panose="02070309020205020404" pitchFamily="49" charset="0"/>
              </a:rPr>
              <a:t>inet_aton</a:t>
            </a:r>
            <a:r>
              <a:rPr lang="en-US" altLang="en-US" sz="2000" b="1" dirty="0">
                <a:latin typeface="Courier New" panose="02070309020205020404" pitchFamily="49" charset="0"/>
              </a:rPr>
              <a:t>() call, above:</a:t>
            </a:r>
          </a:p>
          <a:p>
            <a:pPr>
              <a:buNone/>
            </a:pPr>
            <a:r>
              <a:rPr lang="en-US" altLang="en-US" sz="2000" b="1" dirty="0" err="1">
                <a:latin typeface="Courier New" panose="02070309020205020404" pitchFamily="49" charset="0"/>
              </a:rPr>
              <a:t>i</a:t>
            </a:r>
            <a:r>
              <a:rPr lang="en-US" altLang="en-US" sz="2000" b="1" dirty="0" err="1" smtClean="0">
                <a:latin typeface="Courier New" panose="02070309020205020404" pitchFamily="49" charset="0"/>
              </a:rPr>
              <a:t>p-addr</a:t>
            </a:r>
            <a:r>
              <a:rPr lang="en-US" altLang="en-US" sz="2000" b="1" dirty="0" err="1" smtClean="0">
                <a:latin typeface="Courier New" panose="02070309020205020404" pitchFamily="49" charset="0"/>
              </a:rPr>
              <a:t>.sin_addr.s_addr</a:t>
            </a:r>
            <a:r>
              <a:rPr lang="en-US" altLang="en-US" sz="2000" b="1" dirty="0" smtClean="0">
                <a:latin typeface="Courier New" panose="02070309020205020404" pitchFamily="49" charset="0"/>
              </a:rPr>
              <a:t> </a:t>
            </a:r>
            <a:r>
              <a:rPr lang="en-US" altLang="en-US" sz="2000" b="1" dirty="0">
                <a:latin typeface="Courier New" panose="02070309020205020404" pitchFamily="49" charset="0"/>
              </a:rPr>
              <a:t>= </a:t>
            </a:r>
            <a:r>
              <a:rPr lang="en-US" altLang="en-US" sz="2000" b="1" dirty="0" err="1">
                <a:latin typeface="Courier New" panose="02070309020205020404" pitchFamily="49" charset="0"/>
              </a:rPr>
              <a:t>inet_addr</a:t>
            </a:r>
            <a:r>
              <a:rPr lang="en-US" altLang="en-US" sz="2000" b="1" dirty="0">
                <a:latin typeface="Courier New" panose="02070309020205020404" pitchFamily="49" charset="0"/>
              </a:rPr>
              <a:t>("</a:t>
            </a:r>
            <a:r>
              <a:rPr lang="en-US" altLang="en-US" sz="2000" b="1" dirty="0" smtClean="0">
                <a:latin typeface="Courier New" panose="02070309020205020404" pitchFamily="49" charset="0"/>
              </a:rPr>
              <a:t>127.0.0.1</a:t>
            </a:r>
            <a:r>
              <a:rPr lang="en-US" altLang="en-US" sz="2000" b="1" dirty="0">
                <a:latin typeface="Courier New" panose="02070309020205020404" pitchFamily="49" charset="0"/>
              </a:rPr>
              <a:t>");</a:t>
            </a:r>
            <a:endParaRPr lang="en-US" altLang="en-US" sz="2000" dirty="0"/>
          </a:p>
        </p:txBody>
      </p:sp>
    </p:spTree>
    <p:extLst>
      <p:ext uri="{BB962C8B-B14F-4D97-AF65-F5344CB8AC3E}">
        <p14:creationId xmlns:p14="http://schemas.microsoft.com/office/powerpoint/2010/main" val="29101592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System </a:t>
            </a:r>
            <a:r>
              <a:rPr lang="en-US" dirty="0" smtClean="0"/>
              <a:t>Calls: Summary</a:t>
            </a:r>
            <a:endParaRPr lang="en-US" dirty="0"/>
          </a:p>
        </p:txBody>
      </p:sp>
      <p:sp>
        <p:nvSpPr>
          <p:cNvPr id="5" name="Rectangle 3"/>
          <p:cNvSpPr txBox="1">
            <a:spLocks noChangeArrowheads="1"/>
          </p:cNvSpPr>
          <p:nvPr/>
        </p:nvSpPr>
        <p:spPr>
          <a:xfrm>
            <a:off x="360363" y="4495800"/>
            <a:ext cx="2895600" cy="2209800"/>
          </a:xfrm>
          <a:prstGeom prst="rect">
            <a:avLst/>
          </a:prstGeom>
          <a:solidFill>
            <a:schemeClr val="bg1">
              <a:lumMod val="85000"/>
            </a:schemeClr>
          </a:solidFill>
        </p:spPr>
        <p:txBody>
          <a:bodyPr vert="horz" lIns="91440" tIns="91440" rIns="347472" bIns="91440" rtlCol="0">
            <a:normAutofit/>
          </a:bodyPr>
          <a:lstStyle>
            <a:lvl1pPr marL="342900" indent="-342900" algn="just" defTabSz="914400" rtl="0" eaLnBrk="1" latinLnBrk="0" hangingPunct="1">
              <a:spcBef>
                <a:spcPts val="1200"/>
              </a:spcBef>
              <a:buClr>
                <a:srgbClr val="A28448"/>
              </a:buClr>
              <a:buFont typeface="Arial" pitchFamily="34" charset="0"/>
              <a:buChar char="•"/>
              <a:defRPr sz="3200" kern="1200">
                <a:solidFill>
                  <a:schemeClr val="tx1"/>
                </a:solidFill>
                <a:latin typeface="+mn-lt"/>
                <a:ea typeface="+mn-ea"/>
                <a:cs typeface="+mn-cs"/>
              </a:defRPr>
            </a:lvl1pPr>
            <a:lvl2pPr marL="742950" indent="-285750" algn="just" defTabSz="914400" rtl="0" eaLnBrk="1" latinLnBrk="0" hangingPunct="1">
              <a:spcBef>
                <a:spcPts val="0"/>
              </a:spcBef>
              <a:buClr>
                <a:srgbClr val="A28448"/>
              </a:buClr>
              <a:buFont typeface="Arial" pitchFamily="34" charset="0"/>
              <a:buChar char="•"/>
              <a:defRPr sz="2800" kern="1200">
                <a:solidFill>
                  <a:schemeClr val="tx1"/>
                </a:solidFill>
                <a:latin typeface="+mn-lt"/>
                <a:ea typeface="+mn-ea"/>
                <a:cs typeface="+mn-cs"/>
              </a:defRPr>
            </a:lvl2pPr>
            <a:lvl3pPr marL="1143000" indent="-228600" algn="just" defTabSz="914400" rtl="0" eaLnBrk="1" latinLnBrk="0" hangingPunct="1">
              <a:spcBef>
                <a:spcPts val="0"/>
              </a:spcBef>
              <a:buClr>
                <a:srgbClr val="A28448"/>
              </a:buClr>
              <a:buFont typeface="Arial" pitchFamily="34" charset="0"/>
              <a:buChar char="•"/>
              <a:defRPr sz="2400" kern="1200">
                <a:solidFill>
                  <a:schemeClr val="tx1"/>
                </a:solidFill>
                <a:latin typeface="+mn-lt"/>
                <a:ea typeface="+mn-ea"/>
                <a:cs typeface="+mn-cs"/>
              </a:defRPr>
            </a:lvl3pPr>
            <a:lvl4pPr marL="1600200" indent="-228600" algn="just" defTabSz="914400" rtl="0" eaLnBrk="1" latinLnBrk="0" hangingPunct="1">
              <a:spcBef>
                <a:spcPts val="0"/>
              </a:spcBef>
              <a:buClr>
                <a:srgbClr val="A28448"/>
              </a:buClr>
              <a:buFont typeface="Arial" pitchFamily="34" charset="0"/>
              <a:buChar char="•"/>
              <a:defRPr sz="2000" kern="1200">
                <a:solidFill>
                  <a:schemeClr val="tx1"/>
                </a:solidFill>
                <a:latin typeface="+mn-lt"/>
                <a:ea typeface="+mn-ea"/>
                <a:cs typeface="+mn-cs"/>
              </a:defRPr>
            </a:lvl4pPr>
            <a:lvl5pPr marL="2057400" indent="-228600" algn="just" defTabSz="914400" rtl="0" eaLnBrk="1" latinLnBrk="0" hangingPunct="1">
              <a:spcBef>
                <a:spcPts val="0"/>
              </a:spcBef>
              <a:buClr>
                <a:srgbClr val="A28448"/>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dirty="0" smtClean="0"/>
              <a:t>General Use</a:t>
            </a:r>
          </a:p>
          <a:p>
            <a:pPr lvl="1">
              <a:defRPr/>
            </a:pPr>
            <a:r>
              <a:rPr lang="en-US" b="1" dirty="0" smtClean="0">
                <a:latin typeface="Courier New" pitchFamily="49" charset="0"/>
              </a:rPr>
              <a:t>read()</a:t>
            </a:r>
          </a:p>
          <a:p>
            <a:pPr lvl="1">
              <a:defRPr/>
            </a:pPr>
            <a:r>
              <a:rPr lang="en-US" b="1" dirty="0" smtClean="0">
                <a:latin typeface="Courier New" pitchFamily="49" charset="0"/>
              </a:rPr>
              <a:t>write()</a:t>
            </a:r>
          </a:p>
          <a:p>
            <a:pPr lvl="1">
              <a:defRPr/>
            </a:pPr>
            <a:r>
              <a:rPr lang="en-US" b="1" dirty="0" smtClean="0">
                <a:latin typeface="Courier New" pitchFamily="49" charset="0"/>
              </a:rPr>
              <a:t>close()</a:t>
            </a:r>
            <a:endParaRPr lang="en-US" b="1" dirty="0">
              <a:latin typeface="Courier New" pitchFamily="49" charset="0"/>
            </a:endParaRPr>
          </a:p>
        </p:txBody>
      </p:sp>
      <p:sp>
        <p:nvSpPr>
          <p:cNvPr id="6" name="Rectangle 4"/>
          <p:cNvSpPr>
            <a:spLocks noChangeArrowheads="1"/>
          </p:cNvSpPr>
          <p:nvPr/>
        </p:nvSpPr>
        <p:spPr bwMode="auto">
          <a:xfrm>
            <a:off x="4419600" y="762000"/>
            <a:ext cx="4572000" cy="5410200"/>
          </a:xfrm>
          <a:prstGeom prst="rect">
            <a:avLst/>
          </a:prstGeom>
          <a:solidFill>
            <a:schemeClr val="bg1">
              <a:lumMod val="85000"/>
            </a:schemeClr>
          </a:solidFill>
          <a:ln w="12700">
            <a:noFill/>
            <a:miter lim="800000"/>
            <a:headEnd/>
            <a:tailEnd/>
          </a:ln>
          <a:effectLst/>
        </p:spPr>
        <p:txBody>
          <a:bodyPr lIns="90488" tIns="44450" rIns="90488" bIns="44450"/>
          <a:lstStyle/>
          <a:p>
            <a:pPr marL="342900" indent="-342900">
              <a:spcBef>
                <a:spcPct val="20000"/>
              </a:spcBef>
              <a:buClr>
                <a:schemeClr val="tx2"/>
              </a:buClr>
              <a:buFontTx/>
              <a:buChar char="•"/>
              <a:defRPr/>
            </a:pPr>
            <a:r>
              <a:rPr lang="en-US" sz="3200" dirty="0"/>
              <a:t>Connection-oriented (TCP)</a:t>
            </a:r>
          </a:p>
          <a:p>
            <a:pPr marL="742950" lvl="1" indent="-285750">
              <a:spcBef>
                <a:spcPct val="20000"/>
              </a:spcBef>
              <a:buClr>
                <a:schemeClr val="tx2"/>
              </a:buClr>
              <a:buFontTx/>
              <a:buChar char="–"/>
              <a:defRPr/>
            </a:pPr>
            <a:r>
              <a:rPr lang="en-US" sz="2800" b="1" dirty="0" smtClean="0">
                <a:latin typeface="Courier New" pitchFamily="49" charset="0"/>
              </a:rPr>
              <a:t>socket()</a:t>
            </a:r>
          </a:p>
          <a:p>
            <a:pPr marL="742950" lvl="1" indent="-285750">
              <a:spcBef>
                <a:spcPct val="20000"/>
              </a:spcBef>
              <a:buClr>
                <a:schemeClr val="tx2"/>
              </a:buClr>
              <a:buFontTx/>
              <a:buChar char="–"/>
              <a:defRPr/>
            </a:pPr>
            <a:r>
              <a:rPr lang="en-US" sz="2800" b="1" dirty="0">
                <a:latin typeface="Courier New" pitchFamily="49" charset="0"/>
              </a:rPr>
              <a:t>b</a:t>
            </a:r>
            <a:r>
              <a:rPr lang="en-US" sz="2800" b="1" dirty="0" smtClean="0">
                <a:latin typeface="Courier New" pitchFamily="49" charset="0"/>
              </a:rPr>
              <a:t>ind()</a:t>
            </a:r>
            <a:endParaRPr lang="en-US" sz="2800" b="1" dirty="0" smtClean="0">
              <a:latin typeface="Courier New" pitchFamily="49" charset="0"/>
            </a:endParaRPr>
          </a:p>
          <a:p>
            <a:pPr marL="742950" lvl="1" indent="-285750">
              <a:spcBef>
                <a:spcPct val="20000"/>
              </a:spcBef>
              <a:buClr>
                <a:schemeClr val="tx2"/>
              </a:buClr>
              <a:buFontTx/>
              <a:buChar char="–"/>
              <a:defRPr/>
            </a:pPr>
            <a:r>
              <a:rPr lang="en-US" sz="2800" b="1" dirty="0" smtClean="0">
                <a:latin typeface="Courier New" pitchFamily="49" charset="0"/>
              </a:rPr>
              <a:t>connect</a:t>
            </a:r>
            <a:r>
              <a:rPr lang="en-US" sz="2800" b="1" dirty="0">
                <a:latin typeface="Courier New" pitchFamily="49" charset="0"/>
              </a:rPr>
              <a:t>()</a:t>
            </a:r>
          </a:p>
          <a:p>
            <a:pPr marL="742950" lvl="1" indent="-285750">
              <a:spcBef>
                <a:spcPct val="20000"/>
              </a:spcBef>
              <a:buClr>
                <a:schemeClr val="tx2"/>
              </a:buClr>
              <a:buFontTx/>
              <a:buChar char="–"/>
              <a:defRPr/>
            </a:pPr>
            <a:r>
              <a:rPr lang="en-US" sz="2800" b="1" dirty="0">
                <a:latin typeface="Courier New" pitchFamily="49" charset="0"/>
              </a:rPr>
              <a:t>listen()</a:t>
            </a:r>
          </a:p>
          <a:p>
            <a:pPr marL="742950" lvl="1" indent="-285750">
              <a:spcBef>
                <a:spcPct val="20000"/>
              </a:spcBef>
              <a:buClr>
                <a:schemeClr val="tx2"/>
              </a:buClr>
              <a:buFontTx/>
              <a:buChar char="–"/>
              <a:defRPr/>
            </a:pPr>
            <a:r>
              <a:rPr lang="en-US" sz="2800" b="1" dirty="0">
                <a:latin typeface="Courier New" pitchFamily="49" charset="0"/>
              </a:rPr>
              <a:t>accept</a:t>
            </a:r>
            <a:r>
              <a:rPr lang="en-US" sz="2800" b="1" dirty="0" smtClean="0">
                <a:latin typeface="Courier New" pitchFamily="49" charset="0"/>
              </a:rPr>
              <a:t>()</a:t>
            </a:r>
          </a:p>
          <a:p>
            <a:pPr marL="742950" lvl="1" indent="-285750">
              <a:spcBef>
                <a:spcPct val="20000"/>
              </a:spcBef>
              <a:buClr>
                <a:schemeClr val="tx2"/>
              </a:buClr>
              <a:buFontTx/>
              <a:buChar char="–"/>
              <a:defRPr/>
            </a:pPr>
            <a:r>
              <a:rPr lang="en-US" sz="2800" b="1" dirty="0">
                <a:latin typeface="Courier New" pitchFamily="49" charset="0"/>
              </a:rPr>
              <a:t>s</a:t>
            </a:r>
            <a:r>
              <a:rPr lang="en-US" sz="2800" b="1" dirty="0" smtClean="0">
                <a:latin typeface="Courier New" pitchFamily="49" charset="0"/>
              </a:rPr>
              <a:t>end()</a:t>
            </a:r>
          </a:p>
          <a:p>
            <a:pPr marL="742950" lvl="1" indent="-285750">
              <a:spcBef>
                <a:spcPct val="20000"/>
              </a:spcBef>
              <a:buClr>
                <a:schemeClr val="tx2"/>
              </a:buClr>
              <a:buFontTx/>
              <a:buChar char="–"/>
              <a:defRPr/>
            </a:pPr>
            <a:r>
              <a:rPr lang="en-US" sz="2800" b="1" dirty="0" err="1">
                <a:latin typeface="Courier New" pitchFamily="49" charset="0"/>
              </a:rPr>
              <a:t>r</a:t>
            </a:r>
            <a:r>
              <a:rPr lang="en-US" sz="2800" b="1" dirty="0" err="1" smtClean="0">
                <a:latin typeface="Courier New" pitchFamily="49" charset="0"/>
              </a:rPr>
              <a:t>ecv</a:t>
            </a:r>
            <a:r>
              <a:rPr lang="en-US" sz="2800" b="1" dirty="0" smtClean="0">
                <a:latin typeface="Courier New" pitchFamily="49" charset="0"/>
              </a:rPr>
              <a:t>()</a:t>
            </a:r>
            <a:endParaRPr lang="en-US" sz="2800" b="1" dirty="0">
              <a:latin typeface="Courier New" pitchFamily="49" charset="0"/>
            </a:endParaRPr>
          </a:p>
        </p:txBody>
      </p:sp>
      <p:sp>
        <p:nvSpPr>
          <p:cNvPr id="7" name="Rectangle 5"/>
          <p:cNvSpPr>
            <a:spLocks noChangeArrowheads="1"/>
          </p:cNvSpPr>
          <p:nvPr/>
        </p:nvSpPr>
        <p:spPr bwMode="auto">
          <a:xfrm>
            <a:off x="76200" y="914400"/>
            <a:ext cx="4038600" cy="3124200"/>
          </a:xfrm>
          <a:prstGeom prst="rect">
            <a:avLst/>
          </a:prstGeom>
          <a:solidFill>
            <a:schemeClr val="accent3">
              <a:lumMod val="85000"/>
            </a:schemeClr>
          </a:solidFill>
          <a:ln w="12700">
            <a:noFill/>
            <a:miter lim="800000"/>
            <a:headEnd/>
            <a:tailEnd/>
          </a:ln>
          <a:effectLst/>
        </p:spPr>
        <p:txBody>
          <a:bodyPr lIns="90488" tIns="44450" rIns="90488" bIns="44450"/>
          <a:lstStyle/>
          <a:p>
            <a:pPr marL="342900" indent="-342900">
              <a:spcBef>
                <a:spcPct val="20000"/>
              </a:spcBef>
              <a:buClr>
                <a:schemeClr val="tx2"/>
              </a:buClr>
              <a:buFontTx/>
              <a:buChar char="•"/>
              <a:defRPr/>
            </a:pPr>
            <a:r>
              <a:rPr lang="en-US" sz="3200" dirty="0"/>
              <a:t>Connectionless (UDP)</a:t>
            </a:r>
          </a:p>
          <a:p>
            <a:pPr marL="742950" lvl="1" indent="-285750">
              <a:spcBef>
                <a:spcPct val="20000"/>
              </a:spcBef>
              <a:buClr>
                <a:schemeClr val="tx2"/>
              </a:buClr>
              <a:buFontTx/>
              <a:buChar char="–"/>
              <a:defRPr/>
            </a:pPr>
            <a:r>
              <a:rPr lang="en-US" sz="2800" b="1" dirty="0">
                <a:latin typeface="Courier New" pitchFamily="49" charset="0"/>
              </a:rPr>
              <a:t>socket()</a:t>
            </a:r>
          </a:p>
          <a:p>
            <a:pPr marL="742950" lvl="1" indent="-285750">
              <a:spcBef>
                <a:spcPct val="20000"/>
              </a:spcBef>
              <a:buClr>
                <a:schemeClr val="tx2"/>
              </a:buClr>
              <a:buFontTx/>
              <a:buChar char="–"/>
              <a:defRPr/>
            </a:pPr>
            <a:r>
              <a:rPr lang="en-US" sz="2800" b="1" dirty="0">
                <a:latin typeface="Courier New" pitchFamily="49" charset="0"/>
              </a:rPr>
              <a:t>bind()</a:t>
            </a:r>
            <a:endParaRPr lang="en-US" sz="2800" b="1" dirty="0" smtClean="0">
              <a:latin typeface="Courier New" pitchFamily="49" charset="0"/>
            </a:endParaRPr>
          </a:p>
          <a:p>
            <a:pPr marL="742950" lvl="1" indent="-285750">
              <a:spcBef>
                <a:spcPct val="20000"/>
              </a:spcBef>
              <a:buClr>
                <a:schemeClr val="tx2"/>
              </a:buClr>
              <a:buFontTx/>
              <a:buChar char="–"/>
              <a:defRPr/>
            </a:pPr>
            <a:r>
              <a:rPr lang="en-US" sz="2800" b="1" dirty="0" smtClean="0">
                <a:latin typeface="Courier New" pitchFamily="49" charset="0"/>
              </a:rPr>
              <a:t>send</a:t>
            </a:r>
            <a:r>
              <a:rPr lang="en-US" sz="2800" b="1" dirty="0">
                <a:latin typeface="Courier New" pitchFamily="49" charset="0"/>
              </a:rPr>
              <a:t>()</a:t>
            </a:r>
          </a:p>
          <a:p>
            <a:pPr marL="742950" lvl="1" indent="-285750">
              <a:spcBef>
                <a:spcPct val="20000"/>
              </a:spcBef>
              <a:buClr>
                <a:schemeClr val="tx2"/>
              </a:buClr>
              <a:buFontTx/>
              <a:buChar char="–"/>
              <a:defRPr/>
            </a:pPr>
            <a:r>
              <a:rPr lang="en-US" sz="2800" b="1" dirty="0" err="1">
                <a:latin typeface="Courier New" pitchFamily="49" charset="0"/>
              </a:rPr>
              <a:t>recv</a:t>
            </a:r>
            <a:r>
              <a:rPr lang="en-US" sz="2800" b="1" dirty="0">
                <a:latin typeface="Courier New" pitchFamily="49" charset="0"/>
              </a:rPr>
              <a:t>()</a:t>
            </a:r>
          </a:p>
        </p:txBody>
      </p:sp>
    </p:spTree>
    <p:extLst>
      <p:ext uri="{BB962C8B-B14F-4D97-AF65-F5344CB8AC3E}">
        <p14:creationId xmlns:p14="http://schemas.microsoft.com/office/powerpoint/2010/main" val="4104654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r>
              <a:rPr lang="en-US" altLang="en-US" sz="4000" dirty="0" smtClean="0"/>
              <a:t>Review: Signal Handler: signal() System Call</a:t>
            </a:r>
            <a:endParaRPr lang="en-US" altLang="en-US" sz="4000" dirty="0"/>
          </a:p>
        </p:txBody>
      </p:sp>
      <p:sp>
        <p:nvSpPr>
          <p:cNvPr id="709635" name="Rectangle 3"/>
          <p:cNvSpPr>
            <a:spLocks noGrp="1" noChangeArrowheads="1"/>
          </p:cNvSpPr>
          <p:nvPr>
            <p:ph type="body" idx="1"/>
          </p:nvPr>
        </p:nvSpPr>
        <p:spPr/>
        <p:txBody>
          <a:bodyPr>
            <a:normAutofit/>
          </a:bodyPr>
          <a:lstStyle/>
          <a:p>
            <a:pPr>
              <a:buNone/>
            </a:pPr>
            <a:r>
              <a:rPr lang="en-US" dirty="0" err="1"/>
              <a:t>int</a:t>
            </a:r>
            <a:r>
              <a:rPr lang="en-US" dirty="0"/>
              <a:t> signal(</a:t>
            </a:r>
            <a:r>
              <a:rPr lang="en-US" dirty="0" err="1"/>
              <a:t>int</a:t>
            </a:r>
            <a:r>
              <a:rPr lang="en-US" dirty="0"/>
              <a:t> </a:t>
            </a:r>
            <a:r>
              <a:rPr lang="en-US" dirty="0" err="1"/>
              <a:t>signum</a:t>
            </a:r>
            <a:r>
              <a:rPr lang="en-US" dirty="0"/>
              <a:t>, void (*handler)(</a:t>
            </a:r>
            <a:r>
              <a:rPr lang="en-US" dirty="0" err="1"/>
              <a:t>int</a:t>
            </a:r>
            <a:r>
              <a:rPr lang="en-US" dirty="0" smtClean="0"/>
              <a:t>));</a:t>
            </a:r>
            <a:endParaRPr lang="en-US" dirty="0"/>
          </a:p>
          <a:p>
            <a:pPr lvl="1"/>
            <a:r>
              <a:rPr lang="en-US" altLang="en-US" sz="2000" dirty="0" smtClean="0">
                <a:latin typeface="+mj-lt"/>
              </a:rPr>
              <a:t>First argument is signal number </a:t>
            </a:r>
            <a:r>
              <a:rPr lang="en-US" altLang="en-US" sz="2000" b="1" dirty="0" err="1" smtClean="0">
                <a:latin typeface="+mj-lt"/>
                <a:cs typeface="Courier New" panose="02070309020205020404" pitchFamily="49" charset="0"/>
              </a:rPr>
              <a:t>signum</a:t>
            </a:r>
            <a:r>
              <a:rPr lang="en-US" altLang="en-US" sz="2000" b="1" dirty="0" smtClean="0">
                <a:latin typeface="+mj-lt"/>
                <a:cs typeface="Courier New" panose="02070309020205020404" pitchFamily="49" charset="0"/>
              </a:rPr>
              <a:t>,</a:t>
            </a:r>
            <a:r>
              <a:rPr lang="en-US" altLang="en-US" sz="2000" dirty="0" smtClean="0">
                <a:latin typeface="+mj-lt"/>
              </a:rPr>
              <a:t> such as SIGINT, SIGSTOP</a:t>
            </a:r>
            <a:endParaRPr lang="en-US" altLang="en-US" sz="2000" b="1" dirty="0">
              <a:latin typeface="+mj-lt"/>
              <a:cs typeface="Courier New" panose="02070309020205020404" pitchFamily="49" charset="0"/>
            </a:endParaRPr>
          </a:p>
          <a:p>
            <a:pPr lvl="1"/>
            <a:r>
              <a:rPr lang="en-US" sz="2000" dirty="0">
                <a:latin typeface="+mj-lt"/>
              </a:rPr>
              <a:t>S</a:t>
            </a:r>
            <a:r>
              <a:rPr lang="en-US" sz="2000" dirty="0" smtClean="0">
                <a:latin typeface="+mj-lt"/>
              </a:rPr>
              <a:t>econd </a:t>
            </a:r>
            <a:r>
              <a:rPr lang="en-US" sz="2000" dirty="0">
                <a:latin typeface="+mj-lt"/>
              </a:rPr>
              <a:t>is a reference to a handler function whose first argument is an </a:t>
            </a:r>
            <a:r>
              <a:rPr lang="en-US" sz="2000" dirty="0" err="1">
                <a:latin typeface="+mj-lt"/>
              </a:rPr>
              <a:t>int</a:t>
            </a:r>
            <a:r>
              <a:rPr lang="en-US" sz="2000" dirty="0">
                <a:latin typeface="+mj-lt"/>
              </a:rPr>
              <a:t> and returns void</a:t>
            </a:r>
            <a:endParaRPr lang="en-US" altLang="en-US" sz="2000" dirty="0" smtClean="0">
              <a:latin typeface="+mj-lt"/>
            </a:endParaRPr>
          </a:p>
          <a:p>
            <a:pPr>
              <a:lnSpc>
                <a:spcPct val="10000"/>
              </a:lnSpc>
              <a:buFontTx/>
              <a:buNone/>
            </a:pPr>
            <a:endParaRPr lang="en-US" altLang="en-US" sz="2800" dirty="0" smtClean="0"/>
          </a:p>
          <a:p>
            <a:pPr>
              <a:lnSpc>
                <a:spcPct val="10000"/>
              </a:lnSpc>
              <a:buFontTx/>
              <a:buNone/>
            </a:pPr>
            <a:endParaRPr lang="en-US" altLang="en-US" sz="2800" dirty="0"/>
          </a:p>
          <a:p>
            <a:pPr>
              <a:lnSpc>
                <a:spcPct val="10000"/>
              </a:lnSpc>
              <a:buFontTx/>
              <a:buNone/>
            </a:pPr>
            <a:r>
              <a:rPr lang="en-US" altLang="en-US" sz="2800" dirty="0" smtClean="0"/>
              <a:t>Example</a:t>
            </a:r>
            <a:endParaRPr lang="en-US" altLang="en-US" sz="2800" dirty="0"/>
          </a:p>
          <a:p>
            <a:pPr lvl="1">
              <a:lnSpc>
                <a:spcPct val="130000"/>
              </a:lnSpc>
              <a:buFont typeface="MT Extra" panose="05050102010205020202" pitchFamily="18" charset="2"/>
              <a:buNone/>
            </a:pPr>
            <a:endParaRPr lang="en-US" altLang="en-US" sz="2000" b="1" dirty="0" smtClean="0">
              <a:latin typeface="Courier New" panose="02070309020205020404" pitchFamily="49" charset="0"/>
              <a:cs typeface="Courier New" panose="02070309020205020404" pitchFamily="49" charset="0"/>
            </a:endParaRPr>
          </a:p>
          <a:p>
            <a:pPr marL="0" indent="0">
              <a:buNone/>
            </a:pPr>
            <a:r>
              <a:rPr lang="en-US" sz="2000" b="1" dirty="0" smtClean="0">
                <a:latin typeface="Courier New" panose="02070309020205020404" pitchFamily="49" charset="0"/>
                <a:cs typeface="Courier New" panose="02070309020205020404" pitchFamily="49" charset="0"/>
              </a:rPr>
              <a:t>/* Handle </a:t>
            </a:r>
            <a:r>
              <a:rPr lang="en-US" sz="2000" b="1" dirty="0">
                <a:latin typeface="Courier New" panose="02070309020205020404" pitchFamily="49" charset="0"/>
                <a:cs typeface="Courier New" panose="02070309020205020404" pitchFamily="49" charset="0"/>
              </a:rPr>
              <a:t>SIGINT with </a:t>
            </a:r>
            <a:r>
              <a:rPr lang="en-US" sz="2000" b="1" dirty="0" smtClean="0">
                <a:latin typeface="Courier New" panose="02070309020205020404" pitchFamily="49" charset="0"/>
                <a:cs typeface="Courier New" panose="02070309020205020404" pitchFamily="49" charset="0"/>
              </a:rPr>
              <a:t>hello *\</a:t>
            </a:r>
            <a:endParaRPr lang="en-US" sz="2000" b="1" dirty="0">
              <a:latin typeface="Courier New" panose="02070309020205020404" pitchFamily="49" charset="0"/>
              <a:cs typeface="Courier New" panose="02070309020205020404" pitchFamily="49" charset="0"/>
            </a:endParaRPr>
          </a:p>
          <a:p>
            <a:pPr marL="0" indent="0">
              <a:buNone/>
            </a:pPr>
            <a:r>
              <a:rPr lang="en-US" sz="2000" b="1" dirty="0" smtClean="0">
                <a:latin typeface="Courier New" panose="02070309020205020404" pitchFamily="49" charset="0"/>
                <a:cs typeface="Courier New" panose="02070309020205020404" pitchFamily="49" charset="0"/>
              </a:rPr>
              <a:t>signal(SIGINT</a:t>
            </a:r>
            <a:r>
              <a:rPr lang="en-US" sz="2000" b="1" dirty="0">
                <a:latin typeface="Courier New" panose="02070309020205020404" pitchFamily="49" charset="0"/>
                <a:cs typeface="Courier New" panose="02070309020205020404" pitchFamily="49" charset="0"/>
              </a:rPr>
              <a:t>, hello</a:t>
            </a:r>
            <a:r>
              <a:rPr lang="en-US" sz="2000" b="1" dirty="0" smtClean="0">
                <a:latin typeface="Courier New" panose="02070309020205020404" pitchFamily="49" charset="0"/>
                <a:cs typeface="Courier New" panose="02070309020205020404" pitchFamily="49" charset="0"/>
              </a:rPr>
              <a:t>);</a:t>
            </a:r>
          </a:p>
          <a:p>
            <a:pPr marL="0" indent="0">
              <a:buNone/>
            </a:pPr>
            <a:endParaRPr lang="en-US" altLang="en-US" sz="2000" b="1" dirty="0" smtClean="0">
              <a:latin typeface="Courier New" panose="02070309020205020404" pitchFamily="49" charset="0"/>
              <a:cs typeface="Courier New" panose="02070309020205020404" pitchFamily="49" charset="0"/>
            </a:endParaRPr>
          </a:p>
          <a:p>
            <a:pPr marL="0" indent="0">
              <a:buNone/>
            </a:pPr>
            <a:r>
              <a:rPr lang="en-US" altLang="en-US" sz="2000" b="1" dirty="0" smtClean="0">
                <a:latin typeface="Courier New" panose="02070309020205020404" pitchFamily="49" charset="0"/>
                <a:cs typeface="Courier New" panose="02070309020205020404" pitchFamily="49" charset="0"/>
              </a:rPr>
              <a:t>void hello(</a:t>
            </a:r>
            <a:r>
              <a:rPr lang="en-US" altLang="en-US" sz="2000" b="1" dirty="0" err="1" smtClean="0">
                <a:latin typeface="Courier New" panose="02070309020205020404" pitchFamily="49" charset="0"/>
                <a:cs typeface="Courier New" panose="02070309020205020404" pitchFamily="49" charset="0"/>
              </a:rPr>
              <a:t>int</a:t>
            </a:r>
            <a:r>
              <a:rPr lang="en-US" altLang="en-US" sz="2000" b="1" dirty="0" smtClean="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signum</a:t>
            </a:r>
            <a:r>
              <a:rPr lang="en-US" altLang="en-US" sz="2000" b="1" dirty="0" smtClean="0">
                <a:latin typeface="Courier New" panose="02070309020205020404" pitchFamily="49" charset="0"/>
                <a:cs typeface="Courier New" panose="02070309020205020404" pitchFamily="49" charset="0"/>
              </a:rPr>
              <a:t>) {</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printf</a:t>
            </a:r>
            <a:r>
              <a:rPr lang="en-US" altLang="en-US" sz="2000" b="1" dirty="0" smtClean="0">
                <a:latin typeface="Courier New" panose="02070309020205020404" pitchFamily="49" charset="0"/>
                <a:cs typeface="Courier New" panose="02070309020205020404" pitchFamily="49" charset="0"/>
              </a:rPr>
              <a:t>(“Hello World!”);</a:t>
            </a:r>
          </a:p>
          <a:p>
            <a:pPr marL="0" indent="0">
              <a:buNone/>
            </a:pPr>
            <a:r>
              <a:rPr lang="en-US" alt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39915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228600" y="990600"/>
            <a:ext cx="8763000" cy="5486400"/>
          </a:xfrm>
          <a:noFill/>
          <a:ln/>
        </p:spPr>
        <p:txBody>
          <a:bodyPr>
            <a:normAutofit/>
          </a:bodyPr>
          <a:lstStyle/>
          <a:p>
            <a:r>
              <a:rPr lang="en-US" altLang="en-US" dirty="0"/>
              <a:t>Creating a Shared Memory Segment</a:t>
            </a:r>
          </a:p>
          <a:p>
            <a:pPr lvl="1"/>
            <a:r>
              <a:rPr lang="en-US" altLang="en-US" dirty="0"/>
              <a:t>Allocated in byte amounts</a:t>
            </a:r>
          </a:p>
          <a:p>
            <a:endParaRPr lang="en-US" altLang="en-US" dirty="0" smtClean="0"/>
          </a:p>
          <a:p>
            <a:r>
              <a:rPr lang="en-US" altLang="en-US" dirty="0" smtClean="0"/>
              <a:t>Shared </a:t>
            </a:r>
            <a:r>
              <a:rPr lang="en-US" altLang="en-US" dirty="0"/>
              <a:t>Memory Operations</a:t>
            </a:r>
          </a:p>
          <a:p>
            <a:pPr lvl="1"/>
            <a:r>
              <a:rPr lang="en-US" altLang="en-US" dirty="0" smtClean="0"/>
              <a:t>Create (</a:t>
            </a:r>
            <a:r>
              <a:rPr lang="en-US" altLang="en-US" b="1" dirty="0" err="1">
                <a:solidFill>
                  <a:srgbClr val="000000"/>
                </a:solidFill>
                <a:latin typeface="Arial Unicode MS"/>
                <a:cs typeface="Arial" panose="020B0604020202020204" pitchFamily="34" charset="0"/>
              </a:rPr>
              <a:t>shmget</a:t>
            </a:r>
            <a:r>
              <a:rPr lang="en-US" altLang="en-US" dirty="0" smtClean="0"/>
              <a:t>)</a:t>
            </a:r>
            <a:endParaRPr lang="en-US" altLang="en-US" dirty="0"/>
          </a:p>
          <a:p>
            <a:pPr lvl="1"/>
            <a:r>
              <a:rPr lang="en-US" altLang="en-US" dirty="0" smtClean="0"/>
              <a:t>Attach (</a:t>
            </a:r>
            <a:r>
              <a:rPr lang="en-US" altLang="en-US" b="1" dirty="0" err="1">
                <a:solidFill>
                  <a:srgbClr val="000000"/>
                </a:solidFill>
                <a:latin typeface="Arial Unicode MS"/>
                <a:cs typeface="Arial" panose="020B0604020202020204" pitchFamily="34" charset="0"/>
              </a:rPr>
              <a:t>shmat</a:t>
            </a:r>
            <a:r>
              <a:rPr lang="en-US" altLang="en-US" dirty="0" smtClean="0"/>
              <a:t>)</a:t>
            </a:r>
            <a:endParaRPr lang="en-US" altLang="en-US" dirty="0"/>
          </a:p>
          <a:p>
            <a:pPr lvl="1"/>
            <a:r>
              <a:rPr lang="en-US" altLang="en-US" dirty="0" smtClean="0"/>
              <a:t>Detach (</a:t>
            </a:r>
            <a:r>
              <a:rPr lang="en-US" altLang="en-US" b="1" dirty="0" err="1">
                <a:solidFill>
                  <a:srgbClr val="000000"/>
                </a:solidFill>
                <a:latin typeface="Arial Unicode MS"/>
                <a:cs typeface="Arial" panose="020B0604020202020204" pitchFamily="34" charset="0"/>
              </a:rPr>
              <a:t>shmdt</a:t>
            </a:r>
            <a:r>
              <a:rPr lang="en-US" altLang="en-US" dirty="0" smtClean="0"/>
              <a:t>)</a:t>
            </a:r>
            <a:endParaRPr lang="en-US" altLang="en-US" dirty="0"/>
          </a:p>
          <a:p>
            <a:endParaRPr lang="en-US" altLang="en-US" dirty="0" smtClean="0"/>
          </a:p>
          <a:p>
            <a:r>
              <a:rPr lang="en-US" altLang="en-US" dirty="0" smtClean="0"/>
              <a:t>Shared </a:t>
            </a:r>
            <a:r>
              <a:rPr lang="en-US" altLang="en-US" dirty="0"/>
              <a:t>Memory Control</a:t>
            </a:r>
          </a:p>
          <a:p>
            <a:pPr lvl="1"/>
            <a:r>
              <a:rPr lang="en-US" altLang="en-US" dirty="0" smtClean="0"/>
              <a:t>Remove (</a:t>
            </a:r>
            <a:r>
              <a:rPr lang="en-US" altLang="en-US" b="1" i="1" dirty="0" err="1"/>
              <a:t>shmctl</a:t>
            </a:r>
            <a:r>
              <a:rPr lang="en-US" altLang="en-US" dirty="0" smtClean="0"/>
              <a:t>)</a:t>
            </a:r>
            <a:endParaRPr lang="en-US" altLang="en-US" dirty="0"/>
          </a:p>
        </p:txBody>
      </p:sp>
      <p:sp>
        <p:nvSpPr>
          <p:cNvPr id="2" name="Title 1"/>
          <p:cNvSpPr>
            <a:spLocks noGrp="1"/>
          </p:cNvSpPr>
          <p:nvPr>
            <p:ph type="title"/>
          </p:nvPr>
        </p:nvSpPr>
        <p:spPr/>
        <p:txBody>
          <a:bodyPr/>
          <a:lstStyle/>
          <a:p>
            <a:r>
              <a:rPr lang="en-US" altLang="en-US" dirty="0" smtClean="0"/>
              <a:t>Review: Shared </a:t>
            </a:r>
            <a:r>
              <a:rPr lang="en-US" altLang="en-US" dirty="0"/>
              <a:t>Memory</a:t>
            </a:r>
            <a:endParaRPr lang="en-US" dirty="0"/>
          </a:p>
        </p:txBody>
      </p:sp>
      <p:graphicFrame>
        <p:nvGraphicFramePr>
          <p:cNvPr id="3" name="Object 2"/>
          <p:cNvGraphicFramePr>
            <a:graphicFrameLocks noChangeAspect="1"/>
          </p:cNvGraphicFramePr>
          <p:nvPr>
            <p:extLst/>
          </p:nvPr>
        </p:nvGraphicFramePr>
        <p:xfrm>
          <a:off x="5410200" y="2057400"/>
          <a:ext cx="3429000" cy="3505200"/>
        </p:xfrm>
        <a:graphic>
          <a:graphicData uri="http://schemas.openxmlformats.org/presentationml/2006/ole">
            <mc:AlternateContent xmlns:mc="http://schemas.openxmlformats.org/markup-compatibility/2006">
              <mc:Choice xmlns:v="urn:schemas-microsoft-com:vml" Requires="v">
                <p:oleObj spid="_x0000_s2064" name="SmartDraw" r:id="rId4" imgW="4288320" imgH="2633400" progId="SmartDraw.2">
                  <p:embed/>
                </p:oleObj>
              </mc:Choice>
              <mc:Fallback>
                <p:oleObj name="SmartDraw" r:id="rId4" imgW="4288320" imgH="2633400" progId="SmartDraw.2">
                  <p:embed/>
                  <p:pic>
                    <p:nvPicPr>
                      <p:cNvPr id="3" name="Object 2"/>
                      <p:cNvPicPr/>
                      <p:nvPr/>
                    </p:nvPicPr>
                    <p:blipFill>
                      <a:blip r:embed="rId5"/>
                      <a:stretch>
                        <a:fillRect/>
                      </a:stretch>
                    </p:blipFill>
                    <p:spPr>
                      <a:xfrm>
                        <a:off x="5410200" y="2057400"/>
                        <a:ext cx="3429000" cy="3505200"/>
                      </a:xfrm>
                      <a:prstGeom prst="rect">
                        <a:avLst/>
                      </a:prstGeom>
                    </p:spPr>
                  </p:pic>
                </p:oleObj>
              </mc:Fallback>
            </mc:AlternateContent>
          </a:graphicData>
        </a:graphic>
      </p:graphicFrame>
    </p:spTree>
    <p:extLst>
      <p:ext uri="{BB962C8B-B14F-4D97-AF65-F5344CB8AC3E}">
        <p14:creationId xmlns:p14="http://schemas.microsoft.com/office/powerpoint/2010/main" val="1236384444"/>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a:t>
            </a:r>
            <a:r>
              <a:rPr lang="en-US" dirty="0" err="1" smtClean="0"/>
              <a:t>mamp</a:t>
            </a:r>
            <a:endParaRPr lang="en-US" dirty="0"/>
          </a:p>
        </p:txBody>
      </p:sp>
      <p:graphicFrame>
        <p:nvGraphicFramePr>
          <p:cNvPr id="3" name="Object 2"/>
          <p:cNvGraphicFramePr>
            <a:graphicFrameLocks noChangeAspect="1"/>
          </p:cNvGraphicFramePr>
          <p:nvPr>
            <p:extLst/>
          </p:nvPr>
        </p:nvGraphicFramePr>
        <p:xfrm>
          <a:off x="838200" y="914400"/>
          <a:ext cx="7315200" cy="5029201"/>
        </p:xfrm>
        <a:graphic>
          <a:graphicData uri="http://schemas.openxmlformats.org/presentationml/2006/ole">
            <mc:AlternateContent xmlns:mc="http://schemas.openxmlformats.org/markup-compatibility/2006">
              <mc:Choice xmlns:v="urn:schemas-microsoft-com:vml" Requires="v">
                <p:oleObj spid="_x0000_s3088" name="SmartDraw" r:id="rId4" imgW="5193720" imgH="3291840" progId="SmartDraw.2">
                  <p:embed/>
                </p:oleObj>
              </mc:Choice>
              <mc:Fallback>
                <p:oleObj name="SmartDraw" r:id="rId4" imgW="5193720" imgH="3291840" progId="SmartDraw.2">
                  <p:embed/>
                  <p:pic>
                    <p:nvPicPr>
                      <p:cNvPr id="3" name="Object 2"/>
                      <p:cNvPicPr/>
                      <p:nvPr/>
                    </p:nvPicPr>
                    <p:blipFill>
                      <a:blip r:embed="rId5"/>
                      <a:stretch>
                        <a:fillRect/>
                      </a:stretch>
                    </p:blipFill>
                    <p:spPr>
                      <a:xfrm>
                        <a:off x="838200" y="914400"/>
                        <a:ext cx="7315200" cy="5029201"/>
                      </a:xfrm>
                      <a:prstGeom prst="rect">
                        <a:avLst/>
                      </a:prstGeom>
                    </p:spPr>
                  </p:pic>
                </p:oleObj>
              </mc:Fallback>
            </mc:AlternateContent>
          </a:graphicData>
        </a:graphic>
      </p:graphicFrame>
    </p:spTree>
    <p:extLst>
      <p:ext uri="{BB962C8B-B14F-4D97-AF65-F5344CB8AC3E}">
        <p14:creationId xmlns:p14="http://schemas.microsoft.com/office/powerpoint/2010/main" val="508547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Descriptors</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i="1" dirty="0" smtClean="0"/>
              <a:t>File Descriptor</a:t>
            </a:r>
            <a:r>
              <a:rPr lang="en-US" dirty="0" smtClean="0"/>
              <a:t> is a handle provided by the OS when interacting with files</a:t>
            </a:r>
          </a:p>
          <a:p>
            <a:pPr lvl="1"/>
            <a:r>
              <a:rPr lang="en-US" dirty="0" smtClean="0"/>
              <a:t>Typically an index into a data structure in kernel memory</a:t>
            </a:r>
          </a:p>
          <a:p>
            <a:pPr lvl="1"/>
            <a:r>
              <a:rPr lang="en-US" dirty="0" smtClean="0"/>
              <a:t>Used for all interactions with that file</a:t>
            </a:r>
          </a:p>
          <a:p>
            <a:r>
              <a:rPr lang="en-US" dirty="0" smtClean="0"/>
              <a:t>In UNIX, almost </a:t>
            </a:r>
            <a:r>
              <a:rPr lang="en-US" i="1" dirty="0" smtClean="0"/>
              <a:t>everything</a:t>
            </a:r>
            <a:r>
              <a:rPr lang="en-US" dirty="0" smtClean="0"/>
              <a:t> is treated like a file – files, pipes, sockets, you name it</a:t>
            </a:r>
          </a:p>
          <a:p>
            <a:r>
              <a:rPr lang="en-US" dirty="0" smtClean="0"/>
              <a:t>Typical ways to interact with a file descriptor:</a:t>
            </a:r>
          </a:p>
          <a:p>
            <a:pPr lvl="1"/>
            <a:r>
              <a:rPr lang="en-US" i="1" dirty="0"/>
              <a:t>o</a:t>
            </a:r>
            <a:r>
              <a:rPr lang="en-US" i="1" dirty="0" smtClean="0"/>
              <a:t>pen</a:t>
            </a:r>
            <a:r>
              <a:rPr lang="en-US" dirty="0" smtClean="0"/>
              <a:t> – creates a new file descriptor that points to a resource</a:t>
            </a:r>
          </a:p>
          <a:p>
            <a:pPr lvl="1"/>
            <a:r>
              <a:rPr lang="en-US" i="1" dirty="0"/>
              <a:t>w</a:t>
            </a:r>
            <a:r>
              <a:rPr lang="en-US" i="1" dirty="0" smtClean="0"/>
              <a:t>rite – </a:t>
            </a:r>
            <a:r>
              <a:rPr lang="en-US" dirty="0" smtClean="0"/>
              <a:t>Write a stream of bytes to that resource</a:t>
            </a:r>
          </a:p>
          <a:p>
            <a:pPr lvl="1"/>
            <a:r>
              <a:rPr lang="en-US" i="1" dirty="0" smtClean="0"/>
              <a:t>Read – </a:t>
            </a:r>
            <a:r>
              <a:rPr lang="en-US" dirty="0" smtClean="0"/>
              <a:t>Read a stream of bytes from that resource</a:t>
            </a:r>
          </a:p>
          <a:p>
            <a:pPr lvl="1"/>
            <a:r>
              <a:rPr lang="en-US" i="1" dirty="0" smtClean="0"/>
              <a:t>Close – </a:t>
            </a:r>
            <a:r>
              <a:rPr lang="en-US" dirty="0" smtClean="0"/>
              <a:t>Indicate you no longer need access to the resource</a:t>
            </a:r>
            <a:endParaRPr lang="en-US" i="1" dirty="0"/>
          </a:p>
        </p:txBody>
      </p:sp>
    </p:spTree>
    <p:extLst>
      <p:ext uri="{BB962C8B-B14F-4D97-AF65-F5344CB8AC3E}">
        <p14:creationId xmlns:p14="http://schemas.microsoft.com/office/powerpoint/2010/main" val="2153481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3" descr="Rectangle: Click to edit Master text styles&#10;Second level&#10;Third level&#10;Fourth level&#10;Fifth level"/>
          <p:cNvSpPr>
            <a:spLocks noGrp="1" noChangeArrowheads="1"/>
          </p:cNvSpPr>
          <p:nvPr>
            <p:ph type="body" idx="1"/>
          </p:nvPr>
        </p:nvSpPr>
        <p:spPr>
          <a:noFill/>
        </p:spPr>
        <p:txBody>
          <a:bodyPr lIns="92075" tIns="46038" rIns="92075" bIns="46038"/>
          <a:lstStyle/>
          <a:p>
            <a:pPr eaLnBrk="1" hangingPunct="1"/>
            <a:r>
              <a:rPr lang="en-US" altLang="en-US" smtClean="0"/>
              <a:t>Data transfer</a:t>
            </a:r>
          </a:p>
          <a:p>
            <a:pPr eaLnBrk="1" hangingPunct="1"/>
            <a:r>
              <a:rPr lang="en-US" altLang="en-US" smtClean="0"/>
              <a:t>Sharing data</a:t>
            </a:r>
          </a:p>
          <a:p>
            <a:pPr eaLnBrk="1" hangingPunct="1"/>
            <a:r>
              <a:rPr lang="en-US" altLang="en-US" smtClean="0"/>
              <a:t>Event notification</a:t>
            </a:r>
          </a:p>
          <a:p>
            <a:pPr eaLnBrk="1" hangingPunct="1"/>
            <a:r>
              <a:rPr lang="en-US" altLang="en-US" smtClean="0"/>
              <a:t>Process control</a:t>
            </a:r>
          </a:p>
        </p:txBody>
      </p:sp>
      <p:sp>
        <p:nvSpPr>
          <p:cNvPr id="2" name="Title 1"/>
          <p:cNvSpPr>
            <a:spLocks noGrp="1"/>
          </p:cNvSpPr>
          <p:nvPr>
            <p:ph type="title"/>
          </p:nvPr>
        </p:nvSpPr>
        <p:spPr/>
        <p:txBody>
          <a:bodyPr/>
          <a:lstStyle/>
          <a:p>
            <a:r>
              <a:rPr lang="en-US" altLang="en-US" dirty="0"/>
              <a:t>Purposes of IPC</a:t>
            </a:r>
            <a:endParaRPr lang="en-US" dirty="0"/>
          </a:p>
        </p:txBody>
      </p:sp>
    </p:spTree>
    <p:extLst>
      <p:ext uri="{BB962C8B-B14F-4D97-AF65-F5344CB8AC3E}">
        <p14:creationId xmlns:p14="http://schemas.microsoft.com/office/powerpoint/2010/main" val="315853567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43642</TotalTime>
  <Words>1993</Words>
  <Application>Microsoft Office PowerPoint</Application>
  <PresentationFormat>On-screen Show (4:3)</PresentationFormat>
  <Paragraphs>389</Paragraphs>
  <Slides>41</Slides>
  <Notes>6</Notes>
  <HiddenSlides>1</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4" baseType="lpstr">
      <vt:lpstr>Arial</vt:lpstr>
      <vt:lpstr>Arial Unicode MS</vt:lpstr>
      <vt:lpstr>Calibri</vt:lpstr>
      <vt:lpstr>Cambria</vt:lpstr>
      <vt:lpstr>Comic Sans MS</vt:lpstr>
      <vt:lpstr>Courier New</vt:lpstr>
      <vt:lpstr>MT Extra</vt:lpstr>
      <vt:lpstr>Tahoma</vt:lpstr>
      <vt:lpstr>Times</vt:lpstr>
      <vt:lpstr>Times New Roman</vt:lpstr>
      <vt:lpstr>Wingdings</vt:lpstr>
      <vt:lpstr>Office Theme</vt:lpstr>
      <vt:lpstr>SmartDraw</vt:lpstr>
      <vt:lpstr>CS 3281- Operating Systems Inter Process Communication (IPC): Socket</vt:lpstr>
      <vt:lpstr>Announcements</vt:lpstr>
      <vt:lpstr>Inter process communication(IPC)</vt:lpstr>
      <vt:lpstr>Review: Inter Process Communication (IPC)</vt:lpstr>
      <vt:lpstr>Review: Signal Handler: signal() System Call</vt:lpstr>
      <vt:lpstr>Review: Shared Memory</vt:lpstr>
      <vt:lpstr>Review: mamp</vt:lpstr>
      <vt:lpstr>File Descriptors</vt:lpstr>
      <vt:lpstr>Purposes of IPC</vt:lpstr>
      <vt:lpstr>IPC using Sockets</vt:lpstr>
      <vt:lpstr>What are sockets? </vt:lpstr>
      <vt:lpstr> Sockets and ports</vt:lpstr>
      <vt:lpstr>Inter Process Communication</vt:lpstr>
      <vt:lpstr>Review: OS Support for Networking </vt:lpstr>
      <vt:lpstr>The Open Systems Interconnection model</vt:lpstr>
      <vt:lpstr>The Open Systems Interconnection model</vt:lpstr>
      <vt:lpstr>Interaction between layers in OSI</vt:lpstr>
      <vt:lpstr>The Open Systems Interconnection model</vt:lpstr>
      <vt:lpstr>Network Protocol</vt:lpstr>
      <vt:lpstr>Network Protocol</vt:lpstr>
      <vt:lpstr>Port Address</vt:lpstr>
      <vt:lpstr>IP addresses versus port numbers</vt:lpstr>
      <vt:lpstr>Socket Address</vt:lpstr>
      <vt:lpstr>Sockets</vt:lpstr>
      <vt:lpstr>Socket Types</vt:lpstr>
      <vt:lpstr>Datagram Socket: UDP</vt:lpstr>
      <vt:lpstr>Socket Prototype</vt:lpstr>
      <vt:lpstr>Creating a Socket</vt:lpstr>
      <vt:lpstr>Assigning An IP to a Socket</vt:lpstr>
      <vt:lpstr>Bind() Example</vt:lpstr>
      <vt:lpstr>UDP Socket System Calls</vt:lpstr>
      <vt:lpstr>Stream Socket: TCP Socket API</vt:lpstr>
      <vt:lpstr>Stream Socket: TCP Socket API</vt:lpstr>
      <vt:lpstr>TCP Socket System Calls</vt:lpstr>
      <vt:lpstr>Socket Listen to connections (clients)</vt:lpstr>
      <vt:lpstr>Listen() Example</vt:lpstr>
      <vt:lpstr>Accepting Connection on Listening Socket</vt:lpstr>
      <vt:lpstr>accept() Example</vt:lpstr>
      <vt:lpstr>IPv4 Address Conversion</vt:lpstr>
      <vt:lpstr>IPv4 Address Conversion: Example</vt:lpstr>
      <vt:lpstr>Socket System Calls: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3281- Operating Systems</dc:title>
  <dc:creator>Uttam</dc:creator>
  <cp:lastModifiedBy>Ghosh, Uttam</cp:lastModifiedBy>
  <cp:revision>389</cp:revision>
  <dcterms:created xsi:type="dcterms:W3CDTF">2018-08-22T03:25:00Z</dcterms:created>
  <dcterms:modified xsi:type="dcterms:W3CDTF">2018-10-26T18:38:56Z</dcterms:modified>
</cp:coreProperties>
</file>