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41" r:id="rId2"/>
    <p:sldId id="429" r:id="rId3"/>
    <p:sldId id="447" r:id="rId4"/>
    <p:sldId id="446" r:id="rId5"/>
    <p:sldId id="515" r:id="rId6"/>
    <p:sldId id="523" r:id="rId7"/>
    <p:sldId id="505" r:id="rId8"/>
    <p:sldId id="513" r:id="rId9"/>
    <p:sldId id="492" r:id="rId10"/>
    <p:sldId id="462" r:id="rId11"/>
    <p:sldId id="463" r:id="rId12"/>
    <p:sldId id="520" r:id="rId13"/>
    <p:sldId id="493" r:id="rId14"/>
    <p:sldId id="528" r:id="rId15"/>
    <p:sldId id="530" r:id="rId16"/>
    <p:sldId id="531" r:id="rId17"/>
    <p:sldId id="529" r:id="rId18"/>
    <p:sldId id="500" r:id="rId19"/>
    <p:sldId id="506" r:id="rId20"/>
    <p:sldId id="507" r:id="rId21"/>
    <p:sldId id="511" r:id="rId22"/>
    <p:sldId id="512" r:id="rId23"/>
    <p:sldId id="501" r:id="rId24"/>
    <p:sldId id="508" r:id="rId25"/>
    <p:sldId id="510" r:id="rId26"/>
    <p:sldId id="509" r:id="rId27"/>
    <p:sldId id="533" r:id="rId28"/>
    <p:sldId id="443" r:id="rId29"/>
    <p:sldId id="522" r:id="rId30"/>
    <p:sldId id="423" r:id="rId31"/>
    <p:sldId id="534" r:id="rId32"/>
    <p:sldId id="532" r:id="rId33"/>
    <p:sldId id="527" r:id="rId34"/>
    <p:sldId id="51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1201"/>
    <a:srgbClr val="5C2C04"/>
    <a:srgbClr val="FFFF00"/>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8959" autoAdjust="0"/>
  </p:normalViewPr>
  <p:slideViewPr>
    <p:cSldViewPr snapToGrid="0" snapToObjects="1">
      <p:cViewPr varScale="1">
        <p:scale>
          <a:sx n="61" d="100"/>
          <a:sy n="61"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99A2C-EB9D-4522-A30C-D8E2548EEB4D}"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4C31284D-7B27-45E4-AEE9-21F10243A7FD}">
      <dgm:prSet phldrT="[Text]" custT="1"/>
      <dgm:spPr/>
      <dgm:t>
        <a:bodyPr/>
        <a:lstStyle/>
        <a:p>
          <a:r>
            <a:rPr lang="en-US" sz="2400" b="1" dirty="0" smtClean="0">
              <a:latin typeface="Cambria" pitchFamily="18" charset="0"/>
            </a:rPr>
            <a:t>Cryptography</a:t>
          </a:r>
          <a:endParaRPr lang="en-US" sz="2400" b="1" dirty="0">
            <a:latin typeface="Cambria" pitchFamily="18" charset="0"/>
          </a:endParaRPr>
        </a:p>
      </dgm:t>
    </dgm:pt>
    <dgm:pt modelId="{90A9CEEF-6E44-471C-99FF-B75B6EB64884}" type="parTrans" cxnId="{C58D4F87-7048-4AE1-A714-FDE3ACA6B156}">
      <dgm:prSet/>
      <dgm:spPr/>
      <dgm:t>
        <a:bodyPr/>
        <a:lstStyle/>
        <a:p>
          <a:endParaRPr lang="en-US"/>
        </a:p>
      </dgm:t>
    </dgm:pt>
    <dgm:pt modelId="{924D95A3-1313-46F2-BE7A-E0F8646CB511}" type="sibTrans" cxnId="{C58D4F87-7048-4AE1-A714-FDE3ACA6B156}">
      <dgm:prSet/>
      <dgm:spPr/>
      <dgm:t>
        <a:bodyPr/>
        <a:lstStyle/>
        <a:p>
          <a:endParaRPr lang="en-US"/>
        </a:p>
      </dgm:t>
    </dgm:pt>
    <dgm:pt modelId="{BCC005FD-E005-4921-80DC-0078AACC1F72}">
      <dgm:prSet phldrT="[Text]"/>
      <dgm:spPr/>
      <dgm:t>
        <a:bodyPr/>
        <a:lstStyle/>
        <a:p>
          <a:r>
            <a:rPr lang="en-US" b="1" dirty="0" smtClean="0">
              <a:latin typeface="Cambria" pitchFamily="18" charset="0"/>
            </a:rPr>
            <a:t>Symmetric</a:t>
          </a:r>
          <a:endParaRPr lang="en-US" b="1" dirty="0">
            <a:latin typeface="Cambria" pitchFamily="18" charset="0"/>
          </a:endParaRPr>
        </a:p>
      </dgm:t>
    </dgm:pt>
    <dgm:pt modelId="{C948441D-5ED0-448D-948B-3FFBFD06B23C}" type="parTrans" cxnId="{19D553E4-F9A5-4DCF-8B3F-16D2D091C78D}">
      <dgm:prSet/>
      <dgm:spPr/>
      <dgm:t>
        <a:bodyPr/>
        <a:lstStyle/>
        <a:p>
          <a:endParaRPr lang="en-US"/>
        </a:p>
      </dgm:t>
    </dgm:pt>
    <dgm:pt modelId="{766498B0-3BF9-4340-8EEA-EE299CCCA76B}" type="sibTrans" cxnId="{19D553E4-F9A5-4DCF-8B3F-16D2D091C78D}">
      <dgm:prSet/>
      <dgm:spPr/>
      <dgm:t>
        <a:bodyPr/>
        <a:lstStyle/>
        <a:p>
          <a:endParaRPr lang="en-US"/>
        </a:p>
      </dgm:t>
    </dgm:pt>
    <dgm:pt modelId="{6BEE678B-685A-4CF5-96C8-5EC12AE3B987}">
      <dgm:prSet phldrT="[Text]"/>
      <dgm:spPr/>
      <dgm:t>
        <a:bodyPr/>
        <a:lstStyle/>
        <a:p>
          <a:r>
            <a:rPr lang="en-US" b="1" dirty="0" smtClean="0">
              <a:latin typeface="Times New Roman" pitchFamily="18" charset="0"/>
              <a:cs typeface="Times New Roman" pitchFamily="18" charset="0"/>
            </a:rPr>
            <a:t>Asymmetric</a:t>
          </a:r>
          <a:endParaRPr lang="en-US" b="1" dirty="0">
            <a:latin typeface="Times New Roman" pitchFamily="18" charset="0"/>
            <a:cs typeface="Times New Roman" pitchFamily="18" charset="0"/>
          </a:endParaRPr>
        </a:p>
      </dgm:t>
    </dgm:pt>
    <dgm:pt modelId="{182DD772-1E65-4D92-937B-0A88DE6CCA6D}" type="parTrans" cxnId="{FF4179A5-F87E-4B3C-ADFB-465970D1C475}">
      <dgm:prSet/>
      <dgm:spPr/>
      <dgm:t>
        <a:bodyPr/>
        <a:lstStyle/>
        <a:p>
          <a:endParaRPr lang="en-US"/>
        </a:p>
      </dgm:t>
    </dgm:pt>
    <dgm:pt modelId="{CE5448B1-9960-4F06-8915-7B7701F98D20}" type="sibTrans" cxnId="{FF4179A5-F87E-4B3C-ADFB-465970D1C475}">
      <dgm:prSet/>
      <dgm:spPr/>
      <dgm:t>
        <a:bodyPr/>
        <a:lstStyle/>
        <a:p>
          <a:endParaRPr lang="en-US"/>
        </a:p>
      </dgm:t>
    </dgm:pt>
    <dgm:pt modelId="{FD42B9E3-E1E5-4220-8B7B-3F1D6D448C23}" type="pres">
      <dgm:prSet presAssocID="{1C699A2C-EB9D-4522-A30C-D8E2548EEB4D}" presName="hierChild1" presStyleCnt="0">
        <dgm:presLayoutVars>
          <dgm:chPref val="1"/>
          <dgm:dir/>
          <dgm:animOne val="branch"/>
          <dgm:animLvl val="lvl"/>
          <dgm:resizeHandles/>
        </dgm:presLayoutVars>
      </dgm:prSet>
      <dgm:spPr/>
      <dgm:t>
        <a:bodyPr/>
        <a:lstStyle/>
        <a:p>
          <a:endParaRPr lang="en-US"/>
        </a:p>
      </dgm:t>
    </dgm:pt>
    <dgm:pt modelId="{E7900DFF-9D1C-4CBA-A376-555DE1F4DA24}" type="pres">
      <dgm:prSet presAssocID="{4C31284D-7B27-45E4-AEE9-21F10243A7FD}" presName="hierRoot1" presStyleCnt="0"/>
      <dgm:spPr/>
    </dgm:pt>
    <dgm:pt modelId="{77165AD5-0910-4874-A3A5-B97550DB6202}" type="pres">
      <dgm:prSet presAssocID="{4C31284D-7B27-45E4-AEE9-21F10243A7FD}" presName="composite" presStyleCnt="0"/>
      <dgm:spPr/>
    </dgm:pt>
    <dgm:pt modelId="{1F64D999-51A3-4A2A-A473-465F89577067}" type="pres">
      <dgm:prSet presAssocID="{4C31284D-7B27-45E4-AEE9-21F10243A7FD}" presName="background" presStyleLbl="node0" presStyleIdx="0" presStyleCnt="1"/>
      <dgm:spPr/>
    </dgm:pt>
    <dgm:pt modelId="{D7ACA0BE-440A-4747-A813-C62C1538260D}" type="pres">
      <dgm:prSet presAssocID="{4C31284D-7B27-45E4-AEE9-21F10243A7FD}" presName="text" presStyleLbl="fgAcc0" presStyleIdx="0" presStyleCnt="1" custScaleY="48867" custLinFactNeighborX="-5164" custLinFactNeighborY="-33492">
        <dgm:presLayoutVars>
          <dgm:chPref val="3"/>
        </dgm:presLayoutVars>
      </dgm:prSet>
      <dgm:spPr/>
      <dgm:t>
        <a:bodyPr/>
        <a:lstStyle/>
        <a:p>
          <a:endParaRPr lang="en-US"/>
        </a:p>
      </dgm:t>
    </dgm:pt>
    <dgm:pt modelId="{B7109467-31B0-4BD2-B7F9-86D0249641BD}" type="pres">
      <dgm:prSet presAssocID="{4C31284D-7B27-45E4-AEE9-21F10243A7FD}" presName="hierChild2" presStyleCnt="0"/>
      <dgm:spPr/>
    </dgm:pt>
    <dgm:pt modelId="{B1016B22-8C2A-4C78-841F-DE48DB95B137}" type="pres">
      <dgm:prSet presAssocID="{C948441D-5ED0-448D-948B-3FFBFD06B23C}" presName="Name10" presStyleLbl="parChTrans1D2" presStyleIdx="0" presStyleCnt="2"/>
      <dgm:spPr/>
      <dgm:t>
        <a:bodyPr/>
        <a:lstStyle/>
        <a:p>
          <a:endParaRPr lang="en-US"/>
        </a:p>
      </dgm:t>
    </dgm:pt>
    <dgm:pt modelId="{69FA5D44-588A-4717-9E09-FC7B837C63CF}" type="pres">
      <dgm:prSet presAssocID="{BCC005FD-E005-4921-80DC-0078AACC1F72}" presName="hierRoot2" presStyleCnt="0"/>
      <dgm:spPr/>
    </dgm:pt>
    <dgm:pt modelId="{B4D89A73-FDF9-4A19-8C01-D7AF760F8A4E}" type="pres">
      <dgm:prSet presAssocID="{BCC005FD-E005-4921-80DC-0078AACC1F72}" presName="composite2" presStyleCnt="0"/>
      <dgm:spPr/>
    </dgm:pt>
    <dgm:pt modelId="{DDE18DDC-1384-419A-AAA5-EE9C167ADD73}" type="pres">
      <dgm:prSet presAssocID="{BCC005FD-E005-4921-80DC-0078AACC1F72}" presName="background2" presStyleLbl="node2" presStyleIdx="0" presStyleCnt="2"/>
      <dgm:spPr/>
    </dgm:pt>
    <dgm:pt modelId="{367BB089-BF05-432D-AEFA-69EED805CF4B}" type="pres">
      <dgm:prSet presAssocID="{BCC005FD-E005-4921-80DC-0078AACC1F72}" presName="text2" presStyleLbl="fgAcc2" presStyleIdx="0" presStyleCnt="2" custScaleY="41296" custLinFactNeighborX="893" custLinFactNeighborY="22554">
        <dgm:presLayoutVars>
          <dgm:chPref val="3"/>
        </dgm:presLayoutVars>
      </dgm:prSet>
      <dgm:spPr/>
      <dgm:t>
        <a:bodyPr/>
        <a:lstStyle/>
        <a:p>
          <a:endParaRPr lang="en-US"/>
        </a:p>
      </dgm:t>
    </dgm:pt>
    <dgm:pt modelId="{4C8C2819-4C37-409F-8F6C-579DB4835275}" type="pres">
      <dgm:prSet presAssocID="{BCC005FD-E005-4921-80DC-0078AACC1F72}" presName="hierChild3" presStyleCnt="0"/>
      <dgm:spPr/>
    </dgm:pt>
    <dgm:pt modelId="{954C64D8-6C65-4AD5-AD6E-44E1E47585E4}" type="pres">
      <dgm:prSet presAssocID="{182DD772-1E65-4D92-937B-0A88DE6CCA6D}" presName="Name10" presStyleLbl="parChTrans1D2" presStyleIdx="1" presStyleCnt="2"/>
      <dgm:spPr/>
      <dgm:t>
        <a:bodyPr/>
        <a:lstStyle/>
        <a:p>
          <a:endParaRPr lang="en-US"/>
        </a:p>
      </dgm:t>
    </dgm:pt>
    <dgm:pt modelId="{3B441DE5-550D-4029-8C06-2018313DEAA1}" type="pres">
      <dgm:prSet presAssocID="{6BEE678B-685A-4CF5-96C8-5EC12AE3B987}" presName="hierRoot2" presStyleCnt="0"/>
      <dgm:spPr/>
    </dgm:pt>
    <dgm:pt modelId="{DCD66BAD-B449-4C98-87B8-475B31D9D673}" type="pres">
      <dgm:prSet presAssocID="{6BEE678B-685A-4CF5-96C8-5EC12AE3B987}" presName="composite2" presStyleCnt="0"/>
      <dgm:spPr/>
    </dgm:pt>
    <dgm:pt modelId="{178BC4CB-0C82-4657-AA5A-643778DE369F}" type="pres">
      <dgm:prSet presAssocID="{6BEE678B-685A-4CF5-96C8-5EC12AE3B987}" presName="background2" presStyleLbl="node2" presStyleIdx="1" presStyleCnt="2"/>
      <dgm:spPr/>
    </dgm:pt>
    <dgm:pt modelId="{2879A0B6-8B24-4B60-BFB7-0772EFF99584}" type="pres">
      <dgm:prSet presAssocID="{6BEE678B-685A-4CF5-96C8-5EC12AE3B987}" presName="text2" presStyleLbl="fgAcc2" presStyleIdx="1" presStyleCnt="2" custScaleY="51320" custLinFactNeighborX="28" custLinFactNeighborY="22554">
        <dgm:presLayoutVars>
          <dgm:chPref val="3"/>
        </dgm:presLayoutVars>
      </dgm:prSet>
      <dgm:spPr/>
      <dgm:t>
        <a:bodyPr/>
        <a:lstStyle/>
        <a:p>
          <a:endParaRPr lang="en-US"/>
        </a:p>
      </dgm:t>
    </dgm:pt>
    <dgm:pt modelId="{AE3EB822-37BE-4641-8CE5-BB6D0941EC1B}" type="pres">
      <dgm:prSet presAssocID="{6BEE678B-685A-4CF5-96C8-5EC12AE3B987}" presName="hierChild3" presStyleCnt="0"/>
      <dgm:spPr/>
    </dgm:pt>
  </dgm:ptLst>
  <dgm:cxnLst>
    <dgm:cxn modelId="{BE063B11-58E9-47F8-851A-94F615E06B6B}" type="presOf" srcId="{1C699A2C-EB9D-4522-A30C-D8E2548EEB4D}" destId="{FD42B9E3-E1E5-4220-8B7B-3F1D6D448C23}" srcOrd="0" destOrd="0" presId="urn:microsoft.com/office/officeart/2005/8/layout/hierarchy1"/>
    <dgm:cxn modelId="{33C1DE47-7898-4712-A798-0D3B4320A4E5}" type="presOf" srcId="{C948441D-5ED0-448D-948B-3FFBFD06B23C}" destId="{B1016B22-8C2A-4C78-841F-DE48DB95B137}" srcOrd="0" destOrd="0" presId="urn:microsoft.com/office/officeart/2005/8/layout/hierarchy1"/>
    <dgm:cxn modelId="{FF4179A5-F87E-4B3C-ADFB-465970D1C475}" srcId="{4C31284D-7B27-45E4-AEE9-21F10243A7FD}" destId="{6BEE678B-685A-4CF5-96C8-5EC12AE3B987}" srcOrd="1" destOrd="0" parTransId="{182DD772-1E65-4D92-937B-0A88DE6CCA6D}" sibTransId="{CE5448B1-9960-4F06-8915-7B7701F98D20}"/>
    <dgm:cxn modelId="{24F8E8A3-5BCA-47B2-A059-6E87560FCB7F}" type="presOf" srcId="{BCC005FD-E005-4921-80DC-0078AACC1F72}" destId="{367BB089-BF05-432D-AEFA-69EED805CF4B}" srcOrd="0" destOrd="0" presId="urn:microsoft.com/office/officeart/2005/8/layout/hierarchy1"/>
    <dgm:cxn modelId="{0A163307-612D-4E72-8D16-19047343BF91}" type="presOf" srcId="{6BEE678B-685A-4CF5-96C8-5EC12AE3B987}" destId="{2879A0B6-8B24-4B60-BFB7-0772EFF99584}" srcOrd="0" destOrd="0" presId="urn:microsoft.com/office/officeart/2005/8/layout/hierarchy1"/>
    <dgm:cxn modelId="{A67A9561-E39B-498F-8351-56DA91339EDB}" type="presOf" srcId="{182DD772-1E65-4D92-937B-0A88DE6CCA6D}" destId="{954C64D8-6C65-4AD5-AD6E-44E1E47585E4}" srcOrd="0" destOrd="0" presId="urn:microsoft.com/office/officeart/2005/8/layout/hierarchy1"/>
    <dgm:cxn modelId="{19D553E4-F9A5-4DCF-8B3F-16D2D091C78D}" srcId="{4C31284D-7B27-45E4-AEE9-21F10243A7FD}" destId="{BCC005FD-E005-4921-80DC-0078AACC1F72}" srcOrd="0" destOrd="0" parTransId="{C948441D-5ED0-448D-948B-3FFBFD06B23C}" sibTransId="{766498B0-3BF9-4340-8EEA-EE299CCCA76B}"/>
    <dgm:cxn modelId="{EB2DE40C-A178-404F-9E6B-F31BD72045B3}" type="presOf" srcId="{4C31284D-7B27-45E4-AEE9-21F10243A7FD}" destId="{D7ACA0BE-440A-4747-A813-C62C1538260D}" srcOrd="0" destOrd="0" presId="urn:microsoft.com/office/officeart/2005/8/layout/hierarchy1"/>
    <dgm:cxn modelId="{C58D4F87-7048-4AE1-A714-FDE3ACA6B156}" srcId="{1C699A2C-EB9D-4522-A30C-D8E2548EEB4D}" destId="{4C31284D-7B27-45E4-AEE9-21F10243A7FD}" srcOrd="0" destOrd="0" parTransId="{90A9CEEF-6E44-471C-99FF-B75B6EB64884}" sibTransId="{924D95A3-1313-46F2-BE7A-E0F8646CB511}"/>
    <dgm:cxn modelId="{18F8AE7A-501C-4C32-8C8B-DBC0FC4815B9}" type="presParOf" srcId="{FD42B9E3-E1E5-4220-8B7B-3F1D6D448C23}" destId="{E7900DFF-9D1C-4CBA-A376-555DE1F4DA24}" srcOrd="0" destOrd="0" presId="urn:microsoft.com/office/officeart/2005/8/layout/hierarchy1"/>
    <dgm:cxn modelId="{CB464418-4F76-4D62-8065-25AAA372F242}" type="presParOf" srcId="{E7900DFF-9D1C-4CBA-A376-555DE1F4DA24}" destId="{77165AD5-0910-4874-A3A5-B97550DB6202}" srcOrd="0" destOrd="0" presId="urn:microsoft.com/office/officeart/2005/8/layout/hierarchy1"/>
    <dgm:cxn modelId="{9E548C7C-57CC-4BFB-805C-C14FEF291D9D}" type="presParOf" srcId="{77165AD5-0910-4874-A3A5-B97550DB6202}" destId="{1F64D999-51A3-4A2A-A473-465F89577067}" srcOrd="0" destOrd="0" presId="urn:microsoft.com/office/officeart/2005/8/layout/hierarchy1"/>
    <dgm:cxn modelId="{1D26E816-E9BC-4BE9-9E9B-861311D6E3F0}" type="presParOf" srcId="{77165AD5-0910-4874-A3A5-B97550DB6202}" destId="{D7ACA0BE-440A-4747-A813-C62C1538260D}" srcOrd="1" destOrd="0" presId="urn:microsoft.com/office/officeart/2005/8/layout/hierarchy1"/>
    <dgm:cxn modelId="{FAFF206D-1562-4C82-8ED3-0E33E22E1071}" type="presParOf" srcId="{E7900DFF-9D1C-4CBA-A376-555DE1F4DA24}" destId="{B7109467-31B0-4BD2-B7F9-86D0249641BD}" srcOrd="1" destOrd="0" presId="urn:microsoft.com/office/officeart/2005/8/layout/hierarchy1"/>
    <dgm:cxn modelId="{E5564689-FA83-4875-AC13-FA66F06EA48F}" type="presParOf" srcId="{B7109467-31B0-4BD2-B7F9-86D0249641BD}" destId="{B1016B22-8C2A-4C78-841F-DE48DB95B137}" srcOrd="0" destOrd="0" presId="urn:microsoft.com/office/officeart/2005/8/layout/hierarchy1"/>
    <dgm:cxn modelId="{60B7B5CD-3DD5-45DF-81F4-618DB7D2EAC0}" type="presParOf" srcId="{B7109467-31B0-4BD2-B7F9-86D0249641BD}" destId="{69FA5D44-588A-4717-9E09-FC7B837C63CF}" srcOrd="1" destOrd="0" presId="urn:microsoft.com/office/officeart/2005/8/layout/hierarchy1"/>
    <dgm:cxn modelId="{67014FA8-9121-47FF-9793-3CA034CDD2E2}" type="presParOf" srcId="{69FA5D44-588A-4717-9E09-FC7B837C63CF}" destId="{B4D89A73-FDF9-4A19-8C01-D7AF760F8A4E}" srcOrd="0" destOrd="0" presId="urn:microsoft.com/office/officeart/2005/8/layout/hierarchy1"/>
    <dgm:cxn modelId="{1B0B645A-2FA3-41F8-A5A4-A466602F7801}" type="presParOf" srcId="{B4D89A73-FDF9-4A19-8C01-D7AF760F8A4E}" destId="{DDE18DDC-1384-419A-AAA5-EE9C167ADD73}" srcOrd="0" destOrd="0" presId="urn:microsoft.com/office/officeart/2005/8/layout/hierarchy1"/>
    <dgm:cxn modelId="{81B94FE7-63B1-4234-8371-37406522CD8F}" type="presParOf" srcId="{B4D89A73-FDF9-4A19-8C01-D7AF760F8A4E}" destId="{367BB089-BF05-432D-AEFA-69EED805CF4B}" srcOrd="1" destOrd="0" presId="urn:microsoft.com/office/officeart/2005/8/layout/hierarchy1"/>
    <dgm:cxn modelId="{1E8F160F-609E-4A51-965F-BA0051AA3413}" type="presParOf" srcId="{69FA5D44-588A-4717-9E09-FC7B837C63CF}" destId="{4C8C2819-4C37-409F-8F6C-579DB4835275}" srcOrd="1" destOrd="0" presId="urn:microsoft.com/office/officeart/2005/8/layout/hierarchy1"/>
    <dgm:cxn modelId="{FF230BC1-727E-410A-B8C1-2F281BD4CC80}" type="presParOf" srcId="{B7109467-31B0-4BD2-B7F9-86D0249641BD}" destId="{954C64D8-6C65-4AD5-AD6E-44E1E47585E4}" srcOrd="2" destOrd="0" presId="urn:microsoft.com/office/officeart/2005/8/layout/hierarchy1"/>
    <dgm:cxn modelId="{2AEE4376-AA9C-4ED8-8889-486771731844}" type="presParOf" srcId="{B7109467-31B0-4BD2-B7F9-86D0249641BD}" destId="{3B441DE5-550D-4029-8C06-2018313DEAA1}" srcOrd="3" destOrd="0" presId="urn:microsoft.com/office/officeart/2005/8/layout/hierarchy1"/>
    <dgm:cxn modelId="{CC0A70E1-8D3D-41E4-BCAC-C40532C217E2}" type="presParOf" srcId="{3B441DE5-550D-4029-8C06-2018313DEAA1}" destId="{DCD66BAD-B449-4C98-87B8-475B31D9D673}" srcOrd="0" destOrd="0" presId="urn:microsoft.com/office/officeart/2005/8/layout/hierarchy1"/>
    <dgm:cxn modelId="{EB39E1EA-7E74-4A20-8952-F5BADCB8C3D2}" type="presParOf" srcId="{DCD66BAD-B449-4C98-87B8-475B31D9D673}" destId="{178BC4CB-0C82-4657-AA5A-643778DE369F}" srcOrd="0" destOrd="0" presId="urn:microsoft.com/office/officeart/2005/8/layout/hierarchy1"/>
    <dgm:cxn modelId="{A867CCEA-2378-4909-A351-F2BA604CC304}" type="presParOf" srcId="{DCD66BAD-B449-4C98-87B8-475B31D9D673}" destId="{2879A0B6-8B24-4B60-BFB7-0772EFF99584}" srcOrd="1" destOrd="0" presId="urn:microsoft.com/office/officeart/2005/8/layout/hierarchy1"/>
    <dgm:cxn modelId="{4CFCBB35-B215-4222-BED4-18A5337ECF0D}" type="presParOf" srcId="{3B441DE5-550D-4029-8C06-2018313DEAA1}" destId="{AE3EB822-37BE-4641-8CE5-BB6D0941EC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079AB-A49A-439A-A644-69D3854BAB76}"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83904B27-1287-4141-BDD0-9F0B6FC7D556}">
      <dgm:prSet phldrT="[Text]"/>
      <dgm:spPr/>
      <dgm:t>
        <a:bodyPr/>
        <a:lstStyle/>
        <a:p>
          <a:r>
            <a:rPr lang="en-US" b="1" dirty="0" smtClean="0">
              <a:latin typeface="Cambria" pitchFamily="18" charset="0"/>
            </a:rPr>
            <a:t>Traditional Ciphers</a:t>
          </a:r>
          <a:endParaRPr lang="en-US" b="1" dirty="0">
            <a:latin typeface="Cambria" pitchFamily="18" charset="0"/>
          </a:endParaRPr>
        </a:p>
      </dgm:t>
    </dgm:pt>
    <dgm:pt modelId="{BEB47B96-EC86-46DB-A905-21054F9233FC}" type="parTrans" cxnId="{F3D41769-C6DA-4BD4-87D4-B901A24C635C}">
      <dgm:prSet/>
      <dgm:spPr/>
      <dgm:t>
        <a:bodyPr/>
        <a:lstStyle/>
        <a:p>
          <a:endParaRPr lang="en-US" b="1">
            <a:latin typeface="Cambria" pitchFamily="18" charset="0"/>
          </a:endParaRPr>
        </a:p>
      </dgm:t>
    </dgm:pt>
    <dgm:pt modelId="{63307484-12CC-4E15-8C3A-FAA0775BE26B}" type="sibTrans" cxnId="{F3D41769-C6DA-4BD4-87D4-B901A24C635C}">
      <dgm:prSet/>
      <dgm:spPr/>
      <dgm:t>
        <a:bodyPr/>
        <a:lstStyle/>
        <a:p>
          <a:endParaRPr lang="en-US" b="1">
            <a:latin typeface="Cambria" pitchFamily="18" charset="0"/>
          </a:endParaRPr>
        </a:p>
      </dgm:t>
    </dgm:pt>
    <dgm:pt modelId="{4811B24A-D448-4867-8068-658360084CB4}">
      <dgm:prSet phldrT="[Text]"/>
      <dgm:spPr/>
      <dgm:t>
        <a:bodyPr/>
        <a:lstStyle/>
        <a:p>
          <a:r>
            <a:rPr lang="en-US" b="1" dirty="0" smtClean="0">
              <a:latin typeface="Cambria" pitchFamily="18" charset="0"/>
            </a:rPr>
            <a:t>Substitution Ciphers</a:t>
          </a:r>
          <a:endParaRPr lang="en-US" b="1" dirty="0">
            <a:latin typeface="Cambria" pitchFamily="18" charset="0"/>
          </a:endParaRPr>
        </a:p>
      </dgm:t>
    </dgm:pt>
    <dgm:pt modelId="{721C24C2-D799-48FD-AD26-4C508E5F5FC6}" type="parTrans" cxnId="{908DEFEA-5B0B-4681-8EF6-CF26D5F4A364}">
      <dgm:prSet/>
      <dgm:spPr/>
      <dgm:t>
        <a:bodyPr/>
        <a:lstStyle/>
        <a:p>
          <a:endParaRPr lang="en-US" b="1">
            <a:latin typeface="Cambria" pitchFamily="18" charset="0"/>
          </a:endParaRPr>
        </a:p>
      </dgm:t>
    </dgm:pt>
    <dgm:pt modelId="{B8CE5BDF-0CAC-4E44-A1B4-96A14EE72263}" type="sibTrans" cxnId="{908DEFEA-5B0B-4681-8EF6-CF26D5F4A364}">
      <dgm:prSet/>
      <dgm:spPr/>
      <dgm:t>
        <a:bodyPr/>
        <a:lstStyle/>
        <a:p>
          <a:endParaRPr lang="en-US" b="1">
            <a:latin typeface="Cambria" pitchFamily="18" charset="0"/>
          </a:endParaRPr>
        </a:p>
      </dgm:t>
    </dgm:pt>
    <dgm:pt modelId="{26B1E085-C0CB-4105-A69D-D06153DC19C2}">
      <dgm:prSet phldrT="[Text]"/>
      <dgm:spPr/>
      <dgm:t>
        <a:bodyPr/>
        <a:lstStyle/>
        <a:p>
          <a:r>
            <a:rPr lang="en-US" b="1" dirty="0" smtClean="0">
              <a:latin typeface="Cambria" pitchFamily="18" charset="0"/>
            </a:rPr>
            <a:t>Monoalphabetic</a:t>
          </a:r>
          <a:endParaRPr lang="en-US" b="1" dirty="0">
            <a:latin typeface="Cambria" pitchFamily="18" charset="0"/>
          </a:endParaRPr>
        </a:p>
      </dgm:t>
    </dgm:pt>
    <dgm:pt modelId="{B8CD9A51-2454-4D6D-839F-C363D1F4D704}" type="parTrans" cxnId="{F582A50A-59C4-409F-B70C-15CD654E2340}">
      <dgm:prSet/>
      <dgm:spPr/>
      <dgm:t>
        <a:bodyPr/>
        <a:lstStyle/>
        <a:p>
          <a:endParaRPr lang="en-US" b="1">
            <a:latin typeface="Cambria" pitchFamily="18" charset="0"/>
          </a:endParaRPr>
        </a:p>
      </dgm:t>
    </dgm:pt>
    <dgm:pt modelId="{202AC5A4-097B-40DA-939D-DAC6C4ECE4F8}" type="sibTrans" cxnId="{F582A50A-59C4-409F-B70C-15CD654E2340}">
      <dgm:prSet/>
      <dgm:spPr/>
      <dgm:t>
        <a:bodyPr/>
        <a:lstStyle/>
        <a:p>
          <a:endParaRPr lang="en-US" b="1">
            <a:latin typeface="Cambria" pitchFamily="18" charset="0"/>
          </a:endParaRPr>
        </a:p>
      </dgm:t>
    </dgm:pt>
    <dgm:pt modelId="{E2B1AF18-9CA8-4D20-B98C-4141B0A0E3AF}">
      <dgm:prSet phldrT="[Text]"/>
      <dgm:spPr/>
      <dgm:t>
        <a:bodyPr/>
        <a:lstStyle/>
        <a:p>
          <a:r>
            <a:rPr lang="en-US" b="1" dirty="0" smtClean="0">
              <a:latin typeface="Cambria" pitchFamily="18" charset="0"/>
            </a:rPr>
            <a:t>Polyalphabetic</a:t>
          </a:r>
          <a:endParaRPr lang="en-US" b="1" dirty="0">
            <a:latin typeface="Cambria" pitchFamily="18" charset="0"/>
          </a:endParaRPr>
        </a:p>
      </dgm:t>
    </dgm:pt>
    <dgm:pt modelId="{DD362240-FFC5-4C76-B923-87F8318719ED}" type="parTrans" cxnId="{3826AA14-814D-4E5D-92F6-F4F8CDC971B1}">
      <dgm:prSet/>
      <dgm:spPr/>
      <dgm:t>
        <a:bodyPr/>
        <a:lstStyle/>
        <a:p>
          <a:endParaRPr lang="en-US" b="1">
            <a:latin typeface="Cambria" pitchFamily="18" charset="0"/>
          </a:endParaRPr>
        </a:p>
      </dgm:t>
    </dgm:pt>
    <dgm:pt modelId="{7143226E-D5B6-4380-BE92-62FF20EE68C8}" type="sibTrans" cxnId="{3826AA14-814D-4E5D-92F6-F4F8CDC971B1}">
      <dgm:prSet/>
      <dgm:spPr/>
      <dgm:t>
        <a:bodyPr/>
        <a:lstStyle/>
        <a:p>
          <a:endParaRPr lang="en-US" b="1">
            <a:latin typeface="Cambria" pitchFamily="18" charset="0"/>
          </a:endParaRPr>
        </a:p>
      </dgm:t>
    </dgm:pt>
    <dgm:pt modelId="{AFFDDA59-7E39-41A3-AAA6-1FA4FC279FDB}">
      <dgm:prSet phldrT="[Text]"/>
      <dgm:spPr/>
      <dgm:t>
        <a:bodyPr/>
        <a:lstStyle/>
        <a:p>
          <a:r>
            <a:rPr lang="en-US" b="1" dirty="0" smtClean="0">
              <a:latin typeface="Cambria" pitchFamily="18" charset="0"/>
            </a:rPr>
            <a:t>Transposition Ciphers</a:t>
          </a:r>
          <a:endParaRPr lang="en-US" b="1" dirty="0">
            <a:latin typeface="Cambria" pitchFamily="18" charset="0"/>
          </a:endParaRPr>
        </a:p>
      </dgm:t>
    </dgm:pt>
    <dgm:pt modelId="{5E00E8B0-EBE8-43F6-BFD7-A830394919D1}" type="parTrans" cxnId="{BD0E4C62-F435-414E-805C-4BAA6AE2CCFF}">
      <dgm:prSet/>
      <dgm:spPr/>
      <dgm:t>
        <a:bodyPr/>
        <a:lstStyle/>
        <a:p>
          <a:endParaRPr lang="en-US" b="1">
            <a:latin typeface="Cambria" pitchFamily="18" charset="0"/>
          </a:endParaRPr>
        </a:p>
      </dgm:t>
    </dgm:pt>
    <dgm:pt modelId="{BE114E5B-4DB6-44FA-B3DE-90AA580BDF72}" type="sibTrans" cxnId="{BD0E4C62-F435-414E-805C-4BAA6AE2CCFF}">
      <dgm:prSet/>
      <dgm:spPr/>
      <dgm:t>
        <a:bodyPr/>
        <a:lstStyle/>
        <a:p>
          <a:endParaRPr lang="en-US" b="1">
            <a:latin typeface="Cambria" pitchFamily="18" charset="0"/>
          </a:endParaRPr>
        </a:p>
      </dgm:t>
    </dgm:pt>
    <dgm:pt modelId="{D9C9A19F-1785-4CFC-A46A-91266A6EE4D3}" type="pres">
      <dgm:prSet presAssocID="{BBC079AB-A49A-439A-A644-69D3854BAB76}" presName="hierChild1" presStyleCnt="0">
        <dgm:presLayoutVars>
          <dgm:chPref val="1"/>
          <dgm:dir/>
          <dgm:animOne val="branch"/>
          <dgm:animLvl val="lvl"/>
          <dgm:resizeHandles/>
        </dgm:presLayoutVars>
      </dgm:prSet>
      <dgm:spPr/>
      <dgm:t>
        <a:bodyPr/>
        <a:lstStyle/>
        <a:p>
          <a:endParaRPr lang="en-US"/>
        </a:p>
      </dgm:t>
    </dgm:pt>
    <dgm:pt modelId="{B335509C-6969-404D-A798-3E23FF0B1E0D}" type="pres">
      <dgm:prSet presAssocID="{83904B27-1287-4141-BDD0-9F0B6FC7D556}" presName="hierRoot1" presStyleCnt="0"/>
      <dgm:spPr/>
    </dgm:pt>
    <dgm:pt modelId="{EA306900-6237-47D2-A78C-08BD5692EEF0}" type="pres">
      <dgm:prSet presAssocID="{83904B27-1287-4141-BDD0-9F0B6FC7D556}" presName="composite" presStyleCnt="0"/>
      <dgm:spPr/>
    </dgm:pt>
    <dgm:pt modelId="{E5D024EA-8021-420E-BBA0-1F1E3956A427}" type="pres">
      <dgm:prSet presAssocID="{83904B27-1287-4141-BDD0-9F0B6FC7D556}" presName="background" presStyleLbl="node0" presStyleIdx="0" presStyleCnt="1"/>
      <dgm:spPr/>
    </dgm:pt>
    <dgm:pt modelId="{8D6DEB88-06C2-4BD1-AFA6-3EC7E17E2E52}" type="pres">
      <dgm:prSet presAssocID="{83904B27-1287-4141-BDD0-9F0B6FC7D556}" presName="text" presStyleLbl="fgAcc0" presStyleIdx="0" presStyleCnt="1">
        <dgm:presLayoutVars>
          <dgm:chPref val="3"/>
        </dgm:presLayoutVars>
      </dgm:prSet>
      <dgm:spPr/>
      <dgm:t>
        <a:bodyPr/>
        <a:lstStyle/>
        <a:p>
          <a:endParaRPr lang="en-US"/>
        </a:p>
      </dgm:t>
    </dgm:pt>
    <dgm:pt modelId="{BBDB5EF5-D42B-43FF-A99E-A2E296ACF93D}" type="pres">
      <dgm:prSet presAssocID="{83904B27-1287-4141-BDD0-9F0B6FC7D556}" presName="hierChild2" presStyleCnt="0"/>
      <dgm:spPr/>
    </dgm:pt>
    <dgm:pt modelId="{B0AD3498-AA24-4581-827B-4E1B86ED2A50}" type="pres">
      <dgm:prSet presAssocID="{721C24C2-D799-48FD-AD26-4C508E5F5FC6}" presName="Name10" presStyleLbl="parChTrans1D2" presStyleIdx="0" presStyleCnt="2"/>
      <dgm:spPr/>
      <dgm:t>
        <a:bodyPr/>
        <a:lstStyle/>
        <a:p>
          <a:endParaRPr lang="en-US"/>
        </a:p>
      </dgm:t>
    </dgm:pt>
    <dgm:pt modelId="{1DE69428-C2A3-4E91-81B5-CFB533104842}" type="pres">
      <dgm:prSet presAssocID="{4811B24A-D448-4867-8068-658360084CB4}" presName="hierRoot2" presStyleCnt="0"/>
      <dgm:spPr/>
    </dgm:pt>
    <dgm:pt modelId="{A60C3991-F92E-45D6-A446-80F89841F1FA}" type="pres">
      <dgm:prSet presAssocID="{4811B24A-D448-4867-8068-658360084CB4}" presName="composite2" presStyleCnt="0"/>
      <dgm:spPr/>
    </dgm:pt>
    <dgm:pt modelId="{C72EE632-4CB4-484E-82CE-E801EC92A3E8}" type="pres">
      <dgm:prSet presAssocID="{4811B24A-D448-4867-8068-658360084CB4}" presName="background2" presStyleLbl="node2" presStyleIdx="0" presStyleCnt="2"/>
      <dgm:spPr/>
    </dgm:pt>
    <dgm:pt modelId="{30F55B31-36E5-4B25-9FE6-B7D1EC3E7521}" type="pres">
      <dgm:prSet presAssocID="{4811B24A-D448-4867-8068-658360084CB4}" presName="text2" presStyleLbl="fgAcc2" presStyleIdx="0" presStyleCnt="2">
        <dgm:presLayoutVars>
          <dgm:chPref val="3"/>
        </dgm:presLayoutVars>
      </dgm:prSet>
      <dgm:spPr/>
      <dgm:t>
        <a:bodyPr/>
        <a:lstStyle/>
        <a:p>
          <a:endParaRPr lang="en-US"/>
        </a:p>
      </dgm:t>
    </dgm:pt>
    <dgm:pt modelId="{CF074689-197F-44E6-94DA-4C552A122CC2}" type="pres">
      <dgm:prSet presAssocID="{4811B24A-D448-4867-8068-658360084CB4}" presName="hierChild3" presStyleCnt="0"/>
      <dgm:spPr/>
    </dgm:pt>
    <dgm:pt modelId="{9EA5110D-D2E3-454D-BD07-536681CC9D4A}" type="pres">
      <dgm:prSet presAssocID="{B8CD9A51-2454-4D6D-839F-C363D1F4D704}" presName="Name17" presStyleLbl="parChTrans1D3" presStyleIdx="0" presStyleCnt="2"/>
      <dgm:spPr/>
      <dgm:t>
        <a:bodyPr/>
        <a:lstStyle/>
        <a:p>
          <a:endParaRPr lang="en-US"/>
        </a:p>
      </dgm:t>
    </dgm:pt>
    <dgm:pt modelId="{CAA3324F-4414-41E4-8937-645D97978015}" type="pres">
      <dgm:prSet presAssocID="{26B1E085-C0CB-4105-A69D-D06153DC19C2}" presName="hierRoot3" presStyleCnt="0"/>
      <dgm:spPr/>
    </dgm:pt>
    <dgm:pt modelId="{4360315E-E4A8-4ECD-A00C-5F2F3BB5BA8F}" type="pres">
      <dgm:prSet presAssocID="{26B1E085-C0CB-4105-A69D-D06153DC19C2}" presName="composite3" presStyleCnt="0"/>
      <dgm:spPr/>
    </dgm:pt>
    <dgm:pt modelId="{D995C8ED-6C6B-4D2F-8E75-0B217B4543BB}" type="pres">
      <dgm:prSet presAssocID="{26B1E085-C0CB-4105-A69D-D06153DC19C2}" presName="background3" presStyleLbl="node3" presStyleIdx="0" presStyleCnt="2"/>
      <dgm:spPr/>
    </dgm:pt>
    <dgm:pt modelId="{C417F83A-C64D-4762-A125-2E996CE95132}" type="pres">
      <dgm:prSet presAssocID="{26B1E085-C0CB-4105-A69D-D06153DC19C2}" presName="text3" presStyleLbl="fgAcc3" presStyleIdx="0" presStyleCnt="2">
        <dgm:presLayoutVars>
          <dgm:chPref val="3"/>
        </dgm:presLayoutVars>
      </dgm:prSet>
      <dgm:spPr/>
      <dgm:t>
        <a:bodyPr/>
        <a:lstStyle/>
        <a:p>
          <a:endParaRPr lang="en-US"/>
        </a:p>
      </dgm:t>
    </dgm:pt>
    <dgm:pt modelId="{CA1B5DAD-6C1D-4324-A611-565AE2D4E5BC}" type="pres">
      <dgm:prSet presAssocID="{26B1E085-C0CB-4105-A69D-D06153DC19C2}" presName="hierChild4" presStyleCnt="0"/>
      <dgm:spPr/>
    </dgm:pt>
    <dgm:pt modelId="{C244CDFD-82C1-49D0-AF90-89EBB3595CB3}" type="pres">
      <dgm:prSet presAssocID="{DD362240-FFC5-4C76-B923-87F8318719ED}" presName="Name17" presStyleLbl="parChTrans1D3" presStyleIdx="1" presStyleCnt="2"/>
      <dgm:spPr/>
      <dgm:t>
        <a:bodyPr/>
        <a:lstStyle/>
        <a:p>
          <a:endParaRPr lang="en-US"/>
        </a:p>
      </dgm:t>
    </dgm:pt>
    <dgm:pt modelId="{F52949D0-1553-4C11-A83C-DD999BE12FB4}" type="pres">
      <dgm:prSet presAssocID="{E2B1AF18-9CA8-4D20-B98C-4141B0A0E3AF}" presName="hierRoot3" presStyleCnt="0"/>
      <dgm:spPr/>
    </dgm:pt>
    <dgm:pt modelId="{DBFDE325-786C-4977-B369-9AACD6BC1817}" type="pres">
      <dgm:prSet presAssocID="{E2B1AF18-9CA8-4D20-B98C-4141B0A0E3AF}" presName="composite3" presStyleCnt="0"/>
      <dgm:spPr/>
    </dgm:pt>
    <dgm:pt modelId="{0C8282C1-C61B-4F42-992D-1F30E32405D4}" type="pres">
      <dgm:prSet presAssocID="{E2B1AF18-9CA8-4D20-B98C-4141B0A0E3AF}" presName="background3" presStyleLbl="node3" presStyleIdx="1" presStyleCnt="2"/>
      <dgm:spPr/>
    </dgm:pt>
    <dgm:pt modelId="{8E9B99EB-6015-4D9D-9F86-004340378DDD}" type="pres">
      <dgm:prSet presAssocID="{E2B1AF18-9CA8-4D20-B98C-4141B0A0E3AF}" presName="text3" presStyleLbl="fgAcc3" presStyleIdx="1" presStyleCnt="2" custLinFactNeighborX="884">
        <dgm:presLayoutVars>
          <dgm:chPref val="3"/>
        </dgm:presLayoutVars>
      </dgm:prSet>
      <dgm:spPr/>
      <dgm:t>
        <a:bodyPr/>
        <a:lstStyle/>
        <a:p>
          <a:endParaRPr lang="en-US"/>
        </a:p>
      </dgm:t>
    </dgm:pt>
    <dgm:pt modelId="{94B2FA03-8AEF-48FF-BF7A-3E96BE1E7D48}" type="pres">
      <dgm:prSet presAssocID="{E2B1AF18-9CA8-4D20-B98C-4141B0A0E3AF}" presName="hierChild4" presStyleCnt="0"/>
      <dgm:spPr/>
    </dgm:pt>
    <dgm:pt modelId="{60599D8E-109B-4266-A088-E48E35EF2F2D}" type="pres">
      <dgm:prSet presAssocID="{5E00E8B0-EBE8-43F6-BFD7-A830394919D1}" presName="Name10" presStyleLbl="parChTrans1D2" presStyleIdx="1" presStyleCnt="2"/>
      <dgm:spPr/>
      <dgm:t>
        <a:bodyPr/>
        <a:lstStyle/>
        <a:p>
          <a:endParaRPr lang="en-US"/>
        </a:p>
      </dgm:t>
    </dgm:pt>
    <dgm:pt modelId="{E6E628F3-F235-40E9-A5E6-406DEDFCE5F2}" type="pres">
      <dgm:prSet presAssocID="{AFFDDA59-7E39-41A3-AAA6-1FA4FC279FDB}" presName="hierRoot2" presStyleCnt="0"/>
      <dgm:spPr/>
    </dgm:pt>
    <dgm:pt modelId="{FD355310-23F5-4F4C-A345-1657DF295A12}" type="pres">
      <dgm:prSet presAssocID="{AFFDDA59-7E39-41A3-AAA6-1FA4FC279FDB}" presName="composite2" presStyleCnt="0"/>
      <dgm:spPr/>
    </dgm:pt>
    <dgm:pt modelId="{72D4D60A-2286-40A4-8C05-0285941526B1}" type="pres">
      <dgm:prSet presAssocID="{AFFDDA59-7E39-41A3-AAA6-1FA4FC279FDB}" presName="background2" presStyleLbl="node2" presStyleIdx="1" presStyleCnt="2"/>
      <dgm:spPr/>
    </dgm:pt>
    <dgm:pt modelId="{45BE6A94-F869-4ADF-86C3-0C57CE38132C}" type="pres">
      <dgm:prSet presAssocID="{AFFDDA59-7E39-41A3-AAA6-1FA4FC279FDB}" presName="text2" presStyleLbl="fgAcc2" presStyleIdx="1" presStyleCnt="2">
        <dgm:presLayoutVars>
          <dgm:chPref val="3"/>
        </dgm:presLayoutVars>
      </dgm:prSet>
      <dgm:spPr/>
      <dgm:t>
        <a:bodyPr/>
        <a:lstStyle/>
        <a:p>
          <a:endParaRPr lang="en-US"/>
        </a:p>
      </dgm:t>
    </dgm:pt>
    <dgm:pt modelId="{8540B156-3589-4996-97DA-3CBEA059197F}" type="pres">
      <dgm:prSet presAssocID="{AFFDDA59-7E39-41A3-AAA6-1FA4FC279FDB}" presName="hierChild3" presStyleCnt="0"/>
      <dgm:spPr/>
    </dgm:pt>
  </dgm:ptLst>
  <dgm:cxnLst>
    <dgm:cxn modelId="{B904DF94-A797-4A34-AD80-BF275A9B864D}" type="presOf" srcId="{26B1E085-C0CB-4105-A69D-D06153DC19C2}" destId="{C417F83A-C64D-4762-A125-2E996CE95132}" srcOrd="0" destOrd="0" presId="urn:microsoft.com/office/officeart/2005/8/layout/hierarchy1"/>
    <dgm:cxn modelId="{BD0E4C62-F435-414E-805C-4BAA6AE2CCFF}" srcId="{83904B27-1287-4141-BDD0-9F0B6FC7D556}" destId="{AFFDDA59-7E39-41A3-AAA6-1FA4FC279FDB}" srcOrd="1" destOrd="0" parTransId="{5E00E8B0-EBE8-43F6-BFD7-A830394919D1}" sibTransId="{BE114E5B-4DB6-44FA-B3DE-90AA580BDF72}"/>
    <dgm:cxn modelId="{C1EF9252-E0A5-4BE8-9B24-BD6E5FAC6D61}" type="presOf" srcId="{B8CD9A51-2454-4D6D-839F-C363D1F4D704}" destId="{9EA5110D-D2E3-454D-BD07-536681CC9D4A}" srcOrd="0" destOrd="0" presId="urn:microsoft.com/office/officeart/2005/8/layout/hierarchy1"/>
    <dgm:cxn modelId="{0DC40894-D2CD-46B4-8086-D4E75C6EC639}" type="presOf" srcId="{4811B24A-D448-4867-8068-658360084CB4}" destId="{30F55B31-36E5-4B25-9FE6-B7D1EC3E7521}" srcOrd="0" destOrd="0" presId="urn:microsoft.com/office/officeart/2005/8/layout/hierarchy1"/>
    <dgm:cxn modelId="{26CC1BB2-9D6C-4499-82F5-F40131977B7A}" type="presOf" srcId="{E2B1AF18-9CA8-4D20-B98C-4141B0A0E3AF}" destId="{8E9B99EB-6015-4D9D-9F86-004340378DDD}" srcOrd="0" destOrd="0" presId="urn:microsoft.com/office/officeart/2005/8/layout/hierarchy1"/>
    <dgm:cxn modelId="{908DEFEA-5B0B-4681-8EF6-CF26D5F4A364}" srcId="{83904B27-1287-4141-BDD0-9F0B6FC7D556}" destId="{4811B24A-D448-4867-8068-658360084CB4}" srcOrd="0" destOrd="0" parTransId="{721C24C2-D799-48FD-AD26-4C508E5F5FC6}" sibTransId="{B8CE5BDF-0CAC-4E44-A1B4-96A14EE72263}"/>
    <dgm:cxn modelId="{06046BB9-742C-42B7-AEBD-CCCD6EDDE81F}" type="presOf" srcId="{DD362240-FFC5-4C76-B923-87F8318719ED}" destId="{C244CDFD-82C1-49D0-AF90-89EBB3595CB3}" srcOrd="0" destOrd="0" presId="urn:microsoft.com/office/officeart/2005/8/layout/hierarchy1"/>
    <dgm:cxn modelId="{F582A50A-59C4-409F-B70C-15CD654E2340}" srcId="{4811B24A-D448-4867-8068-658360084CB4}" destId="{26B1E085-C0CB-4105-A69D-D06153DC19C2}" srcOrd="0" destOrd="0" parTransId="{B8CD9A51-2454-4D6D-839F-C363D1F4D704}" sibTransId="{202AC5A4-097B-40DA-939D-DAC6C4ECE4F8}"/>
    <dgm:cxn modelId="{F3D41769-C6DA-4BD4-87D4-B901A24C635C}" srcId="{BBC079AB-A49A-439A-A644-69D3854BAB76}" destId="{83904B27-1287-4141-BDD0-9F0B6FC7D556}" srcOrd="0" destOrd="0" parTransId="{BEB47B96-EC86-46DB-A905-21054F9233FC}" sibTransId="{63307484-12CC-4E15-8C3A-FAA0775BE26B}"/>
    <dgm:cxn modelId="{ACA65874-D664-4167-B3F9-8BC9FA5B8421}" type="presOf" srcId="{83904B27-1287-4141-BDD0-9F0B6FC7D556}" destId="{8D6DEB88-06C2-4BD1-AFA6-3EC7E17E2E52}" srcOrd="0" destOrd="0" presId="urn:microsoft.com/office/officeart/2005/8/layout/hierarchy1"/>
    <dgm:cxn modelId="{3826AA14-814D-4E5D-92F6-F4F8CDC971B1}" srcId="{4811B24A-D448-4867-8068-658360084CB4}" destId="{E2B1AF18-9CA8-4D20-B98C-4141B0A0E3AF}" srcOrd="1" destOrd="0" parTransId="{DD362240-FFC5-4C76-B923-87F8318719ED}" sibTransId="{7143226E-D5B6-4380-BE92-62FF20EE68C8}"/>
    <dgm:cxn modelId="{5A6A9CE8-4635-467E-BE38-23E689561294}" type="presOf" srcId="{5E00E8B0-EBE8-43F6-BFD7-A830394919D1}" destId="{60599D8E-109B-4266-A088-E48E35EF2F2D}" srcOrd="0" destOrd="0" presId="urn:microsoft.com/office/officeart/2005/8/layout/hierarchy1"/>
    <dgm:cxn modelId="{98620CF8-04DB-42B7-AFAB-1EE7DC603795}" type="presOf" srcId="{BBC079AB-A49A-439A-A644-69D3854BAB76}" destId="{D9C9A19F-1785-4CFC-A46A-91266A6EE4D3}" srcOrd="0" destOrd="0" presId="urn:microsoft.com/office/officeart/2005/8/layout/hierarchy1"/>
    <dgm:cxn modelId="{B664A088-951E-46CB-91CC-F7A3AECE18ED}" type="presOf" srcId="{AFFDDA59-7E39-41A3-AAA6-1FA4FC279FDB}" destId="{45BE6A94-F869-4ADF-86C3-0C57CE38132C}" srcOrd="0" destOrd="0" presId="urn:microsoft.com/office/officeart/2005/8/layout/hierarchy1"/>
    <dgm:cxn modelId="{14B87F5D-4C29-40D3-81BA-8D3A6B238801}" type="presOf" srcId="{721C24C2-D799-48FD-AD26-4C508E5F5FC6}" destId="{B0AD3498-AA24-4581-827B-4E1B86ED2A50}" srcOrd="0" destOrd="0" presId="urn:microsoft.com/office/officeart/2005/8/layout/hierarchy1"/>
    <dgm:cxn modelId="{FE156019-5A8D-4E93-9ABB-CF7D4ED2C484}" type="presParOf" srcId="{D9C9A19F-1785-4CFC-A46A-91266A6EE4D3}" destId="{B335509C-6969-404D-A798-3E23FF0B1E0D}" srcOrd="0" destOrd="0" presId="urn:microsoft.com/office/officeart/2005/8/layout/hierarchy1"/>
    <dgm:cxn modelId="{4823A246-E464-4AD0-8375-5C0867A8578C}" type="presParOf" srcId="{B335509C-6969-404D-A798-3E23FF0B1E0D}" destId="{EA306900-6237-47D2-A78C-08BD5692EEF0}" srcOrd="0" destOrd="0" presId="urn:microsoft.com/office/officeart/2005/8/layout/hierarchy1"/>
    <dgm:cxn modelId="{13AC5983-17FF-4EC9-B540-6B7AF63BF32D}" type="presParOf" srcId="{EA306900-6237-47D2-A78C-08BD5692EEF0}" destId="{E5D024EA-8021-420E-BBA0-1F1E3956A427}" srcOrd="0" destOrd="0" presId="urn:microsoft.com/office/officeart/2005/8/layout/hierarchy1"/>
    <dgm:cxn modelId="{F3D04F43-8350-4DA3-A436-2D8C013135AE}" type="presParOf" srcId="{EA306900-6237-47D2-A78C-08BD5692EEF0}" destId="{8D6DEB88-06C2-4BD1-AFA6-3EC7E17E2E52}" srcOrd="1" destOrd="0" presId="urn:microsoft.com/office/officeart/2005/8/layout/hierarchy1"/>
    <dgm:cxn modelId="{FBDF6272-1E87-41D6-8B00-E3AD7AC38EC6}" type="presParOf" srcId="{B335509C-6969-404D-A798-3E23FF0B1E0D}" destId="{BBDB5EF5-D42B-43FF-A99E-A2E296ACF93D}" srcOrd="1" destOrd="0" presId="urn:microsoft.com/office/officeart/2005/8/layout/hierarchy1"/>
    <dgm:cxn modelId="{318710B0-9AE8-4E56-81A8-20011466AD72}" type="presParOf" srcId="{BBDB5EF5-D42B-43FF-A99E-A2E296ACF93D}" destId="{B0AD3498-AA24-4581-827B-4E1B86ED2A50}" srcOrd="0" destOrd="0" presId="urn:microsoft.com/office/officeart/2005/8/layout/hierarchy1"/>
    <dgm:cxn modelId="{97B7B2C1-BE33-49AF-9A2C-96DC3784B5D9}" type="presParOf" srcId="{BBDB5EF5-D42B-43FF-A99E-A2E296ACF93D}" destId="{1DE69428-C2A3-4E91-81B5-CFB533104842}" srcOrd="1" destOrd="0" presId="urn:microsoft.com/office/officeart/2005/8/layout/hierarchy1"/>
    <dgm:cxn modelId="{2056C98D-9E58-4BD1-BC18-BB11CED00CFC}" type="presParOf" srcId="{1DE69428-C2A3-4E91-81B5-CFB533104842}" destId="{A60C3991-F92E-45D6-A446-80F89841F1FA}" srcOrd="0" destOrd="0" presId="urn:microsoft.com/office/officeart/2005/8/layout/hierarchy1"/>
    <dgm:cxn modelId="{20CF3356-87B9-4B0A-8651-038B1FC77509}" type="presParOf" srcId="{A60C3991-F92E-45D6-A446-80F89841F1FA}" destId="{C72EE632-4CB4-484E-82CE-E801EC92A3E8}" srcOrd="0" destOrd="0" presId="urn:microsoft.com/office/officeart/2005/8/layout/hierarchy1"/>
    <dgm:cxn modelId="{6950F04C-91BE-4356-A9D3-6AF86F777FC1}" type="presParOf" srcId="{A60C3991-F92E-45D6-A446-80F89841F1FA}" destId="{30F55B31-36E5-4B25-9FE6-B7D1EC3E7521}" srcOrd="1" destOrd="0" presId="urn:microsoft.com/office/officeart/2005/8/layout/hierarchy1"/>
    <dgm:cxn modelId="{F386E688-CFAB-43F3-BBA6-A40C948D11B2}" type="presParOf" srcId="{1DE69428-C2A3-4E91-81B5-CFB533104842}" destId="{CF074689-197F-44E6-94DA-4C552A122CC2}" srcOrd="1" destOrd="0" presId="urn:microsoft.com/office/officeart/2005/8/layout/hierarchy1"/>
    <dgm:cxn modelId="{A1AF2FBF-D89C-4096-B3D3-EA385E895F4A}" type="presParOf" srcId="{CF074689-197F-44E6-94DA-4C552A122CC2}" destId="{9EA5110D-D2E3-454D-BD07-536681CC9D4A}" srcOrd="0" destOrd="0" presId="urn:microsoft.com/office/officeart/2005/8/layout/hierarchy1"/>
    <dgm:cxn modelId="{792CC2FC-6176-4855-B05F-1FDD16600F9E}" type="presParOf" srcId="{CF074689-197F-44E6-94DA-4C552A122CC2}" destId="{CAA3324F-4414-41E4-8937-645D97978015}" srcOrd="1" destOrd="0" presId="urn:microsoft.com/office/officeart/2005/8/layout/hierarchy1"/>
    <dgm:cxn modelId="{F6714249-5C46-412E-BD50-3EAAA1FAECB6}" type="presParOf" srcId="{CAA3324F-4414-41E4-8937-645D97978015}" destId="{4360315E-E4A8-4ECD-A00C-5F2F3BB5BA8F}" srcOrd="0" destOrd="0" presId="urn:microsoft.com/office/officeart/2005/8/layout/hierarchy1"/>
    <dgm:cxn modelId="{76F49A28-3ABA-4402-8AFF-BF4CDF8DE309}" type="presParOf" srcId="{4360315E-E4A8-4ECD-A00C-5F2F3BB5BA8F}" destId="{D995C8ED-6C6B-4D2F-8E75-0B217B4543BB}" srcOrd="0" destOrd="0" presId="urn:microsoft.com/office/officeart/2005/8/layout/hierarchy1"/>
    <dgm:cxn modelId="{D586763B-17C8-4427-9E64-03C7FD1D19EA}" type="presParOf" srcId="{4360315E-E4A8-4ECD-A00C-5F2F3BB5BA8F}" destId="{C417F83A-C64D-4762-A125-2E996CE95132}" srcOrd="1" destOrd="0" presId="urn:microsoft.com/office/officeart/2005/8/layout/hierarchy1"/>
    <dgm:cxn modelId="{330DA5C6-1D71-4538-B131-BE57B7655DF4}" type="presParOf" srcId="{CAA3324F-4414-41E4-8937-645D97978015}" destId="{CA1B5DAD-6C1D-4324-A611-565AE2D4E5BC}" srcOrd="1" destOrd="0" presId="urn:microsoft.com/office/officeart/2005/8/layout/hierarchy1"/>
    <dgm:cxn modelId="{308F9970-E67B-48DB-A86D-FF82F2CBFF1C}" type="presParOf" srcId="{CF074689-197F-44E6-94DA-4C552A122CC2}" destId="{C244CDFD-82C1-49D0-AF90-89EBB3595CB3}" srcOrd="2" destOrd="0" presId="urn:microsoft.com/office/officeart/2005/8/layout/hierarchy1"/>
    <dgm:cxn modelId="{8C78366C-C3E2-4484-8B53-2FCD80A1568E}" type="presParOf" srcId="{CF074689-197F-44E6-94DA-4C552A122CC2}" destId="{F52949D0-1553-4C11-A83C-DD999BE12FB4}" srcOrd="3" destOrd="0" presId="urn:microsoft.com/office/officeart/2005/8/layout/hierarchy1"/>
    <dgm:cxn modelId="{2315F611-28E3-405A-8026-7B424B6B7D99}" type="presParOf" srcId="{F52949D0-1553-4C11-A83C-DD999BE12FB4}" destId="{DBFDE325-786C-4977-B369-9AACD6BC1817}" srcOrd="0" destOrd="0" presId="urn:microsoft.com/office/officeart/2005/8/layout/hierarchy1"/>
    <dgm:cxn modelId="{887BA124-ED7D-4D41-A29F-17782935EC33}" type="presParOf" srcId="{DBFDE325-786C-4977-B369-9AACD6BC1817}" destId="{0C8282C1-C61B-4F42-992D-1F30E32405D4}" srcOrd="0" destOrd="0" presId="urn:microsoft.com/office/officeart/2005/8/layout/hierarchy1"/>
    <dgm:cxn modelId="{5D41F7BE-6710-41E2-9123-19CFA506B940}" type="presParOf" srcId="{DBFDE325-786C-4977-B369-9AACD6BC1817}" destId="{8E9B99EB-6015-4D9D-9F86-004340378DDD}" srcOrd="1" destOrd="0" presId="urn:microsoft.com/office/officeart/2005/8/layout/hierarchy1"/>
    <dgm:cxn modelId="{F7A2749C-0556-46E5-81DD-4FCA56007E72}" type="presParOf" srcId="{F52949D0-1553-4C11-A83C-DD999BE12FB4}" destId="{94B2FA03-8AEF-48FF-BF7A-3E96BE1E7D48}" srcOrd="1" destOrd="0" presId="urn:microsoft.com/office/officeart/2005/8/layout/hierarchy1"/>
    <dgm:cxn modelId="{EA1A77A2-EFBB-468C-8E62-23CD60E1A153}" type="presParOf" srcId="{BBDB5EF5-D42B-43FF-A99E-A2E296ACF93D}" destId="{60599D8E-109B-4266-A088-E48E35EF2F2D}" srcOrd="2" destOrd="0" presId="urn:microsoft.com/office/officeart/2005/8/layout/hierarchy1"/>
    <dgm:cxn modelId="{8DD6EF4B-877F-4E28-A509-7CBAC8BF871E}" type="presParOf" srcId="{BBDB5EF5-D42B-43FF-A99E-A2E296ACF93D}" destId="{E6E628F3-F235-40E9-A5E6-406DEDFCE5F2}" srcOrd="3" destOrd="0" presId="urn:microsoft.com/office/officeart/2005/8/layout/hierarchy1"/>
    <dgm:cxn modelId="{B5F9F5E4-042E-4A25-81B9-2A6A13670CEB}" type="presParOf" srcId="{E6E628F3-F235-40E9-A5E6-406DEDFCE5F2}" destId="{FD355310-23F5-4F4C-A345-1657DF295A12}" srcOrd="0" destOrd="0" presId="urn:microsoft.com/office/officeart/2005/8/layout/hierarchy1"/>
    <dgm:cxn modelId="{02A20052-BAA0-44F1-9D84-34E927981677}" type="presParOf" srcId="{FD355310-23F5-4F4C-A345-1657DF295A12}" destId="{72D4D60A-2286-40A4-8C05-0285941526B1}" srcOrd="0" destOrd="0" presId="urn:microsoft.com/office/officeart/2005/8/layout/hierarchy1"/>
    <dgm:cxn modelId="{948C09AE-FF76-46AD-AB1E-2CDC1F704F75}" type="presParOf" srcId="{FD355310-23F5-4F4C-A345-1657DF295A12}" destId="{45BE6A94-F869-4ADF-86C3-0C57CE38132C}" srcOrd="1" destOrd="0" presId="urn:microsoft.com/office/officeart/2005/8/layout/hierarchy1"/>
    <dgm:cxn modelId="{76BC24E0-11A9-4364-8B76-C2FE7423639F}" type="presParOf" srcId="{E6E628F3-F235-40E9-A5E6-406DEDFCE5F2}" destId="{8540B156-3589-4996-97DA-3CBEA05919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C64D8-6C65-4AD5-AD6E-44E1E47585E4}">
      <dsp:nvSpPr>
        <dsp:cNvPr id="0" name=""/>
        <dsp:cNvSpPr/>
      </dsp:nvSpPr>
      <dsp:spPr>
        <a:xfrm>
          <a:off x="2768012" y="938495"/>
          <a:ext cx="1731793" cy="1689203"/>
        </a:xfrm>
        <a:custGeom>
          <a:avLst/>
          <a:gdLst/>
          <a:ahLst/>
          <a:cxnLst/>
          <a:rect l="0" t="0" r="0" b="0"/>
          <a:pathLst>
            <a:path>
              <a:moveTo>
                <a:pt x="0" y="0"/>
              </a:moveTo>
              <a:lnTo>
                <a:pt x="0" y="1447237"/>
              </a:lnTo>
              <a:lnTo>
                <a:pt x="1731793" y="1447237"/>
              </a:lnTo>
              <a:lnTo>
                <a:pt x="1731793" y="168920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16B22-8C2A-4C78-841F-DE48DB95B137}">
      <dsp:nvSpPr>
        <dsp:cNvPr id="0" name=""/>
        <dsp:cNvSpPr/>
      </dsp:nvSpPr>
      <dsp:spPr>
        <a:xfrm>
          <a:off x="1330035" y="938495"/>
          <a:ext cx="1437976" cy="1689203"/>
        </a:xfrm>
        <a:custGeom>
          <a:avLst/>
          <a:gdLst/>
          <a:ahLst/>
          <a:cxnLst/>
          <a:rect l="0" t="0" r="0" b="0"/>
          <a:pathLst>
            <a:path>
              <a:moveTo>
                <a:pt x="1437976" y="0"/>
              </a:moveTo>
              <a:lnTo>
                <a:pt x="1437976" y="1447237"/>
              </a:lnTo>
              <a:lnTo>
                <a:pt x="0" y="1447237"/>
              </a:lnTo>
              <a:lnTo>
                <a:pt x="0" y="168920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4D999-51A3-4A2A-A473-465F89577067}">
      <dsp:nvSpPr>
        <dsp:cNvPr id="0" name=""/>
        <dsp:cNvSpPr/>
      </dsp:nvSpPr>
      <dsp:spPr>
        <a:xfrm>
          <a:off x="1462045" y="127998"/>
          <a:ext cx="2611933" cy="810497"/>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CA0BE-440A-4747-A813-C62C1538260D}">
      <dsp:nvSpPr>
        <dsp:cNvPr id="0" name=""/>
        <dsp:cNvSpPr/>
      </dsp:nvSpPr>
      <dsp:spPr>
        <a:xfrm>
          <a:off x="1752260" y="403702"/>
          <a:ext cx="2611933" cy="810497"/>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Cambria" pitchFamily="18" charset="0"/>
            </a:rPr>
            <a:t>Cryptography</a:t>
          </a:r>
          <a:endParaRPr lang="en-US" sz="2400" b="1" kern="1200" dirty="0">
            <a:latin typeface="Cambria" pitchFamily="18" charset="0"/>
          </a:endParaRPr>
        </a:p>
      </dsp:txBody>
      <dsp:txXfrm>
        <a:off x="1775999" y="427441"/>
        <a:ext cx="2564455" cy="763019"/>
      </dsp:txXfrm>
    </dsp:sp>
    <dsp:sp modelId="{DDE18DDC-1384-419A-AAA5-EE9C167ADD73}">
      <dsp:nvSpPr>
        <dsp:cNvPr id="0" name=""/>
        <dsp:cNvSpPr/>
      </dsp:nvSpPr>
      <dsp:spPr>
        <a:xfrm>
          <a:off x="24068" y="2627699"/>
          <a:ext cx="2611933" cy="68492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BB089-BF05-432D-AEFA-69EED805CF4B}">
      <dsp:nvSpPr>
        <dsp:cNvPr id="0" name=""/>
        <dsp:cNvSpPr/>
      </dsp:nvSpPr>
      <dsp:spPr>
        <a:xfrm>
          <a:off x="314283" y="2903403"/>
          <a:ext cx="2611933" cy="68492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Cambria" pitchFamily="18" charset="0"/>
            </a:rPr>
            <a:t>Symmetric</a:t>
          </a:r>
          <a:endParaRPr lang="en-US" sz="3000" b="1" kern="1200" dirty="0">
            <a:latin typeface="Cambria" pitchFamily="18" charset="0"/>
          </a:endParaRPr>
        </a:p>
      </dsp:txBody>
      <dsp:txXfrm>
        <a:off x="334344" y="2923464"/>
        <a:ext cx="2571811" cy="644804"/>
      </dsp:txXfrm>
    </dsp:sp>
    <dsp:sp modelId="{178BC4CB-0C82-4657-AA5A-643778DE369F}">
      <dsp:nvSpPr>
        <dsp:cNvPr id="0" name=""/>
        <dsp:cNvSpPr/>
      </dsp:nvSpPr>
      <dsp:spPr>
        <a:xfrm>
          <a:off x="3193838" y="2627699"/>
          <a:ext cx="2611933" cy="851182"/>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9A0B6-8B24-4B60-BFB7-0772EFF99584}">
      <dsp:nvSpPr>
        <dsp:cNvPr id="0" name=""/>
        <dsp:cNvSpPr/>
      </dsp:nvSpPr>
      <dsp:spPr>
        <a:xfrm>
          <a:off x="3484053" y="2903403"/>
          <a:ext cx="2611933" cy="851182"/>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itchFamily="18" charset="0"/>
              <a:cs typeface="Times New Roman" pitchFamily="18" charset="0"/>
            </a:rPr>
            <a:t>Asymmetric</a:t>
          </a:r>
          <a:endParaRPr lang="en-US" sz="3000" b="1" kern="1200" dirty="0">
            <a:latin typeface="Times New Roman" pitchFamily="18" charset="0"/>
            <a:cs typeface="Times New Roman" pitchFamily="18" charset="0"/>
          </a:endParaRPr>
        </a:p>
      </dsp:txBody>
      <dsp:txXfrm>
        <a:off x="3508983" y="2928333"/>
        <a:ext cx="2562073" cy="801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99D8E-109B-4266-A088-E48E35EF2F2D}">
      <dsp:nvSpPr>
        <dsp:cNvPr id="0" name=""/>
        <dsp:cNvSpPr/>
      </dsp:nvSpPr>
      <dsp:spPr>
        <a:xfrm>
          <a:off x="4255750" y="1168756"/>
          <a:ext cx="1123461" cy="534665"/>
        </a:xfrm>
        <a:custGeom>
          <a:avLst/>
          <a:gdLst/>
          <a:ahLst/>
          <a:cxnLst/>
          <a:rect l="0" t="0" r="0" b="0"/>
          <a:pathLst>
            <a:path>
              <a:moveTo>
                <a:pt x="0" y="0"/>
              </a:moveTo>
              <a:lnTo>
                <a:pt x="0" y="364358"/>
              </a:lnTo>
              <a:lnTo>
                <a:pt x="1123461" y="364358"/>
              </a:lnTo>
              <a:lnTo>
                <a:pt x="1123461" y="53466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44CDFD-82C1-49D0-AF90-89EBB3595CB3}">
      <dsp:nvSpPr>
        <dsp:cNvPr id="0" name=""/>
        <dsp:cNvSpPr/>
      </dsp:nvSpPr>
      <dsp:spPr>
        <a:xfrm>
          <a:off x="3132289" y="2870799"/>
          <a:ext cx="1139712" cy="534665"/>
        </a:xfrm>
        <a:custGeom>
          <a:avLst/>
          <a:gdLst/>
          <a:ahLst/>
          <a:cxnLst/>
          <a:rect l="0" t="0" r="0" b="0"/>
          <a:pathLst>
            <a:path>
              <a:moveTo>
                <a:pt x="0" y="0"/>
              </a:moveTo>
              <a:lnTo>
                <a:pt x="0" y="364358"/>
              </a:lnTo>
              <a:lnTo>
                <a:pt x="1139712" y="364358"/>
              </a:lnTo>
              <a:lnTo>
                <a:pt x="1139712" y="534665"/>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5110D-D2E3-454D-BD07-536681CC9D4A}">
      <dsp:nvSpPr>
        <dsp:cNvPr id="0" name=""/>
        <dsp:cNvSpPr/>
      </dsp:nvSpPr>
      <dsp:spPr>
        <a:xfrm>
          <a:off x="2008828" y="2870799"/>
          <a:ext cx="1123461" cy="534665"/>
        </a:xfrm>
        <a:custGeom>
          <a:avLst/>
          <a:gdLst/>
          <a:ahLst/>
          <a:cxnLst/>
          <a:rect l="0" t="0" r="0" b="0"/>
          <a:pathLst>
            <a:path>
              <a:moveTo>
                <a:pt x="1123461" y="0"/>
              </a:moveTo>
              <a:lnTo>
                <a:pt x="1123461" y="364358"/>
              </a:lnTo>
              <a:lnTo>
                <a:pt x="0" y="364358"/>
              </a:lnTo>
              <a:lnTo>
                <a:pt x="0" y="534665"/>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AD3498-AA24-4581-827B-4E1B86ED2A50}">
      <dsp:nvSpPr>
        <dsp:cNvPr id="0" name=""/>
        <dsp:cNvSpPr/>
      </dsp:nvSpPr>
      <dsp:spPr>
        <a:xfrm>
          <a:off x="3132289" y="1168756"/>
          <a:ext cx="1123461" cy="534665"/>
        </a:xfrm>
        <a:custGeom>
          <a:avLst/>
          <a:gdLst/>
          <a:ahLst/>
          <a:cxnLst/>
          <a:rect l="0" t="0" r="0" b="0"/>
          <a:pathLst>
            <a:path>
              <a:moveTo>
                <a:pt x="1123461" y="0"/>
              </a:moveTo>
              <a:lnTo>
                <a:pt x="1123461" y="364358"/>
              </a:lnTo>
              <a:lnTo>
                <a:pt x="0" y="364358"/>
              </a:lnTo>
              <a:lnTo>
                <a:pt x="0" y="53466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024EA-8021-420E-BBA0-1F1E3956A427}">
      <dsp:nvSpPr>
        <dsp:cNvPr id="0" name=""/>
        <dsp:cNvSpPr/>
      </dsp:nvSpPr>
      <dsp:spPr>
        <a:xfrm>
          <a:off x="3336555" y="1378"/>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DEB88-06C2-4BD1-AFA6-3EC7E17E2E52}">
      <dsp:nvSpPr>
        <dsp:cNvPr id="0" name=""/>
        <dsp:cNvSpPr/>
      </dsp:nvSpPr>
      <dsp:spPr>
        <a:xfrm>
          <a:off x="3540820" y="195430"/>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Traditional Ciphers</a:t>
          </a:r>
          <a:endParaRPr lang="en-US" sz="1700" b="1" kern="1200" dirty="0">
            <a:latin typeface="Cambria" pitchFamily="18" charset="0"/>
          </a:endParaRPr>
        </a:p>
      </dsp:txBody>
      <dsp:txXfrm>
        <a:off x="3575011" y="229621"/>
        <a:ext cx="1770008" cy="1098996"/>
      </dsp:txXfrm>
    </dsp:sp>
    <dsp:sp modelId="{C72EE632-4CB4-484E-82CE-E801EC92A3E8}">
      <dsp:nvSpPr>
        <dsp:cNvPr id="0" name=""/>
        <dsp:cNvSpPr/>
      </dsp:nvSpPr>
      <dsp:spPr>
        <a:xfrm>
          <a:off x="2213094" y="1703421"/>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55B31-36E5-4B25-9FE6-B7D1EC3E7521}">
      <dsp:nvSpPr>
        <dsp:cNvPr id="0" name=""/>
        <dsp:cNvSpPr/>
      </dsp:nvSpPr>
      <dsp:spPr>
        <a:xfrm>
          <a:off x="2417359" y="1897474"/>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Substitution Ciphers</a:t>
          </a:r>
          <a:endParaRPr lang="en-US" sz="1700" b="1" kern="1200" dirty="0">
            <a:latin typeface="Cambria" pitchFamily="18" charset="0"/>
          </a:endParaRPr>
        </a:p>
      </dsp:txBody>
      <dsp:txXfrm>
        <a:off x="2451550" y="1931665"/>
        <a:ext cx="1770008" cy="1098996"/>
      </dsp:txXfrm>
    </dsp:sp>
    <dsp:sp modelId="{D995C8ED-6C6B-4D2F-8E75-0B217B4543BB}">
      <dsp:nvSpPr>
        <dsp:cNvPr id="0" name=""/>
        <dsp:cNvSpPr/>
      </dsp:nvSpPr>
      <dsp:spPr>
        <a:xfrm>
          <a:off x="1089633" y="3405465"/>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7F83A-C64D-4762-A125-2E996CE95132}">
      <dsp:nvSpPr>
        <dsp:cNvPr id="0" name=""/>
        <dsp:cNvSpPr/>
      </dsp:nvSpPr>
      <dsp:spPr>
        <a:xfrm>
          <a:off x="1293898" y="3599517"/>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Monoalphabetic</a:t>
          </a:r>
          <a:endParaRPr lang="en-US" sz="1700" b="1" kern="1200" dirty="0">
            <a:latin typeface="Cambria" pitchFamily="18" charset="0"/>
          </a:endParaRPr>
        </a:p>
      </dsp:txBody>
      <dsp:txXfrm>
        <a:off x="1328089" y="3633708"/>
        <a:ext cx="1770008" cy="1098996"/>
      </dsp:txXfrm>
    </dsp:sp>
    <dsp:sp modelId="{0C8282C1-C61B-4F42-992D-1F30E32405D4}">
      <dsp:nvSpPr>
        <dsp:cNvPr id="0" name=""/>
        <dsp:cNvSpPr/>
      </dsp:nvSpPr>
      <dsp:spPr>
        <a:xfrm>
          <a:off x="3352806" y="3405465"/>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B99EB-6015-4D9D-9F86-004340378DDD}">
      <dsp:nvSpPr>
        <dsp:cNvPr id="0" name=""/>
        <dsp:cNvSpPr/>
      </dsp:nvSpPr>
      <dsp:spPr>
        <a:xfrm>
          <a:off x="3557072" y="3599517"/>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Polyalphabetic</a:t>
          </a:r>
          <a:endParaRPr lang="en-US" sz="1700" b="1" kern="1200" dirty="0">
            <a:latin typeface="Cambria" pitchFamily="18" charset="0"/>
          </a:endParaRPr>
        </a:p>
      </dsp:txBody>
      <dsp:txXfrm>
        <a:off x="3591263" y="3633708"/>
        <a:ext cx="1770008" cy="1098996"/>
      </dsp:txXfrm>
    </dsp:sp>
    <dsp:sp modelId="{72D4D60A-2286-40A4-8C05-0285941526B1}">
      <dsp:nvSpPr>
        <dsp:cNvPr id="0" name=""/>
        <dsp:cNvSpPr/>
      </dsp:nvSpPr>
      <dsp:spPr>
        <a:xfrm>
          <a:off x="4460016" y="1703421"/>
          <a:ext cx="1838390" cy="116737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E6A94-F869-4ADF-86C3-0C57CE38132C}">
      <dsp:nvSpPr>
        <dsp:cNvPr id="0" name=""/>
        <dsp:cNvSpPr/>
      </dsp:nvSpPr>
      <dsp:spPr>
        <a:xfrm>
          <a:off x="4664282" y="1897474"/>
          <a:ext cx="1838390" cy="1167378"/>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Cambria" pitchFamily="18" charset="0"/>
            </a:rPr>
            <a:t>Transposition Ciphers</a:t>
          </a:r>
          <a:endParaRPr lang="en-US" sz="1700" b="1" kern="1200" dirty="0">
            <a:latin typeface="Cambria" pitchFamily="18" charset="0"/>
          </a:endParaRPr>
        </a:p>
      </dsp:txBody>
      <dsp:txXfrm>
        <a:off x="4698473" y="1931665"/>
        <a:ext cx="1770008" cy="10989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BD84F-19EA-924D-9A17-89189D82D265}" type="datetimeFigureOut">
              <a:rPr lang="en-US" smtClean="0"/>
              <a:pPr/>
              <a:t>4/11/2019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CB059-CE3B-0E4B-8FCD-2C3DFFB4BFEF}" type="slidenum">
              <a:rPr lang="en-US" smtClean="0"/>
              <a:pPr/>
              <a:t>‹#›</a:t>
            </a:fld>
            <a:endParaRPr lang="en-US"/>
          </a:p>
        </p:txBody>
      </p:sp>
    </p:spTree>
    <p:extLst>
      <p:ext uri="{BB962C8B-B14F-4D97-AF65-F5344CB8AC3E}">
        <p14:creationId xmlns:p14="http://schemas.microsoft.com/office/powerpoint/2010/main" val="37255201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CB059-CE3B-0E4B-8FCD-2C3DFFB4BFEF}" type="slidenum">
              <a:rPr lang="en-US" smtClean="0"/>
              <a:pPr/>
              <a:t>1</a:t>
            </a:fld>
            <a:endParaRPr lang="en-US"/>
          </a:p>
        </p:txBody>
      </p:sp>
    </p:spTree>
    <p:extLst>
      <p:ext uri="{BB962C8B-B14F-4D97-AF65-F5344CB8AC3E}">
        <p14:creationId xmlns:p14="http://schemas.microsoft.com/office/powerpoint/2010/main" val="129840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7</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8</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27</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32</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4"/>
          <p:cNvSpPr>
            <a:spLocks noGrp="1" noChangeArrowheads="1"/>
          </p:cNvSpPr>
          <p:nvPr>
            <p:ph type="sldNum" sz="quarter" idx="5"/>
          </p:nvPr>
        </p:nvSpPr>
        <p:spPr bwMode="auto">
          <a:noFill/>
          <a:ln>
            <a:miter lim="800000"/>
            <a:headEnd/>
            <a:tailEnd/>
          </a:ln>
        </p:spPr>
        <p:txBody>
          <a:bodyPr/>
          <a:lstStyle/>
          <a:p>
            <a:fld id="{384C3D14-B708-41BB-9C2D-A0A16F640AD0}" type="slidenum">
              <a:rPr lang="en-US">
                <a:latin typeface="Times New Roman" pitchFamily="18" charset="0"/>
              </a:rPr>
              <a:pPr/>
              <a:t>33</a:t>
            </a:fld>
            <a:endParaRPr lang="en-US">
              <a:latin typeface="Times New Roman" pitchFamily="18" charset="0"/>
            </a:endParaRPr>
          </a:p>
        </p:txBody>
      </p:sp>
      <p:sp>
        <p:nvSpPr>
          <p:cNvPr id="14339" name="Rectangle 559105"/>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p:spPr>
      </p:sp>
      <p:sp>
        <p:nvSpPr>
          <p:cNvPr id="14340" name="Rectangle 55910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76BD71-F90B-476B-BC2B-09F91CEDC53E}" type="datetime1">
              <a:rPr lang="en-US" smtClean="0"/>
              <a:t>4/12/2019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74757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29E1A-1EE9-4653-8F58-BCE554DF1225}" type="datetime1">
              <a:rPr lang="en-US" smtClean="0"/>
              <a:t>4/12/2019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762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47711-46C9-4D6C-A22D-28F5A6EA9E4D}" type="datetime1">
              <a:rPr lang="en-US" smtClean="0"/>
              <a:t>4/12/2019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87845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1"/>
          </p:nvPr>
        </p:nvSpPr>
        <p:spPr/>
        <p:txBody>
          <a:bodyPr/>
          <a:lstStyle>
            <a:lvl1pPr>
              <a:defRPr/>
            </a:lvl1pPr>
          </a:lstStyle>
          <a:p>
            <a:fld id="{7810601E-97A9-4086-8E3F-432B615962A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290FA-4C86-4FD3-9D8B-230D04D67937}" type="datetime1">
              <a:rPr lang="en-US" smtClean="0"/>
              <a:t>4/12/2019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156793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8593FE-8F7F-4D16-8541-A84EBD4C63D9}" type="datetime1">
              <a:rPr lang="en-US" smtClean="0"/>
              <a:t>4/12/2019</a:t>
            </a:fld>
            <a:endParaRPr lang="en-US"/>
          </a:p>
        </p:txBody>
      </p:sp>
      <p:sp>
        <p:nvSpPr>
          <p:cNvPr id="6" name="Slide Number Placeholder 5"/>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331569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264999-E764-4161-A174-5251FDFB71F5}" type="datetime1">
              <a:rPr lang="en-US" smtClean="0"/>
              <a:t>4/12/2019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17403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F465D-DC4A-4875-90C2-9E771CA34E17}" type="datetime1">
              <a:rPr lang="en-US" smtClean="0"/>
              <a:t>4/12/2019</a:t>
            </a:fld>
            <a:endParaRPr lang="en-US"/>
          </a:p>
        </p:txBody>
      </p:sp>
      <p:sp>
        <p:nvSpPr>
          <p:cNvPr id="9" name="Slide Number Placeholder 8"/>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405669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EC4C2C-EE1E-42AE-9AF4-31BC3A2A0524}" type="datetime1">
              <a:rPr lang="en-US" smtClean="0"/>
              <a:t>4/12/2019</a:t>
            </a:fld>
            <a:endParaRPr lang="en-US"/>
          </a:p>
        </p:txBody>
      </p:sp>
      <p:sp>
        <p:nvSpPr>
          <p:cNvPr id="5" name="Slide Number Placeholder 4"/>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214879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0F713-F865-4EC7-AB68-15FE6BA05397}" type="datetime1">
              <a:rPr lang="en-US" smtClean="0"/>
              <a:t>4/12/2019</a:t>
            </a:fld>
            <a:endParaRPr lang="en-US"/>
          </a:p>
        </p:txBody>
      </p:sp>
      <p:sp>
        <p:nvSpPr>
          <p:cNvPr id="4" name="Slide Number Placeholder 3"/>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79311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1CCB3-215B-44D6-89AE-83203CEF5EDA}" type="datetime1">
              <a:rPr lang="en-US" smtClean="0"/>
              <a:t>4/12/2019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43464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2D3A7-31EE-4EC0-A48E-85F3838E029C}" type="datetime1">
              <a:rPr lang="en-US" smtClean="0"/>
              <a:t>4/12/2019</a:t>
            </a:fld>
            <a:endParaRPr lang="en-US"/>
          </a:p>
        </p:txBody>
      </p:sp>
      <p:sp>
        <p:nvSpPr>
          <p:cNvPr id="7" name="Slide Number Placeholder 6"/>
          <p:cNvSpPr>
            <a:spLocks noGrp="1"/>
          </p:cNvSpPr>
          <p:nvPr>
            <p:ph type="sldNum" sz="quarter" idx="12"/>
          </p:nvPr>
        </p:nvSpPr>
        <p:spPr/>
        <p:txBody>
          <a:bodyPr/>
          <a:lstStyle/>
          <a:p>
            <a:fld id="{E92AF5AE-8DD2-6045-B16F-97A060F41B08}" type="slidenum">
              <a:rPr lang="en-US" smtClean="0"/>
              <a:pPr/>
              <a:t>‹#›</a:t>
            </a:fld>
            <a:endParaRPr lang="en-US"/>
          </a:p>
        </p:txBody>
      </p:sp>
    </p:spTree>
    <p:extLst>
      <p:ext uri="{BB962C8B-B14F-4D97-AF65-F5344CB8AC3E}">
        <p14:creationId xmlns:p14="http://schemas.microsoft.com/office/powerpoint/2010/main" val="34106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78CB5-F997-45B8-A0E2-131F35B6027F}" type="datetime1">
              <a:rPr lang="en-US" smtClean="0"/>
              <a:t>4/12/2019</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AF5AE-8DD2-6045-B16F-97A060F41B08}" type="slidenum">
              <a:rPr lang="en-US" smtClean="0"/>
              <a:pPr/>
              <a:t>‹#›</a:t>
            </a:fld>
            <a:endParaRPr lang="en-US"/>
          </a:p>
        </p:txBody>
      </p:sp>
    </p:spTree>
    <p:extLst>
      <p:ext uri="{BB962C8B-B14F-4D97-AF65-F5344CB8AC3E}">
        <p14:creationId xmlns:p14="http://schemas.microsoft.com/office/powerpoint/2010/main" val="385413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ctr" defTabSz="457200" rtl="0" eaLnBrk="1" latinLnBrk="0" hangingPunct="1">
        <a:spcBef>
          <a:spcPct val="0"/>
        </a:spcBef>
        <a:buNone/>
        <a:defRPr sz="4400" b="1" kern="1200">
          <a:solidFill>
            <a:srgbClr val="FF66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ghosh@fordham.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9182"/>
            <a:ext cx="9143999" cy="1925748"/>
          </a:xfrm>
        </p:spPr>
        <p:txBody>
          <a:bodyPr>
            <a:noAutofit/>
          </a:bodyPr>
          <a:lstStyle/>
          <a:p>
            <a:r>
              <a:rPr lang="en-US" sz="5400" dirty="0" smtClean="0">
                <a:solidFill>
                  <a:srgbClr val="5C2C04"/>
                </a:solidFill>
                <a:effectLst>
                  <a:outerShdw blurRad="38100" dist="38100" dir="2700000" algn="tl">
                    <a:srgbClr val="000000">
                      <a:alpha val="43137"/>
                    </a:srgbClr>
                  </a:outerShdw>
                </a:effectLst>
                <a:latin typeface="Cambria" pitchFamily="18" charset="0"/>
              </a:rPr>
              <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Network Security</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&amp;</a:t>
            </a:r>
            <a:br>
              <a:rPr lang="en-US" sz="5400" dirty="0" smtClean="0">
                <a:solidFill>
                  <a:srgbClr val="5C2C04"/>
                </a:solidFill>
                <a:effectLst>
                  <a:outerShdw blurRad="38100" dist="38100" dir="2700000" algn="tl">
                    <a:srgbClr val="000000">
                      <a:alpha val="43137"/>
                    </a:srgbClr>
                  </a:outerShdw>
                </a:effectLst>
                <a:latin typeface="Cambria" pitchFamily="18" charset="0"/>
              </a:rPr>
            </a:br>
            <a:r>
              <a:rPr lang="en-US" sz="5400" dirty="0" smtClean="0">
                <a:solidFill>
                  <a:srgbClr val="5C2C04"/>
                </a:solidFill>
                <a:effectLst>
                  <a:outerShdw blurRad="38100" dist="38100" dir="2700000" algn="tl">
                    <a:srgbClr val="000000">
                      <a:alpha val="43137"/>
                    </a:srgbClr>
                  </a:outerShdw>
                </a:effectLst>
                <a:latin typeface="Cambria" pitchFamily="18" charset="0"/>
              </a:rPr>
              <a:t>Cryptography</a:t>
            </a:r>
            <a:br>
              <a:rPr lang="en-US" sz="5400" dirty="0" smtClean="0">
                <a:solidFill>
                  <a:srgbClr val="5C2C04"/>
                </a:solidFill>
                <a:effectLst>
                  <a:outerShdw blurRad="38100" dist="38100" dir="2700000" algn="tl">
                    <a:srgbClr val="000000">
                      <a:alpha val="43137"/>
                    </a:srgbClr>
                  </a:outerShdw>
                </a:effectLst>
                <a:latin typeface="Cambria" pitchFamily="18" charset="0"/>
              </a:rPr>
            </a:br>
            <a:endParaRPr lang="en-US" sz="5400" dirty="0">
              <a:solidFill>
                <a:srgbClr val="5C2C04"/>
              </a:solidFill>
              <a:effectLst>
                <a:outerShdw blurRad="38100" dist="38100" dir="2700000" algn="tl">
                  <a:srgbClr val="000000">
                    <a:alpha val="43137"/>
                  </a:srgbClr>
                </a:outerShdw>
              </a:effectLst>
              <a:latin typeface="Cambria" pitchFamily="18" charset="0"/>
            </a:endParaRPr>
          </a:p>
        </p:txBody>
      </p:sp>
      <p:sp>
        <p:nvSpPr>
          <p:cNvPr id="5" name="Rectangle 3"/>
          <p:cNvSpPr>
            <a:spLocks noGrp="1" noChangeArrowheads="1"/>
          </p:cNvSpPr>
          <p:nvPr>
            <p:ph type="subTitle" idx="1"/>
          </p:nvPr>
        </p:nvSpPr>
        <p:spPr>
          <a:xfrm>
            <a:off x="493485" y="3857517"/>
            <a:ext cx="7895771" cy="2097314"/>
          </a:xfrm>
        </p:spPr>
        <p:txBody>
          <a:bodyPr>
            <a:noAutofit/>
          </a:bodyPr>
          <a:lstStyle/>
          <a:p>
            <a:pPr eaLnBrk="1" hangingPunct="1">
              <a:defRPr/>
            </a:pPr>
            <a:endParaRPr lang="en-GB" sz="2000" b="1" dirty="0" smtClean="0">
              <a:solidFill>
                <a:srgbClr val="5C2C04"/>
              </a:solidFill>
              <a:latin typeface="Cambria" panose="02040503050406030204" pitchFamily="18" charset="0"/>
            </a:endParaRPr>
          </a:p>
          <a:p>
            <a:pPr eaLnBrk="1" hangingPunct="1">
              <a:defRPr/>
            </a:pPr>
            <a:r>
              <a:rPr lang="en-US" sz="2000" b="1" dirty="0" smtClean="0">
                <a:solidFill>
                  <a:srgbClr val="4F1201"/>
                </a:solidFill>
                <a:latin typeface="Cambria" panose="02040503050406030204" pitchFamily="18" charset="0"/>
              </a:rPr>
              <a:t>Dr. Uttam Ghosh</a:t>
            </a:r>
            <a:endParaRPr lang="en-US" sz="2000" dirty="0" smtClean="0">
              <a:solidFill>
                <a:srgbClr val="4F1201"/>
              </a:solidFill>
              <a:latin typeface="Cambria" panose="02040503050406030204" pitchFamily="18" charset="0"/>
            </a:endParaRPr>
          </a:p>
          <a:p>
            <a:pPr>
              <a:defRPr/>
            </a:pPr>
            <a:r>
              <a:rPr lang="en-US" sz="2000" dirty="0" smtClean="0">
                <a:solidFill>
                  <a:srgbClr val="4F1201"/>
                </a:solidFill>
                <a:latin typeface="Cambria" panose="02040503050406030204" pitchFamily="18" charset="0"/>
              </a:rPr>
              <a:t>Vanderbilt University</a:t>
            </a:r>
          </a:p>
          <a:p>
            <a:pPr>
              <a:defRPr/>
            </a:pPr>
            <a:r>
              <a:rPr lang="en-US" sz="2000" dirty="0" smtClean="0">
                <a:solidFill>
                  <a:srgbClr val="4F1201"/>
                </a:solidFill>
                <a:latin typeface="Cambria" panose="02040503050406030204" pitchFamily="18" charset="0"/>
              </a:rPr>
              <a:t>Computer Science</a:t>
            </a:r>
            <a:endParaRPr lang="en-US" sz="2000" dirty="0">
              <a:solidFill>
                <a:srgbClr val="4F1201"/>
              </a:solidFill>
              <a:latin typeface="Cambria" panose="02040503050406030204" pitchFamily="18" charset="0"/>
            </a:endParaRPr>
          </a:p>
          <a:p>
            <a:pPr eaLnBrk="1" hangingPunct="1">
              <a:defRPr/>
            </a:pPr>
            <a:r>
              <a:rPr lang="en-GB" sz="2000" i="1" dirty="0" smtClean="0">
                <a:solidFill>
                  <a:srgbClr val="4F1201"/>
                </a:solidFill>
                <a:latin typeface="Cambria" panose="02040503050406030204" pitchFamily="18" charset="0"/>
              </a:rPr>
              <a:t>Uttam.ghosh@vanderbilt.edu</a:t>
            </a:r>
            <a:endParaRPr lang="en-US" sz="2000" i="1" dirty="0" smtClean="0">
              <a:solidFill>
                <a:srgbClr val="4F1201"/>
              </a:solidFill>
              <a:latin typeface="Cambria" panose="02040503050406030204" pitchFamily="18" charset="0"/>
              <a:cs typeface="Times New Roman" panose="02020603050405020304" pitchFamily="18" charset="0"/>
              <a:hlinkClick r:id="rId3"/>
            </a:endParaRPr>
          </a:p>
          <a:p>
            <a:pPr eaLnBrk="1" hangingPunct="1">
              <a:defRPr/>
            </a:pPr>
            <a:endParaRPr lang="en-GB" sz="2000" dirty="0" smtClean="0">
              <a:latin typeface="Cambria" panose="02040503050406030204" pitchFamily="18" charset="0"/>
            </a:endParaRPr>
          </a:p>
        </p:txBody>
      </p:sp>
      <p:grpSp>
        <p:nvGrpSpPr>
          <p:cNvPr id="7" name="Group 6"/>
          <p:cNvGrpSpPr/>
          <p:nvPr/>
        </p:nvGrpSpPr>
        <p:grpSpPr>
          <a:xfrm>
            <a:off x="-1" y="14748"/>
            <a:ext cx="9144001" cy="6858000"/>
            <a:chOff x="-1" y="14748"/>
            <a:chExt cx="9144001" cy="6858000"/>
          </a:xfrm>
        </p:grpSpPr>
        <p:sp>
          <p:nvSpPr>
            <p:cNvPr id="4" name="Rectangle 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9391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21226" y="221224"/>
            <a:ext cx="8922774" cy="678427"/>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Basic</a:t>
            </a:r>
            <a:r>
              <a:rPr lang="en-US" sz="3200" dirty="0" smtClean="0">
                <a:solidFill>
                  <a:schemeClr val="accent6">
                    <a:lumMod val="75000"/>
                  </a:schemeClr>
                </a:solidFill>
                <a:latin typeface="Cambria" pitchFamily="18" charset="0"/>
              </a:rPr>
              <a:t> </a:t>
            </a:r>
            <a:r>
              <a:rPr lang="en-US" sz="3200" dirty="0" smtClean="0">
                <a:solidFill>
                  <a:srgbClr val="5C2C04"/>
                </a:solidFill>
                <a:effectLst>
                  <a:outerShdw blurRad="38100" dist="38100" dir="2700000" algn="tl">
                    <a:srgbClr val="000000">
                      <a:alpha val="43137"/>
                    </a:srgbClr>
                  </a:outerShdw>
                </a:effectLst>
                <a:latin typeface="Cambria" pitchFamily="18" charset="0"/>
              </a:rPr>
              <a:t>Terminologies</a:t>
            </a:r>
          </a:p>
        </p:txBody>
      </p:sp>
      <p:sp>
        <p:nvSpPr>
          <p:cNvPr id="14339" name="Content Placeholder 2"/>
          <p:cNvSpPr>
            <a:spLocks noGrp="1"/>
          </p:cNvSpPr>
          <p:nvPr>
            <p:ph sz="quarter" idx="1"/>
          </p:nvPr>
        </p:nvSpPr>
        <p:spPr>
          <a:xfrm>
            <a:off x="381000" y="899652"/>
            <a:ext cx="8305800" cy="5272548"/>
          </a:xfrm>
        </p:spPr>
        <p:txBody>
          <a:bodyPr>
            <a:normAutofit/>
          </a:bodyPr>
          <a:lstStyle/>
          <a:p>
            <a:pPr marL="0" indent="0" algn="just" eaLnBrk="1" hangingPunct="1">
              <a:spcBef>
                <a:spcPts val="600"/>
              </a:spcBef>
            </a:pPr>
            <a:r>
              <a:rPr lang="en-US" sz="2900" b="1" dirty="0" smtClean="0">
                <a:solidFill>
                  <a:schemeClr val="accent6">
                    <a:lumMod val="50000"/>
                  </a:schemeClr>
                </a:solidFill>
                <a:latin typeface="Cambria" pitchFamily="18" charset="0"/>
                <a:ea typeface="+mj-ea"/>
                <a:cs typeface="+mj-cs"/>
              </a:rPr>
              <a:t>Encryption</a:t>
            </a:r>
          </a:p>
          <a:p>
            <a:pPr marL="0" lvl="1" indent="0" algn="just" eaLnBrk="1" hangingPunct="1">
              <a:spcBef>
                <a:spcPts val="600"/>
              </a:spcBef>
            </a:pPr>
            <a:r>
              <a:rPr lang="en-US" sz="2400" dirty="0" smtClean="0">
                <a:latin typeface="Times New Roman" pitchFamily="18" charset="0"/>
                <a:cs typeface="Times New Roman" pitchFamily="18" charset="0"/>
              </a:rPr>
              <a:t> process of encoding a message so that its meaning is not obvious</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a:spcBef>
                <a:spcPts val="600"/>
              </a:spcBef>
            </a:pPr>
            <a:r>
              <a:rPr lang="en-US" sz="2900" b="1" dirty="0" smtClean="0">
                <a:solidFill>
                  <a:schemeClr val="accent6">
                    <a:lumMod val="50000"/>
                  </a:schemeClr>
                </a:solidFill>
                <a:latin typeface="Cambria" pitchFamily="18" charset="0"/>
                <a:ea typeface="+mj-ea"/>
                <a:cs typeface="+mj-cs"/>
              </a:rPr>
              <a:t>Decryption</a:t>
            </a:r>
          </a:p>
          <a:p>
            <a:pPr marL="0" lvl="1" indent="0" algn="just" eaLnBrk="1" hangingPunct="1">
              <a:spcBef>
                <a:spcPts val="600"/>
              </a:spcBef>
            </a:pPr>
            <a:r>
              <a:rPr lang="en-US" sz="2400" dirty="0" smtClean="0">
                <a:latin typeface="Times New Roman" pitchFamily="18" charset="0"/>
                <a:cs typeface="Times New Roman" pitchFamily="18" charset="0"/>
              </a:rPr>
              <a:t>Decryption is the reverse process, transforming an encrypted message back into its normal, original form</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a:spcBef>
                <a:spcPts val="600"/>
              </a:spcBef>
            </a:pPr>
            <a:r>
              <a:rPr lang="en-US" sz="2900" b="1" dirty="0" smtClean="0">
                <a:solidFill>
                  <a:schemeClr val="accent6">
                    <a:lumMod val="50000"/>
                  </a:schemeClr>
                </a:solidFill>
                <a:latin typeface="Cambria" pitchFamily="18" charset="0"/>
                <a:ea typeface="+mj-ea"/>
                <a:cs typeface="+mj-cs"/>
              </a:rPr>
              <a:t>Cryptosystem</a:t>
            </a:r>
          </a:p>
          <a:p>
            <a:pPr marL="0" lvl="1" indent="0" algn="just" eaLnBrk="1" hangingPunct="1">
              <a:spcBef>
                <a:spcPts val="600"/>
              </a:spcBef>
            </a:pPr>
            <a:r>
              <a:rPr lang="en-US" sz="2400" dirty="0" smtClean="0">
                <a:latin typeface="Times New Roman" pitchFamily="18" charset="0"/>
                <a:cs typeface="Times New Roman" pitchFamily="18" charset="0"/>
              </a:rPr>
              <a:t>A system for encryption and decryption is called a cryptosystem.</a:t>
            </a:r>
          </a:p>
          <a:p>
            <a:pPr marL="0" indent="0" algn="just" eaLnBrk="1" hangingPunct="1">
              <a:spcBef>
                <a:spcPts val="600"/>
              </a:spcBef>
            </a:pPr>
            <a:endParaRPr lang="en-US" sz="2400" dirty="0" smtClean="0">
              <a:latin typeface="Times New Roman" pitchFamily="18" charset="0"/>
              <a:cs typeface="Times New Roman" pitchFamily="18" charset="0"/>
            </a:endParaRPr>
          </a:p>
          <a:p>
            <a:pPr marL="0" indent="0" algn="just" eaLnBrk="1" hangingPunct="1">
              <a:spcBef>
                <a:spcPts val="600"/>
              </a:spcBef>
            </a:pPr>
            <a:endParaRPr lang="en-US" sz="2400" dirty="0" smtClean="0">
              <a:latin typeface="Times New Roman" pitchFamily="18" charset="0"/>
              <a:cs typeface="Times New Roman" pitchFamily="18" charset="0"/>
            </a:endParaRPr>
          </a:p>
          <a:p>
            <a:pPr marL="0" lvl="1" indent="0" algn="just" eaLnBrk="1" hangingPunct="1">
              <a:spcBef>
                <a:spcPts val="600"/>
              </a:spcBef>
              <a:buFont typeface="Arial" pitchFamily="34" charset="0"/>
              <a:buNone/>
            </a:pPr>
            <a:endParaRPr lang="en-US" sz="2400" dirty="0" smtClean="0">
              <a:latin typeface="Times New Roman" pitchFamily="18" charset="0"/>
              <a:cs typeface="Times New Roman" pitchFamily="18" charset="0"/>
            </a:endParaRP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sz="quarter" idx="1"/>
          </p:nvPr>
        </p:nvSpPr>
        <p:spPr>
          <a:xfrm>
            <a:off x="265471" y="899652"/>
            <a:ext cx="8613058" cy="5147187"/>
          </a:xfrm>
        </p:spPr>
        <p:txBody>
          <a:bodyPr>
            <a:normAutofit fontScale="92500" lnSpcReduction="10000"/>
          </a:bodyPr>
          <a:lstStyle/>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Plaintext:</a:t>
            </a:r>
            <a:r>
              <a:rPr lang="en-US" sz="2400" dirty="0" smtClean="0">
                <a:latin typeface="Times New Roman" pitchFamily="18" charset="0"/>
                <a:cs typeface="Times New Roman" pitchFamily="18" charset="0"/>
              </a:rPr>
              <a:t> Original text need to be sent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Ciphertext:</a:t>
            </a:r>
            <a:r>
              <a:rPr lang="en-US" sz="2400" dirty="0" smtClean="0">
                <a:latin typeface="Times New Roman" pitchFamily="18" charset="0"/>
                <a:cs typeface="Times New Roman" pitchFamily="18" charset="0"/>
              </a:rPr>
              <a:t> Encrypted form of plaintext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Key</a:t>
            </a:r>
            <a:r>
              <a:rPr lang="en-US" sz="2400" dirty="0" smtClean="0">
                <a:latin typeface="Times New Roman" pitchFamily="18" charset="0"/>
                <a:cs typeface="Times New Roman" pitchFamily="18" charset="0"/>
              </a:rPr>
              <a:t>: key refers to a sequence of symbols or a numerical value used by an algorithm to alter information &amp; making that information secure</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Encryption algorithm</a:t>
            </a:r>
            <a:r>
              <a:rPr lang="en-US" sz="2400" dirty="0" smtClean="0">
                <a:latin typeface="Times New Roman" pitchFamily="18" charset="0"/>
                <a:cs typeface="Times New Roman" pitchFamily="18" charset="0"/>
              </a:rPr>
              <a:t>: The cryptosystem involves a set of rules for how to encrypt the plaintext and how to decrypt the cipher 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a:p>
            <a:pPr marL="0" indent="0" algn="just" eaLnBrk="1" fontAlgn="auto" hangingPunct="1">
              <a:lnSpc>
                <a:spcPct val="110000"/>
              </a:lnSpc>
              <a:spcBef>
                <a:spcPts val="600"/>
              </a:spcBef>
              <a:spcAft>
                <a:spcPts val="0"/>
              </a:spcAft>
              <a:buNone/>
              <a:defRPr/>
            </a:pPr>
            <a:r>
              <a:rPr lang="en-US" sz="2900" b="1" dirty="0" smtClean="0">
                <a:solidFill>
                  <a:schemeClr val="accent6">
                    <a:lumMod val="50000"/>
                  </a:schemeClr>
                </a:solidFill>
                <a:latin typeface="Cambria" pitchFamily="18" charset="0"/>
                <a:ea typeface="+mj-ea"/>
                <a:cs typeface="+mj-cs"/>
              </a:rPr>
              <a:t>Cryptanalysis:</a:t>
            </a:r>
            <a:r>
              <a:rPr lang="en-US" sz="2400" dirty="0" smtClean="0">
                <a:latin typeface="Times New Roman" pitchFamily="18" charset="0"/>
                <a:cs typeface="Times New Roman" pitchFamily="18" charset="0"/>
              </a:rPr>
              <a:t> Cryptanalysis is an attempt to break the cipher text.</a:t>
            </a:r>
          </a:p>
          <a:p>
            <a:pPr marL="0" indent="0" algn="just" eaLnBrk="1" fontAlgn="auto" hangingPunct="1">
              <a:lnSpc>
                <a:spcPct val="110000"/>
              </a:lnSpc>
              <a:spcBef>
                <a:spcPts val="600"/>
              </a:spcBef>
              <a:spcAft>
                <a:spcPts val="0"/>
              </a:spcAft>
              <a:buNone/>
              <a:defRPr/>
            </a:pPr>
            <a:endParaRPr lang="en-US" sz="2400" dirty="0" smtClean="0">
              <a:latin typeface="Times New Roman" pitchFamily="18" charset="0"/>
              <a:cs typeface="Times New Roman" pitchFamily="18" charset="0"/>
            </a:endParaRPr>
          </a:p>
        </p:txBody>
      </p:sp>
      <p:sp>
        <p:nvSpPr>
          <p:cNvPr id="6" name="Title 1"/>
          <p:cNvSpPr>
            <a:spLocks noGrp="1"/>
          </p:cNvSpPr>
          <p:nvPr>
            <p:ph type="title"/>
          </p:nvPr>
        </p:nvSpPr>
        <p:spPr>
          <a:xfrm>
            <a:off x="221226" y="221224"/>
            <a:ext cx="8922774" cy="678427"/>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Basic Terminologies</a:t>
            </a:r>
          </a:p>
        </p:txBody>
      </p:sp>
      <p:grpSp>
        <p:nvGrpSpPr>
          <p:cNvPr id="7" name="Group 6"/>
          <p:cNvGrpSpPr/>
          <p:nvPr/>
        </p:nvGrpSpPr>
        <p:grpSpPr>
          <a:xfrm>
            <a:off x="-1" y="14748"/>
            <a:ext cx="9144001" cy="6858000"/>
            <a:chOff x="-1" y="14748"/>
            <a:chExt cx="9144001" cy="6858000"/>
          </a:xfrm>
        </p:grpSpPr>
        <p:sp>
          <p:nvSpPr>
            <p:cNvPr id="8" name="Rectangle 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Rectangle 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Cryptography Classification</a:t>
            </a:r>
          </a:p>
        </p:txBody>
      </p:sp>
      <p:grpSp>
        <p:nvGrpSpPr>
          <p:cNvPr id="2"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15" name="Diagram 14"/>
          <p:cNvGraphicFramePr/>
          <p:nvPr/>
        </p:nvGraphicFramePr>
        <p:xfrm>
          <a:off x="1260763" y="120534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Symmetric-key Cryptography</a:t>
            </a:r>
          </a:p>
        </p:txBody>
      </p:sp>
      <p:pic>
        <p:nvPicPr>
          <p:cNvPr id="2050" name="Picture 2"/>
          <p:cNvPicPr>
            <a:picLocks noChangeAspect="1" noChangeArrowheads="1"/>
          </p:cNvPicPr>
          <p:nvPr/>
        </p:nvPicPr>
        <p:blipFill>
          <a:blip r:embed="rId2"/>
          <a:srcRect/>
          <a:stretch>
            <a:fillRect/>
          </a:stretch>
        </p:blipFill>
        <p:spPr bwMode="auto">
          <a:xfrm>
            <a:off x="1179870" y="1327356"/>
            <a:ext cx="7226712" cy="2831690"/>
          </a:xfrm>
          <a:prstGeom prst="rect">
            <a:avLst/>
          </a:prstGeom>
          <a:noFill/>
          <a:ln w="9525">
            <a:noFill/>
            <a:miter lim="800000"/>
            <a:headEnd/>
            <a:tailEnd/>
          </a:ln>
          <a:effectLst/>
        </p:spPr>
      </p:pic>
      <p:sp>
        <p:nvSpPr>
          <p:cNvPr id="8" name="Rectangle 7"/>
          <p:cNvSpPr/>
          <p:nvPr/>
        </p:nvSpPr>
        <p:spPr>
          <a:xfrm>
            <a:off x="560437" y="5270315"/>
            <a:ext cx="8126363" cy="830997"/>
          </a:xfrm>
          <a:prstGeom prst="rect">
            <a:avLst/>
          </a:prstGeom>
        </p:spPr>
        <p:txBody>
          <a:bodyPr wrap="square">
            <a:spAutoFit/>
          </a:bodyPr>
          <a:lstStyle/>
          <a:p>
            <a:r>
              <a:rPr lang="en-US" sz="2400" dirty="0" smtClean="0">
                <a:latin typeface="Times New Roman" pitchFamily="18" charset="0"/>
                <a:cs typeface="Times New Roman" pitchFamily="18" charset="0"/>
              </a:rPr>
              <a:t>Same key is used by the sender (for encryption) and the receiver (for decryption).</a:t>
            </a:r>
          </a:p>
        </p:txBody>
      </p:sp>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3960" y="84137"/>
            <a:ext cx="8790039" cy="830263"/>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Traditional Ciphers</a:t>
            </a:r>
          </a:p>
        </p:txBody>
      </p:sp>
      <p:grpSp>
        <p:nvGrpSpPr>
          <p:cNvPr id="2"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13" name="Diagram 12"/>
          <p:cNvGraphicFramePr/>
          <p:nvPr/>
        </p:nvGraphicFramePr>
        <p:xfrm>
          <a:off x="803539" y="1327724"/>
          <a:ext cx="7592306" cy="4768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Substitution Ciphers</a:t>
            </a:r>
          </a:p>
        </p:txBody>
      </p:sp>
      <p:sp>
        <p:nvSpPr>
          <p:cNvPr id="21507" name="Content Placeholder 2"/>
          <p:cNvSpPr>
            <a:spLocks noGrp="1"/>
          </p:cNvSpPr>
          <p:nvPr>
            <p:ph sz="quarter" idx="1"/>
          </p:nvPr>
        </p:nvSpPr>
        <p:spPr>
          <a:xfrm>
            <a:off x="280219" y="994396"/>
            <a:ext cx="8586690" cy="5382445"/>
          </a:xfrm>
        </p:spPr>
        <p:txBody>
          <a:bodyPr>
            <a:normAutofit/>
          </a:bodyPr>
          <a:lstStyle/>
          <a:p>
            <a:pPr algn="just" eaLnBrk="1" hangingPunct="1"/>
            <a:r>
              <a:rPr lang="en-US" sz="2400" dirty="0" smtClean="0">
                <a:latin typeface="Times New Roman" pitchFamily="18" charset="0"/>
                <a:cs typeface="Times New Roman" pitchFamily="18" charset="0"/>
              </a:rPr>
              <a:t>A substitution cipher replaces one symbol with another.</a:t>
            </a:r>
          </a:p>
          <a:p>
            <a:pPr algn="just">
              <a:spcBef>
                <a:spcPts val="500"/>
              </a:spcBef>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Monoalphabetic: Each occurrence of a letter in the plaintext is substituted by a fixed letter (irrespective number of occurrence) to form the ciphertext.</a:t>
            </a:r>
          </a:p>
          <a:p>
            <a:pPr algn="just"/>
            <a:r>
              <a:rPr lang="en-US" sz="2400" dirty="0" smtClean="0">
                <a:latin typeface="Times New Roman" pitchFamily="18" charset="0"/>
                <a:cs typeface="Times New Roman" pitchFamily="18" charset="0"/>
              </a:rPr>
              <a:t>Example: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Polyalphabetic: Each occurrence of a letter in the plaintext is substituted by a different letter to form the ciphertext.</a:t>
            </a: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Rectangle 8"/>
          <p:cNvSpPr/>
          <p:nvPr/>
        </p:nvSpPr>
        <p:spPr>
          <a:xfrm>
            <a:off x="2590800" y="3111017"/>
            <a:ext cx="4911212" cy="1225456"/>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a:t>
            </a:r>
          </a:p>
          <a:p>
            <a:pPr marL="457200" indent="-457200"/>
            <a:r>
              <a:rPr lang="en-US" sz="2400" dirty="0" smtClean="0">
                <a:solidFill>
                  <a:schemeClr val="tx1"/>
                </a:solidFill>
                <a:latin typeface="Courier New" pitchFamily="49" charset="0"/>
                <a:cs typeface="Courier New" pitchFamily="49" charset="0"/>
              </a:rPr>
              <a:t>Key: 3 (Down)</a:t>
            </a:r>
          </a:p>
          <a:p>
            <a:pPr marL="457200" indent="-457200"/>
            <a:r>
              <a:rPr lang="en-US" sz="2400" dirty="0" smtClean="0">
                <a:solidFill>
                  <a:schemeClr val="tx1"/>
                </a:solidFill>
                <a:latin typeface="Courier New" pitchFamily="49" charset="0"/>
                <a:cs typeface="Courier New" pitchFamily="49" charset="0"/>
              </a:rPr>
              <a:t>Ciphertext: KHOOR</a:t>
            </a:r>
          </a:p>
        </p:txBody>
      </p:sp>
      <p:sp>
        <p:nvSpPr>
          <p:cNvPr id="10" name="Rectangle 9"/>
          <p:cNvSpPr/>
          <p:nvPr/>
        </p:nvSpPr>
        <p:spPr>
          <a:xfrm>
            <a:off x="2604650" y="5272393"/>
            <a:ext cx="4911212" cy="862278"/>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a:t>
            </a:r>
          </a:p>
          <a:p>
            <a:pPr marL="457200" indent="-457200"/>
            <a:r>
              <a:rPr lang="en-US" sz="2400" dirty="0" smtClean="0">
                <a:solidFill>
                  <a:schemeClr val="tx1"/>
                </a:solidFill>
                <a:latin typeface="Courier New" pitchFamily="49" charset="0"/>
                <a:cs typeface="Courier New" pitchFamily="49" charset="0"/>
              </a:rPr>
              <a:t>Ciphertext: ABZNF</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Transposition Cipher</a:t>
            </a: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2604650" y="5133843"/>
            <a:ext cx="4911212" cy="862278"/>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HELLO MY DEAR</a:t>
            </a:r>
          </a:p>
          <a:p>
            <a:pPr marL="457200" indent="-457200"/>
            <a:r>
              <a:rPr lang="en-US" sz="2400" dirty="0" smtClean="0">
                <a:solidFill>
                  <a:schemeClr val="tx1"/>
                </a:solidFill>
                <a:latin typeface="Courier New" pitchFamily="49" charset="0"/>
                <a:cs typeface="Courier New" pitchFamily="49" charset="0"/>
              </a:rPr>
              <a:t>Ciphertext: ELHLMDOYAZER</a:t>
            </a:r>
          </a:p>
        </p:txBody>
      </p:sp>
      <p:pic>
        <p:nvPicPr>
          <p:cNvPr id="9218" name="Picture 2"/>
          <p:cNvPicPr>
            <a:picLocks noGrp="1" noChangeAspect="1" noChangeArrowheads="1"/>
          </p:cNvPicPr>
          <p:nvPr>
            <p:ph sz="quarter" idx="1"/>
          </p:nvPr>
        </p:nvPicPr>
        <p:blipFill>
          <a:blip r:embed="rId2"/>
          <a:srcRect/>
          <a:stretch>
            <a:fillRect/>
          </a:stretch>
        </p:blipFill>
        <p:spPr bwMode="auto">
          <a:xfrm>
            <a:off x="2036615" y="1911922"/>
            <a:ext cx="6733314" cy="2618514"/>
          </a:xfrm>
          <a:prstGeom prst="rect">
            <a:avLst/>
          </a:prstGeom>
          <a:noFill/>
          <a:ln w="9525">
            <a:noFill/>
            <a:miter lim="800000"/>
            <a:headEnd/>
            <a:tailEnd/>
          </a:ln>
          <a:effectLst/>
        </p:spPr>
      </p:pic>
      <p:sp>
        <p:nvSpPr>
          <p:cNvPr id="12" name="Rectangle 11"/>
          <p:cNvSpPr/>
          <p:nvPr/>
        </p:nvSpPr>
        <p:spPr>
          <a:xfrm>
            <a:off x="457201" y="1069150"/>
            <a:ext cx="8451272"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A transposition cipher reorders (permutes) symbols in a block of symbols.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0218" y="206477"/>
            <a:ext cx="8863781" cy="604684"/>
          </a:xfrm>
        </p:spPr>
        <p:txBody>
          <a:bodyPr>
            <a:normAutofit/>
          </a:bodyPr>
          <a:lstStyle/>
          <a:p>
            <a:pPr algn="l" eaLnBrk="1" fontAlgn="auto" hangingPunct="1">
              <a:spcAft>
                <a:spcPts val="0"/>
              </a:spcAft>
              <a:defRPr/>
            </a:pPr>
            <a:r>
              <a:rPr lang="en-US" sz="3200" dirty="0" smtClean="0">
                <a:solidFill>
                  <a:srgbClr val="5C2C04"/>
                </a:solidFill>
                <a:effectLst>
                  <a:outerShdw blurRad="38100" dist="38100" dir="2700000" algn="tl">
                    <a:srgbClr val="000000">
                      <a:alpha val="43137"/>
                    </a:srgbClr>
                  </a:outerShdw>
                </a:effectLst>
                <a:latin typeface="Cambria" pitchFamily="18" charset="0"/>
              </a:rPr>
              <a:t>Symmetric-key Algorithms</a:t>
            </a:r>
          </a:p>
        </p:txBody>
      </p:sp>
      <p:sp>
        <p:nvSpPr>
          <p:cNvPr id="21507" name="Content Placeholder 2"/>
          <p:cNvSpPr>
            <a:spLocks noGrp="1"/>
          </p:cNvSpPr>
          <p:nvPr>
            <p:ph sz="quarter" idx="1"/>
          </p:nvPr>
        </p:nvSpPr>
        <p:spPr>
          <a:xfrm>
            <a:off x="280219" y="1091381"/>
            <a:ext cx="8347587" cy="5382445"/>
          </a:xfrm>
        </p:spPr>
        <p:txBody>
          <a:bodyPr>
            <a:normAutofit/>
          </a:bodyPr>
          <a:lstStyle/>
          <a:p>
            <a:pPr eaLnBrk="1" hangingPunct="1"/>
            <a:r>
              <a:rPr lang="en-US" sz="2400" dirty="0" smtClean="0">
                <a:latin typeface="Times New Roman" pitchFamily="18" charset="0"/>
                <a:cs typeface="Times New Roman" pitchFamily="18" charset="0"/>
              </a:rPr>
              <a:t>Data Encryption Standard (DES): 56 bits 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Advance Encryption Standard (AES): 128, 192 or 256 bits 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r>
              <a:rPr lang="en-US" sz="2400" dirty="0" smtClean="0">
                <a:latin typeface="Times New Roman" pitchFamily="18" charset="0"/>
                <a:cs typeface="Times New Roman" pitchFamily="18" charset="0"/>
              </a:rPr>
              <a:t>Advantage: Faster than asymmetric-key</a:t>
            </a:r>
          </a:p>
          <a:p>
            <a:pPr eaLnBrk="1" hangingPunct="1">
              <a:buFont typeface="Wingdings" pitchFamily="2" charset="2"/>
              <a:buNone/>
            </a:pPr>
            <a:endParaRPr lang="en-US" sz="2400" dirty="0" smtClean="0">
              <a:latin typeface="Times New Roman" pitchFamily="18" charset="0"/>
              <a:cs typeface="Times New Roman" pitchFamily="18" charset="0"/>
            </a:endParaRPr>
          </a:p>
          <a:p>
            <a:pPr eaLnBrk="1" hangingPunct="1">
              <a:buFont typeface="Wingdings" pitchFamily="2" charset="2"/>
              <a:buNone/>
            </a:pPr>
            <a:r>
              <a:rPr lang="en-US" sz="2400" dirty="0" smtClean="0">
                <a:latin typeface="Times New Roman" pitchFamily="18" charset="0"/>
                <a:cs typeface="Times New Roman" pitchFamily="18" charset="0"/>
              </a:rPr>
              <a:t>Disadvantage:  Needs O(n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number of shared keys where n is the number of nodes</a:t>
            </a:r>
          </a:p>
          <a:p>
            <a:pPr eaLnBrk="1" hangingPunct="1">
              <a:buFont typeface="Wingdings 3" pitchFamily="18" charset="2"/>
              <a:buNone/>
            </a:pPr>
            <a:endParaRPr lang="en-US" sz="2400" dirty="0" smtClean="0">
              <a:latin typeface="Times New Roman" pitchFamily="18" charset="0"/>
              <a:cs typeface="Times New Roman" pitchFamily="18" charset="0"/>
            </a:endParaRP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Asymmetric-key Cryptography</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47076" y="1799305"/>
            <a:ext cx="7792244" cy="3676061"/>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94968" y="265471"/>
            <a:ext cx="8849032" cy="648929"/>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Algorithm</a:t>
            </a:r>
          </a:p>
        </p:txBody>
      </p:sp>
      <p:pic>
        <p:nvPicPr>
          <p:cNvPr id="2050" name="Picture 2"/>
          <p:cNvPicPr>
            <a:picLocks noChangeAspect="1" noChangeArrowheads="1"/>
          </p:cNvPicPr>
          <p:nvPr/>
        </p:nvPicPr>
        <p:blipFill>
          <a:blip r:embed="rId2"/>
          <a:srcRect/>
          <a:stretch>
            <a:fillRect/>
          </a:stretch>
        </p:blipFill>
        <p:spPr bwMode="auto">
          <a:xfrm>
            <a:off x="988142" y="1533832"/>
            <a:ext cx="7388942" cy="3716595"/>
          </a:xfrm>
          <a:prstGeom prst="rect">
            <a:avLst/>
          </a:prstGeom>
          <a:noFill/>
          <a:ln w="9525">
            <a:noFill/>
            <a:miter lim="800000"/>
            <a:headEnd/>
            <a:tailEnd/>
          </a:ln>
          <a:effectLst/>
        </p:spPr>
      </p:pic>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19314" y="221225"/>
            <a:ext cx="8824685" cy="545690"/>
          </a:xfrm>
        </p:spPr>
        <p:txBody>
          <a:bodyPr>
            <a:noAutofit/>
          </a:bodyPr>
          <a:lstStyle/>
          <a:p>
            <a:pPr algn="l">
              <a:defRPr/>
            </a:pPr>
            <a:r>
              <a:rPr lang="en-US" sz="4000" dirty="0" smtClean="0">
                <a:solidFill>
                  <a:srgbClr val="5C2C04"/>
                </a:solidFill>
                <a:effectLst>
                  <a:outerShdw blurRad="38100" dist="38100" dir="2700000" algn="tl">
                    <a:srgbClr val="000000">
                      <a:alpha val="43137"/>
                    </a:srgbClr>
                  </a:outerShdw>
                </a:effectLst>
                <a:latin typeface="Cambria" pitchFamily="18" charset="0"/>
              </a:rPr>
              <a:t>Outline</a:t>
            </a:r>
          </a:p>
        </p:txBody>
      </p:sp>
      <p:sp>
        <p:nvSpPr>
          <p:cNvPr id="5" name="Content Placeholder 4"/>
          <p:cNvSpPr>
            <a:spLocks noGrp="1"/>
          </p:cNvSpPr>
          <p:nvPr>
            <p:ph idx="1"/>
          </p:nvPr>
        </p:nvSpPr>
        <p:spPr>
          <a:xfrm>
            <a:off x="319314" y="766916"/>
            <a:ext cx="8563429" cy="5589434"/>
          </a:xfrm>
        </p:spPr>
        <p:txBody>
          <a:bodyPr>
            <a:noAutofit/>
          </a:bodyPr>
          <a:lstStyle/>
          <a:p>
            <a:pPr marL="0" indent="0" algn="just">
              <a:spcBef>
                <a:spcPts val="400"/>
              </a:spcBef>
              <a:spcAft>
                <a:spcPts val="600"/>
              </a:spcAft>
            </a:pPr>
            <a:r>
              <a:rPr lang="en-US" sz="2400" dirty="0" smtClean="0">
                <a:latin typeface="Times New Roman" pitchFamily="18" charset="0"/>
                <a:cs typeface="Times New Roman" pitchFamily="18" charset="0"/>
              </a:rPr>
              <a:t> Countermeasures- Overview</a:t>
            </a:r>
          </a:p>
          <a:p>
            <a:pPr marL="0" indent="0" algn="just">
              <a:spcBef>
                <a:spcPts val="400"/>
              </a:spcBef>
              <a:spcAft>
                <a:spcPts val="600"/>
              </a:spcAft>
              <a:buNone/>
            </a:pPr>
            <a:r>
              <a:rPr lang="en-US" sz="2400" dirty="0" smtClean="0">
                <a:latin typeface="Times New Roman" pitchFamily="18" charset="0"/>
                <a:cs typeface="Times New Roman" pitchFamily="18" charset="0"/>
              </a:rPr>
              <a:t> </a:t>
            </a:r>
          </a:p>
          <a:p>
            <a:pPr marL="0" indent="0" algn="just">
              <a:spcBef>
                <a:spcPts val="400"/>
              </a:spcBef>
              <a:spcAft>
                <a:spcPts val="600"/>
              </a:spcAft>
            </a:pPr>
            <a:r>
              <a:rPr lang="en-US" sz="2400" dirty="0" smtClean="0">
                <a:latin typeface="Times New Roman" pitchFamily="18" charset="0"/>
                <a:cs typeface="Times New Roman" pitchFamily="18" charset="0"/>
              </a:rPr>
              <a:t>Cryptography</a:t>
            </a:r>
          </a:p>
          <a:p>
            <a:pPr lvl="1">
              <a:spcBef>
                <a:spcPts val="400"/>
              </a:spcBef>
            </a:pPr>
            <a:r>
              <a:rPr lang="en-US" sz="2400" dirty="0" smtClean="0">
                <a:latin typeface="Times New Roman" pitchFamily="18" charset="0"/>
                <a:cs typeface="Times New Roman" pitchFamily="18" charset="0"/>
              </a:rPr>
              <a:t>Symmetric key</a:t>
            </a:r>
          </a:p>
          <a:p>
            <a:pPr lvl="1">
              <a:spcBef>
                <a:spcPts val="400"/>
              </a:spcBef>
            </a:pPr>
            <a:r>
              <a:rPr lang="en-US" sz="2400" dirty="0" smtClean="0">
                <a:latin typeface="Times New Roman" pitchFamily="18" charset="0"/>
                <a:cs typeface="Times New Roman" pitchFamily="18" charset="0"/>
              </a:rPr>
              <a:t>Asymmetric key </a:t>
            </a:r>
          </a:p>
          <a:p>
            <a:pPr lvl="2">
              <a:spcBef>
                <a:spcPts val="400"/>
              </a:spcBef>
            </a:pPr>
            <a:r>
              <a:rPr lang="en-US" dirty="0" smtClean="0">
                <a:latin typeface="Times New Roman" pitchFamily="18" charset="0"/>
                <a:cs typeface="Times New Roman" pitchFamily="18" charset="0"/>
              </a:rPr>
              <a:t>RSA</a:t>
            </a:r>
          </a:p>
          <a:p>
            <a:pPr lvl="2">
              <a:spcBef>
                <a:spcPts val="400"/>
              </a:spcBef>
            </a:pPr>
            <a:r>
              <a:rPr lang="en-US" dirty="0" smtClean="0">
                <a:latin typeface="Times New Roman" pitchFamily="18" charset="0"/>
                <a:cs typeface="Times New Roman" pitchFamily="18" charset="0"/>
              </a:rPr>
              <a:t>Diffie-Hellman Key Exchange </a:t>
            </a:r>
          </a:p>
          <a:p>
            <a:pPr>
              <a:spcBef>
                <a:spcPts val="400"/>
              </a:spcBef>
            </a:pPr>
            <a:endParaRPr lang="en-US" sz="2400" dirty="0" smtClean="0">
              <a:latin typeface="Times New Roman" pitchFamily="18" charset="0"/>
              <a:cs typeface="Times New Roman" pitchFamily="18" charset="0"/>
            </a:endParaRPr>
          </a:p>
          <a:p>
            <a:pPr>
              <a:spcBef>
                <a:spcPts val="400"/>
              </a:spcBef>
            </a:pPr>
            <a:r>
              <a:rPr lang="en-US" sz="2400" dirty="0" smtClean="0">
                <a:latin typeface="Times New Roman" pitchFamily="18" charset="0"/>
                <a:cs typeface="Times New Roman" pitchFamily="18" charset="0"/>
              </a:rPr>
              <a:t>Integrity &amp; Authentication</a:t>
            </a:r>
          </a:p>
          <a:p>
            <a:pPr marL="400050" lvl="1" indent="0" algn="just">
              <a:spcBef>
                <a:spcPts val="400"/>
              </a:spcBef>
              <a:spcAft>
                <a:spcPts val="600"/>
              </a:spcAft>
            </a:pPr>
            <a:r>
              <a:rPr lang="en-US" sz="2400" dirty="0" smtClean="0">
                <a:latin typeface="Times New Roman" pitchFamily="18" charset="0"/>
                <a:cs typeface="Times New Roman" pitchFamily="18" charset="0"/>
              </a:rPr>
              <a:t> Hash Function</a:t>
            </a:r>
          </a:p>
          <a:p>
            <a:pPr marL="400050" lvl="1" indent="0" algn="just">
              <a:spcBef>
                <a:spcPts val="400"/>
              </a:spcBef>
              <a:spcAft>
                <a:spcPts val="600"/>
              </a:spcAft>
            </a:pPr>
            <a:r>
              <a:rPr lang="en-US" sz="2400" dirty="0" smtClean="0">
                <a:latin typeface="Times New Roman" pitchFamily="18" charset="0"/>
                <a:cs typeface="Times New Roman" pitchFamily="18" charset="0"/>
              </a:rPr>
              <a:t> Message Authentication Code (MAC)</a:t>
            </a:r>
          </a:p>
        </p:txBody>
      </p:sp>
      <p:grpSp>
        <p:nvGrpSpPr>
          <p:cNvPr id="11" name="Group 10"/>
          <p:cNvGrpSpPr/>
          <p:nvPr/>
        </p:nvGrpSpPr>
        <p:grpSpPr>
          <a:xfrm>
            <a:off x="-1" y="14748"/>
            <a:ext cx="9144001" cy="6858000"/>
            <a:chOff x="-1" y="14748"/>
            <a:chExt cx="9144001" cy="6858000"/>
          </a:xfrm>
        </p:grpSpPr>
        <p:sp>
          <p:nvSpPr>
            <p:cNvPr id="12" name="Rectangle 11"/>
            <p:cNvSpPr/>
            <p:nvPr/>
          </p:nvSpPr>
          <p:spPr>
            <a:xfrm>
              <a:off x="221226" y="14748"/>
              <a:ext cx="8922774" cy="206477"/>
            </a:xfrm>
            <a:prstGeom prst="rect">
              <a:avLst/>
            </a:prstGeom>
            <a:solidFill>
              <a:srgbClr val="FFFF00"/>
            </a:solidFill>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Rectangle 12"/>
            <p:cNvSpPr/>
            <p:nvPr/>
          </p:nvSpPr>
          <p:spPr>
            <a:xfrm flipH="1">
              <a:off x="-1" y="14748"/>
              <a:ext cx="221226" cy="6858000"/>
            </a:xfrm>
            <a:prstGeom prst="rect">
              <a:avLst/>
            </a:prstGeom>
            <a:solidFill>
              <a:srgbClr val="FFFF00"/>
            </a:solidFill>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Key Generation</a:t>
            </a:r>
          </a:p>
        </p:txBody>
      </p:sp>
      <p:sp>
        <p:nvSpPr>
          <p:cNvPr id="8" name="TextBox 7"/>
          <p:cNvSpPr txBox="1"/>
          <p:nvPr/>
        </p:nvSpPr>
        <p:spPr>
          <a:xfrm>
            <a:off x="324465" y="1238863"/>
            <a:ext cx="8362335" cy="3785652"/>
          </a:xfrm>
          <a:prstGeom prst="rect">
            <a:avLst/>
          </a:prstGeom>
          <a:noFill/>
        </p:spPr>
        <p:txBody>
          <a:bodyPr wrap="square">
            <a:spAutoFit/>
          </a:bodyPr>
          <a:lstStyle/>
          <a:p>
            <a:pPr marL="342900" indent="-342900" algn="just">
              <a:buFontTx/>
              <a:buAutoNum type="arabicPeriod"/>
              <a:defRPr/>
            </a:pPr>
            <a:r>
              <a:rPr lang="en-US" sz="2400" dirty="0">
                <a:latin typeface="Times New Roman" pitchFamily="18" charset="0"/>
                <a:cs typeface="Times New Roman" pitchFamily="18" charset="0"/>
              </a:rPr>
              <a:t>Choose two large prime numbers  p and q.</a:t>
            </a:r>
          </a:p>
          <a:p>
            <a:pPr marL="342900" indent="-342900" algn="just">
              <a:buFontTx/>
              <a:buAutoNum type="arabicPeriod"/>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2. Compute n = p*q,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 (p-1)*(q-1).</a:t>
            </a:r>
          </a:p>
          <a:p>
            <a:pPr algn="just">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3. Choose e (less than n) such that e </a:t>
            </a:r>
            <a:r>
              <a:rPr lang="en-US" sz="2400" dirty="0" smtClean="0">
                <a:latin typeface="Times New Roman" pitchFamily="18" charset="0"/>
                <a:cs typeface="Times New Roman" pitchFamily="18" charset="0"/>
              </a:rPr>
              <a:t>and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are relatively prime (having no common factor other than 1).</a:t>
            </a:r>
          </a:p>
          <a:p>
            <a:pPr algn="just">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4. Choose d such that  e*d mod </a:t>
            </a:r>
            <a:r>
              <a:rPr lang="en-US" sz="2400" dirty="0" smtClean="0">
                <a:solidFill>
                  <a:schemeClr val="hlink"/>
                </a:solidFill>
                <a:latin typeface="Symbol" pitchFamily="18" charset="2"/>
              </a:rPr>
              <a:t>F</a:t>
            </a:r>
            <a:r>
              <a:rPr lang="en-US" sz="2400" dirty="0" smtClean="0">
                <a:latin typeface="Times New Roman" pitchFamily="18" charset="0"/>
                <a:cs typeface="Times New Roman" pitchFamily="18" charset="0"/>
              </a:rPr>
              <a:t>(n</a:t>
            </a:r>
            <a:r>
              <a:rPr lang="en-US" sz="2400" dirty="0">
                <a:latin typeface="Times New Roman" pitchFamily="18" charset="0"/>
                <a:cs typeface="Times New Roman" pitchFamily="18" charset="0"/>
              </a:rPr>
              <a:t>) is equal to 1.</a:t>
            </a:r>
          </a:p>
          <a:p>
            <a:pPr algn="just">
              <a:defRPr/>
            </a:pPr>
            <a:endParaRPr lang="en-US" sz="2400" dirty="0">
              <a:latin typeface="Times New Roman" pitchFamily="18" charset="0"/>
              <a:cs typeface="Times New Roman" pitchFamily="18" charset="0"/>
            </a:endParaRPr>
          </a:p>
          <a:p>
            <a:pPr algn="just">
              <a:defRPr/>
            </a:pPr>
            <a:r>
              <a:rPr lang="en-US" sz="2400" dirty="0">
                <a:solidFill>
                  <a:srgbClr val="FF0000"/>
                </a:solidFill>
                <a:latin typeface="Times New Roman" pitchFamily="18" charset="0"/>
                <a:cs typeface="Times New Roman" pitchFamily="18" charset="0"/>
              </a:rPr>
              <a:t>Public key (n, e) and private key (d)</a:t>
            </a:r>
          </a:p>
        </p:txBody>
      </p:sp>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84137"/>
            <a:ext cx="9144000" cy="830263"/>
          </a:xfrm>
        </p:spPr>
        <p:txBody>
          <a:bodyPr>
            <a:normAutofit/>
          </a:bodyPr>
          <a:lstStyle/>
          <a:p>
            <a:pPr>
              <a:defRPr/>
            </a:pPr>
            <a:r>
              <a:rPr lang="en-US" dirty="0" smtClean="0">
                <a:solidFill>
                  <a:srgbClr val="4F1201"/>
                </a:solidFill>
                <a:effectLst>
                  <a:outerShdw blurRad="38100" dist="38100" dir="2700000" algn="tl">
                    <a:srgbClr val="000000">
                      <a:alpha val="43137"/>
                    </a:srgbClr>
                  </a:outerShdw>
                </a:effectLst>
                <a:latin typeface="Cambria" pitchFamily="18" charset="0"/>
              </a:rPr>
              <a:t>RSA Key Generation: Example</a:t>
            </a:r>
            <a:endParaRPr lang="en-US" dirty="0" smtClean="0">
              <a:solidFill>
                <a:schemeClr val="accent6">
                  <a:lumMod val="75000"/>
                </a:schemeClr>
              </a:solidFill>
              <a:latin typeface="Cambria"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8244349" cy="5262979"/>
          </a:xfrm>
          <a:prstGeom prst="rect">
            <a:avLst/>
          </a:prstGeom>
          <a:noFill/>
        </p:spPr>
        <p:txBody>
          <a:bodyPr wrap="square">
            <a:spAutoFit/>
          </a:bodyPr>
          <a:lstStyle/>
          <a:p>
            <a:pPr marL="457200" indent="-457200" algn="just"/>
            <a:r>
              <a:rPr lang="en-US" sz="2400" dirty="0" smtClean="0">
                <a:latin typeface="Times New Roman" pitchFamily="18" charset="0"/>
              </a:rPr>
              <a:t>Node B (Receiver)</a:t>
            </a:r>
          </a:p>
          <a:p>
            <a:pPr marL="457200" indent="-457200" algn="just">
              <a:buAutoNum type="arabicPeriod"/>
            </a:pPr>
            <a:r>
              <a:rPr lang="en-US" sz="2400" dirty="0" smtClean="0">
                <a:latin typeface="Times New Roman" pitchFamily="18" charset="0"/>
              </a:rPr>
              <a:t>Chooses two random numbers p=7 and q=11.</a:t>
            </a:r>
          </a:p>
          <a:p>
            <a:pPr marL="457200" indent="-457200" algn="just">
              <a:buAutoNum type="arabicPeriod"/>
            </a:pPr>
            <a:r>
              <a:rPr lang="en-US" sz="2400" dirty="0" smtClean="0">
                <a:latin typeface="Times New Roman" pitchFamily="18" charset="0"/>
              </a:rPr>
              <a:t>Computes n = 7 * 11 = 77, </a:t>
            </a:r>
            <a:r>
              <a:rPr lang="en-US" sz="2400" dirty="0" smtClean="0">
                <a:solidFill>
                  <a:schemeClr val="hlink"/>
                </a:solidFill>
                <a:latin typeface="Symbol" pitchFamily="18" charset="2"/>
              </a:rPr>
              <a:t>F</a:t>
            </a:r>
            <a:r>
              <a:rPr lang="en-US" sz="2400" dirty="0" smtClean="0"/>
              <a:t>(77) </a:t>
            </a:r>
            <a:r>
              <a:rPr lang="en-US" sz="2400" dirty="0" smtClean="0">
                <a:latin typeface="Times New Roman" pitchFamily="18" charset="0"/>
              </a:rPr>
              <a:t>= (7 − 1)*(11 − 1)=60.</a:t>
            </a:r>
          </a:p>
          <a:p>
            <a:pPr marL="457200" indent="-457200" algn="just">
              <a:buAutoNum type="arabicPeriod"/>
            </a:pPr>
            <a:r>
              <a:rPr lang="en-US" sz="2400" dirty="0" smtClean="0">
                <a:latin typeface="Times New Roman" pitchFamily="18" charset="0"/>
              </a:rPr>
              <a:t>Chooses e=13 such that 13 &lt; 77, 13 and 60 are relatively prime. </a:t>
            </a:r>
          </a:p>
          <a:p>
            <a:pPr marL="457200" indent="-457200" algn="just">
              <a:buAutoNum type="arabicPeriod"/>
            </a:pPr>
            <a:r>
              <a:rPr lang="en-US" sz="2400" dirty="0" smtClean="0">
                <a:latin typeface="Times New Roman" pitchFamily="18" charset="0"/>
              </a:rPr>
              <a:t>Chooses d: so that 13*d mod </a:t>
            </a:r>
            <a:r>
              <a:rPr lang="en-US" sz="2400" dirty="0" smtClean="0">
                <a:solidFill>
                  <a:schemeClr val="hlink"/>
                </a:solidFill>
                <a:latin typeface="Symbol" pitchFamily="18" charset="2"/>
              </a:rPr>
              <a:t>F</a:t>
            </a:r>
            <a:r>
              <a:rPr lang="en-US" sz="2400" dirty="0" smtClean="0"/>
              <a:t>(77) = 1; d=37</a:t>
            </a:r>
          </a:p>
          <a:p>
            <a:pPr marL="457200" indent="-457200" algn="just"/>
            <a:endParaRPr lang="en-US" sz="2400" dirty="0" smtClean="0"/>
          </a:p>
          <a:p>
            <a:pPr marL="457200" indent="-457200" algn="just">
              <a:buAutoNum type="arabicPeriod"/>
            </a:pPr>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smtClean="0">
              <a:latin typeface="Times New Roman" pitchFamily="18" charset="0"/>
            </a:endParaRPr>
          </a:p>
          <a:p>
            <a:pPr marL="457200" indent="-457200" algn="just"/>
            <a:endParaRPr lang="en-US" sz="2400" dirty="0">
              <a:latin typeface="Times New Roman" pitchFamily="18" charset="0"/>
            </a:endParaRPr>
          </a:p>
        </p:txBody>
      </p:sp>
      <p:sp>
        <p:nvSpPr>
          <p:cNvPr id="14" name="Rectangle 13"/>
          <p:cNvSpPr/>
          <p:nvPr/>
        </p:nvSpPr>
        <p:spPr>
          <a:xfrm>
            <a:off x="1681317" y="3568905"/>
            <a:ext cx="5383160" cy="278744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err="1" smtClean="0">
                <a:solidFill>
                  <a:schemeClr val="tx1"/>
                </a:solidFill>
                <a:latin typeface="Courier New" pitchFamily="49" charset="0"/>
                <a:cs typeface="Courier New" pitchFamily="49" charset="0"/>
              </a:rPr>
              <a:t>int</a:t>
            </a: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Gen_d</a:t>
            </a:r>
            <a:r>
              <a:rPr lang="en-US" sz="2400" dirty="0" smtClean="0">
                <a:solidFill>
                  <a:schemeClr val="tx1"/>
                </a:solidFill>
                <a:latin typeface="Courier New" pitchFamily="49" charset="0"/>
                <a:cs typeface="Courier New" pitchFamily="49" charset="0"/>
              </a:rPr>
              <a:t>() {</a:t>
            </a:r>
          </a:p>
          <a:p>
            <a:pPr marL="457200" indent="-457200"/>
            <a:r>
              <a:rPr lang="en-US" sz="2400" dirty="0" smtClean="0">
                <a:solidFill>
                  <a:schemeClr val="tx1"/>
                </a:solidFill>
                <a:latin typeface="Courier New" pitchFamily="49" charset="0"/>
                <a:cs typeface="Courier New" pitchFamily="49" charset="0"/>
              </a:rPr>
              <a:t>  for(</a:t>
            </a:r>
            <a:r>
              <a:rPr lang="en-US" sz="2400" dirty="0" err="1" smtClean="0">
                <a:solidFill>
                  <a:schemeClr val="tx1"/>
                </a:solidFill>
                <a:latin typeface="Courier New" pitchFamily="49" charset="0"/>
                <a:cs typeface="Courier New" pitchFamily="49" charset="0"/>
              </a:rPr>
              <a:t>int</a:t>
            </a:r>
            <a:r>
              <a:rPr lang="en-US" sz="2400" dirty="0" smtClean="0">
                <a:solidFill>
                  <a:schemeClr val="tx1"/>
                </a:solidFill>
                <a:latin typeface="Courier New" pitchFamily="49" charset="0"/>
                <a:cs typeface="Courier New" pitchFamily="49" charset="0"/>
              </a:rPr>
              <a:t> d=1; </a:t>
            </a:r>
            <a:r>
              <a:rPr lang="en-US" sz="2400" dirty="0" err="1" smtClean="0">
                <a:solidFill>
                  <a:schemeClr val="tx1"/>
                </a:solidFill>
                <a:latin typeface="Courier New" pitchFamily="49" charset="0"/>
                <a:cs typeface="Courier New" pitchFamily="49" charset="0"/>
              </a:rPr>
              <a:t>i</a:t>
            </a:r>
            <a:r>
              <a:rPr lang="en-US" sz="2400" dirty="0" smtClean="0">
                <a:solidFill>
                  <a:schemeClr val="tx1"/>
                </a:solidFill>
                <a:latin typeface="Courier New" pitchFamily="49" charset="0"/>
                <a:cs typeface="Courier New" pitchFamily="49" charset="0"/>
              </a:rPr>
              <a:t>&lt;60; d++) {  </a:t>
            </a:r>
          </a:p>
          <a:p>
            <a:pPr marL="457200" indent="-457200"/>
            <a:r>
              <a:rPr lang="en-US" sz="2400" dirty="0" smtClean="0">
                <a:solidFill>
                  <a:schemeClr val="tx1"/>
                </a:solidFill>
                <a:latin typeface="Courier New" pitchFamily="49" charset="0"/>
                <a:cs typeface="Courier New" pitchFamily="49" charset="0"/>
              </a:rPr>
              <a:t>      if ((13*d)% 60 == 1) 	 </a:t>
            </a:r>
          </a:p>
          <a:p>
            <a:pPr marL="457200" indent="-457200"/>
            <a:r>
              <a:rPr lang="en-US" sz="2400" dirty="0" smtClean="0">
                <a:solidFill>
                  <a:schemeClr val="tx1"/>
                </a:solidFill>
                <a:latin typeface="Courier New" pitchFamily="49" charset="0"/>
                <a:cs typeface="Courier New" pitchFamily="49" charset="0"/>
              </a:rPr>
              <a:t>      return d;</a:t>
            </a:r>
          </a:p>
          <a:p>
            <a:pPr marL="457200" indent="-457200"/>
            <a:r>
              <a:rPr lang="en-US" sz="2400" dirty="0" smtClean="0">
                <a:solidFill>
                  <a:schemeClr val="tx1"/>
                </a:solidFill>
                <a:latin typeface="Courier New" pitchFamily="49" charset="0"/>
                <a:cs typeface="Courier New" pitchFamily="49" charset="0"/>
              </a:rPr>
              <a:t>  }</a:t>
            </a:r>
          </a:p>
          <a:p>
            <a:pPr marL="457200" indent="-457200"/>
            <a:r>
              <a:rPr lang="en-US" sz="2400" dirty="0" smtClean="0">
                <a:solidFill>
                  <a:schemeClr val="tx1"/>
                </a:solidFill>
                <a:latin typeface="Courier New" pitchFamily="49" charset="0"/>
                <a:cs typeface="Courier New" pitchFamily="49" charset="0"/>
              </a:rPr>
              <a:t>}</a:t>
            </a:r>
            <a:endParaRPr lang="en-US" sz="2400" dirty="0">
              <a:solidFill>
                <a:schemeClr val="tx1"/>
              </a:solidFill>
              <a:latin typeface="Courier New" pitchFamily="49" charset="0"/>
              <a:cs typeface="Courier New" pitchFamily="49" charset="0"/>
            </a:endParaRPr>
          </a:p>
        </p:txBody>
      </p:sp>
      <p:grpSp>
        <p:nvGrpSpPr>
          <p:cNvPr id="17" name="Group 16"/>
          <p:cNvGrpSpPr/>
          <p:nvPr/>
        </p:nvGrpSpPr>
        <p:grpSpPr>
          <a:xfrm>
            <a:off x="-1" y="14748"/>
            <a:ext cx="9144001" cy="6858000"/>
            <a:chOff x="-1" y="14748"/>
            <a:chExt cx="9144001" cy="6858000"/>
          </a:xfrm>
        </p:grpSpPr>
        <p:sp>
          <p:nvSpPr>
            <p:cNvPr id="18" name="Rectangle 1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ctangle 1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RSA Encryption/Decryption: Example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8244349" cy="1200329"/>
          </a:xfrm>
          <a:prstGeom prst="rect">
            <a:avLst/>
          </a:prstGeom>
          <a:noFill/>
        </p:spPr>
        <p:txBody>
          <a:bodyPr wrap="square">
            <a:spAutoFit/>
          </a:bodyPr>
          <a:lstStyle/>
          <a:p>
            <a:pPr marL="457200" indent="-457200" algn="just"/>
            <a:r>
              <a:rPr lang="en-US" sz="2400" b="1" dirty="0" smtClean="0">
                <a:latin typeface="Times New Roman" pitchFamily="18" charset="0"/>
              </a:rPr>
              <a:t>Encryption</a:t>
            </a:r>
            <a:r>
              <a:rPr lang="en-US" sz="2400" dirty="0" smtClean="0">
                <a:latin typeface="Times New Roman" pitchFamily="18" charset="0"/>
              </a:rPr>
              <a:t>: Node A (Sender) wants to send the plaintext 5 to Node B. It generates ciphertext 26 from plaintext 5 using the public key 13 (of Node B) and sends to Node B.</a:t>
            </a:r>
          </a:p>
        </p:txBody>
      </p:sp>
      <p:sp>
        <p:nvSpPr>
          <p:cNvPr id="14" name="Rectangle 13"/>
          <p:cNvSpPr/>
          <p:nvPr/>
        </p:nvSpPr>
        <p:spPr>
          <a:xfrm>
            <a:off x="1641988" y="2374491"/>
            <a:ext cx="4911212" cy="1445342"/>
          </a:xfrm>
          <a:prstGeom prst="rect">
            <a:avLst/>
          </a:prstGeom>
          <a:gradFill>
            <a:gsLst>
              <a:gs pos="0">
                <a:schemeClr val="accent6">
                  <a:lumMod val="60000"/>
                  <a:lumOff val="40000"/>
                </a:schemeClr>
              </a:gs>
              <a:gs pos="100000">
                <a:schemeClr val="accent6">
                  <a:tint val="50000"/>
                  <a:shade val="100000"/>
                  <a:satMod val="350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Plaintext: 5</a:t>
            </a:r>
          </a:p>
          <a:p>
            <a:pPr marL="457200" indent="-457200"/>
            <a:r>
              <a:rPr lang="en-US" sz="2400" dirty="0" smtClean="0">
                <a:solidFill>
                  <a:schemeClr val="tx1"/>
                </a:solidFill>
                <a:latin typeface="Courier New" pitchFamily="49" charset="0"/>
                <a:cs typeface="Courier New" pitchFamily="49" charset="0"/>
              </a:rPr>
              <a:t>C = 5</a:t>
            </a:r>
            <a:r>
              <a:rPr lang="en-US" sz="2400" baseline="30000" dirty="0" smtClean="0">
                <a:solidFill>
                  <a:schemeClr val="tx1"/>
                </a:solidFill>
                <a:latin typeface="Courier New" pitchFamily="49" charset="0"/>
                <a:cs typeface="Courier New" pitchFamily="49" charset="0"/>
              </a:rPr>
              <a:t>13</a:t>
            </a:r>
            <a:r>
              <a:rPr lang="en-US" sz="2400" dirty="0" smtClean="0">
                <a:solidFill>
                  <a:schemeClr val="tx1"/>
                </a:solidFill>
                <a:latin typeface="Courier New" pitchFamily="49" charset="0"/>
                <a:cs typeface="Courier New" pitchFamily="49" charset="0"/>
              </a:rPr>
              <a:t> = 26 mod 77 = 26</a:t>
            </a:r>
          </a:p>
          <a:p>
            <a:pPr marL="457200" indent="-457200"/>
            <a:r>
              <a:rPr lang="en-US" sz="2400" dirty="0" smtClean="0">
                <a:solidFill>
                  <a:schemeClr val="tx1"/>
                </a:solidFill>
                <a:latin typeface="Courier New" pitchFamily="49" charset="0"/>
                <a:cs typeface="Courier New" pitchFamily="49" charset="0"/>
              </a:rPr>
              <a:t>Ciphertext: 26</a:t>
            </a:r>
          </a:p>
        </p:txBody>
      </p:sp>
      <p:sp>
        <p:nvSpPr>
          <p:cNvPr id="17" name="TextBox 16"/>
          <p:cNvSpPr txBox="1"/>
          <p:nvPr/>
        </p:nvSpPr>
        <p:spPr>
          <a:xfrm>
            <a:off x="594851" y="3957427"/>
            <a:ext cx="8244349" cy="830997"/>
          </a:xfrm>
          <a:prstGeom prst="rect">
            <a:avLst/>
          </a:prstGeom>
          <a:noFill/>
        </p:spPr>
        <p:txBody>
          <a:bodyPr wrap="square">
            <a:spAutoFit/>
          </a:bodyPr>
          <a:lstStyle/>
          <a:p>
            <a:pPr marL="457200" indent="-457200" algn="just"/>
            <a:r>
              <a:rPr lang="en-US" sz="2400" b="1" dirty="0" smtClean="0">
                <a:latin typeface="Times New Roman" pitchFamily="18" charset="0"/>
              </a:rPr>
              <a:t>Decryption</a:t>
            </a:r>
            <a:r>
              <a:rPr lang="en-US" sz="2400" dirty="0" smtClean="0">
                <a:latin typeface="Times New Roman" pitchFamily="18" charset="0"/>
              </a:rPr>
              <a:t>: Node B (Receiver) receives the ciphertext 26 and uses the private key 37 to generate the plaintext 5:</a:t>
            </a:r>
          </a:p>
        </p:txBody>
      </p:sp>
      <p:sp>
        <p:nvSpPr>
          <p:cNvPr id="18" name="Rectangle 17"/>
          <p:cNvSpPr/>
          <p:nvPr/>
        </p:nvSpPr>
        <p:spPr>
          <a:xfrm>
            <a:off x="1833720" y="4911008"/>
            <a:ext cx="4921041" cy="144534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marL="457200" indent="-457200"/>
            <a:r>
              <a:rPr lang="en-US" sz="2400" dirty="0" smtClean="0">
                <a:solidFill>
                  <a:schemeClr val="tx1"/>
                </a:solidFill>
                <a:latin typeface="Courier New" pitchFamily="49" charset="0"/>
                <a:cs typeface="Courier New" pitchFamily="49" charset="0"/>
              </a:rPr>
              <a:t>Ciphertext: 26</a:t>
            </a:r>
          </a:p>
          <a:p>
            <a:pPr marL="457200" indent="-457200"/>
            <a:r>
              <a:rPr lang="en-US" sz="2400" dirty="0" smtClean="0">
                <a:solidFill>
                  <a:schemeClr val="tx1"/>
                </a:solidFill>
                <a:latin typeface="Courier New" pitchFamily="49" charset="0"/>
                <a:cs typeface="Courier New" pitchFamily="49" charset="0"/>
              </a:rPr>
              <a:t>P = 26</a:t>
            </a:r>
            <a:r>
              <a:rPr lang="en-US" sz="2400" baseline="30000" dirty="0" smtClean="0">
                <a:solidFill>
                  <a:schemeClr val="tx1"/>
                </a:solidFill>
                <a:latin typeface="Courier New" pitchFamily="49" charset="0"/>
                <a:cs typeface="Courier New" pitchFamily="49" charset="0"/>
              </a:rPr>
              <a:t>37</a:t>
            </a:r>
            <a:r>
              <a:rPr lang="en-US" sz="2400" dirty="0" smtClean="0">
                <a:solidFill>
                  <a:schemeClr val="tx1"/>
                </a:solidFill>
                <a:latin typeface="Courier New" pitchFamily="49" charset="0"/>
                <a:cs typeface="Courier New" pitchFamily="49" charset="0"/>
              </a:rPr>
              <a:t> = 5 mod 77 = 5</a:t>
            </a:r>
          </a:p>
          <a:p>
            <a:pPr marL="457200" indent="-457200"/>
            <a:r>
              <a:rPr lang="en-US" sz="2400" dirty="0" smtClean="0">
                <a:solidFill>
                  <a:schemeClr val="tx1"/>
                </a:solidFill>
                <a:latin typeface="Courier New" pitchFamily="49" charset="0"/>
                <a:cs typeface="Courier New" pitchFamily="49" charset="0"/>
              </a:rPr>
              <a:t>Plaintext: 5</a:t>
            </a:r>
          </a:p>
        </p:txBody>
      </p:sp>
      <p:grpSp>
        <p:nvGrpSpPr>
          <p:cNvPr id="20" name="Group 19"/>
          <p:cNvGrpSpPr/>
          <p:nvPr/>
        </p:nvGrpSpPr>
        <p:grpSpPr>
          <a:xfrm>
            <a:off x="-1" y="14748"/>
            <a:ext cx="9144001" cy="6858000"/>
            <a:chOff x="-1" y="14748"/>
            <a:chExt cx="9144001" cy="6858000"/>
          </a:xfrm>
        </p:grpSpPr>
        <p:sp>
          <p:nvSpPr>
            <p:cNvPr id="21" name="Rectangle 20"/>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21"/>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3"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Key Exchange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783771" y="1290638"/>
            <a:ext cx="6779623" cy="5065712"/>
          </a:xfrm>
          <a:prstGeom prst="rect">
            <a:avLst/>
          </a:prstGeom>
          <a:noFill/>
          <a:ln w="9525">
            <a:noFill/>
            <a:miter lim="800000"/>
            <a:headEnd/>
            <a:tailEnd/>
          </a:ln>
          <a:effectLst/>
        </p:spPr>
      </p:pic>
      <p:grpSp>
        <p:nvGrpSpPr>
          <p:cNvPr id="18" name="Group 17"/>
          <p:cNvGrpSpPr/>
          <p:nvPr/>
        </p:nvGrpSpPr>
        <p:grpSpPr>
          <a:xfrm>
            <a:off x="-1" y="14748"/>
            <a:ext cx="9144001" cy="6858000"/>
            <a:chOff x="-1" y="14748"/>
            <a:chExt cx="9144001" cy="6858000"/>
          </a:xfrm>
        </p:grpSpPr>
        <p:sp>
          <p:nvSpPr>
            <p:cNvPr id="19" name="Rectangle 18"/>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Rectangle 19"/>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701549"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Key Exchange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1047151"/>
            <a:ext cx="7788685" cy="4893647"/>
          </a:xfrm>
          <a:prstGeom prst="rect">
            <a:avLst/>
          </a:prstGeom>
          <a:noFill/>
        </p:spPr>
        <p:txBody>
          <a:bodyPr wrap="square">
            <a:spAutoFit/>
          </a:bodyPr>
          <a:lstStyle/>
          <a:p>
            <a:pPr algn="just">
              <a:defRPr/>
            </a:pPr>
            <a:r>
              <a:rPr lang="en-US" sz="2400" dirty="0"/>
              <a:t>Steps in the algorithm:</a:t>
            </a:r>
          </a:p>
          <a:p>
            <a:pPr marL="342900" indent="-342900" algn="just">
              <a:buFontTx/>
              <a:buAutoNum type="arabicPeriod"/>
              <a:defRPr/>
            </a:pPr>
            <a:r>
              <a:rPr lang="en-US" sz="2400" dirty="0" smtClean="0"/>
              <a:t>Node A </a:t>
            </a:r>
            <a:r>
              <a:rPr lang="en-US" sz="2400" dirty="0"/>
              <a:t>and </a:t>
            </a:r>
            <a:r>
              <a:rPr lang="en-US" sz="2400" dirty="0" smtClean="0"/>
              <a:t>Node B </a:t>
            </a:r>
            <a:r>
              <a:rPr lang="en-US" sz="2400" dirty="0"/>
              <a:t>agree on a prime number p and </a:t>
            </a:r>
            <a:r>
              <a:rPr lang="en-US" sz="2400" dirty="0" smtClean="0"/>
              <a:t>a base </a:t>
            </a:r>
            <a:r>
              <a:rPr lang="en-US" sz="2400" dirty="0"/>
              <a:t>g.</a:t>
            </a:r>
          </a:p>
          <a:p>
            <a:pPr marL="342900" indent="-342900" algn="just">
              <a:buFontTx/>
              <a:buAutoNum type="arabicPeriod"/>
              <a:defRPr/>
            </a:pPr>
            <a:endParaRPr lang="en-US" sz="2400" dirty="0"/>
          </a:p>
          <a:p>
            <a:pPr algn="just">
              <a:defRPr/>
            </a:pPr>
            <a:r>
              <a:rPr lang="en-US" sz="2400" dirty="0"/>
              <a:t>2. </a:t>
            </a:r>
            <a:r>
              <a:rPr lang="en-US" sz="2400" dirty="0" smtClean="0"/>
              <a:t>Node A </a:t>
            </a:r>
            <a:r>
              <a:rPr lang="en-US" sz="2400" dirty="0"/>
              <a:t>chooses a secret number x, computes R1= (g)</a:t>
            </a:r>
            <a:r>
              <a:rPr lang="en-US" sz="2400" baseline="30000" dirty="0"/>
              <a:t>x</a:t>
            </a:r>
            <a:r>
              <a:rPr lang="en-US" sz="2400" dirty="0"/>
              <a:t> mod </a:t>
            </a:r>
            <a:r>
              <a:rPr lang="en-US" sz="2400" dirty="0" smtClean="0"/>
              <a:t>   p </a:t>
            </a:r>
            <a:r>
              <a:rPr lang="en-US" sz="2400" dirty="0"/>
              <a:t>and sends R1 to </a:t>
            </a:r>
            <a:r>
              <a:rPr lang="en-US" sz="2400" dirty="0" smtClean="0"/>
              <a:t>Node B.</a:t>
            </a:r>
            <a:endParaRPr lang="en-US" sz="2400" dirty="0"/>
          </a:p>
          <a:p>
            <a:pPr algn="just">
              <a:defRPr/>
            </a:pPr>
            <a:endParaRPr lang="en-US" sz="2400" dirty="0"/>
          </a:p>
          <a:p>
            <a:pPr algn="just">
              <a:defRPr/>
            </a:pPr>
            <a:r>
              <a:rPr lang="en-US" sz="2400" dirty="0"/>
              <a:t>3. </a:t>
            </a:r>
            <a:r>
              <a:rPr lang="en-US" sz="2400" dirty="0" smtClean="0"/>
              <a:t>Node B chooses </a:t>
            </a:r>
            <a:r>
              <a:rPr lang="en-US" sz="2400" dirty="0"/>
              <a:t>a secret number y, computes R2= (g)</a:t>
            </a:r>
            <a:r>
              <a:rPr lang="en-US" sz="2400" baseline="30000" dirty="0"/>
              <a:t>y</a:t>
            </a:r>
            <a:r>
              <a:rPr lang="en-US" sz="2400" dirty="0"/>
              <a:t> mod p and sends R2 to </a:t>
            </a:r>
            <a:r>
              <a:rPr lang="en-US" sz="2400" dirty="0" smtClean="0"/>
              <a:t>Node A.</a:t>
            </a:r>
            <a:endParaRPr lang="en-US" sz="2400" dirty="0"/>
          </a:p>
          <a:p>
            <a:pPr algn="just">
              <a:defRPr/>
            </a:pPr>
            <a:endParaRPr lang="en-US" sz="2400" dirty="0"/>
          </a:p>
          <a:p>
            <a:pPr algn="just">
              <a:defRPr/>
            </a:pPr>
            <a:r>
              <a:rPr lang="en-US" sz="2400" dirty="0"/>
              <a:t>4. </a:t>
            </a:r>
            <a:r>
              <a:rPr lang="en-US" sz="2400" dirty="0" smtClean="0"/>
              <a:t>Node A </a:t>
            </a:r>
            <a:r>
              <a:rPr lang="en-US" sz="2400" dirty="0"/>
              <a:t>computes </a:t>
            </a:r>
            <a:r>
              <a:rPr lang="en-US" sz="2400" dirty="0" smtClean="0"/>
              <a:t>secret key K</a:t>
            </a:r>
            <a:r>
              <a:rPr lang="en-US" sz="2400" dirty="0"/>
              <a:t>=(R2)</a:t>
            </a:r>
            <a:r>
              <a:rPr lang="en-US" sz="2400" baseline="30000" dirty="0"/>
              <a:t>x</a:t>
            </a:r>
            <a:r>
              <a:rPr lang="en-US" sz="2400" dirty="0"/>
              <a:t> mod p.</a:t>
            </a:r>
          </a:p>
          <a:p>
            <a:pPr algn="just">
              <a:defRPr/>
            </a:pPr>
            <a:endParaRPr lang="en-US" sz="2400" dirty="0"/>
          </a:p>
          <a:p>
            <a:pPr algn="just">
              <a:defRPr/>
            </a:pPr>
            <a:r>
              <a:rPr lang="en-US" sz="2400" dirty="0"/>
              <a:t>5. </a:t>
            </a:r>
            <a:r>
              <a:rPr lang="en-US" sz="2400" dirty="0" smtClean="0"/>
              <a:t>Node B computes secret key K</a:t>
            </a:r>
            <a:r>
              <a:rPr lang="en-US" sz="2400" dirty="0"/>
              <a:t>=(R1)</a:t>
            </a:r>
            <a:r>
              <a:rPr lang="en-US" sz="2400" baseline="30000" dirty="0"/>
              <a:t>y</a:t>
            </a:r>
            <a:r>
              <a:rPr lang="en-US" sz="2400" dirty="0"/>
              <a:t> mod p.</a:t>
            </a:r>
          </a:p>
        </p:txBody>
      </p:sp>
      <p:grpSp>
        <p:nvGrpSpPr>
          <p:cNvPr id="14" name="Group 13"/>
          <p:cNvGrpSpPr/>
          <p:nvPr/>
        </p:nvGrpSpPr>
        <p:grpSpPr>
          <a:xfrm>
            <a:off x="-1" y="14748"/>
            <a:ext cx="9144001" cy="6858000"/>
            <a:chOff x="-1" y="14748"/>
            <a:chExt cx="9144001" cy="6858000"/>
          </a:xfrm>
        </p:grpSpPr>
        <p:sp>
          <p:nvSpPr>
            <p:cNvPr id="16" name="Rectangle 1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Rectangle 1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Example </a:t>
            </a:r>
          </a:p>
        </p:txBody>
      </p:sp>
      <p:grpSp>
        <p:nvGrpSpPr>
          <p:cNvPr id="2" name="Group 54"/>
          <p:cNvGrpSpPr>
            <a:grpSpLocks/>
          </p:cNvGrpSpPr>
          <p:nvPr/>
        </p:nvGrpSpPr>
        <p:grpSpPr bwMode="auto">
          <a:xfrm>
            <a:off x="0" y="-3175"/>
            <a:ext cx="9144000" cy="6861175"/>
            <a:chOff x="-1" y="-3452"/>
            <a:chExt cx="9144001" cy="6861452"/>
          </a:xfrm>
        </p:grpSpPr>
        <p:sp>
          <p:nvSpPr>
            <p:cNvPr id="56" name="Rounded Rectangle 55"/>
            <p:cNvSpPr/>
            <p:nvPr/>
          </p:nvSpPr>
          <p:spPr bwMode="auto">
            <a:xfrm flipV="1">
              <a:off x="0" y="-1"/>
              <a:ext cx="9144000" cy="4571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sp>
          <p:nvSpPr>
            <p:cNvPr id="58" name="Rounded Rectangle 57"/>
            <p:cNvSpPr/>
            <p:nvPr/>
          </p:nvSpPr>
          <p:spPr bwMode="auto">
            <a:xfrm flipH="1">
              <a:off x="-1" y="-3452"/>
              <a:ext cx="97125" cy="6861452"/>
            </a:xfrm>
            <a:prstGeom prst="roundRect">
              <a:avLst/>
            </a:prstGeom>
            <a:gradFill flip="none" rotWithShape="1">
              <a:gsLst>
                <a:gs pos="0">
                  <a:schemeClr val="accent6">
                    <a:lumMod val="75000"/>
                  </a:schemeClr>
                </a:gs>
                <a:gs pos="80000">
                  <a:schemeClr val="accent6">
                    <a:shade val="93000"/>
                    <a:satMod val="130000"/>
                  </a:schemeClr>
                </a:gs>
                <a:gs pos="100000">
                  <a:schemeClr val="accent6">
                    <a:shade val="94000"/>
                    <a:satMod val="135000"/>
                  </a:schemeClr>
                </a:gs>
              </a:gsLst>
              <a:path path="rect">
                <a:fillToRect l="100000" t="100000"/>
              </a:path>
              <a:tileRect r="-100000" b="-10000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gr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442451" y="914400"/>
            <a:ext cx="8244349" cy="4524315"/>
          </a:xfrm>
          <a:prstGeom prst="rect">
            <a:avLst/>
          </a:prstGeom>
          <a:noFill/>
        </p:spPr>
        <p:txBody>
          <a:bodyPr wrap="square">
            <a:spAutoFit/>
          </a:bodyPr>
          <a:lstStyle/>
          <a:p>
            <a:r>
              <a:rPr lang="en-US" sz="2400" dirty="0" smtClean="0">
                <a:latin typeface="Times New Roman" pitchFamily="18" charset="0"/>
              </a:rPr>
              <a:t>Assume public parameters are g = 7 and  p = 23.</a:t>
            </a:r>
          </a:p>
          <a:p>
            <a:r>
              <a:rPr lang="en-US" sz="2400" dirty="0" smtClean="0">
                <a:latin typeface="Times New Roman" pitchFamily="18" charset="0"/>
              </a:rPr>
              <a:t> </a:t>
            </a:r>
          </a:p>
          <a:p>
            <a:r>
              <a:rPr lang="en-US" sz="2400" dirty="0" smtClean="0">
                <a:latin typeface="Times New Roman" pitchFamily="18" charset="0"/>
              </a:rPr>
              <a:t>The steps are as follows:</a:t>
            </a:r>
          </a:p>
          <a:p>
            <a:pPr algn="just"/>
            <a:r>
              <a:rPr lang="en-US" sz="2400" dirty="0" smtClean="0">
                <a:solidFill>
                  <a:schemeClr val="hlink"/>
                </a:solidFill>
                <a:latin typeface="Times New Roman" pitchFamily="18" charset="0"/>
              </a:rPr>
              <a:t>1.</a:t>
            </a:r>
            <a:r>
              <a:rPr lang="en-US" sz="2400" dirty="0" smtClean="0">
                <a:latin typeface="Times New Roman" pitchFamily="18" charset="0"/>
              </a:rPr>
              <a:t> Node A chooses x = 3 and calculates R</a:t>
            </a:r>
            <a:r>
              <a:rPr lang="en-US" sz="2400" baseline="-25000" dirty="0" smtClean="0">
                <a:latin typeface="Times New Roman" pitchFamily="18" charset="0"/>
              </a:rPr>
              <a:t>1</a:t>
            </a:r>
            <a:r>
              <a:rPr lang="en-US" sz="2400" dirty="0" smtClean="0">
                <a:latin typeface="Times New Roman" pitchFamily="18" charset="0"/>
              </a:rPr>
              <a:t> = 7</a:t>
            </a:r>
            <a:r>
              <a:rPr lang="en-US" sz="2400" baseline="30000" dirty="0" smtClean="0">
                <a:latin typeface="Times New Roman" pitchFamily="18" charset="0"/>
              </a:rPr>
              <a:t>3</a:t>
            </a:r>
            <a:r>
              <a:rPr lang="en-US" sz="2400" dirty="0" smtClean="0">
                <a:latin typeface="Times New Roman" pitchFamily="18" charset="0"/>
              </a:rPr>
              <a:t> mod 23 = 21.</a:t>
            </a:r>
          </a:p>
          <a:p>
            <a:pPr algn="just"/>
            <a:r>
              <a:rPr lang="en-US" sz="2400" dirty="0" smtClean="0">
                <a:solidFill>
                  <a:schemeClr val="hlink"/>
                </a:solidFill>
                <a:latin typeface="Times New Roman" pitchFamily="18" charset="0"/>
              </a:rPr>
              <a:t>2.</a:t>
            </a:r>
            <a:r>
              <a:rPr lang="en-US" sz="2400" dirty="0" smtClean="0">
                <a:latin typeface="Times New Roman" pitchFamily="18" charset="0"/>
              </a:rPr>
              <a:t> Node B chooses y = 6 and calculates R</a:t>
            </a:r>
            <a:r>
              <a:rPr lang="en-US" sz="2400" baseline="-25000" dirty="0" smtClean="0">
                <a:latin typeface="Times New Roman" pitchFamily="18" charset="0"/>
              </a:rPr>
              <a:t>2 </a:t>
            </a:r>
            <a:r>
              <a:rPr lang="en-US" sz="2400" dirty="0" smtClean="0">
                <a:latin typeface="Times New Roman" pitchFamily="18" charset="0"/>
              </a:rPr>
              <a:t>= 7</a:t>
            </a:r>
            <a:r>
              <a:rPr lang="en-US" sz="2400" baseline="30000" dirty="0" smtClean="0">
                <a:latin typeface="Times New Roman" pitchFamily="18" charset="0"/>
              </a:rPr>
              <a:t>6</a:t>
            </a:r>
            <a:r>
              <a:rPr lang="en-US" sz="2400" dirty="0" smtClean="0">
                <a:latin typeface="Times New Roman" pitchFamily="18" charset="0"/>
              </a:rPr>
              <a:t> mod 23 = 4.</a:t>
            </a:r>
          </a:p>
          <a:p>
            <a:pPr algn="just"/>
            <a:r>
              <a:rPr lang="en-US" sz="2400" dirty="0" smtClean="0">
                <a:solidFill>
                  <a:schemeClr val="hlink"/>
                </a:solidFill>
                <a:latin typeface="Times New Roman" pitchFamily="18" charset="0"/>
              </a:rPr>
              <a:t>3.</a:t>
            </a:r>
            <a:r>
              <a:rPr lang="en-US" sz="2400" dirty="0" smtClean="0">
                <a:latin typeface="Times New Roman" pitchFamily="18" charset="0"/>
              </a:rPr>
              <a:t> Node A sends the number 21 to Node B.</a:t>
            </a:r>
          </a:p>
          <a:p>
            <a:pPr algn="just"/>
            <a:r>
              <a:rPr lang="en-US" sz="2400" dirty="0" smtClean="0">
                <a:solidFill>
                  <a:schemeClr val="hlink"/>
                </a:solidFill>
                <a:latin typeface="Times New Roman" pitchFamily="18" charset="0"/>
              </a:rPr>
              <a:t>4.</a:t>
            </a:r>
            <a:r>
              <a:rPr lang="en-US" sz="2400" dirty="0" smtClean="0">
                <a:latin typeface="Times New Roman" pitchFamily="18" charset="0"/>
              </a:rPr>
              <a:t> Node B sends the number 4 to Node A.</a:t>
            </a:r>
          </a:p>
          <a:p>
            <a:pPr algn="just"/>
            <a:r>
              <a:rPr lang="en-US" sz="2400" dirty="0" smtClean="0">
                <a:solidFill>
                  <a:schemeClr val="hlink"/>
                </a:solidFill>
                <a:latin typeface="Times New Roman" pitchFamily="18" charset="0"/>
              </a:rPr>
              <a:t>5.</a:t>
            </a:r>
            <a:r>
              <a:rPr lang="en-US" sz="2400" dirty="0" smtClean="0">
                <a:latin typeface="Times New Roman" pitchFamily="18" charset="0"/>
              </a:rPr>
              <a:t> Node A calculates the symmetric key K = 4</a:t>
            </a:r>
            <a:r>
              <a:rPr lang="en-US" sz="2400" baseline="30000" dirty="0" smtClean="0">
                <a:latin typeface="Times New Roman" pitchFamily="18" charset="0"/>
              </a:rPr>
              <a:t>3</a:t>
            </a:r>
            <a:r>
              <a:rPr lang="en-US" sz="2400" dirty="0" smtClean="0">
                <a:latin typeface="Times New Roman" pitchFamily="18" charset="0"/>
              </a:rPr>
              <a:t> mod 23 = 18.</a:t>
            </a:r>
          </a:p>
          <a:p>
            <a:pPr algn="just"/>
            <a:r>
              <a:rPr lang="en-US" sz="2400" dirty="0" smtClean="0">
                <a:solidFill>
                  <a:schemeClr val="hlink"/>
                </a:solidFill>
                <a:latin typeface="Times New Roman" pitchFamily="18" charset="0"/>
              </a:rPr>
              <a:t>6.</a:t>
            </a:r>
            <a:r>
              <a:rPr lang="en-US" sz="2400" dirty="0" smtClean="0">
                <a:latin typeface="Times New Roman" pitchFamily="18" charset="0"/>
              </a:rPr>
              <a:t> Node B calculates the symmetric key K = 21</a:t>
            </a:r>
            <a:r>
              <a:rPr lang="en-US" sz="2400" baseline="30000" dirty="0" smtClean="0">
                <a:latin typeface="Times New Roman" pitchFamily="18" charset="0"/>
              </a:rPr>
              <a:t>6</a:t>
            </a:r>
            <a:r>
              <a:rPr lang="en-US" sz="2400" dirty="0" smtClean="0">
                <a:latin typeface="Times New Roman" pitchFamily="18" charset="0"/>
              </a:rPr>
              <a:t> mod 23 = 18.</a:t>
            </a:r>
          </a:p>
          <a:p>
            <a:pPr algn="just"/>
            <a:endParaRPr lang="en-US" sz="2400" dirty="0" smtClean="0">
              <a:latin typeface="Times New Roman" pitchFamily="18" charset="0"/>
            </a:endParaRPr>
          </a:p>
          <a:p>
            <a:pPr algn="just"/>
            <a:r>
              <a:rPr lang="en-US" sz="2400" dirty="0" smtClean="0">
                <a:latin typeface="Times New Roman" pitchFamily="18" charset="0"/>
              </a:rPr>
              <a:t>The value of K is the same for both Node A and Node B: </a:t>
            </a:r>
            <a:br>
              <a:rPr lang="en-US" sz="2400" dirty="0" smtClean="0">
                <a:latin typeface="Times New Roman" pitchFamily="18" charset="0"/>
              </a:rPr>
            </a:br>
            <a:r>
              <a:rPr lang="en-US" sz="2400" dirty="0" smtClean="0">
                <a:latin typeface="Times New Roman" pitchFamily="18" charset="0"/>
              </a:rPr>
              <a:t>g</a:t>
            </a:r>
            <a:r>
              <a:rPr lang="en-US" sz="2400" baseline="30000" dirty="0" smtClean="0">
                <a:latin typeface="Times New Roman" pitchFamily="18" charset="0"/>
              </a:rPr>
              <a:t>xy</a:t>
            </a:r>
            <a:r>
              <a:rPr lang="en-US" sz="2400" dirty="0" smtClean="0">
                <a:latin typeface="Times New Roman" pitchFamily="18" charset="0"/>
              </a:rPr>
              <a:t> mod p = 7</a:t>
            </a:r>
            <a:r>
              <a:rPr lang="en-US" sz="2400" baseline="30000" dirty="0" smtClean="0">
                <a:latin typeface="Times New Roman" pitchFamily="18" charset="0"/>
              </a:rPr>
              <a:t>18</a:t>
            </a:r>
            <a:r>
              <a:rPr lang="en-US" sz="2400" dirty="0" smtClean="0">
                <a:latin typeface="Times New Roman" pitchFamily="18" charset="0"/>
              </a:rPr>
              <a:t> mod 23 = 18.</a:t>
            </a:r>
            <a:endParaRPr lang="en-US" sz="2400" dirty="0">
              <a:latin typeface="Times New Roman" pitchFamily="18" charset="0"/>
            </a:endParaRPr>
          </a:p>
        </p:txBody>
      </p:sp>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ectangle 1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err="1" smtClean="0">
                <a:solidFill>
                  <a:srgbClr val="4F1201"/>
                </a:solidFill>
                <a:effectLst>
                  <a:outerShdw blurRad="38100" dist="38100" dir="2700000" algn="tl">
                    <a:srgbClr val="000000">
                      <a:alpha val="43137"/>
                    </a:srgbClr>
                  </a:outerShdw>
                </a:effectLst>
                <a:latin typeface="Cambria" pitchFamily="18" charset="0"/>
              </a:rPr>
              <a:t>Diffie</a:t>
            </a:r>
            <a:r>
              <a:rPr lang="en-US" sz="3200" dirty="0" smtClean="0">
                <a:solidFill>
                  <a:srgbClr val="4F1201"/>
                </a:solidFill>
                <a:effectLst>
                  <a:outerShdw blurRad="38100" dist="38100" dir="2700000" algn="tl">
                    <a:srgbClr val="000000">
                      <a:alpha val="43137"/>
                    </a:srgbClr>
                  </a:outerShdw>
                </a:effectLst>
                <a:latin typeface="Cambria" pitchFamily="18" charset="0"/>
              </a:rPr>
              <a:t>-Hellman: Man-in-Middle Attack </a:t>
            </a:r>
          </a:p>
        </p:txBody>
      </p:sp>
      <p:grpSp>
        <p:nvGrpSpPr>
          <p:cNvPr id="2" name="Group 54"/>
          <p:cNvGrpSpPr>
            <a:grpSpLocks/>
          </p:cNvGrpSpPr>
          <p:nvPr/>
        </p:nvGrpSpPr>
        <p:grpSpPr bwMode="auto">
          <a:xfrm>
            <a:off x="0" y="-3175"/>
            <a:ext cx="9144000" cy="6861175"/>
            <a:chOff x="-1" y="-3452"/>
            <a:chExt cx="9144001" cy="6861452"/>
          </a:xfrm>
        </p:grpSpPr>
        <p:sp>
          <p:nvSpPr>
            <p:cNvPr id="56" name="Rounded Rectangle 55"/>
            <p:cNvSpPr/>
            <p:nvPr/>
          </p:nvSpPr>
          <p:spPr bwMode="auto">
            <a:xfrm flipV="1">
              <a:off x="0" y="-1"/>
              <a:ext cx="9144000" cy="4571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sp>
          <p:nvSpPr>
            <p:cNvPr id="58" name="Rounded Rectangle 57"/>
            <p:cNvSpPr/>
            <p:nvPr/>
          </p:nvSpPr>
          <p:spPr bwMode="auto">
            <a:xfrm flipH="1">
              <a:off x="-1" y="-3452"/>
              <a:ext cx="97125" cy="6861452"/>
            </a:xfrm>
            <a:prstGeom prst="roundRect">
              <a:avLst/>
            </a:prstGeom>
            <a:gradFill flip="none" rotWithShape="1">
              <a:gsLst>
                <a:gs pos="0">
                  <a:schemeClr val="accent6">
                    <a:lumMod val="75000"/>
                  </a:schemeClr>
                </a:gs>
                <a:gs pos="80000">
                  <a:schemeClr val="accent6">
                    <a:shade val="93000"/>
                    <a:satMod val="130000"/>
                  </a:schemeClr>
                </a:gs>
                <a:gs pos="100000">
                  <a:schemeClr val="accent6">
                    <a:shade val="94000"/>
                    <a:satMod val="135000"/>
                  </a:schemeClr>
                </a:gs>
              </a:gsLst>
              <a:path path="rect">
                <a:fillToRect l="100000" t="100000"/>
              </a:path>
              <a:tileRect r="-100000" b="-10000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marL="1143000" indent="-228600" algn="ctr" eaLnBrk="1" hangingPunct="1">
                <a:spcBef>
                  <a:spcPct val="20000"/>
                </a:spcBef>
                <a:buFontTx/>
                <a:buChar char="•"/>
                <a:defRPr/>
              </a:pPr>
              <a:endParaRPr lang="en-US">
                <a:solidFill>
                  <a:schemeClr val="tx1"/>
                </a:solidFill>
              </a:endParaRPr>
            </a:p>
          </p:txBody>
        </p:sp>
      </p:gr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2"/>
          <p:cNvPicPr>
            <a:picLocks noChangeAspect="1" noChangeArrowheads="1"/>
          </p:cNvPicPr>
          <p:nvPr/>
        </p:nvPicPr>
        <p:blipFill>
          <a:blip r:embed="rId2"/>
          <a:srcRect/>
          <a:stretch>
            <a:fillRect/>
          </a:stretch>
        </p:blipFill>
        <p:spPr bwMode="auto">
          <a:xfrm>
            <a:off x="737424" y="1019174"/>
            <a:ext cx="7816644" cy="5086657"/>
          </a:xfrm>
          <a:prstGeom prst="rect">
            <a:avLst/>
          </a:prstGeom>
          <a:noFill/>
          <a:ln w="9525">
            <a:noFill/>
            <a:miter lim="800000"/>
            <a:headEnd/>
            <a:tailEnd/>
          </a:ln>
          <a:effectLst/>
        </p:spPr>
      </p:pic>
      <p:grpSp>
        <p:nvGrpSpPr>
          <p:cNvPr id="14" name="Group 13"/>
          <p:cNvGrpSpPr/>
          <p:nvPr/>
        </p:nvGrpSpPr>
        <p:grpSpPr>
          <a:xfrm>
            <a:off x="-1" y="14748"/>
            <a:ext cx="9144001" cy="6858000"/>
            <a:chOff x="-1" y="14748"/>
            <a:chExt cx="9144001" cy="6858000"/>
          </a:xfrm>
        </p:grpSpPr>
        <p:sp>
          <p:nvSpPr>
            <p:cNvPr id="15" name="Rectangle 1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ectangle 1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11084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Symmetric and Asymmetric: Comparison</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aphicFrame>
        <p:nvGraphicFramePr>
          <p:cNvPr id="9" name="Table 8"/>
          <p:cNvGraphicFramePr>
            <a:graphicFrameLocks noGrp="1"/>
          </p:cNvGraphicFramePr>
          <p:nvPr/>
        </p:nvGraphicFramePr>
        <p:xfrm>
          <a:off x="595746" y="1828802"/>
          <a:ext cx="8091054" cy="3439802"/>
        </p:xfrm>
        <a:graphic>
          <a:graphicData uri="http://schemas.openxmlformats.org/drawingml/2006/table">
            <a:tbl>
              <a:tblPr firstRow="1" bandRow="1">
                <a:tableStyleId>{5C22544A-7EE6-4342-B048-85BDC9FD1C3A}</a:tableStyleId>
              </a:tblPr>
              <a:tblGrid>
                <a:gridCol w="1620981">
                  <a:extLst>
                    <a:ext uri="{9D8B030D-6E8A-4147-A177-3AD203B41FA5}">
                      <a16:colId xmlns:a16="http://schemas.microsoft.com/office/drawing/2014/main" val="20000"/>
                    </a:ext>
                  </a:extLst>
                </a:gridCol>
                <a:gridCol w="3255818">
                  <a:extLst>
                    <a:ext uri="{9D8B030D-6E8A-4147-A177-3AD203B41FA5}">
                      <a16:colId xmlns:a16="http://schemas.microsoft.com/office/drawing/2014/main" val="20001"/>
                    </a:ext>
                  </a:extLst>
                </a:gridCol>
                <a:gridCol w="3214255">
                  <a:extLst>
                    <a:ext uri="{9D8B030D-6E8A-4147-A177-3AD203B41FA5}">
                      <a16:colId xmlns:a16="http://schemas.microsoft.com/office/drawing/2014/main" val="20002"/>
                    </a:ext>
                  </a:extLst>
                </a:gridCol>
              </a:tblGrid>
              <a:tr h="955962">
                <a:tc>
                  <a:txBody>
                    <a:bodyPr/>
                    <a:lstStyle/>
                    <a:p>
                      <a:pPr algn="ctr"/>
                      <a:r>
                        <a:rPr lang="en-US" sz="2400" dirty="0" smtClean="0">
                          <a:latin typeface="Times New Roman" pitchFamily="18" charset="0"/>
                          <a:cs typeface="Times New Roman" pitchFamily="18" charset="0"/>
                        </a:rPr>
                        <a:t>Symmetric</a:t>
                      </a:r>
                      <a:r>
                        <a:rPr lang="en-US" sz="2400" baseline="0" dirty="0" smtClean="0">
                          <a:latin typeface="Times New Roman" pitchFamily="18" charset="0"/>
                          <a:cs typeface="Times New Roman" pitchFamily="18" charset="0"/>
                        </a:rPr>
                        <a:t> key size</a:t>
                      </a:r>
                    </a:p>
                    <a:p>
                      <a:pPr algn="ctr"/>
                      <a:r>
                        <a:rPr lang="en-US" sz="2400" baseline="0" dirty="0" smtClean="0">
                          <a:latin typeface="Times New Roman" pitchFamily="18" charset="0"/>
                          <a:cs typeface="Times New Roman" pitchFamily="18" charset="0"/>
                        </a:rPr>
                        <a:t>(AES)</a:t>
                      </a:r>
                      <a:endParaRPr lang="en-US" sz="2400" dirty="0">
                        <a:latin typeface="Times New Roman" pitchFamily="18" charset="0"/>
                        <a:cs typeface="Times New Roman" pitchFamily="18" charset="0"/>
                      </a:endParaRPr>
                    </a:p>
                  </a:txBody>
                  <a:tcPr marL="91448" marR="91448" marT="45700" marB="45700">
                    <a:solidFill>
                      <a:srgbClr val="4F120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Equivalent</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Asymmetric</a:t>
                      </a:r>
                      <a:r>
                        <a:rPr lang="en-US" sz="2400" baseline="0" dirty="0" smtClean="0">
                          <a:latin typeface="Times New Roman" pitchFamily="18" charset="0"/>
                          <a:cs typeface="Times New Roman" pitchFamily="18" charset="0"/>
                        </a:rPr>
                        <a:t> key size (RSA Public key)</a:t>
                      </a:r>
                      <a:endParaRPr lang="en-US" sz="2400" dirty="0" smtClean="0">
                        <a:latin typeface="Times New Roman" pitchFamily="18" charset="0"/>
                        <a:cs typeface="Times New Roman" pitchFamily="18" charset="0"/>
                      </a:endParaRPr>
                    </a:p>
                  </a:txBody>
                  <a:tcPr marL="91448" marR="91448" marT="45700" marB="45700">
                    <a:solidFill>
                      <a:srgbClr val="4F120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Security Status</a:t>
                      </a:r>
                    </a:p>
                  </a:txBody>
                  <a:tcPr marL="91448" marR="91448" marT="45700" marB="45700">
                    <a:solidFill>
                      <a:srgbClr val="4F1201"/>
                    </a:solidFill>
                  </a:tcPr>
                </a:tc>
                <a:extLst>
                  <a:ext uri="{0D108BD9-81ED-4DB2-BD59-A6C34878D82A}">
                    <a16:rowId xmlns:a16="http://schemas.microsoft.com/office/drawing/2014/main" val="10000"/>
                  </a:ext>
                </a:extLst>
              </a:tr>
              <a:tr h="750374">
                <a:tc>
                  <a:txBody>
                    <a:bodyPr/>
                    <a:lstStyle/>
                    <a:p>
                      <a:r>
                        <a:rPr lang="en-US" sz="2400" dirty="0" smtClean="0">
                          <a:latin typeface="Times New Roman" pitchFamily="18" charset="0"/>
                          <a:cs typeface="Times New Roman" pitchFamily="18" charset="0"/>
                        </a:rPr>
                        <a:t>80-bits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1024-bits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Broken</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1"/>
                  </a:ext>
                </a:extLst>
              </a:tr>
              <a:tr h="750374">
                <a:tc>
                  <a:txBody>
                    <a:bodyPr/>
                    <a:lstStyle/>
                    <a:p>
                      <a:r>
                        <a:rPr lang="en-US" sz="2400" dirty="0" smtClean="0">
                          <a:latin typeface="Times New Roman" pitchFamily="18" charset="0"/>
                          <a:cs typeface="Times New Roman" pitchFamily="18" charset="0"/>
                        </a:rPr>
                        <a:t>112-bits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2048-bits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Secure till 2030</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2"/>
                  </a:ext>
                </a:extLst>
              </a:tr>
              <a:tr h="750374">
                <a:tc>
                  <a:txBody>
                    <a:bodyPr/>
                    <a:lstStyle/>
                    <a:p>
                      <a:r>
                        <a:rPr lang="en-US" sz="2400" dirty="0" smtClean="0">
                          <a:latin typeface="Times New Roman" pitchFamily="18" charset="0"/>
                          <a:cs typeface="Times New Roman" pitchFamily="18" charset="0"/>
                        </a:rPr>
                        <a:t>128-bits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3072-bits</a:t>
                      </a:r>
                      <a:endParaRPr lang="en-US" sz="2400" dirty="0">
                        <a:latin typeface="Times New Roman" pitchFamily="18" charset="0"/>
                        <a:cs typeface="Times New Roman" pitchFamily="18" charset="0"/>
                      </a:endParaRPr>
                    </a:p>
                  </a:txBody>
                  <a:tcPr marL="91448" marR="91448" marT="45700" marB="45700"/>
                </a:tc>
                <a:tc>
                  <a:txBody>
                    <a:bodyPr/>
                    <a:lstStyle/>
                    <a:p>
                      <a:r>
                        <a:rPr lang="en-US" sz="2400" dirty="0" smtClean="0">
                          <a:latin typeface="Times New Roman" pitchFamily="18" charset="0"/>
                          <a:cs typeface="Times New Roman" pitchFamily="18" charset="0"/>
                        </a:rPr>
                        <a:t>Secure beyond 2030</a:t>
                      </a:r>
                      <a:endParaRPr lang="en-US" sz="2400" dirty="0">
                        <a:latin typeface="Times New Roman" pitchFamily="18" charset="0"/>
                        <a:cs typeface="Times New Roman" pitchFamily="18" charset="0"/>
                      </a:endParaRPr>
                    </a:p>
                  </a:txBody>
                  <a:tcPr marL="91448" marR="91448"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Message Integrity</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368710" y="1745790"/>
            <a:ext cx="8318090" cy="4057650"/>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1226" y="221226"/>
            <a:ext cx="8465574" cy="648929"/>
          </a:xfrm>
        </p:spPr>
        <p:txBody>
          <a:bodyPr/>
          <a:lstStyle/>
          <a:p>
            <a:pPr algn="l" eaLnBrk="1" fontAlgn="auto" hangingPunct="1">
              <a:spcAft>
                <a:spcPts val="0"/>
              </a:spcAft>
              <a:defRPr/>
            </a:pPr>
            <a:r>
              <a:rPr lang="en-US" altLang="zh-TW" sz="3200" dirty="0" smtClean="0">
                <a:solidFill>
                  <a:srgbClr val="4F1201"/>
                </a:solidFill>
                <a:effectLst>
                  <a:outerShdw blurRad="38100" dist="38100" dir="2700000" algn="tl">
                    <a:srgbClr val="000000">
                      <a:alpha val="43137"/>
                    </a:srgbClr>
                  </a:outerShdw>
                </a:effectLst>
                <a:latin typeface="Cambria" pitchFamily="18" charset="0"/>
                <a:cs typeface="Times New Roman" pitchFamily="18" charset="0"/>
              </a:rPr>
              <a:t>Hash Function</a:t>
            </a:r>
            <a:endParaRPr lang="en-US" altLang="zh-TW" sz="3200" dirty="0">
              <a:solidFill>
                <a:srgbClr val="4F1201"/>
              </a:solidFill>
              <a:effectLst>
                <a:outerShdw blurRad="38100" dist="38100" dir="2700000" algn="tl">
                  <a:srgbClr val="000000">
                    <a:alpha val="43137"/>
                  </a:srgbClr>
                </a:outerShdw>
              </a:effectLst>
              <a:latin typeface="Cambria" pitchFamily="18" charset="0"/>
              <a:cs typeface="Times New Roman" pitchFamily="18" charset="0"/>
            </a:endParaRPr>
          </a:p>
        </p:txBody>
      </p:sp>
      <p:sp>
        <p:nvSpPr>
          <p:cNvPr id="80899" name="Rectangle 3"/>
          <p:cNvSpPr>
            <a:spLocks noGrp="1" noChangeArrowheads="1"/>
          </p:cNvSpPr>
          <p:nvPr>
            <p:ph sz="quarter" idx="1"/>
          </p:nvPr>
        </p:nvSpPr>
        <p:spPr>
          <a:xfrm>
            <a:off x="457200" y="967141"/>
            <a:ext cx="8229600" cy="5115008"/>
          </a:xfrm>
        </p:spPr>
        <p:txBody>
          <a:bodyPr>
            <a:normAutofit/>
          </a:bodyPr>
          <a:lstStyle/>
          <a:p>
            <a:pPr marL="0" lvl="0" indent="0">
              <a:spcBef>
                <a:spcPts val="600"/>
              </a:spcBef>
              <a:buNone/>
              <a:defRPr/>
            </a:pPr>
            <a:r>
              <a:rPr lang="en-US" altLang="zh-TW" sz="2400" dirty="0" smtClean="0">
                <a:latin typeface="Times New Roman" pitchFamily="18" charset="0"/>
                <a:cs typeface="Times New Roman" pitchFamily="18" charset="0"/>
              </a:rPr>
              <a:t>The properties of hash function</a:t>
            </a:r>
          </a:p>
          <a:p>
            <a:pPr marL="0" lvl="1" indent="0">
              <a:spcBef>
                <a:spcPts val="600"/>
              </a:spcBef>
              <a:defRPr/>
            </a:pPr>
            <a:r>
              <a:rPr lang="en-US" altLang="zh-TW" sz="2400" b="1" dirty="0" smtClean="0">
                <a:latin typeface="Times New Roman" pitchFamily="18" charset="0"/>
                <a:cs typeface="Times New Roman" pitchFamily="18" charset="0"/>
              </a:rPr>
              <a:t>One-way</a:t>
            </a:r>
            <a:r>
              <a:rPr lang="en-US" altLang="zh-TW" sz="2400" dirty="0" smtClean="0">
                <a:latin typeface="Times New Roman" pitchFamily="18" charset="0"/>
                <a:cs typeface="Times New Roman" pitchFamily="18" charset="0"/>
              </a:rPr>
              <a:t>: the digest can only be created from the message, but not vice versa</a:t>
            </a:r>
          </a:p>
          <a:p>
            <a:pPr marL="0" lvl="1" indent="0">
              <a:spcBef>
                <a:spcPts val="600"/>
              </a:spcBef>
              <a:defRPr/>
            </a:pPr>
            <a:r>
              <a:rPr lang="en-US" altLang="zh-TW" sz="2400" b="1" dirty="0" smtClean="0">
                <a:latin typeface="Times New Roman" pitchFamily="18" charset="0"/>
                <a:cs typeface="Times New Roman" pitchFamily="18" charset="0"/>
              </a:rPr>
              <a:t>One-to-one</a:t>
            </a:r>
            <a:r>
              <a:rPr lang="en-US" altLang="zh-TW" sz="2400" dirty="0" smtClean="0">
                <a:latin typeface="Times New Roman" pitchFamily="18" charset="0"/>
                <a:cs typeface="Times New Roman" pitchFamily="18" charset="0"/>
              </a:rPr>
              <a:t>: be very difficult to find two messages that create the same digest.</a:t>
            </a:r>
          </a:p>
          <a:p>
            <a:pPr marL="0" lvl="0" indent="0">
              <a:spcBef>
                <a:spcPts val="600"/>
              </a:spcBef>
              <a:buNone/>
              <a:defRPr/>
            </a:pPr>
            <a:endParaRPr lang="en-US" altLang="zh-TW" sz="2400" dirty="0" smtClean="0">
              <a:latin typeface="Times New Roman" pitchFamily="18" charset="0"/>
              <a:cs typeface="Times New Roman" pitchFamily="18" charset="0"/>
            </a:endParaRPr>
          </a:p>
          <a:p>
            <a:pPr marL="0" lvl="0" indent="0">
              <a:spcBef>
                <a:spcPts val="600"/>
              </a:spcBef>
              <a:buNone/>
              <a:defRPr/>
            </a:pPr>
            <a:r>
              <a:rPr lang="en-US" altLang="zh-TW" sz="2400" dirty="0" smtClean="0">
                <a:latin typeface="Times New Roman" pitchFamily="18" charset="0"/>
                <a:cs typeface="Times New Roman" pitchFamily="18" charset="0"/>
              </a:rPr>
              <a:t>The common hash functions are:</a:t>
            </a:r>
          </a:p>
          <a:p>
            <a:pPr marL="0" lvl="1" indent="0">
              <a:spcBef>
                <a:spcPts val="600"/>
              </a:spcBef>
              <a:defRPr/>
            </a:pPr>
            <a:r>
              <a:rPr lang="en-US" altLang="zh-TW" sz="2400" dirty="0" smtClean="0">
                <a:latin typeface="Times New Roman" pitchFamily="18" charset="0"/>
                <a:cs typeface="Times New Roman" pitchFamily="18" charset="0"/>
              </a:rPr>
              <a:t>Message digest 5 (MD5)</a:t>
            </a:r>
          </a:p>
          <a:p>
            <a:pPr marL="0" lvl="1" indent="0">
              <a:spcBef>
                <a:spcPts val="600"/>
              </a:spcBef>
              <a:defRPr/>
            </a:pPr>
            <a:r>
              <a:rPr lang="en-US" altLang="zh-TW" sz="2400" dirty="0" smtClean="0">
                <a:latin typeface="Times New Roman" pitchFamily="18" charset="0"/>
                <a:cs typeface="Times New Roman" pitchFamily="18" charset="0"/>
              </a:rPr>
              <a:t>Secure hash algorithm (SHA-1)</a:t>
            </a:r>
          </a:p>
          <a:p>
            <a:pPr marL="0" lvl="1" indent="0">
              <a:spcBef>
                <a:spcPts val="600"/>
              </a:spcBef>
              <a:defRPr/>
            </a:pPr>
            <a:r>
              <a:rPr lang="en-US" altLang="zh-TW" sz="2400" dirty="0" smtClean="0">
                <a:latin typeface="Times New Roman" pitchFamily="18" charset="0"/>
                <a:cs typeface="Times New Roman" pitchFamily="18" charset="0"/>
              </a:rPr>
              <a:t>Secure hash algorithm (SHA-2)</a:t>
            </a:r>
          </a:p>
          <a:p>
            <a:pPr marL="0" lvl="1" indent="0">
              <a:spcBef>
                <a:spcPts val="600"/>
              </a:spcBef>
              <a:defRPr/>
            </a:pPr>
            <a:r>
              <a:rPr lang="en-US" altLang="zh-TW" sz="2400" dirty="0" smtClean="0">
                <a:latin typeface="Times New Roman" pitchFamily="18" charset="0"/>
                <a:cs typeface="Times New Roman" pitchFamily="18" charset="0"/>
              </a:rPr>
              <a:t>Secure hash algorithm (SHA-3)</a:t>
            </a:r>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1226" y="221225"/>
            <a:ext cx="7665474" cy="658710"/>
          </a:xfrm>
        </p:spPr>
        <p:txBody>
          <a:bodyPr>
            <a:normAutofit/>
          </a:bodyPr>
          <a:lstStyle/>
          <a:p>
            <a:pPr algn="l"/>
            <a:r>
              <a:rPr lang="en-US" sz="3200" dirty="0" smtClean="0">
                <a:solidFill>
                  <a:srgbClr val="5C2C04"/>
                </a:solidFill>
                <a:effectLst>
                  <a:outerShdw blurRad="38100" dist="38100" dir="2700000" algn="tl">
                    <a:srgbClr val="000000">
                      <a:alpha val="43137"/>
                    </a:srgbClr>
                  </a:outerShdw>
                </a:effectLst>
                <a:latin typeface="Cambria" pitchFamily="18" charset="0"/>
              </a:rPr>
              <a:t>Network Security</a:t>
            </a:r>
          </a:p>
        </p:txBody>
      </p:sp>
      <p:sp>
        <p:nvSpPr>
          <p:cNvPr id="8195" name="Content Placeholder 2"/>
          <p:cNvSpPr>
            <a:spLocks noGrp="1"/>
          </p:cNvSpPr>
          <p:nvPr>
            <p:ph idx="1"/>
          </p:nvPr>
        </p:nvSpPr>
        <p:spPr>
          <a:xfrm>
            <a:off x="457200" y="1277007"/>
            <a:ext cx="8229600" cy="2423313"/>
          </a:xfrm>
        </p:spPr>
        <p:txBody>
          <a:bodyPr>
            <a:normAutofit/>
          </a:bodyPr>
          <a:lstStyle/>
          <a:p>
            <a:pPr marL="0" indent="0" algn="just">
              <a:spcBef>
                <a:spcPts val="600"/>
              </a:spcBef>
              <a:buNone/>
            </a:pPr>
            <a:r>
              <a:rPr lang="en-US" sz="2800" dirty="0" smtClean="0">
                <a:solidFill>
                  <a:srgbClr val="C00000"/>
                </a:solidFill>
                <a:latin typeface="Times New Roman" pitchFamily="18" charset="0"/>
                <a:cs typeface="Times New Roman" pitchFamily="18" charset="0"/>
              </a:rPr>
              <a:t>Network security consists of a set of rules to prevent and monitor unauthorized access, misuse, modification, or denial of a computer network and network-accessible resources.</a:t>
            </a: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Message Authentication Code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0942" y="1664494"/>
            <a:ext cx="8155858" cy="4264358"/>
          </a:xfrm>
          <a:prstGeom prst="rect">
            <a:avLst/>
          </a:prstGeom>
          <a:noFill/>
          <a:ln w="9525">
            <a:noFill/>
            <a:miter lim="800000"/>
            <a:headEnd/>
            <a:tailEnd/>
          </a:ln>
          <a:effectLst/>
        </p:spPr>
      </p:pic>
      <p:grpSp>
        <p:nvGrpSpPr>
          <p:cNvPr id="13" name="Group 12"/>
          <p:cNvGrpSpPr/>
          <p:nvPr/>
        </p:nvGrpSpPr>
        <p:grpSpPr>
          <a:xfrm>
            <a:off x="-1" y="14748"/>
            <a:ext cx="9144001" cy="6858000"/>
            <a:chOff x="-1" y="14748"/>
            <a:chExt cx="9144001" cy="6858000"/>
          </a:xfrm>
        </p:grpSpPr>
        <p:sp>
          <p:nvSpPr>
            <p:cNvPr id="14" name="Rectangle 13"/>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922774" cy="693175"/>
          </a:xfrm>
        </p:spPr>
        <p:txBody>
          <a:bodyPr>
            <a:normAutofit/>
          </a:bodyPr>
          <a:lstStyle/>
          <a:p>
            <a:pPr algn="l">
              <a:defRPr/>
            </a:pPr>
            <a:r>
              <a:rPr lang="en-US" sz="3200" dirty="0" smtClean="0">
                <a:solidFill>
                  <a:srgbClr val="4F1201"/>
                </a:solidFill>
                <a:effectLst>
                  <a:outerShdw blurRad="38100" dist="38100" dir="2700000" algn="tl">
                    <a:srgbClr val="000000">
                      <a:alpha val="43137"/>
                    </a:srgbClr>
                  </a:outerShdw>
                </a:effectLst>
                <a:latin typeface="Cambria" pitchFamily="18" charset="0"/>
              </a:rPr>
              <a:t>Digital Signature</a:t>
            </a:r>
          </a:p>
        </p:txBody>
      </p:sp>
      <p:pic>
        <p:nvPicPr>
          <p:cNvPr id="1026" name="Picture 2"/>
          <p:cNvPicPr>
            <a:picLocks noChangeAspect="1" noChangeArrowheads="1"/>
          </p:cNvPicPr>
          <p:nvPr/>
        </p:nvPicPr>
        <p:blipFill>
          <a:blip r:embed="rId2"/>
          <a:srcRect/>
          <a:stretch>
            <a:fillRect/>
          </a:stretch>
        </p:blipFill>
        <p:spPr bwMode="auto">
          <a:xfrm>
            <a:off x="833438" y="1276349"/>
            <a:ext cx="7538051" cy="4824905"/>
          </a:xfrm>
          <a:prstGeom prst="rect">
            <a:avLst/>
          </a:prstGeom>
          <a:noFill/>
          <a:ln w="9525">
            <a:noFill/>
            <a:miter lim="800000"/>
            <a:headEnd/>
            <a:tailEnd/>
          </a:ln>
          <a:effectLst/>
        </p:spPr>
      </p:pic>
      <p:grpSp>
        <p:nvGrpSpPr>
          <p:cNvPr id="12" name="Group 11"/>
          <p:cNvGrpSpPr/>
          <p:nvPr/>
        </p:nvGrpSpPr>
        <p:grpSpPr>
          <a:xfrm>
            <a:off x="-1" y="14748"/>
            <a:ext cx="9144001" cy="6858000"/>
            <a:chOff x="-1" y="14748"/>
            <a:chExt cx="9144001" cy="6858000"/>
          </a:xfrm>
        </p:grpSpPr>
        <p:sp>
          <p:nvSpPr>
            <p:cNvPr id="13" name="Rectangle 12"/>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Rectangle 13"/>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6976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11084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Network Security: Tips</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1067699"/>
            <a:ext cx="8303341" cy="4401205"/>
          </a:xfrm>
          <a:prstGeom prst="rect">
            <a:avLst/>
          </a:prstGeom>
        </p:spPr>
        <p:txBody>
          <a:bodyPr wrap="square">
            <a:spAutoFit/>
          </a:bodyPr>
          <a:lstStyle/>
          <a:p>
            <a:pPr>
              <a:buFont typeface="Wingdings" pitchFamily="2" charset="2"/>
              <a:buChar char="ü"/>
            </a:pPr>
            <a:r>
              <a:rPr lang="en-US" sz="2800" dirty="0" smtClean="0">
                <a:latin typeface="Times New Roman" pitchFamily="18" charset="0"/>
                <a:cs typeface="Times New Roman" pitchFamily="18" charset="0"/>
              </a:rPr>
              <a:t>Use antivirus software</a:t>
            </a:r>
          </a:p>
          <a:p>
            <a:pPr>
              <a:buFont typeface="Wingdings" pitchFamily="2" charset="2"/>
              <a:buChar char="ü"/>
            </a:pPr>
            <a:r>
              <a:rPr lang="en-US" sz="2800" dirty="0" smtClean="0">
                <a:latin typeface="Times New Roman" pitchFamily="18" charset="0"/>
                <a:cs typeface="Times New Roman" pitchFamily="18" charset="0"/>
              </a:rPr>
              <a:t>Insert firewalls</a:t>
            </a:r>
          </a:p>
          <a:p>
            <a:pPr>
              <a:buFont typeface="Wingdings" pitchFamily="2" charset="2"/>
              <a:buChar char="ü"/>
            </a:pPr>
            <a:r>
              <a:rPr lang="en-US" sz="2800" dirty="0" smtClean="0">
                <a:latin typeface="Times New Roman" pitchFamily="18" charset="0"/>
                <a:cs typeface="Times New Roman" pitchFamily="18" charset="0"/>
              </a:rPr>
              <a:t>Use IDS</a:t>
            </a:r>
          </a:p>
          <a:p>
            <a:pPr>
              <a:buFont typeface="Wingdings" pitchFamily="2" charset="2"/>
              <a:buChar char="ü"/>
            </a:pPr>
            <a:r>
              <a:rPr lang="en-US" sz="2800" dirty="0" smtClean="0">
                <a:latin typeface="Times New Roman" pitchFamily="18" charset="0"/>
                <a:cs typeface="Times New Roman" pitchFamily="18" charset="0"/>
              </a:rPr>
              <a:t>Update OS and software periodically</a:t>
            </a:r>
          </a:p>
          <a:p>
            <a:pPr>
              <a:buFont typeface="Wingdings" pitchFamily="2" charset="2"/>
              <a:buChar char="ü"/>
            </a:pPr>
            <a:r>
              <a:rPr lang="en-US" sz="2800" dirty="0" smtClean="0">
                <a:latin typeface="Times New Roman" pitchFamily="18" charset="0"/>
                <a:cs typeface="Times New Roman" pitchFamily="18" charset="0"/>
              </a:rPr>
              <a:t>Safe browsing</a:t>
            </a:r>
          </a:p>
          <a:p>
            <a:pPr>
              <a:buFont typeface="Wingdings" pitchFamily="2" charset="2"/>
              <a:buChar char="ü"/>
            </a:pPr>
            <a:r>
              <a:rPr lang="en-US" sz="2800" dirty="0" smtClean="0">
                <a:latin typeface="Times New Roman" pitchFamily="18" charset="0"/>
                <a:cs typeface="Times New Roman" pitchFamily="18" charset="0"/>
              </a:rPr>
              <a:t>Do not save account information</a:t>
            </a:r>
          </a:p>
          <a:p>
            <a:pPr>
              <a:buFont typeface="Wingdings" pitchFamily="2" charset="2"/>
              <a:buChar char="ü"/>
            </a:pPr>
            <a:r>
              <a:rPr lang="en-US" sz="2800" dirty="0" smtClean="0">
                <a:latin typeface="Times New Roman" pitchFamily="18" charset="0"/>
                <a:cs typeface="Times New Roman" pitchFamily="18" charset="0"/>
              </a:rPr>
              <a:t>Set strong password and change periodically</a:t>
            </a:r>
          </a:p>
          <a:p>
            <a:pPr>
              <a:buFont typeface="Wingdings" pitchFamily="2" charset="2"/>
              <a:buChar char="ü"/>
            </a:pPr>
            <a:r>
              <a:rPr lang="en-US" sz="2800" dirty="0" smtClean="0">
                <a:latin typeface="Times New Roman" pitchFamily="18" charset="0"/>
                <a:cs typeface="Times New Roman" pitchFamily="18" charset="0"/>
              </a:rPr>
              <a:t>Uninstall unnecessary software</a:t>
            </a:r>
          </a:p>
          <a:p>
            <a:pPr>
              <a:buFont typeface="Wingdings" pitchFamily="2" charset="2"/>
              <a:buChar char="ü"/>
            </a:pPr>
            <a:r>
              <a:rPr lang="en-US" sz="2800" dirty="0" smtClean="0">
                <a:latin typeface="Times New Roman" pitchFamily="18" charset="0"/>
                <a:cs typeface="Times New Roman" pitchFamily="18" charset="0"/>
              </a:rPr>
              <a:t>Maintain backup</a:t>
            </a:r>
          </a:p>
          <a:p>
            <a:pPr>
              <a:buFont typeface="Wingdings" pitchFamily="2" charset="2"/>
              <a:buChar char="ü"/>
            </a:pPr>
            <a:r>
              <a:rPr lang="en-US" sz="2800" dirty="0" smtClean="0">
                <a:latin typeface="Times New Roman" pitchFamily="18" charset="0"/>
                <a:cs typeface="Times New Roman" pitchFamily="18" charset="0"/>
              </a:rPr>
              <a:t>Check security settings</a:t>
            </a:r>
          </a:p>
        </p:txBody>
      </p:sp>
      <p:grpSp>
        <p:nvGrpSpPr>
          <p:cNvPr id="2"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8313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Further Study</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998424"/>
            <a:ext cx="8303341" cy="4832092"/>
          </a:xfrm>
          <a:prstGeom prst="rect">
            <a:avLst/>
          </a:prstGeom>
        </p:spPr>
        <p:txBody>
          <a:bodyPr wrap="square">
            <a:spAutoFit/>
          </a:bodyPr>
          <a:lstStyle/>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B. A. </a:t>
            </a:r>
            <a:r>
              <a:rPr lang="en-US" sz="2800" dirty="0" err="1" smtClean="0">
                <a:latin typeface="Times New Roman" pitchFamily="18" charset="0"/>
                <a:cs typeface="Times New Roman" pitchFamily="18" charset="0"/>
              </a:rPr>
              <a:t>Forouzan</a:t>
            </a:r>
            <a:r>
              <a:rPr lang="en-US" sz="2800" dirty="0" smtClean="0">
                <a:latin typeface="Times New Roman" pitchFamily="18" charset="0"/>
                <a:cs typeface="Times New Roman" pitchFamily="18" charset="0"/>
              </a:rPr>
              <a:t>, “Cryptography and Network Security,” Mc </a:t>
            </a:r>
            <a:r>
              <a:rPr lang="en-US" sz="2800" dirty="0" err="1" smtClean="0">
                <a:latin typeface="Times New Roman" pitchFamily="18" charset="0"/>
                <a:cs typeface="Times New Roman" pitchFamily="18" charset="0"/>
              </a:rPr>
              <a:t>Graw</a:t>
            </a:r>
            <a:r>
              <a:rPr lang="en-US" sz="2800" dirty="0" smtClean="0">
                <a:latin typeface="Times New Roman" pitchFamily="18" charset="0"/>
                <a:cs typeface="Times New Roman" pitchFamily="18" charset="0"/>
              </a:rPr>
              <a:t> Hill, 2006.</a:t>
            </a:r>
          </a:p>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W. Stallings, “Cryptography and Network Security,” Pearson, 2014.</a:t>
            </a:r>
          </a:p>
          <a:p>
            <a:pPr marL="285750" indent="-285750" algn="just">
              <a:buFont typeface="Arial" panose="020B0604020202020204" pitchFamily="34" charset="0"/>
              <a:buChar char="•"/>
              <a:defRPr/>
            </a:pPr>
            <a:r>
              <a:rPr lang="en-US" sz="2800" dirty="0" smtClean="0">
                <a:latin typeface="Times New Roman" pitchFamily="18" charset="0"/>
                <a:cs typeface="Times New Roman" pitchFamily="18" charset="0"/>
              </a:rPr>
              <a:t>J. F. Kurose, K. W. Ross, “Computer Networking,” Addison Wesley. </a:t>
            </a:r>
          </a:p>
          <a:p>
            <a:pPr marL="285750" indent="-285750" algn="just">
              <a:buFont typeface="Arial" panose="020B0604020202020204" pitchFamily="34" charset="0"/>
              <a:buChar char="•"/>
              <a:defRPr/>
            </a:pPr>
            <a:r>
              <a:rPr lang="en-GB" altLang="en-US" sz="2800" dirty="0" smtClean="0">
                <a:latin typeface="Times New Roman" pitchFamily="18" charset="0"/>
                <a:cs typeface="Times New Roman" pitchFamily="18" charset="0"/>
              </a:rPr>
              <a:t>Ahmad Al-Ghoul, “TCP/IP layers and </a:t>
            </a:r>
            <a:r>
              <a:rPr lang="en-US" sz="2800" dirty="0" smtClean="0">
                <a:latin typeface="Times New Roman" pitchFamily="18" charset="0"/>
                <a:cs typeface="Times New Roman" pitchFamily="18" charset="0"/>
              </a:rPr>
              <a:t>vulnerabilities (module 9),” </a:t>
            </a:r>
            <a:r>
              <a:rPr lang="en-GB" sz="2800" dirty="0" smtClean="0">
                <a:latin typeface="Times New Roman" pitchFamily="18" charset="0"/>
                <a:cs typeface="Times New Roman" pitchFamily="18" charset="0"/>
              </a:rPr>
              <a:t>P</a:t>
            </a:r>
            <a:r>
              <a:rPr lang="en-GB" altLang="en-US" sz="2800" dirty="0" smtClean="0">
                <a:latin typeface="Times New Roman" pitchFamily="18" charset="0"/>
                <a:cs typeface="Times New Roman" pitchFamily="18" charset="0"/>
              </a:rPr>
              <a:t>hiladelphia University, 2011. </a:t>
            </a:r>
          </a:p>
          <a:p>
            <a:pPr marL="285750" indent="-285750" algn="just">
              <a:buFont typeface="Arial" panose="020B0604020202020204" pitchFamily="34" charset="0"/>
              <a:buChar char="•"/>
              <a:defRPr/>
            </a:pPr>
            <a:r>
              <a:rPr lang="en-GB" altLang="en-US" sz="2800" dirty="0" smtClean="0">
                <a:latin typeface="Times New Roman" pitchFamily="18" charset="0"/>
                <a:cs typeface="Times New Roman" pitchFamily="18" charset="0"/>
              </a:rPr>
              <a:t>J. Mitchell, “Network Protocols and Vulnerabilities,” </a:t>
            </a:r>
            <a:r>
              <a:rPr lang="en-GB" altLang="en-US" sz="2800" dirty="0" smtClean="0">
                <a:solidFill>
                  <a:srgbClr val="00B050"/>
                </a:solidFill>
                <a:latin typeface="Times New Roman" pitchFamily="18" charset="0"/>
                <a:cs typeface="Times New Roman" pitchFamily="18" charset="0"/>
              </a:rPr>
              <a:t>http://www.slideserve.com/larya/network-protocols-and-vulnerabilities</a:t>
            </a:r>
            <a:r>
              <a:rPr lang="en-GB" altLang="en-US" sz="2800" dirty="0" smtClean="0">
                <a:latin typeface="Times New Roman" pitchFamily="18" charset="0"/>
                <a:cs typeface="Times New Roman" pitchFamily="18" charset="0"/>
              </a:rPr>
              <a:t>, Stanford University.</a:t>
            </a:r>
            <a:endParaRPr lang="en-GB" altLang="en-US" sz="2800" dirty="0">
              <a:latin typeface="Times New Roman" pitchFamily="18" charset="0"/>
              <a:cs typeface="Times New Roman" pitchFamily="18" charset="0"/>
            </a:endParaRPr>
          </a:p>
        </p:txBody>
      </p:sp>
      <p:grpSp>
        <p:nvGrpSpPr>
          <p:cNvPr id="2" name="Group 4"/>
          <p:cNvGrpSpPr/>
          <p:nvPr/>
        </p:nvGrpSpPr>
        <p:grpSpPr>
          <a:xfrm>
            <a:off x="-1" y="28603"/>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png"/>
          <p:cNvPicPr>
            <a:picLocks noChangeAspect="1"/>
          </p:cNvPicPr>
          <p:nvPr/>
        </p:nvPicPr>
        <p:blipFill>
          <a:blip r:embed="rId2"/>
          <a:stretch>
            <a:fillRect/>
          </a:stretch>
        </p:blipFill>
        <p:spPr>
          <a:xfrm>
            <a:off x="1753922" y="1076633"/>
            <a:ext cx="2586641" cy="2713704"/>
          </a:xfrm>
          <a:prstGeom prst="rect">
            <a:avLst/>
          </a:prstGeom>
        </p:spPr>
      </p:pic>
      <p:pic>
        <p:nvPicPr>
          <p:cNvPr id="6" name="Picture 5" descr="thnks.jpg"/>
          <p:cNvPicPr>
            <a:picLocks noChangeAspect="1"/>
          </p:cNvPicPr>
          <p:nvPr/>
        </p:nvPicPr>
        <p:blipFill>
          <a:blip r:embed="rId3"/>
          <a:stretch>
            <a:fillRect/>
          </a:stretch>
        </p:blipFill>
        <p:spPr>
          <a:xfrm>
            <a:off x="5124450" y="2819808"/>
            <a:ext cx="2857500" cy="2990850"/>
          </a:xfrm>
          <a:prstGeom prst="rect">
            <a:avLst/>
          </a:prstGeom>
        </p:spPr>
      </p:pic>
      <p:grpSp>
        <p:nvGrpSpPr>
          <p:cNvPr id="7" name="Group 6"/>
          <p:cNvGrpSpPr/>
          <p:nvPr/>
        </p:nvGrpSpPr>
        <p:grpSpPr>
          <a:xfrm>
            <a:off x="-1" y="14748"/>
            <a:ext cx="9144001" cy="6858000"/>
            <a:chOff x="-1" y="14748"/>
            <a:chExt cx="9144001" cy="6858000"/>
          </a:xfrm>
        </p:grpSpPr>
        <p:sp>
          <p:nvSpPr>
            <p:cNvPr id="8" name="Rectangle 7"/>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Rectangle 8"/>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1224" y="221225"/>
            <a:ext cx="7665475" cy="702956"/>
          </a:xfrm>
        </p:spPr>
        <p:txBody>
          <a:bodyPr>
            <a:normAutofit/>
          </a:bodyPr>
          <a:lstStyle/>
          <a:p>
            <a:pPr algn="l"/>
            <a:r>
              <a:rPr lang="en-US" sz="3200" dirty="0" smtClean="0">
                <a:solidFill>
                  <a:srgbClr val="5C2C04"/>
                </a:solidFill>
                <a:effectLst>
                  <a:outerShdw blurRad="38100" dist="38100" dir="2700000" algn="tl">
                    <a:srgbClr val="000000">
                      <a:alpha val="43137"/>
                    </a:srgbClr>
                  </a:outerShdw>
                </a:effectLst>
                <a:latin typeface="Cambria" pitchFamily="18" charset="0"/>
              </a:rPr>
              <a:t>Type of Attacks</a:t>
            </a:r>
          </a:p>
        </p:txBody>
      </p:sp>
      <p:sp>
        <p:nvSpPr>
          <p:cNvPr id="7171" name="Content Placeholder 2"/>
          <p:cNvSpPr>
            <a:spLocks noGrp="1"/>
          </p:cNvSpPr>
          <p:nvPr>
            <p:ph idx="1"/>
          </p:nvPr>
        </p:nvSpPr>
        <p:spPr>
          <a:xfrm>
            <a:off x="324465" y="924181"/>
            <a:ext cx="8583561" cy="5373380"/>
          </a:xfrm>
        </p:spPr>
        <p:txBody>
          <a:bodyPr>
            <a:normAutofit fontScale="92500" lnSpcReduction="10000"/>
          </a:bodyPr>
          <a:lstStyle/>
          <a:p>
            <a:pPr algn="just"/>
            <a:r>
              <a:rPr lang="en-US" sz="2900" b="1" dirty="0" smtClean="0">
                <a:solidFill>
                  <a:schemeClr val="accent6">
                    <a:lumMod val="50000"/>
                  </a:schemeClr>
                </a:solidFill>
                <a:latin typeface="Cambria" pitchFamily="18" charset="0"/>
                <a:ea typeface="+mj-ea"/>
                <a:cs typeface="+mj-cs"/>
              </a:rPr>
              <a:t>Passive Attack: </a:t>
            </a:r>
            <a:r>
              <a:rPr lang="en-US" sz="2400" dirty="0" smtClean="0">
                <a:latin typeface="Times New Roman" pitchFamily="18" charset="0"/>
                <a:cs typeface="Times New Roman" pitchFamily="18" charset="0"/>
              </a:rPr>
              <a:t>Attacker attempts to learn or makes use of information from the system but does not affect system resources. This includes traffic analysis, monitoring of unprotected communications, decrypting weakly encrypted traffic, and capturing authentication information such as passwords.</a:t>
            </a:r>
          </a:p>
          <a:p>
            <a:pPr algn="just"/>
            <a:r>
              <a:rPr lang="en-US" sz="2900" b="1" dirty="0" smtClean="0">
                <a:solidFill>
                  <a:schemeClr val="accent6">
                    <a:lumMod val="50000"/>
                  </a:schemeClr>
                </a:solidFill>
                <a:latin typeface="Cambria" pitchFamily="18" charset="0"/>
                <a:ea typeface="+mj-ea"/>
                <a:cs typeface="+mj-cs"/>
              </a:rPr>
              <a:t>Active Attack</a:t>
            </a:r>
            <a:r>
              <a:rPr lang="en-US" sz="2400" dirty="0" smtClean="0">
                <a:latin typeface="Times New Roman" pitchFamily="18" charset="0"/>
                <a:cs typeface="Times New Roman" pitchFamily="18" charset="0"/>
              </a:rPr>
              <a:t>: Attacker attempts to alter system resources or affect their operation. This can be done through viruses, worms, or Trojans.</a:t>
            </a:r>
          </a:p>
          <a:p>
            <a:pPr algn="just"/>
            <a:r>
              <a:rPr lang="en-US" sz="2900" b="1" dirty="0" smtClean="0">
                <a:solidFill>
                  <a:schemeClr val="accent6">
                    <a:lumMod val="50000"/>
                  </a:schemeClr>
                </a:solidFill>
                <a:latin typeface="Cambria" pitchFamily="18" charset="0"/>
                <a:ea typeface="+mj-ea"/>
                <a:cs typeface="+mj-cs"/>
              </a:rPr>
              <a:t>Insider Attack</a:t>
            </a:r>
            <a:r>
              <a:rPr lang="en-US" sz="2400" dirty="0" smtClean="0">
                <a:latin typeface="Times New Roman" pitchFamily="18" charset="0"/>
                <a:cs typeface="Times New Roman" pitchFamily="18" charset="0"/>
              </a:rPr>
              <a:t>: An insider attack initiated by an insider such as a disgruntled employee, attacking the network.</a:t>
            </a:r>
          </a:p>
          <a:p>
            <a:pPr algn="just"/>
            <a:r>
              <a:rPr lang="en-US" sz="2900" b="1" dirty="0" smtClean="0">
                <a:solidFill>
                  <a:schemeClr val="accent6">
                    <a:lumMod val="50000"/>
                  </a:schemeClr>
                </a:solidFill>
                <a:latin typeface="Cambria" pitchFamily="18" charset="0"/>
                <a:ea typeface="+mj-ea"/>
                <a:cs typeface="+mj-cs"/>
              </a:rPr>
              <a:t>Outsider Attack: </a:t>
            </a:r>
            <a:r>
              <a:rPr lang="en-US" sz="2400" dirty="0" smtClean="0">
                <a:latin typeface="Times New Roman" pitchFamily="18" charset="0"/>
                <a:cs typeface="Times New Roman" pitchFamily="18" charset="0"/>
              </a:rPr>
              <a:t>An "outside attack" is initiated from outside the perimeter, by an unauthorized or illegitimate user of the system (an "outsider"). </a:t>
            </a:r>
          </a:p>
          <a:p>
            <a:pPr algn="just"/>
            <a:r>
              <a:rPr lang="en-US" sz="2900" b="1" dirty="0" smtClean="0">
                <a:solidFill>
                  <a:schemeClr val="accent6">
                    <a:lumMod val="50000"/>
                  </a:schemeClr>
                </a:solidFill>
                <a:latin typeface="Cambria" pitchFamily="18" charset="0"/>
              </a:rPr>
              <a:t>Denial of Service (DoS) Attack</a:t>
            </a:r>
            <a:r>
              <a:rPr lang="en-US" sz="2400" dirty="0" smtClean="0">
                <a:latin typeface="Times New Roman" pitchFamily="18" charset="0"/>
                <a:cs typeface="Times New Roman" pitchFamily="18" charset="0"/>
              </a:rPr>
              <a:t>: The act of denying an user of a particular service or network resource.</a:t>
            </a:r>
          </a:p>
          <a:p>
            <a:pPr algn="just"/>
            <a:endParaRPr lang="en-US" sz="2400" dirty="0" smtClean="0">
              <a:latin typeface="Times New Roman" pitchFamily="18" charset="0"/>
              <a:cs typeface="Times New Roman" pitchFamily="18" charset="0"/>
            </a:endParaRPr>
          </a:p>
        </p:txBody>
      </p:sp>
      <p:grpSp>
        <p:nvGrpSpPr>
          <p:cNvPr id="4"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1226" y="221225"/>
            <a:ext cx="8294124" cy="589936"/>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Security Objectives</a:t>
            </a:r>
          </a:p>
        </p:txBody>
      </p:sp>
      <p:sp>
        <p:nvSpPr>
          <p:cNvPr id="3" name="Content Placeholder 2"/>
          <p:cNvSpPr>
            <a:spLocks noGrp="1"/>
          </p:cNvSpPr>
          <p:nvPr>
            <p:ph idx="1"/>
          </p:nvPr>
        </p:nvSpPr>
        <p:spPr>
          <a:xfrm>
            <a:off x="470295" y="1047135"/>
            <a:ext cx="8246001" cy="5176683"/>
          </a:xfrm>
        </p:spPr>
        <p:txBody>
          <a:bodyPr>
            <a:normAutofit fontScale="70000" lnSpcReduction="20000"/>
          </a:bodyPr>
          <a:lstStyle/>
          <a:p>
            <a:pPr marL="0" indent="0" algn="just">
              <a:lnSpc>
                <a:spcPct val="120000"/>
              </a:lnSpc>
              <a:spcBef>
                <a:spcPts val="600"/>
              </a:spcBef>
              <a:spcAft>
                <a:spcPts val="600"/>
              </a:spcAft>
              <a:defRPr/>
            </a:pPr>
            <a:r>
              <a:rPr lang="en-US" sz="4100" b="1" dirty="0">
                <a:solidFill>
                  <a:schemeClr val="accent6">
                    <a:lumMod val="50000"/>
                  </a:schemeClr>
                </a:solidFill>
                <a:latin typeface="Cambria" pitchFamily="18" charset="0"/>
                <a:ea typeface="+mj-ea"/>
                <a:cs typeface="+mj-cs"/>
              </a:rPr>
              <a:t>Integrity</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is the </a:t>
            </a:r>
            <a:r>
              <a:rPr lang="en-US" sz="4000" i="1" dirty="0" smtClean="0">
                <a:latin typeface="Times New Roman" pitchFamily="18" charset="0"/>
                <a:cs typeface="Times New Roman" pitchFamily="18" charset="0"/>
              </a:rPr>
              <a:t>Received</a:t>
            </a:r>
            <a:r>
              <a:rPr lang="en-US" sz="4000" dirty="0" smtClean="0">
                <a:latin typeface="Times New Roman" pitchFamily="18" charset="0"/>
                <a:cs typeface="Times New Roman" pitchFamily="18" charset="0"/>
              </a:rPr>
              <a:t> and </a:t>
            </a:r>
            <a:r>
              <a:rPr lang="en-US" sz="4000" i="1" dirty="0" smtClean="0">
                <a:latin typeface="Times New Roman" pitchFamily="18" charset="0"/>
                <a:cs typeface="Times New Roman" pitchFamily="18" charset="0"/>
              </a:rPr>
              <a:t>Sent</a:t>
            </a:r>
            <a:r>
              <a:rPr lang="en-US" sz="4000" dirty="0" smtClean="0">
                <a:latin typeface="Times New Roman" pitchFamily="18" charset="0"/>
                <a:cs typeface="Times New Roman" pitchFamily="18" charset="0"/>
              </a:rPr>
              <a:t> content same? </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Confidentiality</a:t>
            </a:r>
            <a:r>
              <a:rPr lang="en-US" sz="4000" dirty="0" smtClean="0">
                <a:latin typeface="Times New Roman" pitchFamily="18" charset="0"/>
                <a:cs typeface="Times New Roman" pitchFamily="18" charset="0"/>
              </a:rPr>
              <a:t>: don’t encourage spying</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Authentication</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to confirm your identity. </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Authorization: </a:t>
            </a:r>
            <a:r>
              <a:rPr lang="en-US" sz="4000" dirty="0" smtClean="0">
                <a:latin typeface="Times New Roman" pitchFamily="18" charset="0"/>
                <a:cs typeface="Times New Roman" pitchFamily="18" charset="0"/>
              </a:rPr>
              <a:t>to ensure control of access, only </a:t>
            </a:r>
            <a:r>
              <a:rPr lang="en-US" sz="4000" dirty="0">
                <a:latin typeface="Times New Roman" pitchFamily="18" charset="0"/>
                <a:cs typeface="Times New Roman" pitchFamily="18" charset="0"/>
              </a:rPr>
              <a:t>authorized users get to the </a:t>
            </a:r>
            <a:r>
              <a:rPr lang="en-US" sz="4000" dirty="0" smtClean="0">
                <a:latin typeface="Times New Roman" pitchFamily="18" charset="0"/>
                <a:cs typeface="Times New Roman" pitchFamily="18" charset="0"/>
              </a:rPr>
              <a:t>data</a:t>
            </a:r>
          </a:p>
          <a:p>
            <a:pPr marL="0" indent="0" algn="just">
              <a:lnSpc>
                <a:spcPct val="120000"/>
              </a:lnSpc>
              <a:spcBef>
                <a:spcPts val="600"/>
              </a:spcBef>
              <a:spcAft>
                <a:spcPts val="600"/>
              </a:spcAft>
              <a:defRPr/>
            </a:pPr>
            <a:r>
              <a:rPr lang="en-US" sz="4000" b="1" dirty="0" smtClean="0">
                <a:solidFill>
                  <a:schemeClr val="accent6">
                    <a:lumMod val="50000"/>
                  </a:schemeClr>
                </a:solidFill>
                <a:latin typeface="Cambria" pitchFamily="18" charset="0"/>
                <a:cs typeface="Times New Roman" pitchFamily="18" charset="0"/>
              </a:rPr>
              <a:t>Non-repudiation</a:t>
            </a:r>
            <a:r>
              <a:rPr lang="en-US" sz="4000" b="1" dirty="0">
                <a:solidFill>
                  <a:schemeClr val="accent6">
                    <a:lumMod val="50000"/>
                  </a:schemeClr>
                </a:solidFill>
                <a:latin typeface="Cambria" pitchFamily="18" charset="0"/>
                <a:cs typeface="Times New Roman" pitchFamily="18" charset="0"/>
              </a:rPr>
              <a:t>:</a:t>
            </a:r>
            <a:r>
              <a:rPr lang="en-US" sz="4000" dirty="0">
                <a:latin typeface="Times New Roman" pitchFamily="18" charset="0"/>
                <a:cs typeface="Times New Roman" pitchFamily="18" charset="0"/>
              </a:rPr>
              <a:t> Neither sender nor receiver can deny the existence of a </a:t>
            </a:r>
            <a:r>
              <a:rPr lang="en-US" sz="4000" dirty="0" smtClean="0">
                <a:latin typeface="Times New Roman" pitchFamily="18" charset="0"/>
                <a:cs typeface="Times New Roman" pitchFamily="18" charset="0"/>
              </a:rPr>
              <a:t>message</a:t>
            </a:r>
          </a:p>
          <a:p>
            <a:pPr marL="0" indent="0" algn="just">
              <a:lnSpc>
                <a:spcPct val="120000"/>
              </a:lnSpc>
              <a:spcBef>
                <a:spcPts val="600"/>
              </a:spcBef>
              <a:spcAft>
                <a:spcPts val="600"/>
              </a:spcAft>
              <a:defRPr/>
            </a:pPr>
            <a:r>
              <a:rPr lang="en-US" sz="4000" b="1" dirty="0">
                <a:solidFill>
                  <a:schemeClr val="accent6">
                    <a:lumMod val="50000"/>
                  </a:schemeClr>
                </a:solidFill>
                <a:latin typeface="Cambria" pitchFamily="18" charset="0"/>
                <a:cs typeface="Times New Roman" pitchFamily="18" charset="0"/>
              </a:rPr>
              <a:t>Availability:</a:t>
            </a:r>
            <a:r>
              <a:rPr lang="en-US" sz="4000" dirty="0">
                <a:latin typeface="Times New Roman" pitchFamily="18" charset="0"/>
                <a:cs typeface="Times New Roman" pitchFamily="18" charset="0"/>
              </a:rPr>
              <a:t> Legal users should be able to </a:t>
            </a:r>
            <a:r>
              <a:rPr lang="en-US" sz="4000" dirty="0" smtClean="0">
                <a:latin typeface="Times New Roman" pitchFamily="18" charset="0"/>
                <a:cs typeface="Times New Roman" pitchFamily="18" charset="0"/>
              </a:rPr>
              <a:t>use whenever need arises. </a:t>
            </a:r>
            <a:endParaRPr lang="en-US" sz="4000" dirty="0">
              <a:latin typeface="Times New Roman" pitchFamily="18" charset="0"/>
              <a:cs typeface="Times New Roman" pitchFamily="18" charset="0"/>
            </a:endParaRP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1226" y="221225"/>
            <a:ext cx="8294124" cy="589936"/>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Security Objectives II</a:t>
            </a:r>
          </a:p>
        </p:txBody>
      </p:sp>
      <p:grpSp>
        <p:nvGrpSpPr>
          <p:cNvPr id="2" name="Group 3"/>
          <p:cNvGrpSpPr/>
          <p:nvPr/>
        </p:nvGrpSpPr>
        <p:grpSpPr>
          <a:xfrm>
            <a:off x="-1" y="14748"/>
            <a:ext cx="9144001" cy="6858000"/>
            <a:chOff x="-1" y="14748"/>
            <a:chExt cx="9144001" cy="6858000"/>
          </a:xfrm>
        </p:grpSpPr>
        <p:sp>
          <p:nvSpPr>
            <p:cNvPr id="5" name="Rectangle 4"/>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Rectangle 5"/>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pic>
        <p:nvPicPr>
          <p:cNvPr id="6147" name="Picture 3"/>
          <p:cNvPicPr>
            <a:picLocks noChangeAspect="1" noChangeArrowheads="1"/>
          </p:cNvPicPr>
          <p:nvPr/>
        </p:nvPicPr>
        <p:blipFill>
          <a:blip r:embed="rId2"/>
          <a:srcRect/>
          <a:stretch>
            <a:fillRect/>
          </a:stretch>
        </p:blipFill>
        <p:spPr bwMode="auto">
          <a:xfrm>
            <a:off x="433388" y="811161"/>
            <a:ext cx="8277225" cy="55372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0" y="0"/>
            <a:ext cx="9144000" cy="743155"/>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Countermeasures  </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sp>
        <p:nvSpPr>
          <p:cNvPr id="4" name="Rectangle 3"/>
          <p:cNvSpPr/>
          <p:nvPr/>
        </p:nvSpPr>
        <p:spPr>
          <a:xfrm>
            <a:off x="398206" y="929149"/>
            <a:ext cx="8303341" cy="5909310"/>
          </a:xfrm>
          <a:prstGeom prst="rect">
            <a:avLst/>
          </a:prstGeom>
        </p:spPr>
        <p:txBody>
          <a:bodyPr wrap="square">
            <a:spAutoFit/>
          </a:bodyPr>
          <a:lstStyle/>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Cryptography</a:t>
            </a:r>
            <a:r>
              <a:rPr lang="en-US" sz="2400" b="1" dirty="0" smtClean="0">
                <a:solidFill>
                  <a:srgbClr val="CC33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 tool to provide data confidentiality</a:t>
            </a:r>
          </a:p>
          <a:p>
            <a:pPr marL="0" lvl="1" algn="just">
              <a:spcBef>
                <a:spcPts val="600"/>
              </a:spcBef>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Firewall</a:t>
            </a:r>
            <a:r>
              <a:rPr lang="en-US" sz="2400" b="1" dirty="0" smtClean="0">
                <a:solidFill>
                  <a:srgbClr val="CC33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a hardware or software or combination of both designed to permit or deny network transmissions based upon a set of rules and is frequently used to </a:t>
            </a:r>
            <a:r>
              <a:rPr lang="en-US" altLang="en-US" sz="2400" dirty="0" smtClean="0">
                <a:solidFill>
                  <a:srgbClr val="FF0000"/>
                </a:solidFill>
                <a:latin typeface="Times New Roman" pitchFamily="18" charset="0"/>
                <a:cs typeface="Times New Roman" pitchFamily="18" charset="0"/>
              </a:rPr>
              <a:t>protect networks from unauthorized access </a:t>
            </a:r>
            <a:r>
              <a:rPr lang="en-US" altLang="en-US" sz="2400" dirty="0" smtClean="0">
                <a:latin typeface="Times New Roman" pitchFamily="18" charset="0"/>
                <a:cs typeface="Times New Roman" pitchFamily="18" charset="0"/>
              </a:rPr>
              <a:t>while permitting legitimate communications to pass.</a:t>
            </a:r>
          </a:p>
          <a:p>
            <a:pPr marL="0" lvl="1" algn="just">
              <a:spcBef>
                <a:spcPts val="600"/>
              </a:spcBef>
              <a:buFont typeface="Arial" pitchFamily="34" charset="0"/>
              <a:buChar char="•"/>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Intrusion detection system</a:t>
            </a:r>
            <a:r>
              <a:rPr lang="en-US" sz="2400" b="1" dirty="0" smtClean="0">
                <a:solidFill>
                  <a:srgbClr val="CC33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 tool to monitor user traffic and generating warnings for malicious activity</a:t>
            </a:r>
          </a:p>
          <a:p>
            <a:pPr marL="0" lvl="1" algn="just">
              <a:spcBef>
                <a:spcPts val="600"/>
              </a:spcBef>
              <a:buFont typeface="Arial" pitchFamily="34" charset="0"/>
              <a:buChar char="•"/>
              <a:defRPr/>
            </a:pPr>
            <a:endParaRPr lang="en-US" sz="2400" dirty="0" smtClean="0">
              <a:latin typeface="Times New Roman" pitchFamily="18" charset="0"/>
              <a:cs typeface="Times New Roman" pitchFamily="18" charset="0"/>
            </a:endParaRPr>
          </a:p>
          <a:p>
            <a:pPr marL="0" lvl="1" algn="just">
              <a:spcBef>
                <a:spcPts val="600"/>
              </a:spcBef>
              <a:buFont typeface="Arial" pitchFamily="34" charset="0"/>
              <a:buChar char="•"/>
              <a:defRPr/>
            </a:pPr>
            <a:r>
              <a:rPr lang="en-US" sz="2700" b="1" dirty="0" smtClean="0">
                <a:solidFill>
                  <a:schemeClr val="accent6">
                    <a:lumMod val="50000"/>
                  </a:schemeClr>
                </a:solidFill>
                <a:latin typeface="Cambria" pitchFamily="18" charset="0"/>
                <a:ea typeface="+mj-ea"/>
                <a:cs typeface="+mj-cs"/>
              </a:rPr>
              <a:t>Trust</a:t>
            </a:r>
            <a:r>
              <a:rPr lang="en-US" sz="2400" b="1" dirty="0" smtClean="0">
                <a:solidFill>
                  <a:srgbClr val="CC3300"/>
                </a:solidFill>
                <a:latin typeface="Times New Roman" pitchFamily="18" charset="0"/>
                <a:cs typeface="Times New Roman" pitchFamily="18" charset="0"/>
              </a:rPr>
              <a:t> : </a:t>
            </a:r>
            <a:r>
              <a:rPr lang="en-US" sz="2400" dirty="0" smtClean="0">
                <a:latin typeface="Times New Roman" pitchFamily="18" charset="0"/>
                <a:cs typeface="Times New Roman" pitchFamily="18" charset="0"/>
              </a:rPr>
              <a:t>societal trust; between neighbors, friends: A relation between nodes from past behaviors to ensure reliable delivery of data</a:t>
            </a:r>
          </a:p>
        </p:txBody>
      </p:sp>
      <p:grpSp>
        <p:nvGrpSpPr>
          <p:cNvPr id="5" name="Group 4"/>
          <p:cNvGrpSpPr/>
          <p:nvPr/>
        </p:nvGrpSpPr>
        <p:grpSpPr>
          <a:xfrm>
            <a:off x="-1" y="14748"/>
            <a:ext cx="9144001" cy="6858000"/>
            <a:chOff x="-1" y="14748"/>
            <a:chExt cx="9144001" cy="6858000"/>
          </a:xfrm>
        </p:grpSpPr>
        <p:sp>
          <p:nvSpPr>
            <p:cNvPr id="6" name="Rectangle 5"/>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Rectangle 6"/>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558081"/>
          <p:cNvSpPr>
            <a:spLocks noGrp="1" noChangeArrowheads="1"/>
          </p:cNvSpPr>
          <p:nvPr>
            <p:ph type="title"/>
          </p:nvPr>
        </p:nvSpPr>
        <p:spPr>
          <a:xfrm>
            <a:off x="221226" y="221225"/>
            <a:ext cx="8922774" cy="521930"/>
          </a:xfrm>
          <a:noFill/>
        </p:spPr>
        <p:txBody>
          <a:bodyPr>
            <a:normAutofit fontScale="90000"/>
          </a:bodyPr>
          <a:lstStyle/>
          <a:p>
            <a:pPr algn="l" eaLnBrk="1" hangingPunct="1"/>
            <a:r>
              <a:rPr lang="en-US" b="1" dirty="0" smtClean="0"/>
              <a:t> </a:t>
            </a:r>
            <a:r>
              <a:rPr lang="en-US" sz="3600" dirty="0" smtClean="0">
                <a:solidFill>
                  <a:srgbClr val="5C2C04"/>
                </a:solidFill>
                <a:effectLst>
                  <a:outerShdw blurRad="38100" dist="38100" dir="2700000" algn="tl">
                    <a:srgbClr val="000000">
                      <a:alpha val="43137"/>
                    </a:srgbClr>
                  </a:outerShdw>
                </a:effectLst>
                <a:latin typeface="Cambria" pitchFamily="18" charset="0"/>
              </a:rPr>
              <a:t>Countermeasures II  </a:t>
            </a:r>
          </a:p>
        </p:txBody>
      </p:sp>
      <p:sp>
        <p:nvSpPr>
          <p:cNvPr id="18437" name="Shape 558082"/>
          <p:cNvSpPr>
            <a:spLocks noGrp="1" noChangeArrowheads="1"/>
          </p:cNvSpPr>
          <p:nvPr>
            <p:ph type="body" idx="1"/>
          </p:nvPr>
        </p:nvSpPr>
        <p:spPr>
          <a:xfrm>
            <a:off x="398206" y="929148"/>
            <a:ext cx="8011179" cy="5217652"/>
          </a:xfrm>
        </p:spPr>
        <p:txBody>
          <a:bodyPr>
            <a:normAutofit/>
          </a:bodyPr>
          <a:lstStyle/>
          <a:p>
            <a:pPr lvl="1" algn="just" eaLnBrk="1" hangingPunct="1">
              <a:buNone/>
              <a:defRPr/>
            </a:pPr>
            <a:endParaRPr lang="en-US" sz="3200" dirty="0" smtClean="0"/>
          </a:p>
          <a:p>
            <a:pPr marL="457200" lvl="1" indent="0" algn="just" eaLnBrk="1" hangingPunct="1">
              <a:buFont typeface="Arial" pitchFamily="34" charset="0"/>
              <a:buNone/>
              <a:defRPr/>
            </a:pPr>
            <a:endParaRPr lang="en-US" sz="3200" dirty="0" smtClean="0"/>
          </a:p>
        </p:txBody>
      </p:sp>
      <p:pic>
        <p:nvPicPr>
          <p:cNvPr id="5" name="Picture 4"/>
          <p:cNvPicPr>
            <a:picLocks noChangeAspect="1" noChangeArrowheads="1"/>
          </p:cNvPicPr>
          <p:nvPr/>
        </p:nvPicPr>
        <p:blipFill>
          <a:blip r:embed="rId3"/>
          <a:srcRect/>
          <a:stretch>
            <a:fillRect/>
          </a:stretch>
        </p:blipFill>
        <p:spPr bwMode="auto">
          <a:xfrm>
            <a:off x="1217331" y="929148"/>
            <a:ext cx="6746798" cy="5217652"/>
          </a:xfrm>
          <a:prstGeom prst="rect">
            <a:avLst/>
          </a:prstGeom>
          <a:noFill/>
          <a:ln w="9525">
            <a:noFill/>
            <a:miter lim="800000"/>
            <a:headEnd/>
            <a:tailEnd/>
          </a:ln>
          <a:effectLst/>
        </p:spPr>
      </p:pic>
      <p:grpSp>
        <p:nvGrpSpPr>
          <p:cNvPr id="6" name="Group 5"/>
          <p:cNvGrpSpPr/>
          <p:nvPr/>
        </p:nvGrpSpPr>
        <p:grpSpPr>
          <a:xfrm>
            <a:off x="-1" y="14748"/>
            <a:ext cx="9144001" cy="6858000"/>
            <a:chOff x="-1" y="14748"/>
            <a:chExt cx="9144001" cy="6858000"/>
          </a:xfrm>
        </p:grpSpPr>
        <p:sp>
          <p:nvSpPr>
            <p:cNvPr id="7" name="Rectangle 6"/>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Rectangle 7"/>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1226" y="221225"/>
            <a:ext cx="8824685" cy="619432"/>
          </a:xfrm>
        </p:spPr>
        <p:txBody>
          <a:bodyPr>
            <a:normAutofit/>
          </a:bodyPr>
          <a:lstStyle/>
          <a:p>
            <a:pPr algn="l">
              <a:defRPr/>
            </a:pPr>
            <a:r>
              <a:rPr lang="en-US" sz="3200" dirty="0" smtClean="0">
                <a:solidFill>
                  <a:srgbClr val="5C2C04"/>
                </a:solidFill>
                <a:effectLst>
                  <a:outerShdw blurRad="38100" dist="38100" dir="2700000" algn="tl">
                    <a:srgbClr val="000000">
                      <a:alpha val="43137"/>
                    </a:srgbClr>
                  </a:outerShdw>
                </a:effectLst>
                <a:latin typeface="Cambria" pitchFamily="18" charset="0"/>
              </a:rPr>
              <a:t>Cryptography</a:t>
            </a:r>
          </a:p>
        </p:txBody>
      </p:sp>
      <p:sp>
        <p:nvSpPr>
          <p:cNvPr id="5" name="Content Placeholder 4"/>
          <p:cNvSpPr>
            <a:spLocks noGrp="1"/>
          </p:cNvSpPr>
          <p:nvPr>
            <p:ph idx="1"/>
          </p:nvPr>
        </p:nvSpPr>
        <p:spPr>
          <a:xfrm>
            <a:off x="319315" y="1224116"/>
            <a:ext cx="8563428" cy="1268361"/>
          </a:xfrm>
        </p:spPr>
        <p:txBody>
          <a:bodyPr>
            <a:noAutofit/>
          </a:bodyPr>
          <a:lstStyle/>
          <a:p>
            <a:pPr marL="0" algn="just">
              <a:spcBef>
                <a:spcPts val="600"/>
              </a:spcBef>
              <a:spcAft>
                <a:spcPts val="600"/>
              </a:spcAft>
            </a:pPr>
            <a:r>
              <a:rPr lang="en-US" sz="2400" dirty="0" smtClean="0">
                <a:latin typeface="Times New Roman" pitchFamily="18" charset="0"/>
                <a:cs typeface="Times New Roman" pitchFamily="18" charset="0"/>
              </a:rPr>
              <a:t>Adopted from Greek Word means “Secret Writing”</a:t>
            </a:r>
          </a:p>
          <a:p>
            <a:pPr marL="0" algn="just">
              <a:spcBef>
                <a:spcPts val="600"/>
              </a:spcBef>
              <a:spcAft>
                <a:spcPts val="600"/>
              </a:spcAft>
            </a:pPr>
            <a:r>
              <a:rPr lang="en-US" sz="2400" dirty="0" smtClean="0">
                <a:latin typeface="Times New Roman" pitchFamily="18" charset="0"/>
                <a:cs typeface="Times New Roman" pitchFamily="18" charset="0"/>
              </a:rPr>
              <a:t>Mainly used to protect information from attackers.</a:t>
            </a:r>
          </a:p>
          <a:p>
            <a:pPr marL="0" algn="just">
              <a:spcBef>
                <a:spcPts val="600"/>
              </a:spcBef>
              <a:spcAft>
                <a:spcPts val="600"/>
              </a:spcAft>
            </a:pPr>
            <a:endParaRPr lang="en-US" sz="24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srcRect/>
          <a:stretch>
            <a:fillRect/>
          </a:stretch>
        </p:blipFill>
        <p:spPr bwMode="auto">
          <a:xfrm>
            <a:off x="1283110" y="2713703"/>
            <a:ext cx="6548284" cy="2890684"/>
          </a:xfrm>
          <a:prstGeom prst="rect">
            <a:avLst/>
          </a:prstGeom>
          <a:noFill/>
          <a:ln w="9525">
            <a:noFill/>
            <a:miter lim="800000"/>
            <a:headEnd/>
            <a:tailEnd/>
          </a:ln>
          <a:effectLst/>
        </p:spPr>
      </p:pic>
      <p:grpSp>
        <p:nvGrpSpPr>
          <p:cNvPr id="9" name="Group 8"/>
          <p:cNvGrpSpPr/>
          <p:nvPr/>
        </p:nvGrpSpPr>
        <p:grpSpPr>
          <a:xfrm>
            <a:off x="-1" y="14748"/>
            <a:ext cx="9144001" cy="6858000"/>
            <a:chOff x="-1" y="14748"/>
            <a:chExt cx="9144001" cy="6858000"/>
          </a:xfrm>
        </p:grpSpPr>
        <p:sp>
          <p:nvSpPr>
            <p:cNvPr id="10" name="Rectangle 9"/>
            <p:cNvSpPr/>
            <p:nvPr/>
          </p:nvSpPr>
          <p:spPr>
            <a:xfrm>
              <a:off x="221226" y="14748"/>
              <a:ext cx="8922774" cy="206477"/>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flipH="1">
              <a:off x="-1" y="14748"/>
              <a:ext cx="221226" cy="685800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4653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26812</TotalTime>
  <Words>1449</Words>
  <Application>Microsoft Office PowerPoint</Application>
  <PresentationFormat>On-screen Show (4:3)</PresentationFormat>
  <Paragraphs>220</Paragraphs>
  <Slides>34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Cambria</vt:lpstr>
      <vt:lpstr>Courier New</vt:lpstr>
      <vt:lpstr>新細明體</vt:lpstr>
      <vt:lpstr>Symbol</vt:lpstr>
      <vt:lpstr>Times New Roman</vt:lpstr>
      <vt:lpstr>Wingdings</vt:lpstr>
      <vt:lpstr>Wingdings 3</vt:lpstr>
      <vt:lpstr>Office Theme</vt:lpstr>
      <vt:lpstr> Network Security &amp; Cryptography </vt:lpstr>
      <vt:lpstr>Outline</vt:lpstr>
      <vt:lpstr>Network Security</vt:lpstr>
      <vt:lpstr>Type of Attacks</vt:lpstr>
      <vt:lpstr>Security Objectives</vt:lpstr>
      <vt:lpstr>Security Objectives II</vt:lpstr>
      <vt:lpstr>  Countermeasures  </vt:lpstr>
      <vt:lpstr> Countermeasures II  </vt:lpstr>
      <vt:lpstr>Cryptography</vt:lpstr>
      <vt:lpstr>Basic Terminologies</vt:lpstr>
      <vt:lpstr>Basic Terminologies</vt:lpstr>
      <vt:lpstr>Cryptography Classification</vt:lpstr>
      <vt:lpstr>Symmetric-key Cryptography</vt:lpstr>
      <vt:lpstr>Traditional Ciphers</vt:lpstr>
      <vt:lpstr>Substitution Ciphers</vt:lpstr>
      <vt:lpstr>Transposition Cipher</vt:lpstr>
      <vt:lpstr>Symmetric-key Algorithms</vt:lpstr>
      <vt:lpstr>Asymmetric-key Cryptography</vt:lpstr>
      <vt:lpstr>RSA Algorithm</vt:lpstr>
      <vt:lpstr>RSA Key Generation</vt:lpstr>
      <vt:lpstr>RSA Key Generation: Example</vt:lpstr>
      <vt:lpstr>RSA Encryption/Decryption: Example </vt:lpstr>
      <vt:lpstr>Diffie-Hellman Key Exchange </vt:lpstr>
      <vt:lpstr>Diffie-Hellman Key Exchange </vt:lpstr>
      <vt:lpstr>Diffie-Hellman: Example </vt:lpstr>
      <vt:lpstr>Diffie-Hellman: Man-in-Middle Attack </vt:lpstr>
      <vt:lpstr>  Symmetric and Asymmetric: Comparison</vt:lpstr>
      <vt:lpstr>Message Integrity</vt:lpstr>
      <vt:lpstr>Hash Function</vt:lpstr>
      <vt:lpstr>Message Authentication Code</vt:lpstr>
      <vt:lpstr>Digital Signature</vt:lpstr>
      <vt:lpstr>  Network Security: Tips</vt:lpstr>
      <vt:lpstr>   Further Study</vt:lpstr>
      <vt:lpstr>PowerPoint Presentation</vt:lpstr>
    </vt:vector>
  </TitlesOfParts>
  <Company>ADSC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Software-Defined Networking for Smart Grid Resilience: Opportunities and Challenges</dc:title>
  <dc:creator>Pushpita</dc:creator>
  <cp:lastModifiedBy>Ghosh, Uttam</cp:lastModifiedBy>
  <cp:revision>832</cp:revision>
  <cp:lastPrinted>2017-01-19T12:01:55Z</cp:lastPrinted>
  <dcterms:created xsi:type="dcterms:W3CDTF">2015-04-07T02:06:36Z</dcterms:created>
  <dcterms:modified xsi:type="dcterms:W3CDTF">2019-04-12T20:46:37Z</dcterms:modified>
</cp:coreProperties>
</file>