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Economica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6" roundtripDataSignature="AMtx7mjOcPspBWDyE7GAyvOLYFFBuch2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F7E5E0-3525-4169-BA6C-36F397E19A37}">
  <a:tblStyle styleId="{7CF7E5E0-3525-4169-BA6C-36F397E19A3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regular.fntdata"/><Relationship Id="rId61" Type="http://schemas.openxmlformats.org/officeDocument/2006/relationships/font" Target="fonts/Economica-boldItalic.fntdata"/><Relationship Id="rId20" Type="http://schemas.openxmlformats.org/officeDocument/2006/relationships/slide" Target="slides/slide14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6.xml"/><Relationship Id="rId66" Type="http://customschemas.google.com/relationships/presentationmetadata" Target="metadata"/><Relationship Id="rId21" Type="http://schemas.openxmlformats.org/officeDocument/2006/relationships/slide" Target="slides/slide15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Economica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Economica-bold.fntdata"/><Relationship Id="rId14" Type="http://schemas.openxmlformats.org/officeDocument/2006/relationships/slide" Target="slides/slide8.xml"/><Relationship Id="rId58" Type="http://schemas.openxmlformats.org/officeDocument/2006/relationships/font" Target="fonts/Economic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1178e9102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41178e91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1178e9102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41178e91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1178e9102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41178e91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178e9102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41178e910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1178e9102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41178e910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1178e9102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41178e910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1178e9102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41178e910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1178e9102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41178e910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1178e9102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41178e910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1178e9102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41178e910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5f881476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f5f88147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1178e9102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41178e910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1178e9102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41178e910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1178e9102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41178e910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1178e9102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41178e910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true/false/true/false/error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1178e9102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41178e910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1178e9102_0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41178e910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1178e9102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41178e910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1178e9102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41178e910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1178e9102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41178e910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1178e9102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41178e910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1178e910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41178e9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1178e9102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41178e910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1178e9102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41178e910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Slice: second parameter is optional - with a default value of the length of the string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1178e9102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41178e910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Refer to slide-22 for d-block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1178e9102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41178e910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1178e9102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41178e910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1178e9102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41178e910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1178e9102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41178e910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1178e9102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41178e910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1178e9102_0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41178e910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1178e9102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41178e910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1178e9102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41178e91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1178e9102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41178e910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1178e9102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41178e9102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1178e9102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41178e910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bike();           // "Ninja"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obj1.bike();      // "Pulsar"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obj2.bike();      // "Gixxer"</a:t>
            </a:r>
            <a:endParaRPr sz="8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1178e9102_0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41178e910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return value &gt; 18 is checked for every element in the array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1178e910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241178e910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41178e910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241178e910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1178e9102_0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41178e910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1178e9102_0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241178e910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1178e9102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41178e910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1178e9102_0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241178e910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1178e9102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41178e91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41178e9102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241178e910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411734a7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g2411734a7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1178e9102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41178e91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1178e9102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41178e910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1178e9102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41178e91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const has block scope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1178e9102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41178e91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60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60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60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9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69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6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6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6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6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6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6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8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inyurl.com/is216-krazy-2024-js-part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statista.com/statistics/793628/worldwide-developer-survey-most-used-languages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jsfiddle.net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2516569" y="755294"/>
            <a:ext cx="4110861" cy="20839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IS216</a:t>
            </a: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r>
              <a:rPr b="1" lang="en" sz="3200">
                <a:latin typeface="Arial"/>
                <a:ea typeface="Arial"/>
                <a:cs typeface="Arial"/>
                <a:sym typeface="Arial"/>
              </a:rPr>
              <a:t>Web</a:t>
            </a: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r>
              <a:rPr b="1" lang="en" sz="3200">
                <a:latin typeface="Arial"/>
                <a:ea typeface="Arial"/>
                <a:cs typeface="Arial"/>
                <a:sym typeface="Arial"/>
              </a:rPr>
              <a:t>Application Development II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2665425" y="2839275"/>
            <a:ext cx="3813300" cy="1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</a:rPr>
              <a:t>Week 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JavaScript – Part 1 (Basics)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 sz="15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DIY e-Learning</a:t>
            </a:r>
            <a:endParaRPr b="1" sz="15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i="1" lang="en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K. J. Shim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Sections: G3/G4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5741234" y="4905925"/>
            <a:ext cx="33660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https://tinyurl.com/is216-krazy-2024-js-part1 </a:t>
            </a:r>
            <a:endParaRPr b="0" i="0" sz="10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178e9102_0_44"/>
          <p:cNvSpPr txBox="1"/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41178e9102_0_44"/>
          <p:cNvSpPr txBox="1"/>
          <p:nvPr/>
        </p:nvSpPr>
        <p:spPr>
          <a:xfrm>
            <a:off x="311700" y="1225225"/>
            <a:ext cx="3404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"/>
              <a:t>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cript is dynamically typed.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variables are generally not known at compile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checks are performed mostly at run time.</a:t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41178e9102_0_44"/>
          <p:cNvSpPr txBox="1"/>
          <p:nvPr/>
        </p:nvSpPr>
        <p:spPr>
          <a:xfrm>
            <a:off x="4073475" y="1225225"/>
            <a:ext cx="4758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boo = 1 &gt; 0;   // Boolean, boo == true 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length = 16;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Number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firstName = "Johnson"; // String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schools = ["scis", "soa", "sol"];  // Array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x = {name:"John", age:21};    // Object  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y;  // typeof y ==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1178e9102_0_50"/>
          <p:cNvSpPr txBox="1"/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41178e9102_0_50"/>
          <p:cNvSpPr txBox="1"/>
          <p:nvPr/>
        </p:nvSpPr>
        <p:spPr>
          <a:xfrm>
            <a:off x="311700" y="1225225"/>
            <a:ext cx="3650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does not define different types of numbers.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numbers are always stored as double precision floating point numbers.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41178e9102_0_50"/>
          <p:cNvSpPr txBox="1"/>
          <p:nvPr/>
        </p:nvSpPr>
        <p:spPr>
          <a:xfrm>
            <a:off x="4263150" y="1225225"/>
            <a:ext cx="45690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Written with decimals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x1 = 34.00; 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Written without decimals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x2 = 34;        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//Scientific notations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y = 123e5;      // 12300000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z = 123e-5;     // 0.00123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1178e9102_0_56"/>
          <p:cNvSpPr txBox="1"/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41178e9102_0_56"/>
          <p:cNvSpPr txBox="1"/>
          <p:nvPr/>
        </p:nvSpPr>
        <p:spPr>
          <a:xfrm>
            <a:off x="311700" y="1225225"/>
            <a:ext cx="84033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literals are written in quotes -- single or double quotes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many functions on strings.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41178e9102_0_56"/>
          <p:cNvSpPr txBox="1"/>
          <p:nvPr/>
        </p:nvSpPr>
        <p:spPr>
          <a:xfrm>
            <a:off x="369100" y="2214739"/>
            <a:ext cx="84033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//concatenation 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"txt1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'txt2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//result: "txt1txt2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//string length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Txt1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.length //result: 4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//create the string: Love all; 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trust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few 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Love all; 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trust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few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//or through escaping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Love all; \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trust\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few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1178e9102_0_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50" name="Google Shape;150;g241178e9102_0_62"/>
          <p:cNvSpPr txBox="1"/>
          <p:nvPr>
            <p:ph idx="1" type="body"/>
          </p:nvPr>
        </p:nvSpPr>
        <p:spPr>
          <a:xfrm>
            <a:off x="311700" y="1225225"/>
            <a:ext cx="3650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JavaScript arrays are written with square brackets [ ].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Array items are separated by commas.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Indexes start from zero, i.e., the first item is [0], second is [1], etc.</a:t>
            </a:r>
            <a:endParaRPr/>
          </a:p>
        </p:txBody>
      </p:sp>
      <p:sp>
        <p:nvSpPr>
          <p:cNvPr id="151" name="Google Shape;151;g241178e9102_0_62"/>
          <p:cNvSpPr txBox="1"/>
          <p:nvPr>
            <p:ph idx="2" type="body"/>
          </p:nvPr>
        </p:nvSpPr>
        <p:spPr>
          <a:xfrm>
            <a:off x="4220308" y="1225225"/>
            <a:ext cx="4611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schools = ["SCIS", "SOA", "SOL"];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schools[1]; //result: SOA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cars = new Array("Saab", "Volvo", "BMW");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x = cars.length;  // The length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y = cars.sort();  // cars is sorted as well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g241178e9102_0_62"/>
          <p:cNvSpPr/>
          <p:nvPr/>
        </p:nvSpPr>
        <p:spPr>
          <a:xfrm>
            <a:off x="6735525" y="4046425"/>
            <a:ext cx="2096700" cy="566400"/>
          </a:xfrm>
          <a:prstGeom prst="wedgeRoundRectCallout">
            <a:avLst>
              <a:gd fmla="val 33459" name="adj1"/>
              <a:gd fmla="val 7071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Arrays are kinda objects.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1178e9102_0_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58" name="Google Shape;158;g241178e9102_0_6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JavaScript objects are written with curly brackets { }.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Object properties are written as name:value pairs, separated by commas.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41178e9102_0_69"/>
          <p:cNvSpPr txBox="1"/>
          <p:nvPr>
            <p:ph idx="2" type="body"/>
          </p:nvPr>
        </p:nvSpPr>
        <p:spPr>
          <a:xfrm>
            <a:off x="4572000" y="1225225"/>
            <a:ext cx="42603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person =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firstName: "Yournal",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lastName: "Drunk",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age: 50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41178e9102_0_69"/>
          <p:cNvSpPr/>
          <p:nvPr/>
        </p:nvSpPr>
        <p:spPr>
          <a:xfrm>
            <a:off x="6735525" y="4046425"/>
            <a:ext cx="2096700" cy="566400"/>
          </a:xfrm>
          <a:prstGeom prst="wedgeRoundRectCallout">
            <a:avLst>
              <a:gd fmla="val 33459" name="adj1"/>
              <a:gd fmla="val 7071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are references.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1178e9102_0_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166" name="Google Shape;166;g241178e9102_0_7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the following program,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cars = [ "Saab", "Volvo", "BMW"];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newcars = cars;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person = { firstName: "Lance", lastName: "Foo", age: 30};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var newperson = person;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person.firstName = "Prince";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cars[0] = "Honda"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Take ex1.html, and complete the TODO and answer the following: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value of newperson.firstName?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value of newcars[0]?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1178e9102_0_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Dynamic Typing</a:t>
            </a:r>
            <a:endParaRPr/>
          </a:p>
        </p:txBody>
      </p:sp>
      <p:sp>
        <p:nvSpPr>
          <p:cNvPr id="172" name="Google Shape;172;g241178e9102_0_8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JavaScript is dynamically typed.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That is, the same variable can be of different data types at different times.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The type depends on the context.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41178e9102_0_81"/>
          <p:cNvSpPr txBox="1"/>
          <p:nvPr>
            <p:ph idx="2" type="body"/>
          </p:nvPr>
        </p:nvSpPr>
        <p:spPr>
          <a:xfrm>
            <a:off x="4469950" y="1225225"/>
            <a:ext cx="43623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x;         // x is undefined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x = 2;         // Now x is a Number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x = "Britney"; // Now x is a String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241178e9102_0_81"/>
          <p:cNvSpPr/>
          <p:nvPr/>
        </p:nvSpPr>
        <p:spPr>
          <a:xfrm>
            <a:off x="6735525" y="4046425"/>
            <a:ext cx="2096700" cy="566400"/>
          </a:xfrm>
          <a:prstGeom prst="wedgeRoundRectCallout">
            <a:avLst>
              <a:gd fmla="val 33459" name="adj1"/>
              <a:gd fmla="val 7071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mindful of the types.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1178e9102_0_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Dynamic Typing</a:t>
            </a:r>
            <a:endParaRPr/>
          </a:p>
        </p:txBody>
      </p:sp>
      <p:sp>
        <p:nvSpPr>
          <p:cNvPr id="180" name="Google Shape;180;g241178e9102_0_88"/>
          <p:cNvSpPr txBox="1"/>
          <p:nvPr>
            <p:ph idx="1" type="body"/>
          </p:nvPr>
        </p:nvSpPr>
        <p:spPr>
          <a:xfrm>
            <a:off x="311700" y="1225225"/>
            <a:ext cx="26034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JavaScript converts the type of variables implicitly.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The idea is to infer automatically what is the expected type and convert the type implicitly.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41178e9102_0_88"/>
          <p:cNvSpPr txBox="1"/>
          <p:nvPr>
            <p:ph idx="2" type="body"/>
          </p:nvPr>
        </p:nvSpPr>
        <p:spPr>
          <a:xfrm>
            <a:off x="3118338" y="1225225"/>
            <a:ext cx="56583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xx = "100";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yy = "10";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zz = xx / yy;   // zz == 10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z = xx - yy;    // z == 90, likewise for multiply *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zzz = xx + yy;  // zzz will be "10010"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1178e9102_0_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Type Conversion</a:t>
            </a:r>
            <a:endParaRPr/>
          </a:p>
        </p:txBody>
      </p:sp>
      <p:sp>
        <p:nvSpPr>
          <p:cNvPr id="187" name="Google Shape;187;g241178e9102_0_94"/>
          <p:cNvSpPr txBox="1"/>
          <p:nvPr>
            <p:ph idx="1" type="body"/>
          </p:nvPr>
        </p:nvSpPr>
        <p:spPr>
          <a:xfrm>
            <a:off x="311699" y="1225225"/>
            <a:ext cx="38772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It is your responsibility to make sure the types are correct, with facilities such as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Operator: typeof</a:t>
            </a:r>
            <a:endParaRPr b="1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Function: isNaN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for type conversion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41178e9102_0_94"/>
          <p:cNvSpPr txBox="1"/>
          <p:nvPr>
            <p:ph idx="2" type="body"/>
          </p:nvPr>
        </p:nvSpPr>
        <p:spPr>
          <a:xfrm>
            <a:off x="4454768" y="1225225"/>
            <a:ext cx="4377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typeof 3.14       // Returns "number"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typeof (3)        // Returns "number"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typeof (3 + 4)    // Returns "number”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typeof ""         // Returns "string"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typeof "John"     // Returns "string”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typeof false      // Returns "boolean"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x;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typeof x          // Returns "undefined"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1178e9102_0_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Type Conversion</a:t>
            </a:r>
            <a:endParaRPr/>
          </a:p>
        </p:txBody>
      </p:sp>
      <p:sp>
        <p:nvSpPr>
          <p:cNvPr id="194" name="Google Shape;194;g241178e9102_0_10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It is your responsibility to make sure the types are correct, with facilities such as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Operator: typeOf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Function: isNaN</a:t>
            </a:r>
            <a:endParaRPr b="1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for type conversion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NaN is a reserved word that represents a number that is not a legal number.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241178e9102_0_100"/>
          <p:cNvSpPr txBox="1"/>
          <p:nvPr>
            <p:ph idx="2" type="body"/>
          </p:nvPr>
        </p:nvSpPr>
        <p:spPr>
          <a:xfrm>
            <a:off x="4462585" y="1225225"/>
            <a:ext cx="4369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xx = 100 / "y";  // x will be NaN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isNaN(xx);  // returns true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//how about 50 / "10"?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//how about typeOf NaN?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5f8814764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Source Code Files</a:t>
            </a:r>
            <a:endParaRPr b="1"/>
          </a:p>
        </p:txBody>
      </p:sp>
      <p:sp>
        <p:nvSpPr>
          <p:cNvPr id="68" name="Google Shape;68;g2f5f8814764_0_0"/>
          <p:cNvSpPr txBox="1"/>
          <p:nvPr>
            <p:ph idx="1" type="body"/>
          </p:nvPr>
        </p:nvSpPr>
        <p:spPr>
          <a:xfrm>
            <a:off x="311699" y="1225224"/>
            <a:ext cx="8196900" cy="3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eLearn → Content → Week 4 (DIY e-Learning) → </a:t>
            </a:r>
            <a:r>
              <a:rPr b="1" lang="en" sz="1800"/>
              <a:t>Week4-DIY.zip</a:t>
            </a:r>
            <a:endParaRPr/>
          </a:p>
          <a:p>
            <a:pPr indent="0" lvl="0" marL="889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SzPts val="1400"/>
              <a:buChar char="●"/>
            </a:pPr>
            <a:r>
              <a:rPr b="1" lang="en" sz="1800"/>
              <a:t>Unzip</a:t>
            </a:r>
            <a:r>
              <a:rPr lang="en" sz="1800"/>
              <a:t> it into your </a:t>
            </a:r>
            <a:r>
              <a:rPr b="1" lang="en" sz="1800">
                <a:solidFill>
                  <a:srgbClr val="FF0000"/>
                </a:solidFill>
              </a:rPr>
              <a:t>webroot</a:t>
            </a:r>
            <a:r>
              <a:rPr b="1" lang="en" sz="1800"/>
              <a:t> </a:t>
            </a:r>
            <a:r>
              <a:rPr lang="en" sz="1800"/>
              <a:t>(</a:t>
            </a:r>
            <a:r>
              <a:rPr i="1" lang="en" sz="1800"/>
              <a:t>any meaningful sub-directory), for example:</a:t>
            </a:r>
            <a:endParaRPr sz="1800"/>
          </a:p>
          <a:p>
            <a:pPr indent="-304800" lvl="1" marL="914400" rtl="0" algn="l">
              <a:spcBef>
                <a:spcPts val="200"/>
              </a:spcBef>
              <a:spcAft>
                <a:spcPts val="0"/>
              </a:spcAft>
              <a:buSzPts val="1200"/>
              <a:buChar char="○"/>
            </a:pPr>
            <a:r>
              <a:rPr lang="en" sz="1600"/>
              <a:t>(WAMP) C:\wamp64\</a:t>
            </a:r>
            <a:r>
              <a:rPr b="1" lang="en" sz="1600">
                <a:solidFill>
                  <a:srgbClr val="FF0000"/>
                </a:solidFill>
              </a:rPr>
              <a:t>www</a:t>
            </a:r>
            <a:r>
              <a:rPr lang="en" sz="1600"/>
              <a:t>\is216\...\</a:t>
            </a:r>
            <a:r>
              <a:rPr b="1" lang="en" sz="1600"/>
              <a:t>Week4-DIY</a:t>
            </a:r>
            <a:endParaRPr sz="1600"/>
          </a:p>
          <a:p>
            <a:pPr indent="-304800" lvl="1" marL="914400" rtl="0" algn="l">
              <a:spcBef>
                <a:spcPts val="200"/>
              </a:spcBef>
              <a:spcAft>
                <a:spcPts val="0"/>
              </a:spcAft>
              <a:buSzPts val="1200"/>
              <a:buChar char="○"/>
            </a:pPr>
            <a:r>
              <a:rPr lang="en" sz="1600"/>
              <a:t>(MAMP) /Applications/MAMP/</a:t>
            </a:r>
            <a:r>
              <a:rPr b="1" lang="en" sz="1600">
                <a:solidFill>
                  <a:srgbClr val="FF0000"/>
                </a:solidFill>
              </a:rPr>
              <a:t>htdocs</a:t>
            </a:r>
            <a:r>
              <a:rPr lang="en" sz="1600"/>
              <a:t>/is216/…/</a:t>
            </a:r>
            <a:r>
              <a:rPr b="1" lang="en" sz="1600"/>
              <a:t>Week4-DIY</a:t>
            </a:r>
            <a:endParaRPr sz="1800"/>
          </a:p>
          <a:p>
            <a:pPr indent="-196850" lvl="0" marL="28575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285750" lvl="0" marL="28575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Visit web pages (.html) </a:t>
            </a:r>
            <a:r>
              <a:rPr b="1" lang="en" sz="1800"/>
              <a:t>via HTTP protocol</a:t>
            </a:r>
            <a:endParaRPr sz="1800"/>
          </a:p>
          <a:p>
            <a:pPr indent="-285750" lvl="1" marL="74295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Char char="○"/>
            </a:pPr>
            <a:r>
              <a:rPr lang="en" sz="1400">
                <a:solidFill>
                  <a:srgbClr val="FF0000"/>
                </a:solidFill>
              </a:rPr>
              <a:t>Do NOT double-click on the HTML file. Your computer will </a:t>
            </a:r>
            <a:r>
              <a:rPr b="1" lang="en" sz="1400">
                <a:solidFill>
                  <a:srgbClr val="FF0000"/>
                </a:solidFill>
              </a:rPr>
              <a:t>open the HTML file</a:t>
            </a:r>
            <a:r>
              <a:rPr lang="en" sz="1400">
                <a:solidFill>
                  <a:srgbClr val="FF0000"/>
                </a:solidFill>
              </a:rPr>
              <a:t> </a:t>
            </a:r>
            <a:r>
              <a:rPr i="1" lang="en" sz="1400">
                <a:solidFill>
                  <a:srgbClr val="FF0000"/>
                </a:solidFill>
              </a:rPr>
              <a:t>as a file</a:t>
            </a:r>
            <a:r>
              <a:rPr lang="en" sz="1400">
                <a:solidFill>
                  <a:srgbClr val="FF0000"/>
                </a:solidFill>
              </a:rPr>
              <a:t>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                                       → </a:t>
            </a:r>
            <a:r>
              <a:rPr b="1" lang="en" sz="1400">
                <a:solidFill>
                  <a:srgbClr val="FF0000"/>
                </a:solidFill>
              </a:rPr>
              <a:t>OH NO…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Char char="○"/>
            </a:pPr>
            <a:r>
              <a:rPr lang="en" sz="1400">
                <a:solidFill>
                  <a:srgbClr val="0070C0"/>
                </a:solidFill>
              </a:rPr>
              <a:t>Open web pages via HTTP protocol. How? Go to the web browser’s </a:t>
            </a:r>
            <a:r>
              <a:rPr b="1" lang="en" sz="1400">
                <a:solidFill>
                  <a:srgbClr val="0070C0"/>
                </a:solidFill>
              </a:rPr>
              <a:t>address bar</a:t>
            </a:r>
            <a:endParaRPr sz="1400">
              <a:solidFill>
                <a:srgbClr val="0070C0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                                                   → </a:t>
            </a:r>
            <a:r>
              <a:rPr b="1" lang="en" sz="1400">
                <a:solidFill>
                  <a:srgbClr val="00B0F0"/>
                </a:solidFill>
              </a:rPr>
              <a:t>GOOD</a:t>
            </a:r>
            <a:endParaRPr b="1" sz="1400">
              <a:solidFill>
                <a:srgbClr val="00B0F0"/>
              </a:solidFill>
            </a:endParaRPr>
          </a:p>
        </p:txBody>
      </p:sp>
      <p:pic>
        <p:nvPicPr>
          <p:cNvPr id="69" name="Google Shape;69;g2f5f881476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233" y="3828098"/>
            <a:ext cx="1774507" cy="393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2f5f881476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233" y="4428290"/>
            <a:ext cx="2292667" cy="25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1178e9102_0_10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Type Conversion</a:t>
            </a:r>
            <a:endParaRPr/>
          </a:p>
        </p:txBody>
      </p:sp>
      <p:sp>
        <p:nvSpPr>
          <p:cNvPr id="201" name="Google Shape;201;g241178e9102_0_106"/>
          <p:cNvSpPr txBox="1"/>
          <p:nvPr>
            <p:ph idx="1" type="body"/>
          </p:nvPr>
        </p:nvSpPr>
        <p:spPr>
          <a:xfrm>
            <a:off x="311700" y="1225225"/>
            <a:ext cx="35334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It is your responsibility to make sure the types are correct, with facilities such as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Operator: typeOf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Function: isNaN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Functions for type conversion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41178e9102_0_106"/>
          <p:cNvSpPr txBox="1"/>
          <p:nvPr>
            <p:ph idx="2" type="body"/>
          </p:nvPr>
        </p:nvSpPr>
        <p:spPr>
          <a:xfrm>
            <a:off x="4314092" y="859692"/>
            <a:ext cx="45183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x = 123;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x.toString();  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(100+23).toString(); // returns “123”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x = 9.656;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x.toFixed(2);  // returns 9.66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Number("10.33");      // returns 10.33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Number("10,33"); 	  // returns NaN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parseInt("10.33");      // returns 10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parseInt("10 years");   // returns 10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parseInt("years 10");   // returns NaN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parseFloat("10.33");    // returns 10.33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parseFloat("10 20 30"); // returns 10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1178e9102_0_1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08" name="Google Shape;208;g241178e9102_0_112"/>
          <p:cNvSpPr txBox="1"/>
          <p:nvPr>
            <p:ph idx="1" type="body"/>
          </p:nvPr>
        </p:nvSpPr>
        <p:spPr>
          <a:xfrm>
            <a:off x="311700" y="1225225"/>
            <a:ext cx="42603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Make use of ex2.html to evaluate the following. Check whether the results are expected.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+ "34"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5 - "4"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10 %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5 %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"Java" + "Script"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 " + " 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 " + 0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+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+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 +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 - 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3 - 4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"Bob" - "bill"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41178e9102_0_11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// Evaluate the below comparisons: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&gt;= 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 &lt;= 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!= 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"A" &gt; "B"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"B" &lt; "C"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"a" &gt; "A"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"b" &lt; "A"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!= true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1178e9102_0_118"/>
          <p:cNvSpPr txBox="1"/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g241178e9102_0_118"/>
          <p:cNvGraphicFramePr/>
          <p:nvPr/>
        </p:nvGraphicFramePr>
        <p:xfrm>
          <a:off x="389913" y="125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{7CF7E5E0-3525-4169-BA6C-36F397E19A37}</a:tableStyleId>
              </a:tblPr>
              <a:tblGrid>
                <a:gridCol w="1882700"/>
                <a:gridCol w="6481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+, -, *, **, /, 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Addition, Subtraction, Multiplication, Exponentiation, Dvision, Modulus,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++, --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Increment and Decrement (by 1)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+=, -=, *=, /=, %=, **=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Example: x+=y //x = x+y;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Example: x **= y //x = x**y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==, !=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Check equality after type conversion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===, !==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Check if the type is the same and then if the value is the same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&lt;, &gt;, &gt;=, &lt;=, !=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Usual meanings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? … : 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Example: x&gt;y?x:y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&amp;&amp;, ||, !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Logical and, or, and negate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1178e9102_0_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solidFill>
                  <a:srgbClr val="FF0000"/>
                </a:solidFill>
              </a:rPr>
              <a:t>=</a:t>
            </a:r>
            <a:r>
              <a:rPr lang="en"/>
              <a:t> vs. </a:t>
            </a:r>
            <a:r>
              <a:rPr lang="en">
                <a:solidFill>
                  <a:srgbClr val="0070C0"/>
                </a:solidFill>
              </a:rPr>
              <a:t>==</a:t>
            </a:r>
            <a:r>
              <a:rPr lang="en"/>
              <a:t> vs. </a:t>
            </a:r>
            <a:r>
              <a:rPr lang="en">
                <a:solidFill>
                  <a:srgbClr val="00B050"/>
                </a:solidFill>
              </a:rPr>
              <a:t>===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21" name="Google Shape;221;g241178e9102_0_1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Examples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en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false    // Result??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en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false   // Result??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1" lang="en" sz="1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"2"      // Result??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1" lang="en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"2"     // Result??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b="1" lang="en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10       // Result??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1178e9102_0_1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Conditional Branching</a:t>
            </a:r>
            <a:endParaRPr/>
          </a:p>
        </p:txBody>
      </p:sp>
      <p:sp>
        <p:nvSpPr>
          <p:cNvPr id="227" name="Google Shape;227;g241178e9102_0_136"/>
          <p:cNvSpPr txBox="1"/>
          <p:nvPr>
            <p:ph idx="1" type="body"/>
          </p:nvPr>
        </p:nvSpPr>
        <p:spPr>
          <a:xfrm>
            <a:off x="311700" y="1225225"/>
            <a:ext cx="30255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Syntax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(condition)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 else { //optional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 else { //optional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28" name="Google Shape;228;g241178e9102_0_136"/>
          <p:cNvSpPr txBox="1"/>
          <p:nvPr>
            <p:ph idx="2" type="body"/>
          </p:nvPr>
        </p:nvSpPr>
        <p:spPr>
          <a:xfrm>
            <a:off x="3251200" y="1225225"/>
            <a:ext cx="5767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age = prompt("What is your age?");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if( Number(age) &lt; 18 )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alert("Sorry, you are too young to drive this car");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else if( Number(age) &gt; 18 )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alert("Enjoy the ride!");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else if( Number(age) === 18 )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alert("Congratulations on your first year of driving.");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1178e9102_0_128"/>
          <p:cNvSpPr txBox="1"/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 3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41178e9102_0_128"/>
          <p:cNvSpPr txBox="1"/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ex3.html, implement a simple calculator based on the requirements.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ckground pattern&#10;&#10;Description automatically generated with low confidence" id="235" name="Google Shape;235;g241178e9102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350" y="3731369"/>
            <a:ext cx="2934969" cy="796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236" name="Google Shape;236;g241178e9102_0_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960" y="1906626"/>
            <a:ext cx="2641600" cy="9844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237" name="Google Shape;237;g241178e9102_0_1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9520" y="1906626"/>
            <a:ext cx="3128011" cy="1143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1178e9102_0_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243" name="Google Shape;243;g241178e9102_0_142"/>
          <p:cNvSpPr txBox="1"/>
          <p:nvPr>
            <p:ph idx="1" type="body"/>
          </p:nvPr>
        </p:nvSpPr>
        <p:spPr>
          <a:xfrm>
            <a:off x="311700" y="1225225"/>
            <a:ext cx="46590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Syntax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Block of code to try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catch(err)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Block of code to handle errors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finally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/* Block of code to execute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regardless of try/catch result */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44" name="Google Shape;244;g241178e9102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5733" y="731575"/>
            <a:ext cx="257527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1178e9102_0_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250" name="Google Shape;250;g241178e9102_0_14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200"/>
              <a:t>Syntax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catch(err)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finally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51" name="Google Shape;251;g241178e9102_0_148"/>
          <p:cNvSpPr txBox="1"/>
          <p:nvPr>
            <p:ph idx="2" type="body"/>
          </p:nvPr>
        </p:nvSpPr>
        <p:spPr>
          <a:xfrm>
            <a:off x="4173415" y="1225225"/>
            <a:ext cx="46590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json = openAndReadFile();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var user = JSON.parse(json); // error occurs 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alert( user.name ); // doesn't work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catch (e)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...the execution jumps here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alert( "Our apologies. Jnvalid JSON." 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finally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closeFile();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1178e9102_0_1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57" name="Google Shape;257;g241178e9102_0_154"/>
          <p:cNvSpPr txBox="1"/>
          <p:nvPr>
            <p:ph idx="1" type="body"/>
          </p:nvPr>
        </p:nvSpPr>
        <p:spPr>
          <a:xfrm>
            <a:off x="311700" y="1225225"/>
            <a:ext cx="3416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for-loops</a:t>
            </a:r>
            <a:r>
              <a:rPr lang="en"/>
              <a:t>, loops through a block of code for a number of times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for( i=0; I &lt; 10; i++ 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console.log(i);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41178e9102_0_154"/>
          <p:cNvSpPr txBox="1"/>
          <p:nvPr>
            <p:ph idx="2" type="body"/>
          </p:nvPr>
        </p:nvSpPr>
        <p:spPr>
          <a:xfrm>
            <a:off x="3892062" y="1014209"/>
            <a:ext cx="4940100" cy="3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for … in loops</a:t>
            </a:r>
            <a:r>
              <a:rPr lang="en"/>
              <a:t>, loops through the properties of an object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person =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firstName: "Lance",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lastName: "Kaypoh",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school: "SCIS"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age: 25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prop;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 (prop in person)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console.log(person[prop]);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//result: Lance, Kaypoh, SCIS, 25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1178e9102_0_1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264" name="Google Shape;264;g241178e9102_0_160"/>
          <p:cNvSpPr txBox="1"/>
          <p:nvPr>
            <p:ph idx="1" type="body"/>
          </p:nvPr>
        </p:nvSpPr>
        <p:spPr>
          <a:xfrm>
            <a:off x="311700" y="1225225"/>
            <a:ext cx="3783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for … of loops</a:t>
            </a:r>
            <a:r>
              <a:rPr lang="en"/>
              <a:t>, loop through the values of an </a:t>
            </a:r>
            <a:r>
              <a:rPr b="1" i="1" lang="en"/>
              <a:t>iterable </a:t>
            </a:r>
            <a:r>
              <a:rPr lang="en"/>
              <a:t>variable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sharks = [ "great white", "tiger"];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for( shark of sharks 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console.log(shark);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for( c of "sfdagdsg@da")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if (c == "@")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found = true;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g241178e9102_0_160"/>
          <p:cNvSpPr txBox="1"/>
          <p:nvPr>
            <p:ph idx="2" type="body"/>
          </p:nvPr>
        </p:nvSpPr>
        <p:spPr>
          <a:xfrm>
            <a:off x="4314092" y="1225225"/>
            <a:ext cx="45183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while–loops</a:t>
            </a:r>
            <a:r>
              <a:rPr lang="en"/>
              <a:t> through a block of code until a specified condition becomes false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while (i &lt; 10)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text += "&lt;br&gt;The number is " + i;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i++;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241178e9102_0_160"/>
          <p:cNvSpPr/>
          <p:nvPr/>
        </p:nvSpPr>
        <p:spPr>
          <a:xfrm>
            <a:off x="5371200" y="4046425"/>
            <a:ext cx="3461100" cy="566400"/>
          </a:xfrm>
          <a:prstGeom prst="wedgeRoundRectCallout">
            <a:avLst>
              <a:gd fmla="val 33459" name="adj1"/>
              <a:gd fmla="val 7071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… of … doesn’t work for objects.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… in … works for arrays.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1178e9102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Topics</a:t>
            </a:r>
            <a:endParaRPr b="1"/>
          </a:p>
        </p:txBody>
      </p:sp>
      <p:sp>
        <p:nvSpPr>
          <p:cNvPr id="76" name="Google Shape;76;g241178e9102_0_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Syntax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Data types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Operators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Conditional statements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Loops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Functions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String operations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Array operations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7" name="Google Shape;77;g241178e910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6873" y="2477163"/>
            <a:ext cx="3073362" cy="83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41178e910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7463" y="3427575"/>
            <a:ext cx="1151650" cy="11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41178e9102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46653"/>
            <a:ext cx="3726175" cy="22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1178e9102_0_1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 4</a:t>
            </a:r>
            <a:endParaRPr/>
          </a:p>
        </p:txBody>
      </p:sp>
      <p:sp>
        <p:nvSpPr>
          <p:cNvPr id="272" name="Google Shape;272;g241178e9102_0_16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Complete ex4.html. 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Given an array, loop through the array and then find the person called “The Chosen One”. Print his name and age in the console.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1178e9102_0_172"/>
          <p:cNvSpPr txBox="1"/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Operations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g241178e9102_0_172"/>
          <p:cNvGraphicFramePr/>
          <p:nvPr/>
        </p:nvGraphicFramePr>
        <p:xfrm>
          <a:off x="516238" y="124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{7CF7E5E0-3525-4169-BA6C-36F397E19A37}</a:tableStyleId>
              </a:tblPr>
              <a:tblGrid>
                <a:gridCol w="1231275"/>
                <a:gridCol w="2326875"/>
                <a:gridCol w="4553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Operation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Remark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Example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length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Returns the length of the string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 txt = "ABCDEFGHIJKLMNOPQRSTUVWXYZ";</a:t>
                      </a:r>
                      <a:endParaRPr sz="2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txt.length //result: 26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indexOf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Returns the index of the given string; -1 if it is non-existent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//string indexing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"Please locate where 'locate' occurs!".indexOf("locate"); //result: 7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lastIndexOf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Returns the index of the last occurrence of a specified text in a string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txt.lastIndexOf(“EFG”) //4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txt.lastIndexOf(“EFG”, 5)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//-1 (not exist); searching backwards from index 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slice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Extracts a part of a string and returns the extracted part in a new string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 str = "Apple, Banana, Kiwi";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 res = str.slice(7,13); //result: Banana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str.slice(1) //”pple, Banana, Kiwi”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1178e9102_0_177"/>
          <p:cNvSpPr txBox="1"/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Operations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4" name="Google Shape;284;g241178e9102_0_177"/>
          <p:cNvGraphicFramePr/>
          <p:nvPr/>
        </p:nvGraphicFramePr>
        <p:xfrm>
          <a:off x="516238" y="124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{7CF7E5E0-3525-4169-BA6C-36F397E19A37}</a:tableStyleId>
              </a:tblPr>
              <a:tblGrid>
                <a:gridCol w="1231275"/>
                <a:gridCol w="2326875"/>
                <a:gridCol w="4553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Operation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Remark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Example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toLowerCase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txt2 = txt.toLowerCase();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toUpperCase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txt = txt2.toUpperCase();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trim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Removes whitespace from both sides of a string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/>
                        <a:t>var str = "   	Hello World!        ";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alert(str.trim());  // “Hello World!”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substring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Extracts a part of a string and returns the extracted part in a new string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schools = "SOA, SIS, SOL";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sis = schools.substr(5, 3); // SIS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schools.substr(5); // SIS, SOL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1178e9102_0_182"/>
          <p:cNvSpPr txBox="1"/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Operations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g241178e9102_0_182"/>
          <p:cNvGraphicFramePr/>
          <p:nvPr/>
        </p:nvGraphicFramePr>
        <p:xfrm>
          <a:off x="516238" y="124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{7CF7E5E0-3525-4169-BA6C-36F397E19A37}</a:tableStyleId>
              </a:tblPr>
              <a:tblGrid>
                <a:gridCol w="1231275"/>
                <a:gridCol w="2571800"/>
                <a:gridCol w="4308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Operation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Remark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Example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replace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Searches a string for a specified value, or a regular expression, and returns a new string where the specified values are replaced; </a:t>
                      </a:r>
                      <a:endParaRPr sz="24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By default, the replace() method replaces only the first match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str1 = "IS216 is an awesome IS course!";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str2 = str1.replace("IS216", "CS216");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split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Convert a string into an array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str = "a,b,c,d,e"; 	//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arr = str.split(",");  // Split on commas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console.log(arr);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str = "Hello";     	//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arr2 = str.split("");  // Split in characters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1178e9102_0_187"/>
          <p:cNvSpPr txBox="1"/>
          <p:nvPr/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Operations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6" name="Google Shape;296;g241178e9102_0_187"/>
          <p:cNvGraphicFramePr/>
          <p:nvPr/>
        </p:nvGraphicFramePr>
        <p:xfrm>
          <a:off x="516238" y="117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{7CF7E5E0-3525-4169-BA6C-36F397E19A37}</a:tableStyleId>
              </a:tblPr>
              <a:tblGrid>
                <a:gridCol w="1231275"/>
                <a:gridCol w="2326875"/>
                <a:gridCol w="45533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Operation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Remark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Example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push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Adds a new element at the end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schools = ["SIS", "SOA", "SOL"];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schools.push("SOSS");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pop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Removes the last element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schools.pop(); // Removes the last element "SOSS"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shift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Pops the first element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schools = ["SIS", "SOA", "SOL"];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sis = schools.shift(); // sis = “SIS”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unshift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Adds a new element at index 0.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// “SOSS” is added at idx 0. returns 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schools.unshift(“SOSS”);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slice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Creates a slice of an array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schools = ["SOSS","SIS","SOE","SOL"];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newSchools = schools.slice(1,3); // -&gt; SIS,SOE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 newSchools = schools.slice(2); // -&gt; SOE,SOL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1178e9102_0_1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Looping Over Array Elements</a:t>
            </a:r>
            <a:endParaRPr/>
          </a:p>
        </p:txBody>
      </p:sp>
      <p:sp>
        <p:nvSpPr>
          <p:cNvPr id="302" name="Google Shape;302;g241178e9102_0_192"/>
          <p:cNvSpPr txBox="1"/>
          <p:nvPr>
            <p:ph idx="1" type="body"/>
          </p:nvPr>
        </p:nvSpPr>
        <p:spPr>
          <a:xfrm>
            <a:off x="311700" y="1225225"/>
            <a:ext cx="36663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for-loops can be used to loop through an array: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Try using for … of loop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241178e9102_0_192"/>
          <p:cNvSpPr txBox="1"/>
          <p:nvPr>
            <p:ph idx="2" type="body"/>
          </p:nvPr>
        </p:nvSpPr>
        <p:spPr>
          <a:xfrm>
            <a:off x="4095262" y="1225225"/>
            <a:ext cx="47370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schools, schoolList, len, i;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schools = ["SOSS", "SCIS", "SOE", "SOL"];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len = schools.length;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schoolList = "&lt;ul&gt;";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for( i = 0; i &lt; len; i++ 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schoolList += "&lt;li&gt;" + schools[i] + "&lt;/li&gt;";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schoolList += "&lt;/ul&gt;";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1178e9102_0_198"/>
          <p:cNvSpPr txBox="1"/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 5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41178e9102_0_198"/>
          <p:cNvSpPr txBox="1"/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ex5.html, complete the following task: check whether the the user-provided string is a palindrome or not.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***A palindrome is a string which reads the same backward as forward. For example, “Race Car” and “Anna” are palindromes. “Apple Pie” and “John” are not. Ignore spaces in deciding a palindrome.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&#10;&#10;Description automatically generated" id="310" name="Google Shape;310;g241178e9102_0_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450" y="3308350"/>
            <a:ext cx="3484594" cy="13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1178e9102_0_2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16" name="Google Shape;316;g241178e9102_0_204"/>
          <p:cNvSpPr txBox="1"/>
          <p:nvPr>
            <p:ph idx="1" type="body"/>
          </p:nvPr>
        </p:nvSpPr>
        <p:spPr>
          <a:xfrm>
            <a:off x="311700" y="1208075"/>
            <a:ext cx="2645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block of code designed to perform a particular task.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 function is executed when "something" invokes it.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 function has its own scope.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241178e9102_0_204"/>
          <p:cNvSpPr txBox="1"/>
          <p:nvPr>
            <p:ph idx="2" type="body"/>
          </p:nvPr>
        </p:nvSpPr>
        <p:spPr>
          <a:xfrm>
            <a:off x="3154675" y="1147225"/>
            <a:ext cx="5870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function toCelsius(fahrenheit)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(5/9) * (fahrenheit-32);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temp = "The temperature is " + toCelsius(75) + " Celsius";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function myFunction()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var school = "SCIS";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// code here CAN use var school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code here can NOT use var school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1178e9102_0_2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23" name="Google Shape;323;g241178e9102_0_210"/>
          <p:cNvSpPr txBox="1"/>
          <p:nvPr>
            <p:ph idx="1" type="body"/>
          </p:nvPr>
        </p:nvSpPr>
        <p:spPr>
          <a:xfrm>
            <a:off x="311700" y="1225225"/>
            <a:ext cx="3041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JavaScript is “functional”.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Functions are objects.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241178e9102_0_210"/>
          <p:cNvSpPr txBox="1"/>
          <p:nvPr>
            <p:ph idx="2" type="body"/>
          </p:nvPr>
        </p:nvSpPr>
        <p:spPr>
          <a:xfrm>
            <a:off x="3727937" y="1225225"/>
            <a:ext cx="51045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function toCelsius(fahrenheit)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return (5/9) * (fahrenheit-32);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alert(typeof toCelsius); // function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alert(toCelsius instanceof Object); //true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body = "return Math.PI * radius * radius";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circle = new Function("radius", body);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alert(circle(5));  // 78.5398..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1178e9102_0_2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30" name="Google Shape;330;g241178e9102_0_216"/>
          <p:cNvSpPr txBox="1"/>
          <p:nvPr>
            <p:ph idx="1" type="body"/>
          </p:nvPr>
        </p:nvSpPr>
        <p:spPr>
          <a:xfrm>
            <a:off x="311700" y="1225225"/>
            <a:ext cx="32364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JavaScript is “functional”.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Functions are objects.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Function objects can be passed around just like any object.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241178e9102_0_216"/>
          <p:cNvSpPr txBox="1"/>
          <p:nvPr>
            <p:ph idx="2" type="body"/>
          </p:nvPr>
        </p:nvSpPr>
        <p:spPr>
          <a:xfrm>
            <a:off x="3657600" y="1225225"/>
            <a:ext cx="5174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Examples: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the following is a function which negates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any given function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function negate (f)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return function (i)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return !f(i);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isNumber = negate(isNaN);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alert(isNumber(5));            // =&gt; true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alert(isNumber("A"));          // =&gt; false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alert(isNumber(NaN));          // =&gt; false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1178e9102_0_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85" name="Google Shape;85;g241178e9102_0_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High-level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Dynamic typing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(Prototype-based) Object-oriented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Functional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41178e9102_0_7"/>
          <p:cNvSpPr/>
          <p:nvPr/>
        </p:nvSpPr>
        <p:spPr>
          <a:xfrm>
            <a:off x="444900" y="4012825"/>
            <a:ext cx="3245400" cy="566400"/>
          </a:xfrm>
          <a:prstGeom prst="wedgeRoundRectCallout">
            <a:avLst>
              <a:gd fmla="val -45136" name="adj1"/>
              <a:gd fmla="val 70401" name="adj2"/>
              <a:gd fmla="val 0" name="adj3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three core technologies for Web applications.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text&#10;&#10;Description automatically generated with medium confidence" id="87" name="Google Shape;87;g241178e9102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04115"/>
            <a:ext cx="3609067" cy="313526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41178e9102_0_7"/>
          <p:cNvSpPr txBox="1"/>
          <p:nvPr/>
        </p:nvSpPr>
        <p:spPr>
          <a:xfrm>
            <a:off x="5428819" y="4296025"/>
            <a:ext cx="231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Statista report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1178e9102_0_2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37" name="Google Shape;337;g241178e9102_0_222"/>
          <p:cNvSpPr txBox="1"/>
          <p:nvPr>
            <p:ph idx="1" type="body"/>
          </p:nvPr>
        </p:nvSpPr>
        <p:spPr>
          <a:xfrm>
            <a:off x="311700" y="1225225"/>
            <a:ext cx="24705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Having functions as first-class citizen has a lot of convenience, e.g., callback functions.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241178e9102_0_222"/>
          <p:cNvSpPr txBox="1"/>
          <p:nvPr>
            <p:ph idx="2" type="body"/>
          </p:nvPr>
        </p:nvSpPr>
        <p:spPr>
          <a:xfrm>
            <a:off x="2938585" y="1225225"/>
            <a:ext cx="58935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const showMessage = function() {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console.log("This message is shown after 3 seconds");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setTimeout(showMessage, 3000);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setTimeout is a function which calls a function after a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given period of time (in milliseconds).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setTimeout(function() {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console.log("This message is shown after 3 seconds");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}, 3000);</a:t>
            </a:r>
            <a:endParaRPr sz="1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50">
              <a:solidFill>
                <a:srgbClr val="0A0A2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1178e9102_0_2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Functions and this</a:t>
            </a:r>
            <a:endParaRPr/>
          </a:p>
        </p:txBody>
      </p:sp>
      <p:sp>
        <p:nvSpPr>
          <p:cNvPr id="344" name="Google Shape;344;g241178e9102_0_228"/>
          <p:cNvSpPr txBox="1"/>
          <p:nvPr>
            <p:ph idx="1" type="body"/>
          </p:nvPr>
        </p:nvSpPr>
        <p:spPr>
          <a:xfrm>
            <a:off x="311700" y="1225225"/>
            <a:ext cx="2548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“this” keyword refers to the object it belongs to.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In a method, this refers to the owner object.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Alone, this refers to the global object.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In an event, this refers to the element that received the event.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241178e9102_0_228"/>
          <p:cNvSpPr txBox="1"/>
          <p:nvPr>
            <p:ph idx="2" type="body"/>
          </p:nvPr>
        </p:nvSpPr>
        <p:spPr>
          <a:xfrm>
            <a:off x="3352800" y="1225225"/>
            <a:ext cx="54795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Examples: </a:t>
            </a:r>
            <a:r>
              <a:rPr i="1" lang="en"/>
              <a:t>wk4example2.html</a:t>
            </a:r>
            <a:endParaRPr i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function Book (type, author)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this.type = type;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this.author = author;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this.getDetails = function 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return this.type + " written by " + this.author;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book = new Book("Fiction", "Peter King");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alert(book.getDetails());   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result: "Fiction written by Peter King"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alert(book.type) //what is the result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1178e9102_0_2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“this”</a:t>
            </a:r>
            <a:endParaRPr/>
          </a:p>
        </p:txBody>
      </p:sp>
      <p:sp>
        <p:nvSpPr>
          <p:cNvPr id="351" name="Google Shape;351;g241178e9102_0_234"/>
          <p:cNvSpPr txBox="1"/>
          <p:nvPr>
            <p:ph idx="1" type="body"/>
          </p:nvPr>
        </p:nvSpPr>
        <p:spPr>
          <a:xfrm>
            <a:off x="311700" y="1225225"/>
            <a:ext cx="26424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“this” refers to the current containing object. </a:t>
            </a:r>
            <a:r>
              <a:rPr b="1" lang="en"/>
              <a:t> </a:t>
            </a:r>
            <a:endParaRPr/>
          </a:p>
        </p:txBody>
      </p:sp>
      <p:sp>
        <p:nvSpPr>
          <p:cNvPr id="352" name="Google Shape;352;g241178e9102_0_234"/>
          <p:cNvSpPr txBox="1"/>
          <p:nvPr>
            <p:ph idx="2" type="body"/>
          </p:nvPr>
        </p:nvSpPr>
        <p:spPr>
          <a:xfrm>
            <a:off x="3118338" y="1225225"/>
            <a:ext cx="5714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function bike()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console.log(this.name);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name = "Ninja";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obj1 = { name: "Pulsar", bike: bike 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obj2 = { name: "Gixxer", bike: bike 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bike();        // what is logged?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obj1.bike();   // what is logged?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obj2.bike();   // what is logged?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1178e9102_0_2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Callback Functions</a:t>
            </a:r>
            <a:endParaRPr/>
          </a:p>
        </p:txBody>
      </p:sp>
      <p:sp>
        <p:nvSpPr>
          <p:cNvPr id="358" name="Google Shape;358;g241178e9102_0_24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Certain methods such as sort, find, and filter can invoke another function and pass parameters for processing (defined by the user), when they are invoked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Note that the function takes 3 arguments: 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each array value, index of each value, array itself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When a callback function uses only the value parameter, the index and array parameters can be omitted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g241178e9102_0_240"/>
          <p:cNvSpPr txBox="1"/>
          <p:nvPr>
            <p:ph idx="2" type="body"/>
          </p:nvPr>
        </p:nvSpPr>
        <p:spPr>
          <a:xfrm>
            <a:off x="4832400" y="1225225"/>
            <a:ext cx="4077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Example: filter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 numbers = [45, 4, 9, 16, 25];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var over18 = numbers.filter(myFunc);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 myFunc(value, index, array)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  return value &gt; 18;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241178e9102_0_240"/>
          <p:cNvSpPr/>
          <p:nvPr/>
        </p:nvSpPr>
        <p:spPr>
          <a:xfrm>
            <a:off x="5709920" y="3714278"/>
            <a:ext cx="1757700" cy="408000"/>
          </a:xfrm>
          <a:prstGeom prst="wedgeRoundRectCallout">
            <a:avLst>
              <a:gd fmla="val 33459" name="adj1"/>
              <a:gd fmla="val 7071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[45, 25]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1178e9102_0_2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Callback Functions</a:t>
            </a:r>
            <a:endParaRPr/>
          </a:p>
        </p:txBody>
      </p:sp>
      <p:sp>
        <p:nvSpPr>
          <p:cNvPr id="366" name="Google Shape;366;g241178e9102_0_24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Certain methods such as sort, find, and filter can invoke another function and pass parameters for processing (defined by the user), when they are invoked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241178e9102_0_247"/>
          <p:cNvSpPr txBox="1"/>
          <p:nvPr>
            <p:ph idx="2" type="body"/>
          </p:nvPr>
        </p:nvSpPr>
        <p:spPr>
          <a:xfrm>
            <a:off x="4832400" y="1225225"/>
            <a:ext cx="4077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Example: find (the first element that satisfies the given criteria)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 numbers = [4, 9, 16, 25, 29];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var first = numbers.find(myFunc);  		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 myFunc(value, index, array)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  return value &gt; 18;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241178e9102_0_247"/>
          <p:cNvSpPr/>
          <p:nvPr/>
        </p:nvSpPr>
        <p:spPr>
          <a:xfrm>
            <a:off x="5709920" y="3714278"/>
            <a:ext cx="1300500" cy="408000"/>
          </a:xfrm>
          <a:prstGeom prst="wedgeRoundRectCallout">
            <a:avLst>
              <a:gd fmla="val 33459" name="adj1"/>
              <a:gd fmla="val 7071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 25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41178e9102_0_2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Callback Functions</a:t>
            </a:r>
            <a:endParaRPr/>
          </a:p>
        </p:txBody>
      </p:sp>
      <p:sp>
        <p:nvSpPr>
          <p:cNvPr id="374" name="Google Shape;374;g241178e9102_0_25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Certain methods such as sort, find, and filter can invoke another function and pass parameters for processing (defined by the user), when they are invoked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241178e9102_0_254"/>
          <p:cNvSpPr txBox="1"/>
          <p:nvPr>
            <p:ph idx="2" type="body"/>
          </p:nvPr>
        </p:nvSpPr>
        <p:spPr>
          <a:xfrm>
            <a:off x="4744720" y="1225225"/>
            <a:ext cx="4165500" cy="29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Example: forEach</a:t>
            </a:r>
            <a:endParaRPr/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var fruits = ["Orange", "Apple"];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var text = "&lt;ul&gt;";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fruits.forEach(myFunc);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text += "&lt;/ul&gt;";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function myFunc(value)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  text += "&lt;li&gt;" + value + "&lt;/li&gt;";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76" name="Google Shape;376;g241178e9102_0_254"/>
          <p:cNvSpPr/>
          <p:nvPr/>
        </p:nvSpPr>
        <p:spPr>
          <a:xfrm>
            <a:off x="4138380" y="4249231"/>
            <a:ext cx="4693800" cy="408000"/>
          </a:xfrm>
          <a:prstGeom prst="wedgeRoundRectCallout">
            <a:avLst>
              <a:gd fmla="val 33459" name="adj1"/>
              <a:gd fmla="val 7071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 = &lt;ul&gt;&lt;li&gt;Orange&lt;/li&gt;&lt;li&gt;Apple&lt;/li&gt;&lt;/ul&gt;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41178e9102_0_2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Prototype-based Object-Orientation</a:t>
            </a:r>
            <a:endParaRPr sz="3600"/>
          </a:p>
        </p:txBody>
      </p:sp>
      <p:sp>
        <p:nvSpPr>
          <p:cNvPr id="382" name="Google Shape;382;g241178e9102_0_261"/>
          <p:cNvSpPr txBox="1"/>
          <p:nvPr>
            <p:ph idx="1" type="body"/>
          </p:nvPr>
        </p:nvSpPr>
        <p:spPr>
          <a:xfrm>
            <a:off x="311700" y="1225225"/>
            <a:ext cx="3056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Objects in JavaScript are a collection of properties/methods.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Properties are written as name:value pairs.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Methods are actions that can be performed on objects.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241178e9102_0_261"/>
          <p:cNvSpPr txBox="1"/>
          <p:nvPr>
            <p:ph idx="2" type="body"/>
          </p:nvPr>
        </p:nvSpPr>
        <p:spPr>
          <a:xfrm>
            <a:off x="4126523" y="1225225"/>
            <a:ext cx="4705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 </a:t>
            </a:r>
            <a:r>
              <a:rPr i="1" lang="en"/>
              <a:t>wk4example3.html</a:t>
            </a:r>
            <a:endParaRPr i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user =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name: "Mary",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age: 26,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hobby: ["swimming", "badminton"],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isMarried: false,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addHobby: function(new_hobby)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this.hobby.push(new_hobby);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g241178e9102_0_261"/>
          <p:cNvSpPr/>
          <p:nvPr/>
        </p:nvSpPr>
        <p:spPr>
          <a:xfrm>
            <a:off x="785053" y="4090825"/>
            <a:ext cx="3198300" cy="566400"/>
          </a:xfrm>
          <a:prstGeom prst="wedgeRoundRectCallout">
            <a:avLst>
              <a:gd fmla="val -62922" name="adj1"/>
              <a:gd fmla="val 4690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mindful of “this” in this example. Without it, there is an error.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41178e9102_0_2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Accessing Object Properties/Methods</a:t>
            </a:r>
            <a:endParaRPr sz="3600"/>
          </a:p>
        </p:txBody>
      </p:sp>
      <p:sp>
        <p:nvSpPr>
          <p:cNvPr id="390" name="Google Shape;390;g241178e9102_0_26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You can access object properties and methods in two ways: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objectName.propertyName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objectName.method(parameters)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Or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objectName["propertyName"]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objectName["methodName"](parameters)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391" name="Google Shape;391;g241178e9102_0_268"/>
          <p:cNvSpPr txBox="1"/>
          <p:nvPr>
            <p:ph idx="2" type="body"/>
          </p:nvPr>
        </p:nvSpPr>
        <p:spPr>
          <a:xfrm>
            <a:off x="4572000" y="1225225"/>
            <a:ext cx="42603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Example: </a:t>
            </a:r>
            <a:r>
              <a:rPr i="1" lang="en"/>
              <a:t>wk4example3.html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console.log(user.name);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access obj property like an array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console.log(user["name"]);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2" name="Google Shape;392;g241178e9102_0_268"/>
          <p:cNvSpPr/>
          <p:nvPr/>
        </p:nvSpPr>
        <p:spPr>
          <a:xfrm>
            <a:off x="4272850" y="3016738"/>
            <a:ext cx="4159500" cy="1703700"/>
          </a:xfrm>
          <a:prstGeom prst="wedgeRoundRectCallout">
            <a:avLst>
              <a:gd fmla="val 48094" name="adj1"/>
              <a:gd fmla="val 6700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array can be viewed as a special object of the following form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var array = {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0: "first",</a:t>
            </a:r>
            <a:b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1: "second",</a:t>
            </a:r>
            <a:b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2: "third"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1178e9102_0_2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/>
              <a:t>Modifying Object Properties/Methods</a:t>
            </a:r>
            <a:endParaRPr sz="3600"/>
          </a:p>
        </p:txBody>
      </p:sp>
      <p:sp>
        <p:nvSpPr>
          <p:cNvPr id="398" name="Google Shape;398;g241178e9102_0_275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You can modify object properties or methods in two ways: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objectName.propertyName = new_value;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Or,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objectName["propertyName"]  = new_value;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You can add/delete object properties or methods.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/>
          </a:p>
        </p:txBody>
      </p:sp>
      <p:sp>
        <p:nvSpPr>
          <p:cNvPr id="399" name="Google Shape;399;g241178e9102_0_27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wk4example3.html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1178e9102_0_28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 6</a:t>
            </a:r>
            <a:endParaRPr/>
          </a:p>
        </p:txBody>
      </p:sp>
      <p:sp>
        <p:nvSpPr>
          <p:cNvPr id="405" name="Google Shape;405;g241178e9102_0_28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forEach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forEach() method executes a provided function once for each array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Example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array1 = [1, 2, 3];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array1.forEach(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element =&gt; console.log(element+1)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expected output: 2,3,4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241178e9102_0_281"/>
          <p:cNvSpPr txBox="1"/>
          <p:nvPr>
            <p:ph idx="2" type="body"/>
          </p:nvPr>
        </p:nvSpPr>
        <p:spPr>
          <a:xfrm>
            <a:off x="4665785" y="1225225"/>
            <a:ext cx="41664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Exercise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Given ex6.html, define a function which works in a way similar to forEach according to the provided requirements.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1178e9102_0_14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JavaScript: Hello World</a:t>
            </a:r>
            <a:endParaRPr/>
          </a:p>
        </p:txBody>
      </p:sp>
      <p:sp>
        <p:nvSpPr>
          <p:cNvPr id="94" name="Google Shape;94;g241178e9102_0_14"/>
          <p:cNvSpPr txBox="1"/>
          <p:nvPr>
            <p:ph idx="2" type="body"/>
          </p:nvPr>
        </p:nvSpPr>
        <p:spPr>
          <a:xfrm>
            <a:off x="4832400" y="1112175"/>
            <a:ext cx="3999900" cy="3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Note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text/javascript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is optiona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l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Semicolon</a:t>
            </a:r>
            <a:r>
              <a:rPr lang="en"/>
              <a:t> at the end of a statement is </a:t>
            </a:r>
            <a:r>
              <a:rPr b="1" lang="en">
                <a:highlight>
                  <a:srgbClr val="FFFF00"/>
                </a:highlight>
              </a:rPr>
              <a:t>optional</a:t>
            </a:r>
            <a:r>
              <a:rPr lang="en"/>
              <a:t> (but recommended) if there is only one statement at the line.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“document” object represents the HTML document that is displayed in that window. </a:t>
            </a:r>
            <a:endParaRPr/>
          </a:p>
        </p:txBody>
      </p:sp>
      <p:sp>
        <p:nvSpPr>
          <p:cNvPr id="95" name="Google Shape;95;g241178e9102_0_14"/>
          <p:cNvSpPr txBox="1"/>
          <p:nvPr/>
        </p:nvSpPr>
        <p:spPr>
          <a:xfrm>
            <a:off x="311700" y="1396800"/>
            <a:ext cx="42603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&lt;title&gt;Hello World&lt;/title&gt;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&lt;script type="text/javascript"&gt; 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B7B7B7"/>
                </a:highlight>
                <a:latin typeface="Courier New"/>
                <a:ea typeface="Courier New"/>
                <a:cs typeface="Courier New"/>
                <a:sym typeface="Courier New"/>
              </a:rPr>
              <a:t>document.write("Hello World!")</a:t>
            </a:r>
            <a:endParaRPr b="0" i="0" sz="1200" u="none" cap="none" strike="noStrike">
              <a:solidFill>
                <a:srgbClr val="000000"/>
              </a:solidFill>
              <a:highlight>
                <a:srgbClr val="B7B7B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&lt;/script&gt;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41178e9102_0_14"/>
          <p:cNvSpPr/>
          <p:nvPr/>
        </p:nvSpPr>
        <p:spPr>
          <a:xfrm>
            <a:off x="4832400" y="3945850"/>
            <a:ext cx="3245400" cy="566400"/>
          </a:xfrm>
          <a:prstGeom prst="wedgeRoundRectCallout">
            <a:avLst>
              <a:gd fmla="val 36765" name="adj1"/>
              <a:gd fmla="val 66856" name="adj2"/>
              <a:gd fmla="val 0" name="adj3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program with either VSC+Chrome or </a:t>
            </a: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JSFiddle.net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1178e9102_0_2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Take Away Message</a:t>
            </a:r>
            <a:endParaRPr/>
          </a:p>
        </p:txBody>
      </p:sp>
      <p:sp>
        <p:nvSpPr>
          <p:cNvPr id="412" name="Google Shape;412;g241178e9102_0_2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JavaScript is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typing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Prototype-based object-oriented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411734a775_0_1"/>
          <p:cNvSpPr/>
          <p:nvPr/>
        </p:nvSpPr>
        <p:spPr>
          <a:xfrm>
            <a:off x="770206" y="873100"/>
            <a:ext cx="76035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ED4D00"/>
                </a:solidFill>
                <a:latin typeface="Arial"/>
                <a:ea typeface="Arial"/>
                <a:cs typeface="Arial"/>
                <a:sym typeface="Arial"/>
              </a:rPr>
              <a:t>Questions? Need Help?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11175E"/>
                </a:solidFill>
                <a:latin typeface="Arial"/>
                <a:ea typeface="Arial"/>
                <a:cs typeface="Arial"/>
                <a:sym typeface="Arial"/>
              </a:rPr>
              <a:t>Join us in Slack</a:t>
            </a:r>
            <a:endParaRPr b="1" i="0" sz="3400" u="none" cap="none" strike="noStrike">
              <a:solidFill>
                <a:srgbClr val="1117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11175E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FF00DF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b="1" i="0" lang="en" sz="3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is216-oppa</a:t>
            </a:r>
            <a:r>
              <a:rPr b="1" i="0" lang="en" sz="3400" u="none" cap="none" strike="noStrike">
                <a:solidFill>
                  <a:srgbClr val="FF00DF"/>
                </a:solidFill>
                <a:latin typeface="Arial"/>
                <a:ea typeface="Arial"/>
                <a:cs typeface="Arial"/>
                <a:sym typeface="Arial"/>
              </a:rPr>
              <a:t>.slack.com</a:t>
            </a:r>
            <a:endParaRPr b="1" i="0" sz="3400" u="none" cap="none" strike="noStrike">
              <a:solidFill>
                <a:srgbClr val="FF00D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411734a775_0_1"/>
          <p:cNvSpPr/>
          <p:nvPr/>
        </p:nvSpPr>
        <p:spPr>
          <a:xfrm>
            <a:off x="942610" y="3885215"/>
            <a:ext cx="72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1" lang="en" sz="3400" u="none" cap="none" strike="noStrike">
                <a:solidFill>
                  <a:srgbClr val="1C2E6E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1178e9102_0_21"/>
          <p:cNvSpPr txBox="1"/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" sz="4200"/>
              <a:t>S</a:t>
            </a: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cript in &lt;head&gt; and &lt;body&gt;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41178e9102_0_21"/>
          <p:cNvSpPr txBox="1"/>
          <p:nvPr/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"/>
              <a:t>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cript code can be placed in both HTML &lt;head&gt; and &lt;body&gt; sections.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Ideally, place JavaSscript code in &lt;head&gt; section, only if it needs to be executed before the page is rendered.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of the time, put it at the bottom of &lt;body&gt;.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41178e9102_0_21"/>
          <p:cNvSpPr txBox="1"/>
          <p:nvPr/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&lt;script&gt;…&lt;/script&gt;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	&lt;script&gt;…&lt;/script&gt;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&lt;/html&gt;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1178e9102_0_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JavaScript : Syntax</a:t>
            </a:r>
            <a:endParaRPr/>
          </a:p>
        </p:txBody>
      </p:sp>
      <p:sp>
        <p:nvSpPr>
          <p:cNvPr id="109" name="Google Shape;109;g241178e9102_0_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Declaration and assignment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How to declare variables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var x, y, z;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const PI = 3.14159265359;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How to assign values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x = 1;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y = 2;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// How to compute values 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z = x + y;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g241178e9102_0_2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Commenting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// this is a single line comment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/*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The following function has the following specification.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Precondition: 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Postcondition: ...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*/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1178e9102_0_33"/>
          <p:cNvSpPr txBox="1"/>
          <p:nvPr/>
        </p:nvSpPr>
        <p:spPr>
          <a:xfrm>
            <a:off x="311700" y="1635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" sz="4200"/>
              <a:t>S</a:t>
            </a: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cript: Keywords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g241178e9102_0_33"/>
          <p:cNvGraphicFramePr/>
          <p:nvPr/>
        </p:nvGraphicFramePr>
        <p:xfrm>
          <a:off x="800100" y="9643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{7CF7E5E0-3525-4169-BA6C-36F397E19A37}</a:tableStyleId>
              </a:tblPr>
              <a:tblGrid>
                <a:gridCol w="1874375"/>
                <a:gridCol w="4323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Declares a variable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Declares a variable (cannot be reassigned)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if … else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Branches depending on some condition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Loop for some number of times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do … while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Loops while some condition is satisfied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continue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Jumps out of a loop and starts at the top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break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Terminates the containing loop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function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Declares a function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return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Exits a function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try … catch 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Tries something and catch/handle exceptions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g241178e9102_0_33"/>
          <p:cNvSpPr/>
          <p:nvPr/>
        </p:nvSpPr>
        <p:spPr>
          <a:xfrm>
            <a:off x="7287300" y="3894025"/>
            <a:ext cx="1545000" cy="566400"/>
          </a:xfrm>
          <a:prstGeom prst="wedgeRoundRectCallout">
            <a:avLst>
              <a:gd fmla="val 33459" name="adj1"/>
              <a:gd fmla="val 70719" name="adj2"/>
              <a:gd fmla="val 0" name="adj3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sensitive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1178e9102_0_39"/>
          <p:cNvSpPr txBox="1"/>
          <p:nvPr/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Naming Convention	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41178e9102_0_39"/>
          <p:cNvSpPr txBox="1"/>
          <p:nvPr/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Underscore: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first_name, last_name, master_card, inter_city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Camel Case (Pascal Case):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FirstName, LastName, MasterCard, InterCity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Camel Case: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firstName, lastName, masterCard, interCity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 Shim</dc:creator>
</cp:coreProperties>
</file>