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Economica"/>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hZCIsCXkNhi4Qwa5Gx/z4c2vr3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808176-9C15-40B3-8959-74D3A3641A6F}">
  <a:tblStyle styleId="{3A808176-9C15-40B3-8959-74D3A3641A6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Economica-regular.fntdata"/><Relationship Id="rId41" Type="http://schemas.openxmlformats.org/officeDocument/2006/relationships/slide" Target="slides/slide35.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OpenSans-regular.fntdata"/><Relationship Id="rId45"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solidFill>
                  <a:schemeClr val="dk1"/>
                </a:solidFill>
              </a:rPr>
              <a:t>Get the &lt;input&gt; elements and access the value of the first &lt;input&gt; element:</a:t>
            </a:r>
            <a:endParaRPr sz="2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2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33464ec5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2833464ec5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true/false/true/false/error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7d2782dc9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27d2782dc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350">
              <a:solidFill>
                <a:srgbClr val="33333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5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5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5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6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6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5" name="Google Shape;5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5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5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5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9" name="Google Shape;1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2" name="Google Shape;22;p5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8" name="Google Shape;28;p5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5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5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5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5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5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5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7" name="Google Shape;47;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5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5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inyurl.com/is216-krazy-2024-js-part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cheatsheetseries.owasp.org/cheatsheets/DOM_based_XSS_Prevention_Cheat_Shee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w3schools.com/jsref/obj_mouseevent.as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w3schools.com/jsref/met_element_addeventlistener.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w3schools.com/jsref/met_element_addeventlistener.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w3schools.com/js/js_htmldom_navigation.asp" TargetMode="External"/><Relationship Id="rId4" Type="http://schemas.openxmlformats.org/officeDocument/2006/relationships/hyperlink" Target="https://www.w3schools.com/js/js_htmldom_navigation.asp" TargetMode="External"/><Relationship Id="rId5" Type="http://schemas.openxmlformats.org/officeDocument/2006/relationships/hyperlink" Target="https://developer.mozilla.org/en-US/docs/Web/Event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mozilla.org/en-US/docs/Web/API/Document_Object_Mode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heatsheetseries.owasp.org/cheatsheets/DOM_based_XSS_Prevention_Cheat_Shee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eveloper.mozilla.org/en-US/docs/Web/Even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2516569" y="727586"/>
            <a:ext cx="4110861" cy="2083988"/>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200">
                <a:latin typeface="Arial"/>
                <a:ea typeface="Arial"/>
                <a:cs typeface="Arial"/>
                <a:sym typeface="Arial"/>
              </a:rPr>
              <a:t>IS216</a:t>
            </a:r>
            <a:br>
              <a:rPr b="1" lang="en" sz="3200">
                <a:latin typeface="Arial"/>
                <a:ea typeface="Arial"/>
                <a:cs typeface="Arial"/>
                <a:sym typeface="Arial"/>
              </a:rPr>
            </a:br>
            <a:r>
              <a:rPr b="1" lang="en" sz="3200">
                <a:latin typeface="Arial"/>
                <a:ea typeface="Arial"/>
                <a:cs typeface="Arial"/>
                <a:sym typeface="Arial"/>
              </a:rPr>
              <a:t>Web</a:t>
            </a:r>
            <a:br>
              <a:rPr b="1" lang="en" sz="3200">
                <a:latin typeface="Arial"/>
                <a:ea typeface="Arial"/>
                <a:cs typeface="Arial"/>
                <a:sym typeface="Arial"/>
              </a:rPr>
            </a:br>
            <a:r>
              <a:rPr b="1" lang="en" sz="3200">
                <a:latin typeface="Arial"/>
                <a:ea typeface="Arial"/>
                <a:cs typeface="Arial"/>
                <a:sym typeface="Arial"/>
              </a:rPr>
              <a:t>Application Development II</a:t>
            </a:r>
            <a:endParaRPr b="1" sz="3200">
              <a:latin typeface="Arial"/>
              <a:ea typeface="Arial"/>
              <a:cs typeface="Arial"/>
              <a:sym typeface="Arial"/>
            </a:endParaRPr>
          </a:p>
        </p:txBody>
      </p:sp>
      <p:sp>
        <p:nvSpPr>
          <p:cNvPr id="61" name="Google Shape;61;p1"/>
          <p:cNvSpPr txBox="1"/>
          <p:nvPr>
            <p:ph idx="1" type="subTitle"/>
          </p:nvPr>
        </p:nvSpPr>
        <p:spPr>
          <a:xfrm>
            <a:off x="2382189" y="2872730"/>
            <a:ext cx="4379620" cy="164708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sz="1800" u="sng">
                <a:latin typeface="Arial"/>
                <a:ea typeface="Arial"/>
                <a:cs typeface="Arial"/>
                <a:sym typeface="Arial"/>
              </a:rPr>
              <a:t>Week 4</a:t>
            </a:r>
            <a:endParaRPr/>
          </a:p>
          <a:p>
            <a:pPr indent="0" lvl="0" marL="0" rtl="0" algn="ctr">
              <a:lnSpc>
                <a:spcPct val="100000"/>
              </a:lnSpc>
              <a:spcBef>
                <a:spcPts val="0"/>
              </a:spcBef>
              <a:spcAft>
                <a:spcPts val="0"/>
              </a:spcAft>
              <a:buSzPts val="2100"/>
              <a:buNone/>
            </a:pPr>
            <a:r>
              <a:rPr lang="en" sz="1800">
                <a:latin typeface="Arial"/>
                <a:ea typeface="Arial"/>
                <a:cs typeface="Arial"/>
                <a:sym typeface="Arial"/>
              </a:rPr>
              <a:t>JavaScript – Part 2</a:t>
            </a:r>
            <a:br>
              <a:rPr lang="en" sz="1800">
                <a:latin typeface="Arial"/>
                <a:ea typeface="Arial"/>
                <a:cs typeface="Arial"/>
                <a:sym typeface="Arial"/>
              </a:rPr>
            </a:br>
            <a:r>
              <a:rPr i="1" lang="en" sz="1400">
                <a:latin typeface="Arial"/>
                <a:ea typeface="Arial"/>
                <a:cs typeface="Arial"/>
                <a:sym typeface="Arial"/>
              </a:rPr>
              <a:t>(DOM &amp; Event Handling)</a:t>
            </a:r>
            <a:endParaRPr i="1" sz="1400">
              <a:latin typeface="Arial"/>
              <a:ea typeface="Arial"/>
              <a:cs typeface="Arial"/>
              <a:sym typeface="Arial"/>
            </a:endParaRPr>
          </a:p>
          <a:p>
            <a:pPr indent="0" lvl="0" marL="0" rtl="0" algn="ctr">
              <a:lnSpc>
                <a:spcPct val="100000"/>
              </a:lnSpc>
              <a:spcBef>
                <a:spcPts val="0"/>
              </a:spcBef>
              <a:spcAft>
                <a:spcPts val="0"/>
              </a:spcAft>
              <a:buSzPts val="2100"/>
              <a:buNone/>
            </a:pPr>
            <a:r>
              <a:t/>
            </a:r>
            <a:endParaRPr sz="600">
              <a:latin typeface="Arial"/>
              <a:ea typeface="Arial"/>
              <a:cs typeface="Arial"/>
              <a:sym typeface="Arial"/>
            </a:endParaRPr>
          </a:p>
          <a:p>
            <a:pPr indent="0" lvl="0" marL="0" rtl="0" algn="ctr">
              <a:lnSpc>
                <a:spcPct val="100000"/>
              </a:lnSpc>
              <a:spcBef>
                <a:spcPts val="0"/>
              </a:spcBef>
              <a:spcAft>
                <a:spcPts val="0"/>
              </a:spcAft>
              <a:buSzPts val="2100"/>
              <a:buNone/>
            </a:pPr>
            <a:r>
              <a:rPr b="1" i="1" lang="en" sz="1800">
                <a:solidFill>
                  <a:srgbClr val="002060"/>
                </a:solidFill>
                <a:latin typeface="Arial"/>
                <a:ea typeface="Arial"/>
                <a:cs typeface="Arial"/>
                <a:sym typeface="Arial"/>
              </a:rPr>
              <a:t>K. J. Shim</a:t>
            </a:r>
            <a:endParaRPr/>
          </a:p>
          <a:p>
            <a:pPr indent="0" lvl="0" marL="0" rtl="0" algn="ctr">
              <a:lnSpc>
                <a:spcPct val="100000"/>
              </a:lnSpc>
              <a:spcBef>
                <a:spcPts val="0"/>
              </a:spcBef>
              <a:spcAft>
                <a:spcPts val="0"/>
              </a:spcAft>
              <a:buSzPts val="2100"/>
              <a:buNone/>
            </a:pPr>
            <a:r>
              <a:rPr lang="en" sz="1600">
                <a:solidFill>
                  <a:srgbClr val="595959"/>
                </a:solidFill>
                <a:latin typeface="Arial"/>
                <a:ea typeface="Arial"/>
                <a:cs typeface="Arial"/>
                <a:sym typeface="Arial"/>
              </a:rPr>
              <a:t>Sections: G3/G4</a:t>
            </a:r>
            <a:endParaRPr/>
          </a:p>
        </p:txBody>
      </p:sp>
      <p:sp>
        <p:nvSpPr>
          <p:cNvPr id="62" name="Google Shape;62;p1"/>
          <p:cNvSpPr txBox="1"/>
          <p:nvPr/>
        </p:nvSpPr>
        <p:spPr>
          <a:xfrm>
            <a:off x="5741234" y="4905925"/>
            <a:ext cx="3366000" cy="178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 sz="1000" u="sng">
                <a:solidFill>
                  <a:srgbClr val="0000FF"/>
                </a:solidFill>
                <a:hlinkClick r:id="rId3">
                  <a:extLst>
                    <a:ext uri="{A12FA001-AC4F-418D-AE19-62706E023703}">
                      <ahyp:hlinkClr val="tx"/>
                    </a:ext>
                  </a:extLst>
                </a:hlinkClick>
              </a:rPr>
              <a:t>https://tinyurl.com/is216-krazy-2024-js-part2</a:t>
            </a:r>
            <a:r>
              <a:rPr lang="en" sz="1000">
                <a:solidFill>
                  <a:srgbClr val="0000FF"/>
                </a:solidFill>
              </a:rPr>
              <a:t> </a:t>
            </a:r>
            <a:endParaRPr b="0" i="0" sz="1000" u="none" cap="none" strike="noStrike">
              <a:solidFill>
                <a:srgbClr val="0000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HTML Elements</a:t>
            </a:r>
            <a:endParaRPr/>
          </a:p>
        </p:txBody>
      </p:sp>
      <p:sp>
        <p:nvSpPr>
          <p:cNvPr id="130" name="Google Shape;130;p23"/>
          <p:cNvSpPr txBox="1"/>
          <p:nvPr>
            <p:ph idx="1" type="body"/>
          </p:nvPr>
        </p:nvSpPr>
        <p:spPr>
          <a:xfrm>
            <a:off x="311700" y="1225225"/>
            <a:ext cx="3671482"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Through class name</a:t>
            </a:r>
            <a:endParaRPr b="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sz="1100">
                <a:latin typeface="Courier New"/>
                <a:ea typeface="Courier New"/>
                <a:cs typeface="Courier New"/>
                <a:sym typeface="Courier New"/>
              </a:rPr>
              <a:t>document.getElementsByClassName("name")</a:t>
            </a:r>
            <a:endParaRPr sz="11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Returns an “array” of all elements which are associated with the given class name(s). </a:t>
            </a:r>
            <a:endParaRPr/>
          </a:p>
          <a:p>
            <a:pPr indent="0" lvl="0" marL="0" marR="0" rtl="0" algn="l">
              <a:lnSpc>
                <a:spcPct val="115000"/>
              </a:lnSpc>
              <a:spcBef>
                <a:spcPts val="0"/>
              </a:spcBef>
              <a:spcAft>
                <a:spcPts val="0"/>
              </a:spcAft>
              <a:buSzPts val="1400"/>
              <a:buNone/>
            </a:pPr>
            <a:r>
              <a:t/>
            </a:r>
            <a:endParaRPr/>
          </a:p>
        </p:txBody>
      </p:sp>
      <p:sp>
        <p:nvSpPr>
          <p:cNvPr id="131" name="Google Shape;131;p23"/>
          <p:cNvSpPr txBox="1"/>
          <p:nvPr>
            <p:ph idx="2" type="body"/>
          </p:nvPr>
        </p:nvSpPr>
        <p:spPr>
          <a:xfrm>
            <a:off x="4509655" y="1225225"/>
            <a:ext cx="432267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a:t>
            </a:r>
            <a:r>
              <a:rPr lang="en"/>
              <a:t>: </a:t>
            </a:r>
            <a:r>
              <a:rPr i="1" lang="en"/>
              <a:t>wk4e</a:t>
            </a:r>
            <a:r>
              <a:rPr i="1" lang="en"/>
              <a:t>xample1.html</a:t>
            </a:r>
            <a:endParaRPr i="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&lt;p class="hello"&gt;To be updated&lt;/p&gt;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&lt;p class="hello"&gt;To be updated&lt;/p&gt;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&lt;button onclick= "sayHello()"&gt;Say Hello &lt;/button&gt;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function sayHello()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var x = document.getElementsByClassName("hello");</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for (ele of x)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ele.innerHTML = '&lt;p&gt;Hello~~~&lt;/p&gt;';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HTML Elements</a:t>
            </a:r>
            <a:endParaRPr/>
          </a:p>
        </p:txBody>
      </p:sp>
      <p:sp>
        <p:nvSpPr>
          <p:cNvPr id="137" name="Google Shape;13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Through class name</a:t>
            </a:r>
            <a:endParaRPr b="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sz="1200">
                <a:latin typeface="Courier New"/>
                <a:ea typeface="Courier New"/>
                <a:cs typeface="Courier New"/>
                <a:sym typeface="Courier New"/>
              </a:rPr>
              <a:t>element.getElementsByClassName("name")</a:t>
            </a:r>
            <a:endParaRPr sz="12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You may also call getElementsByClassName() on any element; it will return only elements which are descendants of the specified root element with the given class name(s).</a:t>
            </a:r>
            <a:endParaRPr/>
          </a:p>
          <a:p>
            <a:pPr indent="0" lvl="0" marL="0" marR="0" rtl="0" algn="l">
              <a:lnSpc>
                <a:spcPct val="115000"/>
              </a:lnSpc>
              <a:spcBef>
                <a:spcPts val="0"/>
              </a:spcBef>
              <a:spcAft>
                <a:spcPts val="0"/>
              </a:spcAft>
              <a:buSzPts val="1400"/>
              <a:buNone/>
            </a:pPr>
            <a:r>
              <a:t/>
            </a:r>
            <a:endParaRPr/>
          </a:p>
        </p:txBody>
      </p:sp>
      <p:sp>
        <p:nvSpPr>
          <p:cNvPr id="138" name="Google Shape;13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var x = document.getElementById("div1");</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var y = x.getElementsByClassName("p");</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rtl="0" algn="l">
              <a:lnSpc>
                <a:spcPct val="115000"/>
              </a:lnSpc>
              <a:spcBef>
                <a:spcPts val="600"/>
              </a:spcBef>
              <a:spcAft>
                <a:spcPts val="0"/>
              </a:spcAft>
              <a:buClr>
                <a:schemeClr val="dk1"/>
              </a:buClr>
              <a:buSzPts val="1100"/>
              <a:buFont typeface="Arial"/>
              <a:buNone/>
            </a:pPr>
            <a:r>
              <a:rPr lang="en"/>
              <a:t>The following finds the element with id="div1", and then finds all &lt;p&gt; elements inside "div1".</a:t>
            </a:r>
            <a:endParaRPr/>
          </a:p>
          <a:p>
            <a:pPr indent="0" lvl="0" marL="0" marR="0" rtl="0" algn="l">
              <a:lnSpc>
                <a:spcPct val="115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HTML Elements</a:t>
            </a:r>
            <a:endParaRPr/>
          </a:p>
        </p:txBody>
      </p:sp>
      <p:sp>
        <p:nvSpPr>
          <p:cNvPr id="144" name="Google Shape;144;p25"/>
          <p:cNvSpPr txBox="1"/>
          <p:nvPr>
            <p:ph idx="1" type="body"/>
          </p:nvPr>
        </p:nvSpPr>
        <p:spPr>
          <a:xfrm>
            <a:off x="311699" y="1225225"/>
            <a:ext cx="3622991"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Through tag name</a:t>
            </a:r>
            <a:endParaRPr b="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sz="1200">
                <a:latin typeface="Courier New"/>
                <a:ea typeface="Courier New"/>
                <a:cs typeface="Courier New"/>
                <a:sym typeface="Courier New"/>
              </a:rPr>
              <a:t>getElementsByTagName("name")</a:t>
            </a:r>
            <a:endParaRPr sz="12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returns a live HTMLCollection of elements with the given tag name.</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 “live” means that the collection changes if it so happens that elements are being updated  </a:t>
            </a:r>
            <a:endParaRPr/>
          </a:p>
        </p:txBody>
      </p:sp>
      <p:sp>
        <p:nvSpPr>
          <p:cNvPr id="145" name="Google Shape;145;p25"/>
          <p:cNvSpPr txBox="1"/>
          <p:nvPr>
            <p:ph idx="2" type="body"/>
          </p:nvPr>
        </p:nvSpPr>
        <p:spPr>
          <a:xfrm>
            <a:off x="4287981" y="1225225"/>
            <a:ext cx="4772993"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First Name: &lt;input name="fname" type="text" &gt;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Last Name: &lt;input name="lname" type="text” &gt;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&lt;p id="name"&gt;&lt;/p&gt;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var n = document.getElementsByTagName("input")</a:t>
            </a:r>
            <a:r>
              <a:rPr b="1" lang="en" sz="1000">
                <a:latin typeface="Courier New"/>
                <a:ea typeface="Courier New"/>
                <a:cs typeface="Courier New"/>
                <a:sym typeface="Courier New"/>
              </a:rPr>
              <a:t>[0]</a:t>
            </a:r>
            <a:r>
              <a:rPr lang="en" sz="1000">
                <a:latin typeface="Courier New"/>
                <a:ea typeface="Courier New"/>
                <a:cs typeface="Courier New"/>
                <a:sym typeface="Courier New"/>
              </a:rPr>
              <a:t>.value;</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document.getElementById("name").innerHTML = n;</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HTML Elements</a:t>
            </a:r>
            <a:endParaRPr/>
          </a:p>
        </p:txBody>
      </p:sp>
      <p:sp>
        <p:nvSpPr>
          <p:cNvPr id="151" name="Google Shape;151;p26"/>
          <p:cNvSpPr txBox="1"/>
          <p:nvPr>
            <p:ph idx="1" type="body"/>
          </p:nvPr>
        </p:nvSpPr>
        <p:spPr>
          <a:xfrm>
            <a:off x="311700" y="1225225"/>
            <a:ext cx="30411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Through tag name</a:t>
            </a:r>
            <a:endParaRPr b="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sz="1200">
                <a:latin typeface="Courier New"/>
                <a:ea typeface="Courier New"/>
                <a:cs typeface="Courier New"/>
                <a:sym typeface="Courier New"/>
              </a:rPr>
              <a:t>getElementsByTagName("name")</a:t>
            </a:r>
            <a:endParaRPr sz="12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returns a live HTMLCollection of elements with the given tag name.</a:t>
            </a:r>
            <a:endParaRPr/>
          </a:p>
        </p:txBody>
      </p:sp>
      <p:sp>
        <p:nvSpPr>
          <p:cNvPr id="152" name="Google Shape;152;p26"/>
          <p:cNvSpPr txBox="1"/>
          <p:nvPr>
            <p:ph idx="2" type="body"/>
          </p:nvPr>
        </p:nvSpPr>
        <p:spPr>
          <a:xfrm>
            <a:off x="4087250" y="1225225"/>
            <a:ext cx="47451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 </a:t>
            </a:r>
            <a:r>
              <a:rPr i="1" lang="en"/>
              <a:t>wk4e</a:t>
            </a:r>
            <a:r>
              <a:rPr i="1" lang="en"/>
              <a:t>xample2.html</a:t>
            </a:r>
            <a:endParaRPr i="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&lt;a href="ex1.html"&gt;ex1&lt;/a&gt;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&lt;a href="ex2.html"&gt;ex2&lt;/a&gt;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&lt;a href="ex3.html"&gt;ex3&lt;/a&gt;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var nodes = document.getElementsByTagName("a");</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for (node of nodes)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console.log(node); // log the same &lt;a&gt; list above</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Properties</a:t>
            </a:r>
            <a:endParaRPr/>
          </a:p>
        </p:txBody>
      </p:sp>
      <p:sp>
        <p:nvSpPr>
          <p:cNvPr id="158" name="Google Shape;158;p2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Properties</a:t>
            </a:r>
            <a:endParaRPr b="1"/>
          </a:p>
          <a:p>
            <a:pPr indent="0" lvl="0" marL="0" rtl="0" algn="l">
              <a:lnSpc>
                <a:spcPct val="115000"/>
              </a:lnSpc>
              <a:spcBef>
                <a:spcPts val="1600"/>
              </a:spcBef>
              <a:spcAft>
                <a:spcPts val="0"/>
              </a:spcAft>
              <a:buSzPts val="1400"/>
              <a:buNone/>
            </a:pPr>
            <a:r>
              <a:rPr lang="en"/>
              <a:t>Use .value, .type, .id, .name and so on to access various properties of an input element</a:t>
            </a:r>
            <a:endParaRPr/>
          </a:p>
          <a:p>
            <a:pPr indent="0" lvl="0" marL="0" rtl="0" algn="l">
              <a:lnSpc>
                <a:spcPct val="115000"/>
              </a:lnSpc>
              <a:spcBef>
                <a:spcPts val="600"/>
              </a:spcBef>
              <a:spcAft>
                <a:spcPts val="0"/>
              </a:spcAft>
              <a:buSzPts val="1400"/>
              <a:buNone/>
            </a:pPr>
            <a:r>
              <a:t/>
            </a:r>
            <a:endParaRPr/>
          </a:p>
          <a:p>
            <a:pPr indent="0" lvl="0" marL="0" marR="0" rtl="0" algn="l">
              <a:lnSpc>
                <a:spcPct val="115000"/>
              </a:lnSpc>
              <a:spcBef>
                <a:spcPts val="600"/>
              </a:spcBef>
              <a:spcAft>
                <a:spcPts val="1600"/>
              </a:spcAft>
              <a:buSzPts val="1400"/>
              <a:buNone/>
            </a:pPr>
            <a:r>
              <a:t/>
            </a:r>
            <a:endParaRPr b="1"/>
          </a:p>
        </p:txBody>
      </p:sp>
      <p:sp>
        <p:nvSpPr>
          <p:cNvPr id="159" name="Google Shape;159;p27"/>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a:t>
            </a:r>
            <a:endParaRPr b="1"/>
          </a:p>
          <a:p>
            <a:pPr indent="0" lvl="0" marL="0" marR="0" rtl="0" algn="l">
              <a:lnSpc>
                <a:spcPct val="115000"/>
              </a:lnSpc>
              <a:spcBef>
                <a:spcPts val="1600"/>
              </a:spcBef>
              <a:spcAft>
                <a:spcPts val="0"/>
              </a:spcAft>
              <a:buSzPts val="1400"/>
              <a:buNone/>
            </a:pPr>
            <a:r>
              <a:rPr i="1" lang="en"/>
              <a:t>wk4e</a:t>
            </a:r>
            <a:r>
              <a:rPr i="1" lang="en"/>
              <a:t>xample3.html</a:t>
            </a:r>
            <a:endParaRPr i="1"/>
          </a:p>
          <a:p>
            <a:pPr indent="0" lvl="0" marL="0" marR="0" rtl="0" algn="l">
              <a:lnSpc>
                <a:spcPct val="115000"/>
              </a:lnSpc>
              <a:spcBef>
                <a:spcPts val="600"/>
              </a:spcBef>
              <a:spcAft>
                <a:spcPts val="0"/>
              </a:spcAft>
              <a:buSzPts val="1400"/>
              <a:buNone/>
            </a:pPr>
            <a:r>
              <a:t/>
            </a:r>
            <a:endParaRPr/>
          </a:p>
          <a:p>
            <a:pPr indent="0" lvl="0" marL="0" marR="0" rtl="0" algn="l">
              <a:lnSpc>
                <a:spcPct val="115000"/>
              </a:lnSpc>
              <a:spcBef>
                <a:spcPts val="600"/>
              </a:spcBef>
              <a:spcAft>
                <a:spcPts val="600"/>
              </a:spcAft>
              <a:buSzPts val="1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Properties</a:t>
            </a:r>
            <a:endParaRPr/>
          </a:p>
        </p:txBody>
      </p:sp>
      <p:sp>
        <p:nvSpPr>
          <p:cNvPr id="165" name="Google Shape;165;p28"/>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Properties</a:t>
            </a:r>
            <a:endParaRPr b="1"/>
          </a:p>
          <a:p>
            <a:pPr indent="0" lvl="0" marL="0" rtl="0" algn="l">
              <a:lnSpc>
                <a:spcPct val="115000"/>
              </a:lnSpc>
              <a:spcBef>
                <a:spcPts val="1600"/>
              </a:spcBef>
              <a:spcAft>
                <a:spcPts val="0"/>
              </a:spcAft>
              <a:buSzPts val="1400"/>
              <a:buNone/>
            </a:pPr>
            <a:r>
              <a:rPr lang="en"/>
              <a:t>Use document.forms to access various forms.</a:t>
            </a:r>
            <a:endParaRPr/>
          </a:p>
          <a:p>
            <a:pPr indent="0" lvl="0" marL="0" marR="0" rtl="0" algn="l">
              <a:lnSpc>
                <a:spcPct val="115000"/>
              </a:lnSpc>
              <a:spcBef>
                <a:spcPts val="600"/>
              </a:spcBef>
              <a:spcAft>
                <a:spcPts val="1600"/>
              </a:spcAft>
              <a:buSzPts val="1400"/>
              <a:buNone/>
            </a:pPr>
            <a:r>
              <a:t/>
            </a:r>
            <a:endParaRPr b="1"/>
          </a:p>
        </p:txBody>
      </p:sp>
      <p:sp>
        <p:nvSpPr>
          <p:cNvPr id="166" name="Google Shape;166;p28"/>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a:t>
            </a:r>
            <a:endParaRPr b="1"/>
          </a:p>
          <a:p>
            <a:pPr indent="0" lvl="0" marL="0" marR="0" rtl="0" algn="l">
              <a:lnSpc>
                <a:spcPct val="115000"/>
              </a:lnSpc>
              <a:spcBef>
                <a:spcPts val="1600"/>
              </a:spcBef>
              <a:spcAft>
                <a:spcPts val="600"/>
              </a:spcAft>
              <a:buSzPts val="1400"/>
              <a:buNone/>
            </a:pPr>
            <a:r>
              <a:rPr i="1" lang="en"/>
              <a:t>wk4e</a:t>
            </a:r>
            <a:r>
              <a:rPr i="1" lang="en"/>
              <a:t>xample4.html</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Attributes</a:t>
            </a:r>
            <a:endParaRPr/>
          </a:p>
        </p:txBody>
      </p:sp>
      <p:sp>
        <p:nvSpPr>
          <p:cNvPr id="172" name="Google Shape;172;p2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Attributes</a:t>
            </a:r>
            <a:endParaRPr b="1"/>
          </a:p>
          <a:p>
            <a:pPr indent="0" lvl="0" marL="0" rtl="0" algn="l">
              <a:lnSpc>
                <a:spcPct val="115000"/>
              </a:lnSpc>
              <a:spcBef>
                <a:spcPts val="1600"/>
              </a:spcBef>
              <a:spcAft>
                <a:spcPts val="0"/>
              </a:spcAft>
              <a:buSzPts val="1400"/>
              <a:buNone/>
            </a:pPr>
            <a:r>
              <a:rPr lang="en"/>
              <a:t>Use node.getAttribute(“something”) to access attributes.</a:t>
            </a:r>
            <a:endParaRPr/>
          </a:p>
          <a:p>
            <a:pPr indent="0" lvl="0" marL="0" marR="0" rtl="0" algn="l">
              <a:lnSpc>
                <a:spcPct val="115000"/>
              </a:lnSpc>
              <a:spcBef>
                <a:spcPts val="600"/>
              </a:spcBef>
              <a:spcAft>
                <a:spcPts val="1600"/>
              </a:spcAft>
              <a:buSzPts val="1400"/>
              <a:buNone/>
            </a:pPr>
            <a:r>
              <a:t/>
            </a:r>
            <a:endParaRPr b="1"/>
          </a:p>
        </p:txBody>
      </p:sp>
      <p:sp>
        <p:nvSpPr>
          <p:cNvPr id="173" name="Google Shape;173;p2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a:t>
            </a:r>
            <a:endParaRPr b="1"/>
          </a:p>
          <a:p>
            <a:pPr indent="0" lvl="0" marL="0" marR="0" rtl="0" algn="l">
              <a:lnSpc>
                <a:spcPct val="115000"/>
              </a:lnSpc>
              <a:spcBef>
                <a:spcPts val="1600"/>
              </a:spcBef>
              <a:spcAft>
                <a:spcPts val="600"/>
              </a:spcAft>
              <a:buSzPts val="1400"/>
              <a:buNone/>
            </a:pPr>
            <a:r>
              <a:rPr i="1" lang="en"/>
              <a:t>wk4e</a:t>
            </a:r>
            <a:r>
              <a:rPr i="1" lang="en"/>
              <a:t>xample5.html</a:t>
            </a:r>
            <a:endParaRPr i="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1</a:t>
            </a:r>
            <a:endParaRPr/>
          </a:p>
        </p:txBody>
      </p:sp>
      <p:sp>
        <p:nvSpPr>
          <p:cNvPr id="179" name="Google Shape;179;p30"/>
          <p:cNvSpPr txBox="1"/>
          <p:nvPr>
            <p:ph idx="1" type="body"/>
          </p:nvPr>
        </p:nvSpPr>
        <p:spPr>
          <a:xfrm>
            <a:off x="311700" y="1225225"/>
            <a:ext cx="8520600" cy="204444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a:t>Given ex1.html which contains a form for multiple user inputs, write form validation code that checks:</a:t>
            </a:r>
            <a:endParaRPr/>
          </a:p>
          <a:p>
            <a:pPr indent="-342900" lvl="0" marL="457200" marR="0" rtl="0" algn="l">
              <a:lnSpc>
                <a:spcPct val="115000"/>
              </a:lnSpc>
              <a:spcBef>
                <a:spcPts val="1600"/>
              </a:spcBef>
              <a:spcAft>
                <a:spcPts val="0"/>
              </a:spcAft>
              <a:buSzPts val="1800"/>
              <a:buChar char="●"/>
            </a:pPr>
            <a:r>
              <a:rPr lang="en" sz="1400"/>
              <a:t>ID has a maximum length of 10 characters</a:t>
            </a:r>
            <a:endParaRPr sz="1400"/>
          </a:p>
          <a:p>
            <a:pPr indent="-342900" lvl="0" marL="457200" marR="0" rtl="0" algn="l">
              <a:lnSpc>
                <a:spcPct val="115000"/>
              </a:lnSpc>
              <a:spcBef>
                <a:spcPts val="0"/>
              </a:spcBef>
              <a:spcAft>
                <a:spcPts val="0"/>
              </a:spcAft>
              <a:buSzPts val="1800"/>
              <a:buChar char="●"/>
            </a:pPr>
            <a:r>
              <a:rPr lang="en" sz="1400"/>
              <a:t>Email contains the character ‘@’</a:t>
            </a:r>
            <a:endParaRPr sz="1400"/>
          </a:p>
          <a:p>
            <a:pPr indent="-342900" lvl="0" marL="457200" marR="0" rtl="0" algn="l">
              <a:lnSpc>
                <a:spcPct val="115000"/>
              </a:lnSpc>
              <a:spcBef>
                <a:spcPts val="0"/>
              </a:spcBef>
              <a:spcAft>
                <a:spcPts val="0"/>
              </a:spcAft>
              <a:buSzPts val="1800"/>
              <a:buChar char="●"/>
            </a:pPr>
            <a:r>
              <a:rPr lang="en" sz="1400"/>
              <a:t>Minimum age = 10, Maximum age = 40</a:t>
            </a:r>
            <a:endParaRPr sz="1400"/>
          </a:p>
          <a:p>
            <a:pPr indent="-342900" lvl="0" marL="457200" marR="0" rtl="0" algn="l">
              <a:lnSpc>
                <a:spcPct val="115000"/>
              </a:lnSpc>
              <a:spcBef>
                <a:spcPts val="0"/>
              </a:spcBef>
              <a:spcAft>
                <a:spcPts val="0"/>
              </a:spcAft>
              <a:buSzPts val="1800"/>
              <a:buChar char="●"/>
            </a:pPr>
            <a:r>
              <a:rPr lang="en" sz="1400"/>
              <a:t>Password field is non-empty</a:t>
            </a:r>
            <a:endParaRPr sz="1400"/>
          </a:p>
          <a:p>
            <a:pPr indent="0" lvl="0" marL="0" marR="0" rtl="0" algn="l">
              <a:lnSpc>
                <a:spcPct val="115000"/>
              </a:lnSpc>
              <a:spcBef>
                <a:spcPts val="1600"/>
              </a:spcBef>
              <a:spcAft>
                <a:spcPts val="1600"/>
              </a:spcAft>
              <a:buSzPts val="1800"/>
              <a:buNone/>
            </a:pPr>
            <a:r>
              <a:t/>
            </a:r>
            <a:endParaRPr/>
          </a:p>
        </p:txBody>
      </p:sp>
      <p:pic>
        <p:nvPicPr>
          <p:cNvPr id="180" name="Google Shape;180;p30"/>
          <p:cNvPicPr preferRelativeResize="0"/>
          <p:nvPr/>
        </p:nvPicPr>
        <p:blipFill rotWithShape="1">
          <a:blip r:embed="rId3">
            <a:alphaModFix/>
          </a:blip>
          <a:srcRect b="0" l="0" r="0" t="0"/>
          <a:stretch/>
        </p:blipFill>
        <p:spPr>
          <a:xfrm>
            <a:off x="4572000" y="2876359"/>
            <a:ext cx="4391025" cy="186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Modifying Content</a:t>
            </a:r>
            <a:endParaRPr/>
          </a:p>
        </p:txBody>
      </p:sp>
      <p:sp>
        <p:nvSpPr>
          <p:cNvPr id="186" name="Google Shape;186;p31"/>
          <p:cNvSpPr txBox="1"/>
          <p:nvPr>
            <p:ph idx="2" type="body"/>
          </p:nvPr>
        </p:nvSpPr>
        <p:spPr>
          <a:xfrm>
            <a:off x="4989225" y="1225225"/>
            <a:ext cx="39117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 </a:t>
            </a:r>
            <a:r>
              <a:rPr i="1" lang="en"/>
              <a:t>wk4e</a:t>
            </a:r>
            <a:r>
              <a:rPr i="1" lang="en"/>
              <a:t>xample6.html</a:t>
            </a:r>
            <a:endParaRPr i="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&lt;div id="div"&gt;Hi…&lt;/h1&gt;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var element = document.getElementById("div");</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element.innerText = "Hello there…";</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SzPts val="1400"/>
              <a:buNone/>
            </a:pPr>
            <a:r>
              <a:t/>
            </a:r>
            <a:endParaRPr/>
          </a:p>
        </p:txBody>
      </p:sp>
      <p:sp>
        <p:nvSpPr>
          <p:cNvPr id="187" name="Google Shape;187;p31"/>
          <p:cNvSpPr txBox="1"/>
          <p:nvPr/>
        </p:nvSpPr>
        <p:spPr>
          <a:xfrm>
            <a:off x="311700" y="1225225"/>
            <a:ext cx="44118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Open Sans"/>
                <a:ea typeface="Open Sans"/>
                <a:cs typeface="Open Sans"/>
                <a:sym typeface="Open Sans"/>
              </a:rPr>
              <a:t>Two options to modify the content of HTML elements like &lt;h1&gt;, &lt;p&gt;, &lt;div&gt;.</a:t>
            </a:r>
            <a:endParaRPr>
              <a:solidFill>
                <a:srgbClr val="000000"/>
              </a:solidFill>
              <a:latin typeface="Open Sans"/>
              <a:ea typeface="Open Sans"/>
              <a:cs typeface="Open Sans"/>
              <a:sym typeface="Open Sans"/>
            </a:endParaRPr>
          </a:p>
          <a:p>
            <a:pPr indent="-317500" lvl="0" marL="457200" rtl="0" algn="l">
              <a:lnSpc>
                <a:spcPct val="115000"/>
              </a:lnSpc>
              <a:spcBef>
                <a:spcPts val="16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innerText retrieves and sets the content of the tag as plain text (safer way)</a:t>
            </a:r>
            <a:endParaRPr>
              <a:solidFill>
                <a:srgbClr val="000000"/>
              </a:solidFill>
              <a:latin typeface="Open Sans"/>
              <a:ea typeface="Open Sans"/>
              <a:cs typeface="Open Sans"/>
              <a:sym typeface="Open Sans"/>
            </a:endParaRPr>
          </a:p>
          <a:p>
            <a:pPr indent="-228600" lvl="0" marL="457200" rtl="0" algn="l">
              <a:lnSpc>
                <a:spcPct val="115000"/>
              </a:lnSpc>
              <a:spcBef>
                <a:spcPts val="1600"/>
              </a:spcBef>
              <a:spcAft>
                <a:spcPts val="0"/>
              </a:spcAft>
              <a:buNone/>
            </a:pPr>
            <a:r>
              <a:t/>
            </a:r>
            <a:endParaRPr>
              <a:solidFill>
                <a:srgbClr val="000000"/>
              </a:solidFill>
              <a:latin typeface="Open Sans"/>
              <a:ea typeface="Open Sans"/>
              <a:cs typeface="Open Sans"/>
              <a:sym typeface="Open Sans"/>
            </a:endParaRPr>
          </a:p>
          <a:p>
            <a:pPr indent="-317500" lvl="0" marL="457200" rtl="0" algn="l">
              <a:lnSpc>
                <a:spcPct val="115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innerHTML retrieves and sets the content in HTML format (no encoding and can include HTML tags, which may cause XSS problems if untrusted user inputs are used)</a:t>
            </a:r>
            <a:endParaRPr>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Modifying Attributes</a:t>
            </a:r>
            <a:endParaRPr/>
          </a:p>
        </p:txBody>
      </p:sp>
      <p:sp>
        <p:nvSpPr>
          <p:cNvPr id="193" name="Google Shape;193;p32"/>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Modifying attributes by setting its values. </a:t>
            </a:r>
            <a:endParaRPr/>
          </a:p>
          <a:p>
            <a:pPr indent="0" lvl="0" marL="0" marR="0" rtl="0" algn="l">
              <a:lnSpc>
                <a:spcPct val="115000"/>
              </a:lnSpc>
              <a:spcBef>
                <a:spcPts val="1600"/>
              </a:spcBef>
              <a:spcAft>
                <a:spcPts val="1600"/>
              </a:spcAft>
              <a:buSzPts val="1400"/>
              <a:buNone/>
            </a:pPr>
            <a:r>
              <a:t/>
            </a:r>
            <a:endParaRPr/>
          </a:p>
        </p:txBody>
      </p:sp>
      <p:sp>
        <p:nvSpPr>
          <p:cNvPr id="194" name="Google Shape;194;p32"/>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 </a:t>
            </a:r>
            <a:endParaRPr b="1"/>
          </a:p>
          <a:p>
            <a:pPr indent="0" lvl="0" marL="0" marR="0" rtl="0" algn="l">
              <a:lnSpc>
                <a:spcPct val="115000"/>
              </a:lnSpc>
              <a:spcBef>
                <a:spcPts val="1600"/>
              </a:spcBef>
              <a:spcAft>
                <a:spcPts val="0"/>
              </a:spcAft>
              <a:buSzPts val="1400"/>
              <a:buNone/>
            </a:pPr>
            <a:r>
              <a:rPr lang="en"/>
              <a:t>wk4e</a:t>
            </a:r>
            <a:r>
              <a:rPr lang="en"/>
              <a:t>xample7.html</a:t>
            </a:r>
            <a:endParaRPr/>
          </a:p>
          <a:p>
            <a:pPr indent="0" lvl="0" marL="0" marR="0" rtl="0" algn="l">
              <a:lnSpc>
                <a:spcPct val="115000"/>
              </a:lnSpc>
              <a:spcBef>
                <a:spcPts val="1600"/>
              </a:spcBef>
              <a:spcAft>
                <a:spcPts val="1600"/>
              </a:spcAft>
              <a:buSzPts val="1400"/>
              <a:buNone/>
            </a:pPr>
            <a:r>
              <a:t/>
            </a:r>
            <a:endParaRPr sz="1150">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833464ec50_1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t>Source Code Files</a:t>
            </a:r>
            <a:endParaRPr b="1"/>
          </a:p>
        </p:txBody>
      </p:sp>
      <p:sp>
        <p:nvSpPr>
          <p:cNvPr id="68" name="Google Shape;68;g2833464ec50_1_0"/>
          <p:cNvSpPr txBox="1"/>
          <p:nvPr>
            <p:ph idx="1" type="body"/>
          </p:nvPr>
        </p:nvSpPr>
        <p:spPr>
          <a:xfrm>
            <a:off x="311699" y="1225224"/>
            <a:ext cx="8196900" cy="37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eLearn → Content → Week 4 → Before Class → </a:t>
            </a:r>
            <a:r>
              <a:rPr b="1" lang="en" sz="1800"/>
              <a:t>Week4.zip</a:t>
            </a:r>
            <a:endParaRPr/>
          </a:p>
          <a:p>
            <a:pPr indent="-196850" lvl="0" marL="285750" rtl="0" algn="l">
              <a:spcBef>
                <a:spcPts val="200"/>
              </a:spcBef>
              <a:spcAft>
                <a:spcPts val="0"/>
              </a:spcAft>
              <a:buNone/>
            </a:pPr>
            <a:r>
              <a:t/>
            </a:r>
            <a:endParaRPr b="1" sz="1800"/>
          </a:p>
          <a:p>
            <a:pPr indent="-317500" lvl="0" marL="457200" rtl="0" algn="l">
              <a:spcBef>
                <a:spcPts val="200"/>
              </a:spcBef>
              <a:spcAft>
                <a:spcPts val="0"/>
              </a:spcAft>
              <a:buSzPts val="1400"/>
              <a:buChar char="●"/>
            </a:pPr>
            <a:r>
              <a:rPr b="1" lang="en" sz="1800"/>
              <a:t>Unzip</a:t>
            </a:r>
            <a:r>
              <a:rPr lang="en" sz="1800"/>
              <a:t> it into your </a:t>
            </a:r>
            <a:r>
              <a:rPr b="1" lang="en" sz="1800">
                <a:solidFill>
                  <a:srgbClr val="FF0000"/>
                </a:solidFill>
              </a:rPr>
              <a:t>webroot</a:t>
            </a:r>
            <a:r>
              <a:rPr b="1" lang="en" sz="1800"/>
              <a:t> </a:t>
            </a:r>
            <a:r>
              <a:rPr lang="en" sz="1800"/>
              <a:t>(</a:t>
            </a:r>
            <a:r>
              <a:rPr i="1" lang="en" sz="1800"/>
              <a:t>any meaningful sub-directory), for example:</a:t>
            </a:r>
            <a:endParaRPr sz="1800"/>
          </a:p>
          <a:p>
            <a:pPr indent="-304800" lvl="1" marL="914400" rtl="0" algn="l">
              <a:spcBef>
                <a:spcPts val="200"/>
              </a:spcBef>
              <a:spcAft>
                <a:spcPts val="0"/>
              </a:spcAft>
              <a:buSzPts val="1200"/>
              <a:buChar char="○"/>
            </a:pPr>
            <a:r>
              <a:rPr lang="en" sz="1600"/>
              <a:t>(WAMP) C:\wamp64\</a:t>
            </a:r>
            <a:r>
              <a:rPr b="1" lang="en" sz="1600">
                <a:solidFill>
                  <a:srgbClr val="FF0000"/>
                </a:solidFill>
              </a:rPr>
              <a:t>www</a:t>
            </a:r>
            <a:r>
              <a:rPr lang="en" sz="1600"/>
              <a:t>\is216\...\</a:t>
            </a:r>
            <a:r>
              <a:rPr b="1" lang="en" sz="1600"/>
              <a:t>Week4</a:t>
            </a:r>
            <a:endParaRPr sz="1600"/>
          </a:p>
          <a:p>
            <a:pPr indent="-304800" lvl="1" marL="914400" rtl="0" algn="l">
              <a:spcBef>
                <a:spcPts val="200"/>
              </a:spcBef>
              <a:spcAft>
                <a:spcPts val="0"/>
              </a:spcAft>
              <a:buSzPts val="1200"/>
              <a:buChar char="○"/>
            </a:pPr>
            <a:r>
              <a:rPr lang="en" sz="1600"/>
              <a:t>(MAMP) /Applications/MAMP/</a:t>
            </a:r>
            <a:r>
              <a:rPr b="1" lang="en" sz="1600">
                <a:solidFill>
                  <a:srgbClr val="FF0000"/>
                </a:solidFill>
              </a:rPr>
              <a:t>htdocs</a:t>
            </a:r>
            <a:r>
              <a:rPr lang="en" sz="1600"/>
              <a:t>/is216/…/</a:t>
            </a:r>
            <a:r>
              <a:rPr b="1" lang="en" sz="1600"/>
              <a:t>Week4</a:t>
            </a:r>
            <a:endParaRPr sz="1800"/>
          </a:p>
          <a:p>
            <a:pPr indent="-196850" lvl="0" marL="285750" rtl="0" algn="l">
              <a:lnSpc>
                <a:spcPct val="115000"/>
              </a:lnSpc>
              <a:spcBef>
                <a:spcPts val="200"/>
              </a:spcBef>
              <a:spcAft>
                <a:spcPts val="0"/>
              </a:spcAft>
              <a:buSzPts val="1400"/>
              <a:buNone/>
            </a:pPr>
            <a:r>
              <a:t/>
            </a:r>
            <a:endParaRPr sz="1800"/>
          </a:p>
          <a:p>
            <a:pPr indent="-285750" lvl="0" marL="285750" rtl="0" algn="l">
              <a:lnSpc>
                <a:spcPct val="115000"/>
              </a:lnSpc>
              <a:spcBef>
                <a:spcPts val="200"/>
              </a:spcBef>
              <a:spcAft>
                <a:spcPts val="0"/>
              </a:spcAft>
              <a:buSzPts val="1400"/>
              <a:buChar char="●"/>
            </a:pPr>
            <a:r>
              <a:rPr lang="en" sz="1800"/>
              <a:t>Visit web pages (.html) </a:t>
            </a:r>
            <a:r>
              <a:rPr b="1" lang="en" sz="1800"/>
              <a:t>via HTTP protocol</a:t>
            </a:r>
            <a:endParaRPr sz="1800"/>
          </a:p>
          <a:p>
            <a:pPr indent="-285750" lvl="1" marL="742950" rtl="0" algn="l">
              <a:lnSpc>
                <a:spcPct val="115000"/>
              </a:lnSpc>
              <a:spcBef>
                <a:spcPts val="200"/>
              </a:spcBef>
              <a:spcAft>
                <a:spcPts val="0"/>
              </a:spcAft>
              <a:buSzPts val="1200"/>
              <a:buChar char="○"/>
            </a:pPr>
            <a:r>
              <a:rPr lang="en" sz="1400">
                <a:solidFill>
                  <a:srgbClr val="FF0000"/>
                </a:solidFill>
              </a:rPr>
              <a:t>Do NOT double-click on the HTML file. Your computer will </a:t>
            </a:r>
            <a:r>
              <a:rPr b="1" lang="en" sz="1400">
                <a:solidFill>
                  <a:srgbClr val="FF0000"/>
                </a:solidFill>
              </a:rPr>
              <a:t>open the HTML file</a:t>
            </a:r>
            <a:r>
              <a:rPr lang="en" sz="1400">
                <a:solidFill>
                  <a:srgbClr val="FF0000"/>
                </a:solidFill>
              </a:rPr>
              <a:t> </a:t>
            </a:r>
            <a:r>
              <a:rPr i="1" lang="en" sz="1400">
                <a:solidFill>
                  <a:srgbClr val="FF0000"/>
                </a:solidFill>
              </a:rPr>
              <a:t>as a file</a:t>
            </a:r>
            <a:r>
              <a:rPr lang="en" sz="1400">
                <a:solidFill>
                  <a:srgbClr val="FF0000"/>
                </a:solidFill>
              </a:rPr>
              <a:t>.</a:t>
            </a:r>
            <a:endParaRPr/>
          </a:p>
          <a:p>
            <a:pPr indent="-285750" lvl="1" marL="742950" rtl="0" algn="l">
              <a:lnSpc>
                <a:spcPct val="115000"/>
              </a:lnSpc>
              <a:spcBef>
                <a:spcPts val="200"/>
              </a:spcBef>
              <a:spcAft>
                <a:spcPts val="0"/>
              </a:spcAft>
              <a:buSzPts val="1200"/>
              <a:buChar char="○"/>
            </a:pPr>
            <a:r>
              <a:rPr lang="en" sz="1400"/>
              <a:t>                                       → </a:t>
            </a:r>
            <a:r>
              <a:rPr b="1" lang="en" sz="1400">
                <a:solidFill>
                  <a:srgbClr val="FF0000"/>
                </a:solidFill>
              </a:rPr>
              <a:t>OH NO…</a:t>
            </a:r>
            <a:endParaRPr/>
          </a:p>
          <a:p>
            <a:pPr indent="-285750" lvl="1" marL="742950" rtl="0" algn="l">
              <a:lnSpc>
                <a:spcPct val="115000"/>
              </a:lnSpc>
              <a:spcBef>
                <a:spcPts val="200"/>
              </a:spcBef>
              <a:spcAft>
                <a:spcPts val="0"/>
              </a:spcAft>
              <a:buSzPts val="1200"/>
              <a:buChar char="○"/>
            </a:pPr>
            <a:r>
              <a:rPr lang="en" sz="1400">
                <a:solidFill>
                  <a:srgbClr val="0070C0"/>
                </a:solidFill>
              </a:rPr>
              <a:t>Open web pages via HTTP protocol. How? Go to the web browser’s </a:t>
            </a:r>
            <a:r>
              <a:rPr b="1" lang="en" sz="1400">
                <a:solidFill>
                  <a:srgbClr val="0070C0"/>
                </a:solidFill>
              </a:rPr>
              <a:t>address bar</a:t>
            </a:r>
            <a:endParaRPr sz="1400">
              <a:solidFill>
                <a:srgbClr val="0070C0"/>
              </a:solidFill>
            </a:endParaRPr>
          </a:p>
          <a:p>
            <a:pPr indent="-285750" lvl="1" marL="742950" rtl="0" algn="l">
              <a:lnSpc>
                <a:spcPct val="115000"/>
              </a:lnSpc>
              <a:spcBef>
                <a:spcPts val="200"/>
              </a:spcBef>
              <a:spcAft>
                <a:spcPts val="0"/>
              </a:spcAft>
              <a:buSzPts val="1200"/>
              <a:buChar char="○"/>
            </a:pPr>
            <a:r>
              <a:rPr lang="en" sz="1400"/>
              <a:t>                                                   → </a:t>
            </a:r>
            <a:r>
              <a:rPr b="1" lang="en" sz="1400">
                <a:solidFill>
                  <a:srgbClr val="00B0F0"/>
                </a:solidFill>
              </a:rPr>
              <a:t>GOOD</a:t>
            </a:r>
            <a:endParaRPr b="1" sz="1400">
              <a:solidFill>
                <a:srgbClr val="00B0F0"/>
              </a:solidFill>
            </a:endParaRPr>
          </a:p>
        </p:txBody>
      </p:sp>
      <p:pic>
        <p:nvPicPr>
          <p:cNvPr id="69" name="Google Shape;69;g2833464ec50_1_0"/>
          <p:cNvPicPr preferRelativeResize="0"/>
          <p:nvPr/>
        </p:nvPicPr>
        <p:blipFill rotWithShape="1">
          <a:blip r:embed="rId3">
            <a:alphaModFix/>
          </a:blip>
          <a:srcRect b="0" l="0" r="0" t="0"/>
          <a:stretch/>
        </p:blipFill>
        <p:spPr>
          <a:xfrm>
            <a:off x="1098233" y="3828098"/>
            <a:ext cx="1774507" cy="393618"/>
          </a:xfrm>
          <a:prstGeom prst="rect">
            <a:avLst/>
          </a:prstGeom>
          <a:noFill/>
          <a:ln>
            <a:noFill/>
          </a:ln>
        </p:spPr>
      </p:pic>
      <p:pic>
        <p:nvPicPr>
          <p:cNvPr id="70" name="Google Shape;70;g2833464ec50_1_0"/>
          <p:cNvPicPr preferRelativeResize="0"/>
          <p:nvPr/>
        </p:nvPicPr>
        <p:blipFill rotWithShape="1">
          <a:blip r:embed="rId4">
            <a:alphaModFix/>
          </a:blip>
          <a:srcRect b="0" l="0" r="0" t="0"/>
          <a:stretch/>
        </p:blipFill>
        <p:spPr>
          <a:xfrm>
            <a:off x="1098233" y="4428290"/>
            <a:ext cx="2292667" cy="2538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Modifying Style</a:t>
            </a:r>
            <a:endParaRPr/>
          </a:p>
        </p:txBody>
      </p:sp>
      <p:sp>
        <p:nvSpPr>
          <p:cNvPr id="200" name="Google Shape;200;p33"/>
          <p:cNvSpPr txBox="1"/>
          <p:nvPr>
            <p:ph idx="1" type="body"/>
          </p:nvPr>
        </p:nvSpPr>
        <p:spPr>
          <a:xfrm>
            <a:off x="311700" y="1225225"/>
            <a:ext cx="43365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Syntax</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document.getElementById(id).style.property = new style</a:t>
            </a:r>
            <a:endParaRPr sz="1000">
              <a:latin typeface="Courier New"/>
              <a:ea typeface="Courier New"/>
              <a:cs typeface="Courier New"/>
              <a:sym typeface="Courier New"/>
            </a:endParaRPr>
          </a:p>
          <a:p>
            <a:pPr indent="0" lvl="0" marL="0" marR="0" rtl="0" algn="l">
              <a:lnSpc>
                <a:spcPct val="115000"/>
              </a:lnSpc>
              <a:spcBef>
                <a:spcPts val="1600"/>
              </a:spcBef>
              <a:spcAft>
                <a:spcPts val="0"/>
              </a:spcAft>
              <a:buSzPts val="1400"/>
              <a:buNone/>
            </a:pPr>
            <a:r>
              <a:t/>
            </a:r>
            <a:endParaRPr/>
          </a:p>
          <a:p>
            <a:pPr indent="0" lvl="0" marL="0" marR="0" rtl="0" algn="l">
              <a:lnSpc>
                <a:spcPct val="115000"/>
              </a:lnSpc>
              <a:spcBef>
                <a:spcPts val="1600"/>
              </a:spcBef>
              <a:spcAft>
                <a:spcPts val="1600"/>
              </a:spcAft>
              <a:buSzPts val="1400"/>
              <a:buNone/>
            </a:pPr>
            <a:r>
              <a:t/>
            </a:r>
            <a:endParaRPr/>
          </a:p>
        </p:txBody>
      </p:sp>
      <p:sp>
        <p:nvSpPr>
          <p:cNvPr id="201" name="Google Shape;201;p33"/>
          <p:cNvSpPr txBox="1"/>
          <p:nvPr>
            <p:ph idx="2" type="body"/>
          </p:nvPr>
        </p:nvSpPr>
        <p:spPr>
          <a:xfrm>
            <a:off x="4745155" y="1225225"/>
            <a:ext cx="4398845"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 </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&lt;p id="para"&gt;Hello Style!&lt;/p&gt;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document.getElementById("para").style.color = "red";</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1600"/>
              </a:spcBef>
              <a:spcAft>
                <a:spcPts val="1600"/>
              </a:spcAft>
              <a:buSzPts val="1400"/>
              <a:buNone/>
            </a:pPr>
            <a:r>
              <a:t/>
            </a:r>
            <a:endParaRPr sz="1150">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2</a:t>
            </a:r>
            <a:endParaRPr/>
          </a:p>
        </p:txBody>
      </p:sp>
      <p:sp>
        <p:nvSpPr>
          <p:cNvPr id="207" name="Google Shape;207;p3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a:t>Given that ex2.html initially shows a square box as shown in the figure below.</a:t>
            </a:r>
            <a:endParaRPr/>
          </a:p>
          <a:p>
            <a:pPr indent="0" lvl="0" marL="0" marR="0" rtl="0" algn="l">
              <a:lnSpc>
                <a:spcPct val="115000"/>
              </a:lnSpc>
              <a:spcBef>
                <a:spcPts val="0"/>
              </a:spcBef>
              <a:spcAft>
                <a:spcPts val="0"/>
              </a:spcAft>
              <a:buSzPts val="1800"/>
              <a:buNone/>
            </a:pPr>
            <a:r>
              <a:rPr lang="en"/>
              <a:t>Add CSS and Javascript code in ex2.html so that:</a:t>
            </a:r>
            <a:endParaRPr/>
          </a:p>
          <a:p>
            <a:pPr indent="-342900" lvl="0" marL="457200" marR="0" rtl="0" algn="l">
              <a:lnSpc>
                <a:spcPct val="115000"/>
              </a:lnSpc>
              <a:spcBef>
                <a:spcPts val="0"/>
              </a:spcBef>
              <a:spcAft>
                <a:spcPts val="0"/>
              </a:spcAft>
              <a:buSzPts val="1800"/>
              <a:buChar char="●"/>
            </a:pPr>
            <a:r>
              <a:rPr lang="en" sz="1400"/>
              <a:t>When the button is clicked, the page shows a circle</a:t>
            </a:r>
            <a:endParaRPr sz="1400"/>
          </a:p>
          <a:p>
            <a:pPr indent="-342900" lvl="0" marL="457200" marR="0" rtl="0" algn="l">
              <a:lnSpc>
                <a:spcPct val="115000"/>
              </a:lnSpc>
              <a:spcBef>
                <a:spcPts val="0"/>
              </a:spcBef>
              <a:spcAft>
                <a:spcPts val="0"/>
              </a:spcAft>
              <a:buSzPts val="1800"/>
              <a:buChar char="●"/>
            </a:pPr>
            <a:r>
              <a:rPr lang="en" sz="1400"/>
              <a:t>And when the button is clicked again, the page shows a square</a:t>
            </a:r>
            <a:endParaRPr sz="1400">
              <a:latin typeface="Arial"/>
              <a:ea typeface="Arial"/>
              <a:cs typeface="Arial"/>
              <a:sym typeface="Arial"/>
            </a:endParaRPr>
          </a:p>
          <a:p>
            <a:pPr indent="0" lvl="0" marL="0" marR="0" rtl="0" algn="l">
              <a:lnSpc>
                <a:spcPct val="115000"/>
              </a:lnSpc>
              <a:spcBef>
                <a:spcPts val="0"/>
              </a:spcBef>
              <a:spcAft>
                <a:spcPts val="1600"/>
              </a:spcAft>
              <a:buSzPts val="1800"/>
              <a:buNone/>
            </a:pPr>
            <a:r>
              <a:t/>
            </a:r>
            <a:endParaRPr/>
          </a:p>
        </p:txBody>
      </p:sp>
      <p:pic>
        <p:nvPicPr>
          <p:cNvPr id="208" name="Google Shape;208;p34"/>
          <p:cNvPicPr preferRelativeResize="0"/>
          <p:nvPr/>
        </p:nvPicPr>
        <p:blipFill rotWithShape="1">
          <a:blip r:embed="rId3">
            <a:alphaModFix/>
          </a:blip>
          <a:srcRect b="0" l="0" r="0" t="0"/>
          <a:stretch/>
        </p:blipFill>
        <p:spPr>
          <a:xfrm>
            <a:off x="1423975" y="2829938"/>
            <a:ext cx="2438400" cy="2085975"/>
          </a:xfrm>
          <a:prstGeom prst="rect">
            <a:avLst/>
          </a:prstGeom>
          <a:noFill/>
          <a:ln>
            <a:noFill/>
          </a:ln>
        </p:spPr>
      </p:pic>
      <p:pic>
        <p:nvPicPr>
          <p:cNvPr id="209" name="Google Shape;209;p34"/>
          <p:cNvPicPr preferRelativeResize="0"/>
          <p:nvPr/>
        </p:nvPicPr>
        <p:blipFill rotWithShape="1">
          <a:blip r:embed="rId4">
            <a:alphaModFix/>
          </a:blip>
          <a:srcRect b="0" l="0" r="0" t="0"/>
          <a:stretch/>
        </p:blipFill>
        <p:spPr>
          <a:xfrm>
            <a:off x="5143150" y="2829938"/>
            <a:ext cx="2438400" cy="208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Add Elements</a:t>
            </a:r>
            <a:endParaRPr/>
          </a:p>
        </p:txBody>
      </p:sp>
      <p:sp>
        <p:nvSpPr>
          <p:cNvPr id="215" name="Google Shape;215;p35"/>
          <p:cNvSpPr txBox="1"/>
          <p:nvPr>
            <p:ph idx="1" type="body"/>
          </p:nvPr>
        </p:nvSpPr>
        <p:spPr>
          <a:xfrm>
            <a:off x="311700" y="1225225"/>
            <a:ext cx="39999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JavaScript can create dynamic HTML content</a:t>
            </a:r>
            <a:endParaRPr/>
          </a:p>
          <a:p>
            <a:pPr indent="0" lvl="0" marL="0" marR="0" rtl="0" algn="l">
              <a:lnSpc>
                <a:spcPct val="115000"/>
              </a:lnSpc>
              <a:spcBef>
                <a:spcPts val="1600"/>
              </a:spcBef>
              <a:spcAft>
                <a:spcPts val="0"/>
              </a:spcAft>
              <a:buSzPts val="1400"/>
              <a:buNone/>
            </a:pPr>
            <a:r>
              <a:rPr lang="en"/>
              <a:t>The write() method writes HTML expressions or JavaScript code to a document.</a:t>
            </a:r>
            <a:endParaRPr/>
          </a:p>
          <a:p>
            <a:pPr indent="0" lvl="0" marL="0" marR="0" rtl="0" algn="l">
              <a:lnSpc>
                <a:spcPct val="115000"/>
              </a:lnSpc>
              <a:spcBef>
                <a:spcPts val="1600"/>
              </a:spcBef>
              <a:spcAft>
                <a:spcPts val="0"/>
              </a:spcAft>
              <a:buSzPts val="1400"/>
              <a:buNone/>
            </a:pPr>
            <a:r>
              <a:rPr lang="en"/>
              <a:t>The write() method is mostly used for testing: If it is used after an HTML document is fully loaded, it will delete all existing HTML.</a:t>
            </a:r>
            <a:endParaRPr/>
          </a:p>
          <a:p>
            <a:pPr indent="0" lvl="0" marL="0" marR="0" rtl="0" algn="l">
              <a:lnSpc>
                <a:spcPct val="100000"/>
              </a:lnSpc>
              <a:spcBef>
                <a:spcPts val="0"/>
              </a:spcBef>
              <a:spcAft>
                <a:spcPts val="0"/>
              </a:spcAft>
              <a:buSzPts val="1400"/>
              <a:buNone/>
            </a:pPr>
            <a:r>
              <a:t/>
            </a:r>
            <a:endParaRPr/>
          </a:p>
          <a:p>
            <a:pPr indent="0" lvl="0" marL="0" marR="0" rtl="0" algn="l">
              <a:lnSpc>
                <a:spcPct val="115000"/>
              </a:lnSpc>
              <a:spcBef>
                <a:spcPts val="0"/>
              </a:spcBef>
              <a:spcAft>
                <a:spcPts val="1600"/>
              </a:spcAft>
              <a:buSzPts val="1400"/>
              <a:buNone/>
            </a:pPr>
            <a:r>
              <a:t/>
            </a:r>
            <a:endParaRPr/>
          </a:p>
        </p:txBody>
      </p:sp>
      <p:sp>
        <p:nvSpPr>
          <p:cNvPr id="216" name="Google Shape;216;p35"/>
          <p:cNvSpPr txBox="1"/>
          <p:nvPr>
            <p:ph idx="2" type="body"/>
          </p:nvPr>
        </p:nvSpPr>
        <p:spPr>
          <a:xfrm>
            <a:off x="4469950" y="1225225"/>
            <a:ext cx="43623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 </a:t>
            </a:r>
            <a:r>
              <a:rPr i="1" lang="en"/>
              <a:t>wk4e</a:t>
            </a:r>
            <a:r>
              <a:rPr i="1" lang="en"/>
              <a:t>xample8.html</a:t>
            </a:r>
            <a:endParaRPr b="1" i="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&lt;!DOCTYPE html&gt;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&lt;html&gt;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&lt;body&gt;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document.write("&lt;h2&gt;Hello&lt;/h2&gt;");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&lt;/body&gt;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&lt;/html&gt;</a:t>
            </a:r>
            <a:endParaRPr sz="1000">
              <a:latin typeface="Courier New"/>
              <a:ea typeface="Courier New"/>
              <a:cs typeface="Courier New"/>
              <a:sym typeface="Courier New"/>
            </a:endParaRPr>
          </a:p>
        </p:txBody>
      </p:sp>
      <p:sp>
        <p:nvSpPr>
          <p:cNvPr id="217" name="Google Shape;217;p35"/>
          <p:cNvSpPr/>
          <p:nvPr/>
        </p:nvSpPr>
        <p:spPr>
          <a:xfrm>
            <a:off x="718650" y="3918275"/>
            <a:ext cx="3347100" cy="835500"/>
          </a:xfrm>
          <a:prstGeom prst="wedgeRoundRectCallout">
            <a:avLst>
              <a:gd fmla="val -58308" name="adj1"/>
              <a:gd fmla="val 52066" name="adj2"/>
              <a:gd fmla="val 0" name="adj3"/>
            </a:avLst>
          </a:prstGeom>
          <a:solidFill>
            <a:srgbClr val="CCA67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Like innerHTML, be mindful of using write() as it’s also a dangerous method known to cause </a:t>
            </a: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XSS problem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Add Elements</a:t>
            </a:r>
            <a:endParaRPr/>
          </a:p>
        </p:txBody>
      </p:sp>
      <p:sp>
        <p:nvSpPr>
          <p:cNvPr id="223" name="Google Shape;223;p36"/>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Create the element first and then append it to an existing element (e.g. &lt;div&gt;).</a:t>
            </a:r>
            <a:endParaRPr sz="2400">
              <a:latin typeface="Arial"/>
              <a:ea typeface="Arial"/>
              <a:cs typeface="Arial"/>
              <a:sym typeface="Arial"/>
            </a:endParaRPr>
          </a:p>
          <a:p>
            <a:pPr indent="0" lvl="0" marL="0" marR="0" rtl="0" algn="l">
              <a:lnSpc>
                <a:spcPct val="115000"/>
              </a:lnSpc>
              <a:spcBef>
                <a:spcPts val="600"/>
              </a:spcBef>
              <a:spcAft>
                <a:spcPts val="0"/>
              </a:spcAft>
              <a:buSzPts val="1400"/>
              <a:buNone/>
            </a:pPr>
            <a:r>
              <a:rPr lang="en"/>
              <a:t>  </a:t>
            </a:r>
            <a:endParaRPr/>
          </a:p>
          <a:p>
            <a:pPr indent="0" lvl="0" marL="0" marR="0" rtl="0" algn="l">
              <a:lnSpc>
                <a:spcPct val="115000"/>
              </a:lnSpc>
              <a:spcBef>
                <a:spcPts val="1600"/>
              </a:spcBef>
              <a:spcAft>
                <a:spcPts val="0"/>
              </a:spcAft>
              <a:buSzPts val="1400"/>
              <a:buNone/>
            </a:pPr>
            <a:r>
              <a:t/>
            </a:r>
            <a:endParaRPr/>
          </a:p>
          <a:p>
            <a:pPr indent="0" lvl="0" marL="0" marR="0" rtl="0" algn="l">
              <a:lnSpc>
                <a:spcPct val="115000"/>
              </a:lnSpc>
              <a:spcBef>
                <a:spcPts val="1600"/>
              </a:spcBef>
              <a:spcAft>
                <a:spcPts val="0"/>
              </a:spcAft>
              <a:buSzPts val="1400"/>
              <a:buNone/>
            </a:pPr>
            <a:r>
              <a:t/>
            </a:r>
            <a:endParaRPr/>
          </a:p>
          <a:p>
            <a:pPr indent="0" lvl="0" marL="0" marR="0" rtl="0" algn="l">
              <a:lnSpc>
                <a:spcPct val="100000"/>
              </a:lnSpc>
              <a:spcBef>
                <a:spcPts val="1600"/>
              </a:spcBef>
              <a:spcAft>
                <a:spcPts val="0"/>
              </a:spcAft>
              <a:buSzPts val="1400"/>
              <a:buNone/>
            </a:pPr>
            <a:r>
              <a:t/>
            </a:r>
            <a:endParaRPr/>
          </a:p>
          <a:p>
            <a:pPr indent="0" lvl="0" marL="0" marR="0" rtl="0" algn="l">
              <a:lnSpc>
                <a:spcPct val="100000"/>
              </a:lnSpc>
              <a:spcBef>
                <a:spcPts val="0"/>
              </a:spcBef>
              <a:spcAft>
                <a:spcPts val="0"/>
              </a:spcAft>
              <a:buSzPts val="1400"/>
              <a:buNone/>
            </a:pPr>
            <a:r>
              <a:t/>
            </a:r>
            <a:endParaRPr/>
          </a:p>
          <a:p>
            <a:pPr indent="0" lvl="0" marL="0" marR="0" rtl="0" algn="l">
              <a:lnSpc>
                <a:spcPct val="115000"/>
              </a:lnSpc>
              <a:spcBef>
                <a:spcPts val="0"/>
              </a:spcBef>
              <a:spcAft>
                <a:spcPts val="1600"/>
              </a:spcAft>
              <a:buSzPts val="1400"/>
              <a:buNone/>
            </a:pPr>
            <a:r>
              <a:t/>
            </a:r>
            <a:endParaRPr/>
          </a:p>
        </p:txBody>
      </p:sp>
      <p:sp>
        <p:nvSpPr>
          <p:cNvPr id="224" name="Google Shape;224;p36"/>
          <p:cNvSpPr txBox="1"/>
          <p:nvPr>
            <p:ph idx="2" type="body"/>
          </p:nvPr>
        </p:nvSpPr>
        <p:spPr>
          <a:xfrm>
            <a:off x="4469950" y="1225225"/>
            <a:ext cx="43623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 </a:t>
            </a:r>
            <a:endParaRPr b="1"/>
          </a:p>
          <a:p>
            <a:pPr indent="0" lvl="0" marL="0" marR="0" rtl="0" algn="l">
              <a:lnSpc>
                <a:spcPct val="115000"/>
              </a:lnSpc>
              <a:spcBef>
                <a:spcPts val="1600"/>
              </a:spcBef>
              <a:spcAft>
                <a:spcPts val="0"/>
              </a:spcAft>
              <a:buSzPts val="1400"/>
              <a:buNone/>
            </a:pPr>
            <a:r>
              <a:rPr lang="en"/>
              <a:t>wk4e</a:t>
            </a:r>
            <a:r>
              <a:rPr lang="en"/>
              <a:t>xample9.html</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3</a:t>
            </a:r>
            <a:endParaRPr/>
          </a:p>
        </p:txBody>
      </p:sp>
      <p:pic>
        <p:nvPicPr>
          <p:cNvPr id="230" name="Google Shape;230;p37"/>
          <p:cNvPicPr preferRelativeResize="0"/>
          <p:nvPr/>
        </p:nvPicPr>
        <p:blipFill rotWithShape="1">
          <a:blip r:embed="rId3">
            <a:alphaModFix/>
          </a:blip>
          <a:srcRect b="0" l="0" r="0" t="0"/>
          <a:stretch/>
        </p:blipFill>
        <p:spPr>
          <a:xfrm>
            <a:off x="4932825" y="1673500"/>
            <a:ext cx="3467100" cy="2457450"/>
          </a:xfrm>
          <a:prstGeom prst="rect">
            <a:avLst/>
          </a:prstGeom>
          <a:noFill/>
          <a:ln>
            <a:noFill/>
          </a:ln>
        </p:spPr>
      </p:pic>
      <p:sp>
        <p:nvSpPr>
          <p:cNvPr id="231" name="Google Shape;231;p37"/>
          <p:cNvSpPr txBox="1"/>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Open Sans"/>
                <a:ea typeface="Open Sans"/>
                <a:cs typeface="Open Sans"/>
                <a:sym typeface="Open Sans"/>
              </a:rPr>
              <a:t>Add HTML and JavaScript code ian ex3.html such that when a user enters a new item in the input field and clicks “Enter” button, the new item should be added into the existing list as shown below.</a:t>
            </a:r>
            <a:endParaRPr>
              <a:solidFill>
                <a:srgbClr val="000000"/>
              </a:solidFill>
              <a:latin typeface="Open Sans"/>
              <a:ea typeface="Open Sans"/>
              <a:cs typeface="Open Sans"/>
              <a:sym typeface="Open Sans"/>
            </a:endParaRPr>
          </a:p>
          <a:p>
            <a:pPr indent="0" lvl="0" marL="0" rtl="0" algn="l">
              <a:lnSpc>
                <a:spcPct val="115000"/>
              </a:lnSpc>
              <a:spcBef>
                <a:spcPts val="1600"/>
              </a:spcBef>
              <a:spcAft>
                <a:spcPts val="0"/>
              </a:spcAft>
              <a:buNone/>
            </a:pPr>
            <a:r>
              <a:rPr lang="en">
                <a:solidFill>
                  <a:srgbClr val="000000"/>
                </a:solidFill>
                <a:latin typeface="Open Sans"/>
                <a:ea typeface="Open Sans"/>
                <a:cs typeface="Open Sans"/>
                <a:sym typeface="Open Sans"/>
              </a:rPr>
              <a:t>Assume that the user may be an evil. That is, do not use .innerHTML</a:t>
            </a:r>
            <a:endParaRPr>
              <a:solidFill>
                <a:srgbClr val="00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Remove Elements</a:t>
            </a:r>
            <a:endParaRPr/>
          </a:p>
        </p:txBody>
      </p:sp>
      <p:sp>
        <p:nvSpPr>
          <p:cNvPr id="237" name="Google Shape;237;p38"/>
          <p:cNvSpPr txBox="1"/>
          <p:nvPr>
            <p:ph idx="1" type="body"/>
          </p:nvPr>
        </p:nvSpPr>
        <p:spPr>
          <a:xfrm>
            <a:off x="311700" y="1225225"/>
            <a:ext cx="36318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t>Get the element node and use remove()</a:t>
            </a:r>
            <a:endParaRPr sz="2400">
              <a:latin typeface="Arial"/>
              <a:ea typeface="Arial"/>
              <a:cs typeface="Arial"/>
              <a:sym typeface="Arial"/>
            </a:endParaRPr>
          </a:p>
          <a:p>
            <a:pPr indent="0" lvl="0" marL="0" marR="0" rtl="0" algn="l">
              <a:lnSpc>
                <a:spcPct val="115000"/>
              </a:lnSpc>
              <a:spcBef>
                <a:spcPts val="600"/>
              </a:spcBef>
              <a:spcAft>
                <a:spcPts val="0"/>
              </a:spcAft>
              <a:buSzPts val="1400"/>
              <a:buNone/>
            </a:pPr>
            <a:r>
              <a:t/>
            </a:r>
            <a:endParaRPr b="1"/>
          </a:p>
          <a:p>
            <a:pPr indent="0" lvl="0" marL="0" marR="0" rtl="0" algn="l">
              <a:lnSpc>
                <a:spcPct val="115000"/>
              </a:lnSpc>
              <a:spcBef>
                <a:spcPts val="1600"/>
              </a:spcBef>
              <a:spcAft>
                <a:spcPts val="0"/>
              </a:spcAft>
              <a:buSzPts val="1400"/>
              <a:buNone/>
            </a:pPr>
            <a:r>
              <a:t/>
            </a:r>
            <a:endParaRPr/>
          </a:p>
          <a:p>
            <a:pPr indent="0" lvl="0" marL="0" marR="0" rtl="0" algn="l">
              <a:lnSpc>
                <a:spcPct val="115000"/>
              </a:lnSpc>
              <a:spcBef>
                <a:spcPts val="1600"/>
              </a:spcBef>
              <a:spcAft>
                <a:spcPts val="1600"/>
              </a:spcAft>
              <a:buSzPts val="1400"/>
              <a:buNone/>
            </a:pPr>
            <a:r>
              <a:t/>
            </a:r>
            <a:endParaRPr/>
          </a:p>
        </p:txBody>
      </p:sp>
      <p:sp>
        <p:nvSpPr>
          <p:cNvPr id="238" name="Google Shape;238;p38"/>
          <p:cNvSpPr txBox="1"/>
          <p:nvPr>
            <p:ph idx="2" type="body"/>
          </p:nvPr>
        </p:nvSpPr>
        <p:spPr>
          <a:xfrm>
            <a:off x="4183900" y="1225225"/>
            <a:ext cx="47745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&lt;div id="div1"&gt;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&lt;p id="p1"&gt;This is a paragraph.&lt;/p&gt;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&lt;p id="p2"&gt;This is another paragraph.&lt;/p&gt;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&lt;/div&gt;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br>
              <a:rPr lang="en" sz="1000">
                <a:latin typeface="Courier New"/>
                <a:ea typeface="Courier New"/>
                <a:cs typeface="Courier New"/>
                <a:sym typeface="Courier New"/>
              </a:rPr>
            </a:br>
            <a:r>
              <a:rPr lang="en" sz="1000">
                <a:latin typeface="Courier New"/>
                <a:ea typeface="Courier New"/>
                <a:cs typeface="Courier New"/>
                <a:sym typeface="Courier New"/>
              </a:rPr>
              <a:t>  document.getElementById("div1").lastElementChild.remove();</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4</a:t>
            </a:r>
            <a:endParaRPr/>
          </a:p>
        </p:txBody>
      </p:sp>
      <p:sp>
        <p:nvSpPr>
          <p:cNvPr id="244" name="Google Shape;244;p39"/>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600"/>
              <a:t>Continue with exercise 3, add the following functionality.</a:t>
            </a:r>
            <a:endParaRPr sz="1600"/>
          </a:p>
          <a:p>
            <a:pPr indent="-330200" lvl="0" marL="457200" marR="0" rtl="0" algn="l">
              <a:lnSpc>
                <a:spcPct val="115000"/>
              </a:lnSpc>
              <a:spcBef>
                <a:spcPts val="1600"/>
              </a:spcBef>
              <a:spcAft>
                <a:spcPts val="0"/>
              </a:spcAft>
              <a:buSzPts val="1600"/>
              <a:buChar char="●"/>
            </a:pPr>
            <a:r>
              <a:rPr lang="en" sz="1600"/>
              <a:t>Add a button next to each list item named “delete” </a:t>
            </a:r>
            <a:endParaRPr sz="1600"/>
          </a:p>
          <a:p>
            <a:pPr indent="-330200" lvl="0" marL="457200" marR="0" rtl="0" algn="l">
              <a:lnSpc>
                <a:spcPct val="115000"/>
              </a:lnSpc>
              <a:spcBef>
                <a:spcPts val="0"/>
              </a:spcBef>
              <a:spcAft>
                <a:spcPts val="0"/>
              </a:spcAft>
              <a:buSzPts val="1600"/>
              <a:buChar char="●"/>
            </a:pPr>
            <a:r>
              <a:rPr lang="en" sz="1600"/>
              <a:t>Delete the item when the corresponding delete button is clicked.</a:t>
            </a:r>
            <a:endParaRPr sz="1600"/>
          </a:p>
          <a:p>
            <a:pPr indent="0" lvl="0" marL="0" marR="0" rtl="0" algn="l">
              <a:lnSpc>
                <a:spcPct val="115000"/>
              </a:lnSpc>
              <a:spcBef>
                <a:spcPts val="1600"/>
              </a:spcBef>
              <a:spcAft>
                <a:spcPts val="0"/>
              </a:spcAft>
              <a:buSzPts val="1800"/>
              <a:buNone/>
            </a:pPr>
            <a:r>
              <a:rPr lang="en" sz="1600"/>
              <a:t>Hint: You can use “this” or something related as a parameter when you call the function associated with the delete button (to identify the right item).</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Event Handling</a:t>
            </a:r>
            <a:endParaRPr/>
          </a:p>
        </p:txBody>
      </p:sp>
      <p:sp>
        <p:nvSpPr>
          <p:cNvPr id="250" name="Google Shape;250;p40"/>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When an event occurs, all information about that event are stored in a type of object called event (e.g., the time that the event occurs, and the key that is pressed).</a:t>
            </a:r>
            <a:endParaRPr/>
          </a:p>
          <a:p>
            <a:pPr indent="0" lvl="0" marL="0" marR="0" rtl="0" algn="l">
              <a:lnSpc>
                <a:spcPct val="115000"/>
              </a:lnSpc>
              <a:spcBef>
                <a:spcPts val="1600"/>
              </a:spcBef>
              <a:spcAft>
                <a:spcPts val="0"/>
              </a:spcAft>
              <a:buSzPts val="1400"/>
              <a:buNone/>
            </a:pPr>
            <a:r>
              <a:rPr lang="en"/>
              <a:t>JavaScript can access this information (i.e., the event object) and react to it accordingly. </a:t>
            </a:r>
            <a:endParaRPr/>
          </a:p>
          <a:p>
            <a:pPr indent="0" lvl="0" marL="0" marR="0" rtl="0" algn="l">
              <a:lnSpc>
                <a:spcPct val="115000"/>
              </a:lnSpc>
              <a:spcBef>
                <a:spcPts val="1600"/>
              </a:spcBef>
              <a:spcAft>
                <a:spcPts val="0"/>
              </a:spcAft>
              <a:buSzPts val="1400"/>
              <a:buNone/>
            </a:pPr>
            <a:r>
              <a:t/>
            </a:r>
            <a:endParaRPr/>
          </a:p>
          <a:p>
            <a:pPr indent="0" lvl="0" marL="0" marR="0" rtl="0" algn="l">
              <a:lnSpc>
                <a:spcPct val="115000"/>
              </a:lnSpc>
              <a:spcBef>
                <a:spcPts val="1600"/>
              </a:spcBef>
              <a:spcAft>
                <a:spcPts val="0"/>
              </a:spcAft>
              <a:buSzPts val="1400"/>
              <a:buNone/>
            </a:pPr>
            <a:r>
              <a:t/>
            </a:r>
            <a:endParaRPr/>
          </a:p>
        </p:txBody>
      </p:sp>
      <p:sp>
        <p:nvSpPr>
          <p:cNvPr id="251" name="Google Shape;251;p40"/>
          <p:cNvSpPr txBox="1"/>
          <p:nvPr>
            <p:ph idx="2" type="body"/>
          </p:nvPr>
        </p:nvSpPr>
        <p:spPr>
          <a:xfrm>
            <a:off x="4433455" y="1225225"/>
            <a:ext cx="4398845"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 </a:t>
            </a:r>
            <a:r>
              <a:rPr i="1" lang="en">
                <a:latin typeface="Arial"/>
                <a:ea typeface="Arial"/>
                <a:cs typeface="Arial"/>
                <a:sym typeface="Arial"/>
              </a:rPr>
              <a:t>wk4e</a:t>
            </a:r>
            <a:r>
              <a:rPr i="1" lang="en">
                <a:latin typeface="Arial"/>
                <a:ea typeface="Arial"/>
                <a:cs typeface="Arial"/>
                <a:sym typeface="Arial"/>
              </a:rPr>
              <a:t>xample10.html </a:t>
            </a:r>
            <a:r>
              <a:rPr lang="en">
                <a:latin typeface="Arial"/>
                <a:ea typeface="Arial"/>
                <a:cs typeface="Arial"/>
                <a:sym typeface="Arial"/>
              </a:rPr>
              <a:t>&amp;</a:t>
            </a:r>
            <a:r>
              <a:rPr b="1" lang="en">
                <a:latin typeface="Arial"/>
                <a:ea typeface="Arial"/>
                <a:cs typeface="Arial"/>
                <a:sym typeface="Arial"/>
              </a:rPr>
              <a:t> </a:t>
            </a:r>
            <a:r>
              <a:rPr i="1" lang="en">
                <a:latin typeface="Arial"/>
                <a:ea typeface="Arial"/>
                <a:cs typeface="Arial"/>
                <a:sym typeface="Arial"/>
              </a:rPr>
              <a:t>wk4e</a:t>
            </a:r>
            <a:r>
              <a:rPr i="1" lang="en">
                <a:latin typeface="Arial"/>
                <a:ea typeface="Arial"/>
                <a:cs typeface="Arial"/>
                <a:sym typeface="Arial"/>
              </a:rPr>
              <a:t>xample11.html</a:t>
            </a:r>
            <a:r>
              <a:rPr b="1" lang="en"/>
              <a:t> </a:t>
            </a:r>
            <a:endParaRPr i="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&lt;button onclick="myFunc()"&gt;Click!&lt;/button&gt;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function myFunc() {</a:t>
            </a:r>
            <a:br>
              <a:rPr lang="en" sz="1000">
                <a:latin typeface="Courier New"/>
                <a:ea typeface="Courier New"/>
                <a:cs typeface="Courier New"/>
                <a:sym typeface="Courier New"/>
              </a:rPr>
            </a:br>
            <a:r>
              <a:rPr lang="en" sz="1000">
                <a:latin typeface="Courier New"/>
                <a:ea typeface="Courier New"/>
                <a:cs typeface="Courier New"/>
                <a:sym typeface="Courier New"/>
              </a:rPr>
              <a:t>      console.log(event);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1600"/>
              </a:spcBef>
              <a:spcAft>
                <a:spcPts val="1600"/>
              </a:spcAft>
              <a:buSzPts val="1400"/>
              <a:buNone/>
            </a:pPr>
            <a:r>
              <a:rPr lang="en"/>
              <a:t>Example: </a:t>
            </a:r>
            <a:r>
              <a:rPr b="1" lang="en"/>
              <a:t>ExerciseSolutions → </a:t>
            </a:r>
            <a:r>
              <a:rPr i="1" lang="en"/>
              <a:t>ex4.html</a:t>
            </a:r>
            <a:endParaRPr/>
          </a:p>
        </p:txBody>
      </p:sp>
      <p:sp>
        <p:nvSpPr>
          <p:cNvPr id="252" name="Google Shape;252;p40"/>
          <p:cNvSpPr/>
          <p:nvPr/>
        </p:nvSpPr>
        <p:spPr>
          <a:xfrm>
            <a:off x="5055200" y="4173550"/>
            <a:ext cx="3719100" cy="566400"/>
          </a:xfrm>
          <a:prstGeom prst="wedgeRoundRectCallout">
            <a:avLst>
              <a:gd fmla="val 40252" name="adj1"/>
              <a:gd fmla="val 6330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can find out all the information of the event in the debugger.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Event Handling</a:t>
            </a:r>
            <a:endParaRPr/>
          </a:p>
        </p:txBody>
      </p:sp>
      <p:sp>
        <p:nvSpPr>
          <p:cNvPr id="258" name="Google Shape;258;p41"/>
          <p:cNvSpPr txBox="1"/>
          <p:nvPr>
            <p:ph idx="1" type="body"/>
          </p:nvPr>
        </p:nvSpPr>
        <p:spPr>
          <a:xfrm>
            <a:off x="311700" y="1225225"/>
            <a:ext cx="24744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More mouse events</a:t>
            </a:r>
            <a:endParaRPr b="1"/>
          </a:p>
          <a:p>
            <a:pPr indent="-317500" lvl="0" marL="457200" rtl="0" algn="l">
              <a:lnSpc>
                <a:spcPct val="115000"/>
              </a:lnSpc>
              <a:spcBef>
                <a:spcPts val="1600"/>
              </a:spcBef>
              <a:spcAft>
                <a:spcPts val="0"/>
              </a:spcAft>
              <a:buSzPts val="1400"/>
              <a:buChar char="●"/>
            </a:pPr>
            <a:r>
              <a:rPr lang="en"/>
              <a:t>onmouseover</a:t>
            </a:r>
            <a:endParaRPr/>
          </a:p>
          <a:p>
            <a:pPr indent="-317500" lvl="0" marL="457200" rtl="0" algn="l">
              <a:lnSpc>
                <a:spcPct val="115000"/>
              </a:lnSpc>
              <a:spcBef>
                <a:spcPts val="0"/>
              </a:spcBef>
              <a:spcAft>
                <a:spcPts val="0"/>
              </a:spcAft>
              <a:buSzPts val="1400"/>
              <a:buChar char="●"/>
            </a:pPr>
            <a:r>
              <a:rPr lang="en"/>
              <a:t>onmouseout</a:t>
            </a:r>
            <a:endParaRPr/>
          </a:p>
          <a:p>
            <a:pPr indent="-317500" lvl="0" marL="457200" rtl="0" algn="l">
              <a:lnSpc>
                <a:spcPct val="115000"/>
              </a:lnSpc>
              <a:spcBef>
                <a:spcPts val="0"/>
              </a:spcBef>
              <a:spcAft>
                <a:spcPts val="0"/>
              </a:spcAft>
              <a:buSzPts val="1400"/>
              <a:buChar char="●"/>
            </a:pPr>
            <a:r>
              <a:rPr lang="en"/>
              <a:t>onfocus</a:t>
            </a:r>
            <a:endParaRPr/>
          </a:p>
          <a:p>
            <a:pPr indent="0" lvl="0" marL="0" rtl="0" algn="l">
              <a:lnSpc>
                <a:spcPct val="115000"/>
              </a:lnSpc>
              <a:spcBef>
                <a:spcPts val="1600"/>
              </a:spcBef>
              <a:spcAft>
                <a:spcPts val="0"/>
              </a:spcAft>
              <a:buSzPts val="1400"/>
              <a:buNone/>
            </a:pPr>
            <a:r>
              <a:rPr lang="en" u="sng">
                <a:solidFill>
                  <a:schemeClr val="hlink"/>
                </a:solidFill>
                <a:hlinkClick r:id="rId3"/>
              </a:rPr>
              <a:t>The MouseEvent</a:t>
            </a:r>
            <a:endParaRPr/>
          </a:p>
          <a:p>
            <a:pPr indent="0" lvl="0" marL="0" rtl="0" algn="l">
              <a:lnSpc>
                <a:spcPct val="115000"/>
              </a:lnSpc>
              <a:spcBef>
                <a:spcPts val="1600"/>
              </a:spcBef>
              <a:spcAft>
                <a:spcPts val="1600"/>
              </a:spcAft>
              <a:buSzPts val="1400"/>
              <a:buNone/>
            </a:pPr>
            <a:r>
              <a:t/>
            </a:r>
            <a:endParaRPr/>
          </a:p>
        </p:txBody>
      </p:sp>
      <p:sp>
        <p:nvSpPr>
          <p:cNvPr id="259" name="Google Shape;259;p41"/>
          <p:cNvSpPr txBox="1"/>
          <p:nvPr>
            <p:ph idx="2" type="body"/>
          </p:nvPr>
        </p:nvSpPr>
        <p:spPr>
          <a:xfrm>
            <a:off x="2985075" y="1225225"/>
            <a:ext cx="58473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 </a:t>
            </a:r>
            <a:r>
              <a:rPr i="1" lang="en"/>
              <a:t>wk4e</a:t>
            </a:r>
            <a:r>
              <a:rPr i="1" lang="en"/>
              <a:t>xample12.html</a:t>
            </a:r>
            <a:endParaRPr i="1"/>
          </a:p>
          <a:p>
            <a:pPr indent="0" lvl="0" marL="0" marR="0" rtl="0" algn="l">
              <a:lnSpc>
                <a:spcPct val="115000"/>
              </a:lnSpc>
              <a:spcBef>
                <a:spcPts val="0"/>
              </a:spcBef>
              <a:spcAft>
                <a:spcPts val="0"/>
              </a:spcAft>
              <a:buSzPts val="1400"/>
              <a:buNone/>
            </a:pPr>
            <a:r>
              <a:t/>
            </a:r>
            <a:endParaRPr b="1"/>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&lt;div onmouseover="mOver(this)" onmouseout="mOut(this)" &gt;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Mouse Over Me</a:t>
            </a:r>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&lt;/div&gt;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function mOver(obj)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obj.innerHTML = "Thank You"</a:t>
            </a:r>
            <a:br>
              <a:rPr lang="en" sz="1000">
                <a:latin typeface="Courier New"/>
                <a:ea typeface="Courier New"/>
                <a:cs typeface="Courier New"/>
                <a:sym typeface="Courier New"/>
              </a:rPr>
            </a:br>
            <a:r>
              <a:rPr lang="en" sz="1000">
                <a:latin typeface="Courier New"/>
                <a:ea typeface="Courier New"/>
                <a:cs typeface="Courier New"/>
                <a:sym typeface="Courier New"/>
              </a:rPr>
              <a:t>   }</a:t>
            </a:r>
            <a:br>
              <a:rPr lang="en" sz="1000">
                <a:latin typeface="Courier New"/>
                <a:ea typeface="Courier New"/>
                <a:cs typeface="Courier New"/>
                <a:sym typeface="Courier New"/>
              </a:rPr>
            </a:br>
            <a:br>
              <a:rPr lang="en" sz="1000">
                <a:latin typeface="Courier New"/>
                <a:ea typeface="Courier New"/>
                <a:cs typeface="Courier New"/>
                <a:sym typeface="Courier New"/>
              </a:rPr>
            </a:br>
            <a:r>
              <a:rPr lang="en" sz="1000">
                <a:latin typeface="Courier New"/>
                <a:ea typeface="Courier New"/>
                <a:cs typeface="Courier New"/>
                <a:sym typeface="Courier New"/>
              </a:rPr>
              <a:t>   function mOut(obj) {</a:t>
            </a:r>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obj.innerHTML = "Mouse Over Me“</a:t>
            </a:r>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1600"/>
              </a:spcAft>
              <a:buSzPts val="1400"/>
              <a:buNone/>
            </a:pPr>
            <a:r>
              <a:t/>
            </a:r>
            <a:endParaRPr b="1"/>
          </a:p>
        </p:txBody>
      </p:sp>
      <p:sp>
        <p:nvSpPr>
          <p:cNvPr id="260" name="Google Shape;260;p41"/>
          <p:cNvSpPr/>
          <p:nvPr/>
        </p:nvSpPr>
        <p:spPr>
          <a:xfrm>
            <a:off x="5035100" y="4242450"/>
            <a:ext cx="3719100" cy="566400"/>
          </a:xfrm>
          <a:prstGeom prst="wedgeRoundRectCallout">
            <a:avLst>
              <a:gd fmla="val 40252" name="adj1"/>
              <a:gd fmla="val 6330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refers to the containing node, i.e., the div node.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5</a:t>
            </a:r>
            <a:endParaRPr/>
          </a:p>
        </p:txBody>
      </p:sp>
      <p:sp>
        <p:nvSpPr>
          <p:cNvPr id="266" name="Google Shape;266;p4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a:t>Add code in ex5.html such that</a:t>
            </a:r>
            <a:endParaRPr/>
          </a:p>
          <a:p>
            <a:pPr indent="-342900" lvl="0" marL="457200" marR="0" rtl="0" algn="l">
              <a:lnSpc>
                <a:spcPct val="115000"/>
              </a:lnSpc>
              <a:spcBef>
                <a:spcPts val="1600"/>
              </a:spcBef>
              <a:spcAft>
                <a:spcPts val="0"/>
              </a:spcAft>
              <a:buSzPts val="1800"/>
              <a:buChar char="●"/>
            </a:pPr>
            <a:r>
              <a:rPr lang="en" sz="1400"/>
              <a:t>the shape changes to square on mouse over event</a:t>
            </a:r>
            <a:endParaRPr sz="1400"/>
          </a:p>
          <a:p>
            <a:pPr indent="-342900" lvl="0" marL="457200" marR="0" rtl="0" algn="l">
              <a:lnSpc>
                <a:spcPct val="115000"/>
              </a:lnSpc>
              <a:spcBef>
                <a:spcPts val="0"/>
              </a:spcBef>
              <a:spcAft>
                <a:spcPts val="0"/>
              </a:spcAft>
              <a:buSzPts val="1800"/>
              <a:buChar char="●"/>
            </a:pPr>
            <a:r>
              <a:rPr lang="en" sz="1400"/>
              <a:t>And it changes back to circle on mouse out event.</a:t>
            </a:r>
            <a:endParaRPr sz="1400">
              <a:latin typeface="Arial"/>
              <a:ea typeface="Arial"/>
              <a:cs typeface="Arial"/>
              <a:sym typeface="Arial"/>
            </a:endParaRPr>
          </a:p>
          <a:p>
            <a:pPr indent="0" lvl="0" marL="0" rtl="0" algn="l">
              <a:lnSpc>
                <a:spcPct val="115000"/>
              </a:lnSpc>
              <a:spcBef>
                <a:spcPts val="1600"/>
              </a:spcBef>
              <a:spcAft>
                <a:spcPts val="1600"/>
              </a:spcAft>
              <a:buSzPts val="1800"/>
              <a:buNone/>
            </a:pPr>
            <a:r>
              <a:t/>
            </a:r>
            <a:endParaRPr/>
          </a:p>
        </p:txBody>
      </p:sp>
      <p:pic>
        <p:nvPicPr>
          <p:cNvPr id="267" name="Google Shape;267;p42"/>
          <p:cNvPicPr preferRelativeResize="0"/>
          <p:nvPr/>
        </p:nvPicPr>
        <p:blipFill rotWithShape="1">
          <a:blip r:embed="rId3">
            <a:alphaModFix/>
          </a:blip>
          <a:srcRect b="0" l="0" r="0" t="0"/>
          <a:stretch/>
        </p:blipFill>
        <p:spPr>
          <a:xfrm>
            <a:off x="2162361" y="2536163"/>
            <a:ext cx="1615014" cy="2007475"/>
          </a:xfrm>
          <a:prstGeom prst="rect">
            <a:avLst/>
          </a:prstGeom>
          <a:noFill/>
          <a:ln>
            <a:noFill/>
          </a:ln>
        </p:spPr>
      </p:pic>
      <p:pic>
        <p:nvPicPr>
          <p:cNvPr id="268" name="Google Shape;268;p42"/>
          <p:cNvPicPr preferRelativeResize="0"/>
          <p:nvPr/>
        </p:nvPicPr>
        <p:blipFill rotWithShape="1">
          <a:blip r:embed="rId4">
            <a:alphaModFix/>
          </a:blip>
          <a:srcRect b="0" l="0" r="0" t="0"/>
          <a:stretch/>
        </p:blipFill>
        <p:spPr>
          <a:xfrm>
            <a:off x="5572150" y="2571764"/>
            <a:ext cx="1447450" cy="193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Agenda</a:t>
            </a:r>
            <a:endParaRPr/>
          </a:p>
        </p:txBody>
      </p:sp>
      <p:sp>
        <p:nvSpPr>
          <p:cNvPr id="76" name="Google Shape;76;p16"/>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Introduction to DOM</a:t>
            </a:r>
            <a:endParaRPr/>
          </a:p>
          <a:p>
            <a:pPr indent="0" lvl="0" marL="0" marR="0" rtl="0" algn="l">
              <a:lnSpc>
                <a:spcPct val="115000"/>
              </a:lnSpc>
              <a:spcBef>
                <a:spcPts val="1600"/>
              </a:spcBef>
              <a:spcAft>
                <a:spcPts val="0"/>
              </a:spcAft>
              <a:buSzPts val="1400"/>
              <a:buNone/>
            </a:pPr>
            <a:r>
              <a:rPr lang="en"/>
              <a:t>Event Handling – onclick event</a:t>
            </a:r>
            <a:endParaRPr/>
          </a:p>
          <a:p>
            <a:pPr indent="0" lvl="0" marL="0" marR="0" rtl="0" algn="l">
              <a:lnSpc>
                <a:spcPct val="115000"/>
              </a:lnSpc>
              <a:spcBef>
                <a:spcPts val="1600"/>
              </a:spcBef>
              <a:spcAft>
                <a:spcPts val="0"/>
              </a:spcAft>
              <a:buSzPts val="1400"/>
              <a:buNone/>
            </a:pPr>
            <a:r>
              <a:rPr lang="en"/>
              <a:t>Accessing HTML Elements</a:t>
            </a:r>
            <a:endParaRPr/>
          </a:p>
          <a:p>
            <a:pPr indent="0" lvl="0" marL="0" marR="0" rtl="0" algn="l">
              <a:lnSpc>
                <a:spcPct val="115000"/>
              </a:lnSpc>
              <a:spcBef>
                <a:spcPts val="1600"/>
              </a:spcBef>
              <a:spcAft>
                <a:spcPts val="0"/>
              </a:spcAft>
              <a:buSzPts val="1400"/>
              <a:buNone/>
            </a:pPr>
            <a:r>
              <a:rPr lang="en"/>
              <a:t>Accessing HTML Attributes</a:t>
            </a:r>
            <a:endParaRPr/>
          </a:p>
          <a:p>
            <a:pPr indent="0" lvl="0" marL="0" marR="0" rtl="0" algn="l">
              <a:lnSpc>
                <a:spcPct val="115000"/>
              </a:lnSpc>
              <a:spcBef>
                <a:spcPts val="1600"/>
              </a:spcBef>
              <a:spcAft>
                <a:spcPts val="0"/>
              </a:spcAft>
              <a:buSzPts val="1400"/>
              <a:buNone/>
            </a:pPr>
            <a:r>
              <a:rPr lang="en"/>
              <a:t>Modifying HTML</a:t>
            </a:r>
            <a:endParaRPr/>
          </a:p>
          <a:p>
            <a:pPr indent="0" lvl="0" marL="0" marR="0" rtl="0" algn="l">
              <a:lnSpc>
                <a:spcPct val="115000"/>
              </a:lnSpc>
              <a:spcBef>
                <a:spcPts val="1600"/>
              </a:spcBef>
              <a:spcAft>
                <a:spcPts val="0"/>
              </a:spcAft>
              <a:buSzPts val="1400"/>
              <a:buNone/>
            </a:pPr>
            <a:r>
              <a:rPr lang="en"/>
              <a:t>Adding and Removing HTML Elements</a:t>
            </a:r>
            <a:endParaRPr/>
          </a:p>
          <a:p>
            <a:pPr indent="0" lvl="0" marL="0" marR="0" rtl="0" algn="l">
              <a:lnSpc>
                <a:spcPct val="115000"/>
              </a:lnSpc>
              <a:spcBef>
                <a:spcPts val="1600"/>
              </a:spcBef>
              <a:spcAft>
                <a:spcPts val="0"/>
              </a:spcAft>
              <a:buSzPts val="1400"/>
              <a:buNone/>
            </a:pPr>
            <a:r>
              <a:rPr lang="en"/>
              <a:t>More event handling</a:t>
            </a:r>
            <a:endParaRPr/>
          </a:p>
          <a:p>
            <a:pPr indent="0" lvl="0" marL="0" marR="0" rtl="0" algn="l">
              <a:lnSpc>
                <a:spcPct val="115000"/>
              </a:lnSpc>
              <a:spcBef>
                <a:spcPts val="1600"/>
              </a:spcBef>
              <a:spcAft>
                <a:spcPts val="0"/>
              </a:spcAft>
              <a:buSzPts val="1400"/>
              <a:buNone/>
            </a:pPr>
            <a:r>
              <a:t/>
            </a:r>
            <a:endParaRPr/>
          </a:p>
          <a:p>
            <a:pPr indent="0" lvl="0" marL="0" marR="0" rtl="0" algn="l">
              <a:lnSpc>
                <a:spcPct val="115000"/>
              </a:lnSpc>
              <a:spcBef>
                <a:spcPts val="1600"/>
              </a:spcBef>
              <a:spcAft>
                <a:spcPts val="0"/>
              </a:spcAft>
              <a:buSzPts val="1400"/>
              <a:buNone/>
            </a:pPr>
            <a:r>
              <a:t/>
            </a:r>
            <a:endParaRPr/>
          </a:p>
          <a:p>
            <a:pPr indent="0" lvl="0" marL="0" rtl="0" algn="l">
              <a:lnSpc>
                <a:spcPct val="115000"/>
              </a:lnSpc>
              <a:spcBef>
                <a:spcPts val="1600"/>
              </a:spcBef>
              <a:spcAft>
                <a:spcPts val="1600"/>
              </a:spcAft>
              <a:buSzPts val="1400"/>
              <a:buNone/>
            </a:pPr>
            <a:r>
              <a:t/>
            </a:r>
            <a:endParaRPr/>
          </a:p>
        </p:txBody>
      </p:sp>
      <p:sp>
        <p:nvSpPr>
          <p:cNvPr id="77" name="Google Shape;77;p16"/>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i="1" lang="en"/>
              <a:t>Dynamic Web app</a:t>
            </a:r>
            <a:endParaRPr i="1"/>
          </a:p>
          <a:p>
            <a:pPr indent="0" lvl="0" marL="0" rtl="0" algn="l">
              <a:lnSpc>
                <a:spcPct val="115000"/>
              </a:lnSpc>
              <a:spcBef>
                <a:spcPts val="1600"/>
              </a:spcBef>
              <a:spcAft>
                <a:spcPts val="0"/>
              </a:spcAft>
              <a:buSzPts val="1400"/>
              <a:buNone/>
            </a:pPr>
            <a:r>
              <a:rPr i="1" lang="en"/>
              <a:t>=== </a:t>
            </a:r>
            <a:endParaRPr i="1"/>
          </a:p>
          <a:p>
            <a:pPr indent="0" lvl="0" marL="0" rtl="0" algn="l">
              <a:lnSpc>
                <a:spcPct val="115000"/>
              </a:lnSpc>
              <a:spcBef>
                <a:spcPts val="1600"/>
              </a:spcBef>
              <a:spcAft>
                <a:spcPts val="1600"/>
              </a:spcAft>
              <a:buSzPts val="1400"/>
              <a:buNone/>
            </a:pPr>
            <a:r>
              <a:rPr i="1" lang="en"/>
              <a:t>Whenever some event occurs, change the HTML document. </a:t>
            </a:r>
            <a:endParaRPr i="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Add Event Listener</a:t>
            </a:r>
            <a:endParaRPr/>
          </a:p>
        </p:txBody>
      </p:sp>
      <p:sp>
        <p:nvSpPr>
          <p:cNvPr id="274" name="Google Shape;274;p43"/>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Instead of adding event listeners in HTML codes (e.g., &lt;button onclick="myFunc()"&gt;), JavaScript provides a way to listen to events all from JavaScript code.</a:t>
            </a:r>
            <a:endParaRPr/>
          </a:p>
          <a:p>
            <a:pPr indent="0" lvl="0" marL="0" marR="0" rtl="0" algn="l">
              <a:lnSpc>
                <a:spcPct val="115000"/>
              </a:lnSpc>
              <a:spcBef>
                <a:spcPts val="1600"/>
              </a:spcBef>
              <a:spcAft>
                <a:spcPts val="0"/>
              </a:spcAft>
              <a:buSzPts val="1400"/>
              <a:buNone/>
            </a:pPr>
            <a:r>
              <a:rPr lang="en"/>
              <a:t>Use </a:t>
            </a:r>
            <a:r>
              <a:rPr lang="en" u="sng">
                <a:solidFill>
                  <a:schemeClr val="accent5"/>
                </a:solidFill>
                <a:hlinkClick r:id="rId3">
                  <a:extLst>
                    <a:ext uri="{A12FA001-AC4F-418D-AE19-62706E023703}">
                      <ahyp:hlinkClr val="tx"/>
                    </a:ext>
                  </a:extLst>
                </a:hlinkClick>
              </a:rPr>
              <a:t>addEventListener()</a:t>
            </a:r>
            <a:r>
              <a:rPr lang="en"/>
              <a:t> method to attach an event handler to the element that you are interested in.</a:t>
            </a:r>
            <a:endParaRPr/>
          </a:p>
          <a:p>
            <a:pPr indent="0" lvl="0" marL="0" marR="0" rtl="0" algn="l">
              <a:lnSpc>
                <a:spcPct val="115000"/>
              </a:lnSpc>
              <a:spcBef>
                <a:spcPts val="1600"/>
              </a:spcBef>
              <a:spcAft>
                <a:spcPts val="1600"/>
              </a:spcAft>
              <a:buSzPts val="1400"/>
              <a:buNone/>
            </a:pPr>
            <a:r>
              <a:t/>
            </a:r>
            <a:endParaRPr b="1"/>
          </a:p>
        </p:txBody>
      </p:sp>
      <p:sp>
        <p:nvSpPr>
          <p:cNvPr id="275" name="Google Shape;275;p43"/>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a:t>
            </a:r>
            <a:endParaRPr b="1"/>
          </a:p>
          <a:p>
            <a:pPr indent="0" lvl="0" marL="0" marR="0" rtl="0" algn="l">
              <a:lnSpc>
                <a:spcPct val="115000"/>
              </a:lnSpc>
              <a:spcBef>
                <a:spcPts val="1600"/>
              </a:spcBef>
              <a:spcAft>
                <a:spcPts val="1600"/>
              </a:spcAft>
              <a:buSzPts val="1400"/>
              <a:buNone/>
            </a:pPr>
            <a:r>
              <a:rPr i="1" lang="en"/>
              <a:t>wk4e</a:t>
            </a:r>
            <a:r>
              <a:rPr i="1" lang="en"/>
              <a:t>xample13.html</a:t>
            </a:r>
            <a:endParaRPr i="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Add Event Listener</a:t>
            </a:r>
            <a:endParaRPr/>
          </a:p>
        </p:txBody>
      </p:sp>
      <p:sp>
        <p:nvSpPr>
          <p:cNvPr id="281" name="Google Shape;281;p4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Instead of adding event listeners in HTML codes (e.g., &lt;button onclick="myFunc()"&gt;), JavaScript provides a way to listen to events all from JavaScript code.</a:t>
            </a:r>
            <a:endParaRPr/>
          </a:p>
          <a:p>
            <a:pPr indent="0" lvl="0" marL="0" marR="0" rtl="0" algn="l">
              <a:lnSpc>
                <a:spcPct val="115000"/>
              </a:lnSpc>
              <a:spcBef>
                <a:spcPts val="1600"/>
              </a:spcBef>
              <a:spcAft>
                <a:spcPts val="0"/>
              </a:spcAft>
              <a:buSzPts val="1400"/>
              <a:buNone/>
            </a:pPr>
            <a:r>
              <a:rPr lang="en"/>
              <a:t>Use </a:t>
            </a:r>
            <a:r>
              <a:rPr lang="en" u="sng">
                <a:solidFill>
                  <a:schemeClr val="hlink"/>
                </a:solidFill>
                <a:hlinkClick r:id="rId3"/>
              </a:rPr>
              <a:t>addEventListener()</a:t>
            </a:r>
            <a:r>
              <a:rPr lang="en"/>
              <a:t> method to attach an event handler to the element that you are interested in</a:t>
            </a:r>
            <a:endParaRPr/>
          </a:p>
          <a:p>
            <a:pPr indent="0" lvl="0" marL="0" marR="0" rtl="0" algn="l">
              <a:lnSpc>
                <a:spcPct val="115000"/>
              </a:lnSpc>
              <a:spcBef>
                <a:spcPts val="1600"/>
              </a:spcBef>
              <a:spcAft>
                <a:spcPts val="1600"/>
              </a:spcAft>
              <a:buSzPts val="1400"/>
              <a:buNone/>
            </a:pPr>
            <a:r>
              <a:rPr lang="en"/>
              <a:t>You can add many event handlers to one element. You can add many event handlers of the same type to one element, i.e., two "click" event handlers.</a:t>
            </a:r>
            <a:endParaRPr b="1"/>
          </a:p>
        </p:txBody>
      </p:sp>
      <p:sp>
        <p:nvSpPr>
          <p:cNvPr id="282" name="Google Shape;282;p4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a:t>
            </a:r>
            <a:endParaRPr b="1"/>
          </a:p>
          <a:p>
            <a:pPr indent="0" lvl="0" marL="0" marR="0" rtl="0" algn="l">
              <a:lnSpc>
                <a:spcPct val="115000"/>
              </a:lnSpc>
              <a:spcBef>
                <a:spcPts val="1600"/>
              </a:spcBef>
              <a:spcAft>
                <a:spcPts val="1600"/>
              </a:spcAft>
              <a:buSzPts val="1400"/>
              <a:buNone/>
            </a:pPr>
            <a:r>
              <a:rPr lang="en"/>
              <a:t>wk4e</a:t>
            </a:r>
            <a:r>
              <a:rPr lang="en"/>
              <a:t>xample14.html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Exercise 6</a:t>
            </a:r>
            <a:endParaRPr/>
          </a:p>
        </p:txBody>
      </p:sp>
      <p:sp>
        <p:nvSpPr>
          <p:cNvPr id="288" name="Google Shape;288;p4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a:t>Add code in ex6.html such that when an item is selected from the drop down list, the item is added into the shopping cart list as shown below. (Use addEvenetListener on the “change” event).</a:t>
            </a:r>
            <a:endParaRPr sz="1700">
              <a:latin typeface="Arial"/>
              <a:ea typeface="Arial"/>
              <a:cs typeface="Arial"/>
              <a:sym typeface="Arial"/>
            </a:endParaRPr>
          </a:p>
          <a:p>
            <a:pPr indent="0" lvl="0" marL="0" marR="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pic>
        <p:nvPicPr>
          <p:cNvPr id="289" name="Google Shape;289;p45"/>
          <p:cNvPicPr preferRelativeResize="0"/>
          <p:nvPr/>
        </p:nvPicPr>
        <p:blipFill rotWithShape="1">
          <a:blip r:embed="rId3">
            <a:alphaModFix/>
          </a:blip>
          <a:srcRect b="0" l="0" r="0" t="0"/>
          <a:stretch/>
        </p:blipFill>
        <p:spPr>
          <a:xfrm>
            <a:off x="1473873" y="2418323"/>
            <a:ext cx="2354500" cy="2589100"/>
          </a:xfrm>
          <a:prstGeom prst="rect">
            <a:avLst/>
          </a:prstGeom>
          <a:noFill/>
          <a:ln>
            <a:noFill/>
          </a:ln>
        </p:spPr>
      </p:pic>
      <p:pic>
        <p:nvPicPr>
          <p:cNvPr id="290" name="Google Shape;290;p45"/>
          <p:cNvPicPr preferRelativeResize="0"/>
          <p:nvPr/>
        </p:nvPicPr>
        <p:blipFill rotWithShape="1">
          <a:blip r:embed="rId4">
            <a:alphaModFix/>
          </a:blip>
          <a:srcRect b="0" l="0" r="0" t="0"/>
          <a:stretch/>
        </p:blipFill>
        <p:spPr>
          <a:xfrm>
            <a:off x="5435700" y="2418332"/>
            <a:ext cx="2248575" cy="20268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DOM: More Methods and Events</a:t>
            </a:r>
            <a:endParaRPr/>
          </a:p>
        </p:txBody>
      </p:sp>
      <p:sp>
        <p:nvSpPr>
          <p:cNvPr id="296" name="Google Shape;296;p46"/>
          <p:cNvSpPr txBox="1"/>
          <p:nvPr>
            <p:ph idx="1" type="body"/>
          </p:nvPr>
        </p:nvSpPr>
        <p:spPr>
          <a:xfrm>
            <a:off x="311700" y="1225225"/>
            <a:ext cx="51318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DOM Navigation:</a:t>
            </a:r>
            <a:r>
              <a:rPr b="1" lang="en">
                <a:solidFill>
                  <a:schemeClr val="hlink"/>
                </a:solidFill>
                <a:uFill>
                  <a:noFill/>
                </a:uFill>
                <a:hlinkClick r:id="rId3"/>
              </a:rPr>
              <a:t> </a:t>
            </a:r>
            <a:endParaRPr b="1"/>
          </a:p>
          <a:p>
            <a:pPr indent="0" lvl="0" marL="0" marR="0" rtl="0" algn="l">
              <a:lnSpc>
                <a:spcPct val="115000"/>
              </a:lnSpc>
              <a:spcBef>
                <a:spcPts val="1600"/>
              </a:spcBef>
              <a:spcAft>
                <a:spcPts val="0"/>
              </a:spcAft>
              <a:buSzPts val="1400"/>
              <a:buNone/>
            </a:pPr>
            <a:r>
              <a:rPr lang="en">
                <a:solidFill>
                  <a:schemeClr val="hlink"/>
                </a:solidFill>
                <a:uFill>
                  <a:noFill/>
                </a:uFill>
                <a:hlinkClick r:id="rId4"/>
              </a:rPr>
              <a:t>https://www.w3schools.com/js/js_htmldom_navigation.asp</a:t>
            </a:r>
            <a:endParaRPr/>
          </a:p>
          <a:p>
            <a:pPr indent="0" lvl="0" marL="0" marR="0" rtl="0" algn="l">
              <a:lnSpc>
                <a:spcPct val="115000"/>
              </a:lnSpc>
              <a:spcBef>
                <a:spcPts val="1600"/>
              </a:spcBef>
              <a:spcAft>
                <a:spcPts val="0"/>
              </a:spcAft>
              <a:buSzPts val="1400"/>
              <a:buNone/>
            </a:pPr>
            <a:r>
              <a:rPr b="1" lang="en"/>
              <a:t>Events:</a:t>
            </a:r>
            <a:endParaRPr b="1"/>
          </a:p>
          <a:p>
            <a:pPr indent="0" lvl="0" marL="0" marR="0" rtl="0" algn="l">
              <a:lnSpc>
                <a:spcPct val="115000"/>
              </a:lnSpc>
              <a:spcBef>
                <a:spcPts val="1600"/>
              </a:spcBef>
              <a:spcAft>
                <a:spcPts val="0"/>
              </a:spcAft>
              <a:buSzPts val="1400"/>
              <a:buNone/>
            </a:pPr>
            <a:r>
              <a:rPr lang="en">
                <a:solidFill>
                  <a:schemeClr val="hlink"/>
                </a:solidFill>
                <a:uFill>
                  <a:noFill/>
                </a:uFill>
                <a:hlinkClick r:id="rId5"/>
              </a:rPr>
              <a:t>https://developer.mozilla.org/en-US/docs/Web/Events</a:t>
            </a:r>
            <a:endParaRPr/>
          </a:p>
          <a:p>
            <a:pPr indent="0" lvl="0" marL="0" marR="0" rtl="0" algn="l">
              <a:lnSpc>
                <a:spcPct val="115000"/>
              </a:lnSpc>
              <a:spcBef>
                <a:spcPts val="1600"/>
              </a:spcBef>
              <a:spcAft>
                <a:spcPts val="1600"/>
              </a:spcAft>
              <a:buSzPts val="1400"/>
              <a:buNone/>
            </a:pPr>
            <a:r>
              <a:t/>
            </a:r>
            <a:endParaRPr/>
          </a:p>
        </p:txBody>
      </p:sp>
      <p:sp>
        <p:nvSpPr>
          <p:cNvPr id="297" name="Google Shape;297;p46"/>
          <p:cNvSpPr txBox="1"/>
          <p:nvPr>
            <p:ph idx="2" type="body"/>
          </p:nvPr>
        </p:nvSpPr>
        <p:spPr>
          <a:xfrm>
            <a:off x="5640725" y="1225225"/>
            <a:ext cx="33372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Examples</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 given focus to an element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document.getElementById("demo").focus();</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 remove focus from an element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document.getElementById("demo").blur();</a:t>
            </a:r>
            <a:endParaRPr sz="1000">
              <a:latin typeface="Courier New"/>
              <a:ea typeface="Courier New"/>
              <a:cs typeface="Courier New"/>
              <a:sym typeface="Courier New"/>
            </a:endParaRPr>
          </a:p>
          <a:p>
            <a:pPr indent="0" lvl="0" marL="0" rtl="0" algn="l">
              <a:lnSpc>
                <a:spcPct val="115000"/>
              </a:lnSpc>
              <a:spcBef>
                <a:spcPts val="0"/>
              </a:spcBef>
              <a:spcAft>
                <a:spcPts val="1600"/>
              </a:spcAft>
              <a:buSzPts val="1400"/>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Take Away Message</a:t>
            </a:r>
            <a:endParaRPr/>
          </a:p>
        </p:txBody>
      </p:sp>
      <p:sp>
        <p:nvSpPr>
          <p:cNvPr id="303" name="Google Shape;303;p4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To have a dynamic page, monitor events and change the DOM tree using Javascript.</a:t>
            </a:r>
            <a:endParaRPr/>
          </a:p>
        </p:txBody>
      </p:sp>
      <p:sp>
        <p:nvSpPr>
          <p:cNvPr id="304" name="Google Shape;304;p47"/>
          <p:cNvSpPr/>
          <p:nvPr/>
        </p:nvSpPr>
        <p:spPr>
          <a:xfrm>
            <a:off x="763950" y="4270725"/>
            <a:ext cx="3032400" cy="566400"/>
          </a:xfrm>
          <a:prstGeom prst="wedgeRoundRectCallout">
            <a:avLst>
              <a:gd fmla="val -58308" name="adj1"/>
              <a:gd fmla="val 5206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Please be reminded to attempt Quiz 2 by this week.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7d2782dc9f_0_3"/>
          <p:cNvSpPr/>
          <p:nvPr/>
        </p:nvSpPr>
        <p:spPr>
          <a:xfrm>
            <a:off x="770206" y="873100"/>
            <a:ext cx="7603500" cy="270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ED4D00"/>
                </a:solidFill>
                <a:latin typeface="Arial"/>
                <a:ea typeface="Arial"/>
                <a:cs typeface="Arial"/>
                <a:sym typeface="Arial"/>
              </a:rPr>
              <a:t>Questions? Need Help?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BF9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11175E"/>
                </a:solidFill>
                <a:latin typeface="Arial"/>
                <a:ea typeface="Arial"/>
                <a:cs typeface="Arial"/>
                <a:sym typeface="Arial"/>
              </a:rPr>
              <a:t>Join us in Slack</a:t>
            </a:r>
            <a:endParaRPr b="1" i="0" sz="3400" u="none" cap="none" strike="noStrike">
              <a:solidFill>
                <a:srgbClr val="11175E"/>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11175E"/>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FF00DF"/>
                </a:solidFill>
                <a:latin typeface="Arial"/>
                <a:ea typeface="Arial"/>
                <a:cs typeface="Arial"/>
                <a:sym typeface="Arial"/>
              </a:rPr>
              <a:t>https://</a:t>
            </a:r>
            <a:r>
              <a:rPr b="1" i="0" lang="en" sz="3400" u="none" cap="none" strike="noStrike">
                <a:solidFill>
                  <a:srgbClr val="0000FF"/>
                </a:solidFill>
                <a:latin typeface="Arial"/>
                <a:ea typeface="Arial"/>
                <a:cs typeface="Arial"/>
                <a:sym typeface="Arial"/>
              </a:rPr>
              <a:t>is216-oppa</a:t>
            </a:r>
            <a:r>
              <a:rPr b="1" i="0" lang="en" sz="3400" u="none" cap="none" strike="noStrike">
                <a:solidFill>
                  <a:srgbClr val="FF00DF"/>
                </a:solidFill>
                <a:latin typeface="Arial"/>
                <a:ea typeface="Arial"/>
                <a:cs typeface="Arial"/>
                <a:sym typeface="Arial"/>
              </a:rPr>
              <a:t>.slack.com</a:t>
            </a:r>
            <a:endParaRPr b="1" i="0" sz="3400" u="none" cap="none" strike="noStrike">
              <a:solidFill>
                <a:srgbClr val="FF00DF"/>
              </a:solidFill>
              <a:latin typeface="Arial"/>
              <a:ea typeface="Arial"/>
              <a:cs typeface="Arial"/>
              <a:sym typeface="Arial"/>
            </a:endParaRPr>
          </a:p>
        </p:txBody>
      </p:sp>
      <p:sp>
        <p:nvSpPr>
          <p:cNvPr id="310" name="Google Shape;310;g27d2782dc9f_0_3"/>
          <p:cNvSpPr/>
          <p:nvPr/>
        </p:nvSpPr>
        <p:spPr>
          <a:xfrm>
            <a:off x="942610" y="3885215"/>
            <a:ext cx="7258800" cy="615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400"/>
              <a:buFont typeface="Arial"/>
              <a:buNone/>
            </a:pPr>
            <a:r>
              <a:rPr b="1" i="1" lang="en" sz="3400" u="none" cap="none" strike="noStrike">
                <a:solidFill>
                  <a:srgbClr val="1C2E6E"/>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What is DOM?</a:t>
            </a:r>
            <a:endParaRPr/>
          </a:p>
        </p:txBody>
      </p:sp>
      <p:sp>
        <p:nvSpPr>
          <p:cNvPr id="83" name="Google Shape;83;p17"/>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The browser represents an HTML document as Document Object Model (DOM).</a:t>
            </a:r>
            <a:endParaRPr/>
          </a:p>
          <a:p>
            <a:pPr indent="0" lvl="0" marL="0" marR="0" rtl="0" algn="l">
              <a:lnSpc>
                <a:spcPct val="115000"/>
              </a:lnSpc>
              <a:spcBef>
                <a:spcPts val="1600"/>
              </a:spcBef>
              <a:spcAft>
                <a:spcPts val="0"/>
              </a:spcAft>
              <a:buSzPts val="1400"/>
              <a:buNone/>
            </a:pPr>
            <a:r>
              <a:rPr lang="en"/>
              <a:t>In DOM, every HTML entities – elements, attributes, texts are represented as nodes (objects) in a hierarchical data structure.</a:t>
            </a:r>
            <a:endParaRPr/>
          </a:p>
          <a:p>
            <a:pPr indent="0" lvl="0" marL="0" marR="0" rtl="0" algn="l">
              <a:lnSpc>
                <a:spcPct val="115000"/>
              </a:lnSpc>
              <a:spcBef>
                <a:spcPts val="1600"/>
              </a:spcBef>
              <a:spcAft>
                <a:spcPts val="1600"/>
              </a:spcAft>
              <a:buSzPts val="1400"/>
              <a:buNone/>
            </a:pPr>
            <a:r>
              <a:rPr lang="en"/>
              <a:t>This data structure makes it easy for JavaScript to access and change the entities in an HTML document.</a:t>
            </a:r>
            <a:endParaRPr/>
          </a:p>
        </p:txBody>
      </p:sp>
      <p:pic>
        <p:nvPicPr>
          <p:cNvPr id="84" name="Google Shape;84;p17"/>
          <p:cNvPicPr preferRelativeResize="0"/>
          <p:nvPr/>
        </p:nvPicPr>
        <p:blipFill rotWithShape="1">
          <a:blip r:embed="rId3">
            <a:alphaModFix/>
          </a:blip>
          <a:srcRect b="0" l="0" r="0" t="0"/>
          <a:stretch/>
        </p:blipFill>
        <p:spPr>
          <a:xfrm>
            <a:off x="5022950" y="2593374"/>
            <a:ext cx="2936675" cy="2230350"/>
          </a:xfrm>
          <a:prstGeom prst="rect">
            <a:avLst/>
          </a:prstGeom>
          <a:noFill/>
          <a:ln>
            <a:noFill/>
          </a:ln>
        </p:spPr>
      </p:pic>
      <p:sp>
        <p:nvSpPr>
          <p:cNvPr id="85" name="Google Shape;85;p17"/>
          <p:cNvSpPr txBox="1"/>
          <p:nvPr/>
        </p:nvSpPr>
        <p:spPr>
          <a:xfrm>
            <a:off x="5022950" y="459400"/>
            <a:ext cx="39999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708090"/>
                </a:solidFill>
                <a:highlight>
                  <a:srgbClr val="F5F2F0"/>
                </a:highlight>
                <a:latin typeface="Courier New"/>
                <a:ea typeface="Courier New"/>
                <a:cs typeface="Courier New"/>
                <a:sym typeface="Courier New"/>
              </a:rPr>
              <a:t>&lt;!DOCTYPE HTML&gt;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html</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head</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333333"/>
                </a:solidFill>
                <a:highlight>
                  <a:srgbClr val="F5F2F0"/>
                </a:highlight>
                <a:latin typeface="Courier New"/>
                <a:ea typeface="Courier New"/>
                <a:cs typeface="Courier New"/>
                <a:sym typeface="Courier New"/>
              </a:rPr>
              <a:t>  </a:t>
            </a: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title</a:t>
            </a:r>
            <a:r>
              <a:rPr b="0" i="0" lang="en" sz="1200" u="none" cap="none" strike="noStrike">
                <a:solidFill>
                  <a:srgbClr val="999999"/>
                </a:solidFill>
                <a:highlight>
                  <a:srgbClr val="F5F2F0"/>
                </a:highlight>
                <a:latin typeface="Courier New"/>
                <a:ea typeface="Courier New"/>
                <a:cs typeface="Courier New"/>
                <a:sym typeface="Courier New"/>
              </a:rPr>
              <a:t>&gt;</a:t>
            </a:r>
            <a:r>
              <a:rPr b="0" i="0" lang="en" sz="1200" u="none" cap="none" strike="noStrike">
                <a:solidFill>
                  <a:srgbClr val="333333"/>
                </a:solidFill>
                <a:highlight>
                  <a:srgbClr val="F5F2F0"/>
                </a:highlight>
                <a:latin typeface="Courier New"/>
                <a:ea typeface="Courier New"/>
                <a:cs typeface="Courier New"/>
                <a:sym typeface="Courier New"/>
              </a:rPr>
              <a:t>About elk</a:t>
            </a: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title</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head</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body</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333333"/>
                </a:solidFill>
                <a:highlight>
                  <a:srgbClr val="F5F2F0"/>
                </a:highlight>
                <a:latin typeface="Courier New"/>
                <a:ea typeface="Courier New"/>
                <a:cs typeface="Courier New"/>
                <a:sym typeface="Courier New"/>
              </a:rPr>
              <a:t>  The truth about elk.</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body</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333333"/>
              </a:solidFill>
              <a:highlight>
                <a:srgbClr val="F5F2F0"/>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999999"/>
                </a:solidFill>
                <a:highlight>
                  <a:srgbClr val="F5F2F0"/>
                </a:highlight>
                <a:latin typeface="Courier New"/>
                <a:ea typeface="Courier New"/>
                <a:cs typeface="Courier New"/>
                <a:sym typeface="Courier New"/>
              </a:rPr>
              <a:t>&lt;/</a:t>
            </a:r>
            <a:r>
              <a:rPr b="0" i="0" lang="en" sz="1200" u="none" cap="none" strike="noStrike">
                <a:solidFill>
                  <a:srgbClr val="990055"/>
                </a:solidFill>
                <a:highlight>
                  <a:srgbClr val="F5F2F0"/>
                </a:highlight>
                <a:latin typeface="Courier New"/>
                <a:ea typeface="Courier New"/>
                <a:cs typeface="Courier New"/>
                <a:sym typeface="Courier New"/>
              </a:rPr>
              <a:t>html</a:t>
            </a:r>
            <a:r>
              <a:rPr b="0" i="0" lang="en" sz="1200" u="none" cap="none" strike="noStrike">
                <a:solidFill>
                  <a:srgbClr val="999999"/>
                </a:solidFill>
                <a:highlight>
                  <a:srgbClr val="F5F2F0"/>
                </a:highlight>
                <a:latin typeface="Courier New"/>
                <a:ea typeface="Courier New"/>
                <a:cs typeface="Courier New"/>
                <a:sym typeface="Courier New"/>
              </a:rPr>
              <a:t>&gt;</a:t>
            </a:r>
            <a:endParaRPr b="0" i="0" sz="1200" u="none" cap="none" strike="noStrike">
              <a:solidFill>
                <a:srgbClr val="999999"/>
              </a:solidFill>
              <a:highlight>
                <a:srgbClr val="F5F2F0"/>
              </a:highlight>
              <a:latin typeface="Courier New"/>
              <a:ea typeface="Courier New"/>
              <a:cs typeface="Courier New"/>
              <a:sym typeface="Courier New"/>
            </a:endParaRPr>
          </a:p>
        </p:txBody>
      </p:sp>
      <p:sp>
        <p:nvSpPr>
          <p:cNvPr id="86" name="Google Shape;86;p17"/>
          <p:cNvSpPr/>
          <p:nvPr/>
        </p:nvSpPr>
        <p:spPr>
          <a:xfrm>
            <a:off x="909575" y="4257325"/>
            <a:ext cx="3719100" cy="566400"/>
          </a:xfrm>
          <a:prstGeom prst="wedgeRoundRectCallout">
            <a:avLst>
              <a:gd fmla="val -62922" name="adj1"/>
              <a:gd fmla="val 4690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With DOM, we can access and modify the HTML document through Javascript.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What is DOM?</a:t>
            </a:r>
            <a:endParaRPr/>
          </a:p>
        </p:txBody>
      </p:sp>
      <p:sp>
        <p:nvSpPr>
          <p:cNvPr id="92" name="Google Shape;92;p18"/>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Reference</a:t>
            </a:r>
            <a:endParaRPr b="1"/>
          </a:p>
          <a:p>
            <a:pPr indent="0" lvl="0" marL="0" marR="0" rtl="0" algn="l">
              <a:lnSpc>
                <a:spcPct val="115000"/>
              </a:lnSpc>
              <a:spcBef>
                <a:spcPts val="0"/>
              </a:spcBef>
              <a:spcAft>
                <a:spcPts val="0"/>
              </a:spcAft>
              <a:buSzPts val="1400"/>
              <a:buNone/>
            </a:pPr>
            <a:r>
              <a:t/>
            </a:r>
            <a:endParaRPr b="1"/>
          </a:p>
          <a:p>
            <a:pPr indent="0" lvl="0" marL="0" marR="0" rtl="0" algn="l">
              <a:lnSpc>
                <a:spcPct val="115000"/>
              </a:lnSpc>
              <a:spcBef>
                <a:spcPts val="0"/>
              </a:spcBef>
              <a:spcAft>
                <a:spcPts val="0"/>
              </a:spcAft>
              <a:buSzPts val="1400"/>
              <a:buNone/>
            </a:pPr>
            <a:r>
              <a:rPr lang="en" u="sng">
                <a:solidFill>
                  <a:schemeClr val="hlink"/>
                </a:solidFill>
                <a:hlinkClick r:id="rId3"/>
              </a:rPr>
              <a:t>Document Object Model (DOM) - Web APIs | MDN</a:t>
            </a:r>
            <a:endParaRPr/>
          </a:p>
          <a:p>
            <a:pPr indent="0" lvl="0" marL="0" marR="0" rtl="0" algn="l">
              <a:lnSpc>
                <a:spcPct val="115000"/>
              </a:lnSpc>
              <a:spcBef>
                <a:spcPts val="0"/>
              </a:spcBef>
              <a:spcAft>
                <a:spcPts val="0"/>
              </a:spcAft>
              <a:buSzPts val="1400"/>
              <a:buNone/>
            </a:pPr>
            <a:r>
              <a:t/>
            </a:r>
            <a:endParaRPr/>
          </a:p>
        </p:txBody>
      </p:sp>
      <p:sp>
        <p:nvSpPr>
          <p:cNvPr id="93" name="Google Shape;93;p18"/>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Important Concepts</a:t>
            </a:r>
            <a:endParaRPr b="1"/>
          </a:p>
          <a:p>
            <a:pPr indent="0" lvl="0" marL="0" marR="0" rtl="0" algn="l">
              <a:lnSpc>
                <a:spcPct val="115000"/>
              </a:lnSpc>
              <a:spcBef>
                <a:spcPts val="0"/>
              </a:spcBef>
              <a:spcAft>
                <a:spcPts val="0"/>
              </a:spcAft>
              <a:buSzPts val="1400"/>
              <a:buNone/>
            </a:pPr>
            <a:r>
              <a:t/>
            </a:r>
            <a:endParaRPr b="1"/>
          </a:p>
          <a:p>
            <a:pPr indent="0" lvl="0" marL="0" marR="0" rtl="0" algn="l">
              <a:lnSpc>
                <a:spcPct val="115000"/>
              </a:lnSpc>
              <a:spcBef>
                <a:spcPts val="0"/>
              </a:spcBef>
              <a:spcAft>
                <a:spcPts val="0"/>
              </a:spcAft>
              <a:buSzPts val="1400"/>
              <a:buNone/>
            </a:pPr>
            <a:r>
              <a:rPr b="1" lang="en"/>
              <a:t>Document</a:t>
            </a:r>
            <a:r>
              <a:rPr lang="en"/>
              <a:t>: an interface represents any web page loaded in the browser.</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b="1" lang="en"/>
              <a:t>Node</a:t>
            </a:r>
            <a:r>
              <a:rPr lang="en"/>
              <a:t>: an abstract base class upon which many other DOM API objects are based.</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b="1" lang="en"/>
              <a:t>Element</a:t>
            </a:r>
            <a:r>
              <a:rPr lang="en"/>
              <a:t>: the most general base class from which all element objects (i.e. objects that represent elements).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b="1" lang="en"/>
              <a:t>Event</a:t>
            </a:r>
            <a:r>
              <a:rPr lang="en"/>
              <a:t>: an interface represents an event which takes place in the DOM.</a:t>
            </a:r>
            <a:endParaRPr/>
          </a:p>
          <a:p>
            <a:pPr indent="0" lvl="0" marL="0" marR="0" rtl="0" algn="l">
              <a:lnSpc>
                <a:spcPct val="115000"/>
              </a:lnSpc>
              <a:spcBef>
                <a:spcPts val="0"/>
              </a:spcBef>
              <a:spcAft>
                <a:spcPts val="0"/>
              </a:spcAft>
              <a:buSzPts val="1400"/>
              <a:buNone/>
            </a:pPr>
            <a:r>
              <a:rPr lang="en"/>
              <a:t> </a:t>
            </a:r>
            <a:endParaRPr/>
          </a:p>
        </p:txBody>
      </p:sp>
      <p:sp>
        <p:nvSpPr>
          <p:cNvPr id="94" name="Google Shape;94;p18"/>
          <p:cNvSpPr/>
          <p:nvPr/>
        </p:nvSpPr>
        <p:spPr>
          <a:xfrm>
            <a:off x="763950" y="4270725"/>
            <a:ext cx="2424000" cy="566400"/>
          </a:xfrm>
          <a:prstGeom prst="wedgeRoundRectCallout">
            <a:avLst>
              <a:gd fmla="val -58308" name="adj1"/>
              <a:gd fmla="val 5206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Node is more general than Element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Event Handling</a:t>
            </a:r>
            <a:endParaRPr/>
          </a:p>
        </p:txBody>
      </p:sp>
      <p:sp>
        <p:nvSpPr>
          <p:cNvPr id="100" name="Google Shape;100;p19"/>
          <p:cNvSpPr txBox="1"/>
          <p:nvPr>
            <p:ph idx="1" type="body"/>
          </p:nvPr>
        </p:nvSpPr>
        <p:spPr>
          <a:xfrm>
            <a:off x="311700" y="1225225"/>
            <a:ext cx="2964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JavaScript can be used to listen to events and react (by changing the tree nodes) based on what the user does.</a:t>
            </a:r>
            <a:endParaRPr/>
          </a:p>
          <a:p>
            <a:pPr indent="0" lvl="0" marL="0" marR="0" rtl="0" algn="l">
              <a:lnSpc>
                <a:spcPct val="115000"/>
              </a:lnSpc>
              <a:spcBef>
                <a:spcPts val="1600"/>
              </a:spcBef>
              <a:spcAft>
                <a:spcPts val="0"/>
              </a:spcAft>
              <a:buSzPts val="1400"/>
              <a:buNone/>
            </a:pPr>
            <a:r>
              <a:rPr lang="en"/>
              <a:t>Events such as</a:t>
            </a:r>
            <a:endParaRPr/>
          </a:p>
          <a:p>
            <a:pPr indent="-317500" lvl="0" marL="457200" marR="0" rtl="0" algn="l">
              <a:lnSpc>
                <a:spcPct val="115000"/>
              </a:lnSpc>
              <a:spcBef>
                <a:spcPts val="1600"/>
              </a:spcBef>
              <a:spcAft>
                <a:spcPts val="0"/>
              </a:spcAft>
              <a:buSzPts val="1400"/>
              <a:buChar char="●"/>
            </a:pPr>
            <a:r>
              <a:rPr lang="en"/>
              <a:t>Clicking a mouse</a:t>
            </a:r>
            <a:endParaRPr/>
          </a:p>
          <a:p>
            <a:pPr indent="-317500" lvl="0" marL="457200" marR="0" rtl="0" algn="l">
              <a:lnSpc>
                <a:spcPct val="115000"/>
              </a:lnSpc>
              <a:spcBef>
                <a:spcPts val="0"/>
              </a:spcBef>
              <a:spcAft>
                <a:spcPts val="0"/>
              </a:spcAft>
              <a:buSzPts val="1400"/>
              <a:buChar char="●"/>
            </a:pPr>
            <a:r>
              <a:rPr lang="en"/>
              <a:t>Hovering over an image</a:t>
            </a:r>
            <a:endParaRPr/>
          </a:p>
          <a:p>
            <a:pPr indent="-317500" lvl="0" marL="457200" marR="0" rtl="0" algn="l">
              <a:lnSpc>
                <a:spcPct val="115000"/>
              </a:lnSpc>
              <a:spcBef>
                <a:spcPts val="0"/>
              </a:spcBef>
              <a:spcAft>
                <a:spcPts val="0"/>
              </a:spcAft>
              <a:buSzPts val="1400"/>
              <a:buChar char="●"/>
            </a:pPr>
            <a:r>
              <a:rPr lang="en"/>
              <a:t>Typing something in a search bar</a:t>
            </a:r>
            <a:endParaRPr/>
          </a:p>
          <a:p>
            <a:pPr indent="0" lvl="0" marL="0" marR="0" rtl="0" algn="l">
              <a:lnSpc>
                <a:spcPct val="115000"/>
              </a:lnSpc>
              <a:spcBef>
                <a:spcPts val="1600"/>
              </a:spcBef>
              <a:spcAft>
                <a:spcPts val="1600"/>
              </a:spcAft>
              <a:buSzPts val="1400"/>
              <a:buNone/>
            </a:pPr>
            <a:r>
              <a:t/>
            </a:r>
            <a:endParaRPr/>
          </a:p>
        </p:txBody>
      </p:sp>
      <p:sp>
        <p:nvSpPr>
          <p:cNvPr id="101" name="Google Shape;101;p19"/>
          <p:cNvSpPr txBox="1"/>
          <p:nvPr>
            <p:ph idx="2" type="body"/>
          </p:nvPr>
        </p:nvSpPr>
        <p:spPr>
          <a:xfrm>
            <a:off x="3609110" y="1225225"/>
            <a:ext cx="5451763"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Examples: </a:t>
            </a:r>
            <a:r>
              <a:rPr i="1" lang="en"/>
              <a:t>wk4e</a:t>
            </a:r>
            <a:r>
              <a:rPr i="1" lang="en"/>
              <a:t>xample1.html</a:t>
            </a:r>
            <a:endParaRPr i="1"/>
          </a:p>
          <a:p>
            <a:pPr indent="0" lvl="0" marL="0" marR="0" rtl="0" algn="l">
              <a:lnSpc>
                <a:spcPct val="115000"/>
              </a:lnSpc>
              <a:spcBef>
                <a:spcPts val="1600"/>
              </a:spcBef>
              <a:spcAft>
                <a:spcPts val="0"/>
              </a:spcAft>
              <a:buSzPts val="1400"/>
              <a:buNone/>
            </a:pPr>
            <a:r>
              <a:rPr lang="en" sz="1100">
                <a:latin typeface="Courier New"/>
                <a:ea typeface="Courier New"/>
                <a:cs typeface="Courier New"/>
                <a:sym typeface="Courier New"/>
              </a:rPr>
              <a:t>&lt;p id="time"&gt;&lt;/p&gt;</a:t>
            </a:r>
            <a:endParaRPr sz="1100">
              <a:latin typeface="Courier New"/>
              <a:ea typeface="Courier New"/>
              <a:cs typeface="Courier New"/>
              <a:sym typeface="Courier New"/>
            </a:endParaRPr>
          </a:p>
          <a:p>
            <a:pPr indent="0" lvl="0" marL="0" marR="0" rtl="0" algn="l">
              <a:lnSpc>
                <a:spcPct val="115000"/>
              </a:lnSpc>
              <a:spcBef>
                <a:spcPts val="1600"/>
              </a:spcBef>
              <a:spcAft>
                <a:spcPts val="0"/>
              </a:spcAft>
              <a:buSzPts val="1400"/>
              <a:buNone/>
            </a:pPr>
            <a:r>
              <a:rPr lang="en" sz="1100">
                <a:latin typeface="Courier New"/>
                <a:ea typeface="Courier New"/>
                <a:cs typeface="Courier New"/>
                <a:sym typeface="Courier New"/>
              </a:rPr>
              <a:t>&lt;button </a:t>
            </a:r>
            <a:br>
              <a:rPr lang="en" sz="1100">
                <a:latin typeface="Courier New"/>
                <a:ea typeface="Courier New"/>
                <a:cs typeface="Courier New"/>
                <a:sym typeface="Courier New"/>
              </a:rPr>
            </a:br>
            <a:r>
              <a:rPr lang="en" sz="1100">
                <a:latin typeface="Courier New"/>
                <a:ea typeface="Courier New"/>
                <a:cs typeface="Courier New"/>
                <a:sym typeface="Courier New"/>
              </a:rPr>
              <a:t>  onclick="document.getElementById('time').innerHTML= Date()"&gt;</a:t>
            </a:r>
            <a:br>
              <a:rPr lang="en" sz="1100">
                <a:latin typeface="Courier New"/>
                <a:ea typeface="Courier New"/>
                <a:cs typeface="Courier New"/>
                <a:sym typeface="Courier New"/>
              </a:rPr>
            </a:br>
            <a:r>
              <a:rPr lang="en" sz="1100">
                <a:latin typeface="Courier New"/>
                <a:ea typeface="Courier New"/>
                <a:cs typeface="Courier New"/>
                <a:sym typeface="Courier New"/>
              </a:rPr>
              <a:t>      What time is it?</a:t>
            </a:r>
            <a:br>
              <a:rPr lang="en" sz="1100">
                <a:latin typeface="Courier New"/>
                <a:ea typeface="Courier New"/>
                <a:cs typeface="Courier New"/>
                <a:sym typeface="Courier New"/>
              </a:rPr>
            </a:br>
            <a:r>
              <a:rPr lang="en" sz="1100">
                <a:latin typeface="Courier New"/>
                <a:ea typeface="Courier New"/>
                <a:cs typeface="Courier New"/>
                <a:sym typeface="Courier New"/>
              </a:rPr>
              <a:t>&lt;/button&gt;</a:t>
            </a:r>
            <a:endParaRPr sz="1100">
              <a:latin typeface="Courier New"/>
              <a:ea typeface="Courier New"/>
              <a:cs typeface="Courier New"/>
              <a:sym typeface="Courier New"/>
            </a:endParaRPr>
          </a:p>
          <a:p>
            <a:pPr indent="0" lvl="0" marL="0" marR="0" rtl="0" algn="l">
              <a:lnSpc>
                <a:spcPct val="115000"/>
              </a:lnSpc>
              <a:spcBef>
                <a:spcPts val="1600"/>
              </a:spcBef>
              <a:spcAft>
                <a:spcPts val="0"/>
              </a:spcAft>
              <a:buSzPts val="1400"/>
              <a:buNone/>
            </a:pPr>
            <a:r>
              <a:t/>
            </a:r>
            <a:endParaRPr/>
          </a:p>
        </p:txBody>
      </p:sp>
      <p:sp>
        <p:nvSpPr>
          <p:cNvPr id="102" name="Google Shape;102;p19"/>
          <p:cNvSpPr/>
          <p:nvPr/>
        </p:nvSpPr>
        <p:spPr>
          <a:xfrm>
            <a:off x="5406888" y="3554233"/>
            <a:ext cx="3347100" cy="1308300"/>
          </a:xfrm>
          <a:prstGeom prst="wedgeRoundRectCallout">
            <a:avLst>
              <a:gd fmla="val -58308" name="adj1"/>
              <a:gd fmla="val 52066" name="adj2"/>
              <a:gd fmla="val 0" name="adj3"/>
            </a:avLst>
          </a:prstGeom>
          <a:solidFill>
            <a:srgbClr val="CCA67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 mindful of using innerHTML as it’s known to cause </a:t>
            </a:r>
            <a:r>
              <a:rPr b="0" i="0" lang="en" sz="1400" u="sng" cap="none" strike="noStrike">
                <a:solidFill>
                  <a:srgbClr val="000000"/>
                </a:solidFill>
                <a:latin typeface="Arial"/>
                <a:ea typeface="Arial"/>
                <a:cs typeface="Arial"/>
                <a:sym typeface="Arial"/>
                <a:hlinkClick r:id="rId3">
                  <a:extLst>
                    <a:ext uri="{A12FA001-AC4F-418D-AE19-62706E023703}">
                      <ahyp:hlinkClr val="tx"/>
                    </a:ext>
                  </a:extLst>
                </a:hlinkClick>
              </a:rPr>
              <a:t>XSS problem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Avoid assigning it with values directly read from user inputs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Use innerText instead whenever possible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Events</a:t>
            </a:r>
            <a:endParaRPr/>
          </a:p>
        </p:txBody>
      </p:sp>
      <p:sp>
        <p:nvSpPr>
          <p:cNvPr id="108" name="Google Shape;108;p20"/>
          <p:cNvSpPr txBox="1"/>
          <p:nvPr>
            <p:ph idx="1" type="body"/>
          </p:nvPr>
        </p:nvSpPr>
        <p:spPr>
          <a:xfrm>
            <a:off x="311700" y="1072825"/>
            <a:ext cx="85206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800"/>
              <a:buNone/>
            </a:pPr>
            <a:r>
              <a:rPr lang="en"/>
              <a:t>Events reference:</a:t>
            </a:r>
            <a:r>
              <a:rPr b="1" lang="en"/>
              <a:t> </a:t>
            </a:r>
            <a:r>
              <a:rPr lang="en" u="sng">
                <a:solidFill>
                  <a:schemeClr val="hlink"/>
                </a:solidFill>
                <a:hlinkClick r:id="rId3"/>
              </a:rPr>
              <a:t>Event reference | MDN</a:t>
            </a:r>
            <a:endParaRPr b="1"/>
          </a:p>
        </p:txBody>
      </p:sp>
      <p:graphicFrame>
        <p:nvGraphicFramePr>
          <p:cNvPr id="109" name="Google Shape;109;p20"/>
          <p:cNvGraphicFramePr/>
          <p:nvPr/>
        </p:nvGraphicFramePr>
        <p:xfrm>
          <a:off x="952500" y="1733550"/>
          <a:ext cx="3000000" cy="3000000"/>
        </p:xfrm>
        <a:graphic>
          <a:graphicData uri="http://schemas.openxmlformats.org/drawingml/2006/table">
            <a:tbl>
              <a:tblPr>
                <a:noFill/>
                <a:tableStyleId>{3A808176-9C15-40B3-8959-74D3A3641A6F}</a:tableStyleId>
              </a:tblPr>
              <a:tblGrid>
                <a:gridCol w="1843775"/>
                <a:gridCol w="53952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Event</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Description</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onclick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user clicks an HTML element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onchange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An HTML element has been changed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oninput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user inputs something in an HTML element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onmouseover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user moves the mouse over an HTML element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onmouseout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user moves the mouse away from an HTML element</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onkeypress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user presses a key on the keyboard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onload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The browser has finished loading the page</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DOM Manipulation</a:t>
            </a:r>
            <a:endParaRPr/>
          </a:p>
        </p:txBody>
      </p:sp>
      <p:sp>
        <p:nvSpPr>
          <p:cNvPr id="115" name="Google Shape;115;p21"/>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lang="en"/>
              <a:t>Manipulating the DOM, JavaScript can create dynamic HTML</a:t>
            </a:r>
            <a:endParaRPr/>
          </a:p>
          <a:p>
            <a:pPr indent="-317500" lvl="0" marL="457200" rtl="0" algn="l">
              <a:lnSpc>
                <a:spcPct val="115000"/>
              </a:lnSpc>
              <a:spcBef>
                <a:spcPts val="1600"/>
              </a:spcBef>
              <a:spcAft>
                <a:spcPts val="0"/>
              </a:spcAft>
              <a:buSzPts val="1400"/>
              <a:buChar char="●"/>
            </a:pPr>
            <a:r>
              <a:rPr lang="en"/>
              <a:t>change all the HTML elements, attributes, and CSS styles in the page</a:t>
            </a:r>
            <a:endParaRPr/>
          </a:p>
          <a:p>
            <a:pPr indent="-317500" lvl="0" marL="457200" marR="0" rtl="0" algn="l">
              <a:lnSpc>
                <a:spcPct val="115000"/>
              </a:lnSpc>
              <a:spcBef>
                <a:spcPts val="0"/>
              </a:spcBef>
              <a:spcAft>
                <a:spcPts val="0"/>
              </a:spcAft>
              <a:buSzPts val="1400"/>
              <a:buChar char="●"/>
            </a:pPr>
            <a:r>
              <a:rPr lang="en"/>
              <a:t>change all the HTML elements, attributes, and CSS styles in the page</a:t>
            </a:r>
            <a:endParaRPr/>
          </a:p>
          <a:p>
            <a:pPr indent="-317500" lvl="0" marL="457200" marR="0" rtl="0" algn="l">
              <a:lnSpc>
                <a:spcPct val="115000"/>
              </a:lnSpc>
              <a:spcBef>
                <a:spcPts val="0"/>
              </a:spcBef>
              <a:spcAft>
                <a:spcPts val="0"/>
              </a:spcAft>
              <a:buSzPts val="1400"/>
              <a:buChar char="●"/>
            </a:pPr>
            <a:r>
              <a:rPr lang="en"/>
              <a:t>remove existing HTML elements and attributes</a:t>
            </a:r>
            <a:endParaRPr/>
          </a:p>
          <a:p>
            <a:pPr indent="-317500" lvl="0" marL="457200" marR="0" rtl="0" algn="l">
              <a:lnSpc>
                <a:spcPct val="115000"/>
              </a:lnSpc>
              <a:spcBef>
                <a:spcPts val="0"/>
              </a:spcBef>
              <a:spcAft>
                <a:spcPts val="0"/>
              </a:spcAft>
              <a:buSzPts val="1400"/>
              <a:buChar char="●"/>
            </a:pPr>
            <a:r>
              <a:rPr lang="en"/>
              <a:t>add new HTML elements and attributes</a:t>
            </a:r>
            <a:endParaRPr/>
          </a:p>
          <a:p>
            <a:pPr indent="-317500" lvl="0" marL="457200" marR="0" rtl="0" algn="l">
              <a:lnSpc>
                <a:spcPct val="115000"/>
              </a:lnSpc>
              <a:spcBef>
                <a:spcPts val="0"/>
              </a:spcBef>
              <a:spcAft>
                <a:spcPts val="0"/>
              </a:spcAft>
              <a:buSzPts val="1400"/>
              <a:buChar char="●"/>
            </a:pPr>
            <a:r>
              <a:rPr lang="en"/>
              <a:t>react to HTML events in the page</a:t>
            </a:r>
            <a:endParaRPr/>
          </a:p>
          <a:p>
            <a:pPr indent="-317500" lvl="0" marL="457200" marR="0" rtl="0" algn="l">
              <a:lnSpc>
                <a:spcPct val="115000"/>
              </a:lnSpc>
              <a:spcBef>
                <a:spcPts val="0"/>
              </a:spcBef>
              <a:spcAft>
                <a:spcPts val="0"/>
              </a:spcAft>
              <a:buSzPts val="1400"/>
              <a:buChar char="●"/>
            </a:pPr>
            <a:r>
              <a:rPr lang="en"/>
              <a:t>create new HTML events in the page</a:t>
            </a:r>
            <a:endParaRPr/>
          </a:p>
          <a:p>
            <a:pPr indent="0" lvl="0" marL="0" marR="0" rtl="0" algn="l">
              <a:lnSpc>
                <a:spcPct val="115000"/>
              </a:lnSpc>
              <a:spcBef>
                <a:spcPts val="1600"/>
              </a:spcBef>
              <a:spcAft>
                <a:spcPts val="1600"/>
              </a:spcAft>
              <a:buSzPts val="1400"/>
              <a:buNone/>
            </a:pPr>
            <a:r>
              <a:t/>
            </a:r>
            <a:endParaRPr/>
          </a:p>
        </p:txBody>
      </p:sp>
      <p:sp>
        <p:nvSpPr>
          <p:cNvPr id="116" name="Google Shape;116;p21"/>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t>Examples: </a:t>
            </a:r>
            <a:r>
              <a:rPr i="1" lang="en"/>
              <a:t>wk4e</a:t>
            </a:r>
            <a:r>
              <a:rPr i="1" lang="en"/>
              <a:t>xample1.html</a:t>
            </a:r>
            <a:endParaRPr i="1"/>
          </a:p>
          <a:p>
            <a:pPr indent="0" lvl="0" marL="0" rtl="0" algn="l">
              <a:lnSpc>
                <a:spcPct val="115000"/>
              </a:lnSpc>
              <a:spcBef>
                <a:spcPts val="1600"/>
              </a:spcBef>
              <a:spcAft>
                <a:spcPts val="0"/>
              </a:spcAft>
              <a:buClr>
                <a:schemeClr val="dk1"/>
              </a:buClr>
              <a:buSzPts val="1100"/>
              <a:buFont typeface="Arial"/>
              <a:buNone/>
            </a:pPr>
            <a:r>
              <a:rPr lang="en" sz="1100">
                <a:latin typeface="Courier New"/>
                <a:ea typeface="Courier New"/>
                <a:cs typeface="Courier New"/>
                <a:sym typeface="Courier New"/>
              </a:rPr>
              <a:t>&lt;p id="time"&gt;&lt;/p&gt;</a:t>
            </a:r>
            <a:endParaRPr sz="1100">
              <a:latin typeface="Courier New"/>
              <a:ea typeface="Courier New"/>
              <a:cs typeface="Courier New"/>
              <a:sym typeface="Courier New"/>
            </a:endParaRPr>
          </a:p>
          <a:p>
            <a:pPr indent="0" lvl="0" marL="0" rtl="0" algn="l">
              <a:lnSpc>
                <a:spcPct val="115000"/>
              </a:lnSpc>
              <a:spcBef>
                <a:spcPts val="1600"/>
              </a:spcBef>
              <a:spcAft>
                <a:spcPts val="0"/>
              </a:spcAft>
              <a:buSzPts val="1400"/>
              <a:buNone/>
            </a:pPr>
            <a:r>
              <a:rPr lang="en" sz="1100">
                <a:latin typeface="Courier New"/>
                <a:ea typeface="Courier New"/>
                <a:cs typeface="Courier New"/>
                <a:sym typeface="Courier New"/>
              </a:rPr>
              <a:t>&lt;button onclick=     "document.getElementById('time').innerHTML= Date()"&gt;What time is it? &lt;/button&gt;</a:t>
            </a:r>
            <a:endParaRPr sz="1100">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t>In this example, we change one HTML element in the page.</a:t>
            </a:r>
            <a:endParaRPr/>
          </a:p>
          <a:p>
            <a:pPr indent="0" lvl="0" marL="0" rtl="0" algn="l">
              <a:lnSpc>
                <a:spcPct val="115000"/>
              </a:lnSpc>
              <a:spcBef>
                <a:spcPts val="1600"/>
              </a:spcBef>
              <a:spcAft>
                <a:spcPts val="1600"/>
              </a:spcAft>
              <a:buSzPts val="1400"/>
              <a:buNone/>
            </a:pPr>
            <a:r>
              <a:t/>
            </a:r>
            <a:endParaRPr b="1"/>
          </a:p>
        </p:txBody>
      </p:sp>
      <p:sp>
        <p:nvSpPr>
          <p:cNvPr id="117" name="Google Shape;117;p21"/>
          <p:cNvSpPr/>
          <p:nvPr/>
        </p:nvSpPr>
        <p:spPr>
          <a:xfrm>
            <a:off x="5620350" y="4049725"/>
            <a:ext cx="2424000" cy="566400"/>
          </a:xfrm>
          <a:prstGeom prst="wedgeRoundRectCallout">
            <a:avLst>
              <a:gd fmla="val 47199" name="adj1"/>
              <a:gd fmla="val 7098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You can do whatever you want to the tree.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Access HTML Elements</a:t>
            </a:r>
            <a:endParaRPr/>
          </a:p>
        </p:txBody>
      </p:sp>
      <p:sp>
        <p:nvSpPr>
          <p:cNvPr id="123" name="Google Shape;123;p22"/>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400"/>
              <a:buNone/>
            </a:pPr>
            <a:r>
              <a:rPr b="1" lang="en"/>
              <a:t>Through ID</a:t>
            </a:r>
            <a:endParaRPr b="1"/>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document.getElementById(“id”)</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lang="en"/>
              <a:t>Returns the unique element which is associated with the provided ID.  </a:t>
            </a:r>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t/>
            </a:r>
            <a:endParaRPr/>
          </a:p>
        </p:txBody>
      </p:sp>
      <p:sp>
        <p:nvSpPr>
          <p:cNvPr id="124" name="Google Shape;124;p22"/>
          <p:cNvSpPr txBox="1"/>
          <p:nvPr>
            <p:ph idx="2" type="body"/>
          </p:nvPr>
        </p:nvSpPr>
        <p:spPr>
          <a:xfrm>
            <a:off x="4010891" y="1252032"/>
            <a:ext cx="4980736"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Example</a:t>
            </a:r>
            <a:endParaRPr b="1"/>
          </a:p>
          <a:p>
            <a:pPr indent="0" lvl="0" marL="0" marR="0" rtl="0" algn="l">
              <a:lnSpc>
                <a:spcPct val="115000"/>
              </a:lnSpc>
              <a:spcBef>
                <a:spcPts val="1600"/>
              </a:spcBef>
              <a:spcAft>
                <a:spcPts val="0"/>
              </a:spcAft>
              <a:buSzPts val="1400"/>
              <a:buNone/>
            </a:pPr>
            <a:r>
              <a:rPr lang="en" sz="1000">
                <a:latin typeface="Courier New"/>
                <a:ea typeface="Courier New"/>
                <a:cs typeface="Courier New"/>
                <a:sym typeface="Courier New"/>
              </a:rPr>
              <a:t>&lt;p id="hello"&gt;&lt;/p&gt;</a:t>
            </a:r>
            <a:endParaRPr sz="1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latin typeface="Courier New"/>
                <a:ea typeface="Courier New"/>
                <a:cs typeface="Courier New"/>
                <a:sym typeface="Courier New"/>
              </a:rPr>
              <a:t>&lt;p id="hello"&gt;&lt;/p&gt;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br>
              <a:rPr lang="en" sz="1000">
                <a:latin typeface="Courier New"/>
                <a:ea typeface="Courier New"/>
                <a:cs typeface="Courier New"/>
                <a:sym typeface="Courier New"/>
              </a:rPr>
            </a:br>
            <a:r>
              <a:rPr lang="en" sz="1000">
                <a:latin typeface="Courier New"/>
                <a:ea typeface="Courier New"/>
                <a:cs typeface="Courier New"/>
                <a:sym typeface="Courier New"/>
              </a:rPr>
              <a:t>  document.getElementById("hello").innerHTML = "Hello World!";</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marR="0" rtl="0" algn="l">
              <a:lnSpc>
                <a:spcPct val="115000"/>
              </a:lnSpc>
              <a:spcBef>
                <a:spcPts val="0"/>
              </a:spcBef>
              <a:spcAft>
                <a:spcPts val="0"/>
              </a:spcAft>
              <a:buSzPts val="1400"/>
              <a:buNone/>
            </a:pPr>
            <a:r>
              <a:t/>
            </a:r>
            <a:endParaRPr/>
          </a:p>
          <a:p>
            <a:pPr indent="0" lvl="0" marL="0" marR="0" rtl="0" algn="l">
              <a:lnSpc>
                <a:spcPct val="115000"/>
              </a:lnSpc>
              <a:spcBef>
                <a:spcPts val="0"/>
              </a:spcBef>
              <a:spcAft>
                <a:spcPts val="0"/>
              </a:spcAft>
              <a:buSzPts val="1400"/>
              <a:buNone/>
            </a:pPr>
            <a:r>
              <a:rPr b="1" lang="en">
                <a:solidFill>
                  <a:srgbClr val="0000FF"/>
                </a:solidFill>
              </a:rPr>
              <a:t>What happens then?</a:t>
            </a:r>
            <a:endParaRPr b="1">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 Shim</dc:creator>
</cp:coreProperties>
</file>