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Economica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hDzVHghGTOT93Hm0Ajd/A5Bs5g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regular.fntdata"/><Relationship Id="rId10" Type="http://schemas.openxmlformats.org/officeDocument/2006/relationships/slide" Target="slides/slide5.xml"/><Relationship Id="rId13" Type="http://schemas.openxmlformats.org/officeDocument/2006/relationships/font" Target="fonts/Economica-italic.fntdata"/><Relationship Id="rId12" Type="http://schemas.openxmlformats.org/officeDocument/2006/relationships/font" Target="fonts/Economic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Economica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5f58d1092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2f5f58d109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e09bac0d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fe09bac0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d2782dc9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g27d2782dc9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1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51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51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51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0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60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7" name="Google Shape;17;p53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" name="Google Shape;18;p53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5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7" name="Google Shape;27;p55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8" name="Google Shape;28;p5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" name="Google Shape;2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56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7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8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5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58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58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5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5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m0MudikEyNw&amp;list=PLtG7vQpkpehK2f5I11NCQCLVqybahOIwD" TargetMode="External"/><Relationship Id="rId4" Type="http://schemas.openxmlformats.org/officeDocument/2006/relationships/hyperlink" Target="https://github.com/RealKrazyWoman/IS216/tree/master/session5/challenges/Bootstrap5" TargetMode="External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ctrTitle"/>
          </p:nvPr>
        </p:nvSpPr>
        <p:spPr>
          <a:xfrm>
            <a:off x="2516569" y="727586"/>
            <a:ext cx="4110861" cy="208398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3200">
                <a:latin typeface="Arial"/>
                <a:ea typeface="Arial"/>
                <a:cs typeface="Arial"/>
                <a:sym typeface="Arial"/>
              </a:rPr>
              <a:t>IS216</a:t>
            </a:r>
            <a:br>
              <a:rPr b="1" lang="en" sz="3200">
                <a:latin typeface="Arial"/>
                <a:ea typeface="Arial"/>
                <a:cs typeface="Arial"/>
                <a:sym typeface="Arial"/>
              </a:rPr>
            </a:br>
            <a:r>
              <a:rPr b="1" lang="en" sz="3200">
                <a:latin typeface="Arial"/>
                <a:ea typeface="Arial"/>
                <a:cs typeface="Arial"/>
                <a:sym typeface="Arial"/>
              </a:rPr>
              <a:t>Web</a:t>
            </a:r>
            <a:br>
              <a:rPr b="1" lang="en" sz="3200">
                <a:latin typeface="Arial"/>
                <a:ea typeface="Arial"/>
                <a:cs typeface="Arial"/>
                <a:sym typeface="Arial"/>
              </a:rPr>
            </a:br>
            <a:r>
              <a:rPr b="1" lang="en" sz="3200">
                <a:latin typeface="Arial"/>
                <a:ea typeface="Arial"/>
                <a:cs typeface="Arial"/>
                <a:sym typeface="Arial"/>
              </a:rPr>
              <a:t>Application Development II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>
            <p:ph idx="1" type="subTitle"/>
          </p:nvPr>
        </p:nvSpPr>
        <p:spPr>
          <a:xfrm>
            <a:off x="2382189" y="2872730"/>
            <a:ext cx="4379620" cy="16470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 u="sng">
                <a:latin typeface="Arial"/>
                <a:ea typeface="Arial"/>
                <a:cs typeface="Arial"/>
                <a:sym typeface="Arial"/>
              </a:rPr>
              <a:t>Week 4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JavaScript – Part 2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r>
              <a:rPr i="1" lang="en" sz="1400">
                <a:latin typeface="Arial"/>
                <a:ea typeface="Arial"/>
                <a:cs typeface="Arial"/>
                <a:sym typeface="Arial"/>
              </a:rPr>
              <a:t>(DOM &amp; Event Handling)</a:t>
            </a:r>
            <a:endParaRPr i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i="1" lang="en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K. J. Shim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Sections: G3/G4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5f58d1092_1_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/>
              <a:t>Source Code Files</a:t>
            </a:r>
            <a:endParaRPr b="1"/>
          </a:p>
        </p:txBody>
      </p:sp>
      <p:sp>
        <p:nvSpPr>
          <p:cNvPr id="67" name="Google Shape;67;g2f5f58d1092_1_0"/>
          <p:cNvSpPr txBox="1"/>
          <p:nvPr>
            <p:ph idx="1" type="body"/>
          </p:nvPr>
        </p:nvSpPr>
        <p:spPr>
          <a:xfrm>
            <a:off x="311699" y="1225225"/>
            <a:ext cx="8196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eLearn → Content → Week 4 → In Class → </a:t>
            </a:r>
            <a:r>
              <a:rPr b="1" lang="en" sz="1800"/>
              <a:t>Week4_InClass.zip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800"/>
              <a:t>Unzip</a:t>
            </a:r>
            <a:r>
              <a:rPr lang="en" sz="1800"/>
              <a:t> it into: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800"/>
          </a:p>
        </p:txBody>
      </p:sp>
      <p:sp>
        <p:nvSpPr>
          <p:cNvPr id="68" name="Google Shape;68;g2f5f58d1092_1_0"/>
          <p:cNvSpPr/>
          <p:nvPr/>
        </p:nvSpPr>
        <p:spPr>
          <a:xfrm>
            <a:off x="1748797" y="1979025"/>
            <a:ext cx="3754500" cy="228600"/>
          </a:xfrm>
          <a:prstGeom prst="rect">
            <a:avLst/>
          </a:prstGeom>
          <a:solidFill>
            <a:srgbClr val="FFE1FD"/>
          </a:solidFill>
          <a:ln cap="flat" cmpd="sng" w="127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lang="en" sz="1150">
                <a:solidFill>
                  <a:srgbClr val="002060"/>
                </a:solidFill>
              </a:rPr>
              <a:t>&lt;WebRoot&gt; → is216 → </a:t>
            </a:r>
            <a:r>
              <a:rPr b="1" i="0" lang="en" sz="115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Week</a:t>
            </a:r>
            <a:r>
              <a:rPr b="1" lang="en" sz="1150">
                <a:solidFill>
                  <a:srgbClr val="002060"/>
                </a:solidFill>
              </a:rPr>
              <a:t>4</a:t>
            </a:r>
            <a:r>
              <a:rPr b="1" i="0" lang="en" sz="115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b="1" lang="en" sz="1150">
                <a:solidFill>
                  <a:srgbClr val="002060"/>
                </a:solidFill>
              </a:rPr>
              <a:t>InClass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e09bac0d2_0_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/>
              <a:t>Agenda</a:t>
            </a:r>
            <a:endParaRPr b="1"/>
          </a:p>
        </p:txBody>
      </p:sp>
      <p:sp>
        <p:nvSpPr>
          <p:cNvPr id="74" name="Google Shape;74;g2fe09bac0d2_0_0"/>
          <p:cNvSpPr txBox="1"/>
          <p:nvPr>
            <p:ph idx="1" type="body"/>
          </p:nvPr>
        </p:nvSpPr>
        <p:spPr>
          <a:xfrm>
            <a:off x="311700" y="1420299"/>
            <a:ext cx="2909400" cy="3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Introduction to DOM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Event Handling – onclick event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Accessing HTML Elements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Accessing HTML Attributes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Modifying HTML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Adding and Removing HTML Elements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More event handling</a:t>
            </a:r>
            <a:endParaRPr/>
          </a:p>
        </p:txBody>
      </p:sp>
      <p:pic>
        <p:nvPicPr>
          <p:cNvPr id="75" name="Google Shape;75;g2fe09bac0d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4676" y="710987"/>
            <a:ext cx="2097100" cy="12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g2fe09bac0d2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6100" y="2067775"/>
            <a:ext cx="5365001" cy="295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2fe09bac0d2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67916" y="658187"/>
            <a:ext cx="3342733" cy="11678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2fe09bac0d2_0_0"/>
          <p:cNvSpPr txBox="1"/>
          <p:nvPr>
            <p:ph idx="2" type="body"/>
          </p:nvPr>
        </p:nvSpPr>
        <p:spPr>
          <a:xfrm>
            <a:off x="3989450" y="84575"/>
            <a:ext cx="3678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1" lang="en" sz="1000">
                <a:solidFill>
                  <a:srgbClr val="0000FF"/>
                </a:solidFill>
              </a:rPr>
              <a:t>Dynamic Web app </a:t>
            </a:r>
            <a:br>
              <a:rPr i="1" lang="en" sz="1000">
                <a:solidFill>
                  <a:srgbClr val="0000FF"/>
                </a:solidFill>
              </a:rPr>
            </a:br>
            <a:r>
              <a:rPr i="1" lang="en" sz="1000">
                <a:solidFill>
                  <a:srgbClr val="0000FF"/>
                </a:solidFill>
              </a:rPr>
              <a:t>“Whenever some event occurs, change the HTML document.”</a:t>
            </a:r>
            <a:endParaRPr i="1" sz="1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8"/>
          <p:cNvSpPr txBox="1"/>
          <p:nvPr>
            <p:ph type="title"/>
          </p:nvPr>
        </p:nvSpPr>
        <p:spPr>
          <a:xfrm>
            <a:off x="311700" y="333516"/>
            <a:ext cx="8520600" cy="64402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/>
              <a:t>Things to Finish Before Week 5</a:t>
            </a:r>
            <a:endParaRPr b="1"/>
          </a:p>
        </p:txBody>
      </p:sp>
      <p:sp>
        <p:nvSpPr>
          <p:cNvPr id="84" name="Google Shape;84;p48"/>
          <p:cNvSpPr txBox="1"/>
          <p:nvPr>
            <p:ph idx="1" type="body"/>
          </p:nvPr>
        </p:nvSpPr>
        <p:spPr>
          <a:xfrm>
            <a:off x="311700" y="981379"/>
            <a:ext cx="8520600" cy="31222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/>
              <a:t>Complete: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JavaScript – Part 2 (DOM &amp; Event Handling) – Challenges 10, 11, 12</a:t>
            </a:r>
            <a:endParaRPr b="1" sz="11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>
                <a:solidFill>
                  <a:srgbClr val="7030A0"/>
                </a:solidFill>
              </a:rPr>
              <a:t>Resource files</a:t>
            </a:r>
            <a:r>
              <a:rPr lang="en" sz="1100">
                <a:solidFill>
                  <a:srgbClr val="7030A0"/>
                </a:solidFill>
              </a:rPr>
              <a:t> (</a:t>
            </a:r>
            <a:r>
              <a:rPr b="1" i="1" lang="en" sz="1100">
                <a:solidFill>
                  <a:srgbClr val="7030A0"/>
                </a:solidFill>
              </a:rPr>
              <a:t>Bootstrap 5.2 version !!!</a:t>
            </a:r>
            <a:r>
              <a:rPr i="1" lang="en" sz="1100">
                <a:solidFill>
                  <a:srgbClr val="7030A0"/>
                </a:solidFill>
              </a:rPr>
              <a:t>) </a:t>
            </a:r>
            <a:r>
              <a:rPr lang="en" sz="1100">
                <a:solidFill>
                  <a:srgbClr val="7030A0"/>
                </a:solidFill>
              </a:rPr>
              <a:t>can be downloaded from </a:t>
            </a:r>
            <a:r>
              <a:rPr b="1" lang="en" sz="1100" u="sng">
                <a:solidFill>
                  <a:srgbClr val="7030A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this link</a:t>
            </a:r>
            <a:br>
              <a:rPr b="1" lang="en" sz="1100">
                <a:solidFill>
                  <a:srgbClr val="7030A0"/>
                </a:solidFill>
              </a:rPr>
            </a:br>
            <a:r>
              <a:rPr lang="en" sz="1200">
                <a:solidFill>
                  <a:srgbClr val="FF0000"/>
                </a:solidFill>
              </a:rPr>
              <a:t>(please replace Bootstrap CSS/JavaScript CDN with the </a:t>
            </a:r>
            <a:r>
              <a:rPr b="1" lang="en" sz="1200">
                <a:solidFill>
                  <a:srgbClr val="FF0000"/>
                </a:solidFill>
              </a:rPr>
              <a:t>latest V5.3</a:t>
            </a:r>
            <a:r>
              <a:rPr lang="en" sz="1200">
                <a:solidFill>
                  <a:srgbClr val="FF0000"/>
                </a:solidFill>
              </a:rPr>
              <a:t>)</a:t>
            </a:r>
            <a:br>
              <a:rPr lang="en" sz="1200">
                <a:solidFill>
                  <a:srgbClr val="FF0000"/>
                </a:solidFill>
              </a:rPr>
            </a:br>
            <a:endParaRPr b="1" sz="400">
              <a:solidFill>
                <a:srgbClr val="7030A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highlight>
                  <a:srgbClr val="FFFF00"/>
                </a:highlight>
              </a:rPr>
              <a:t>[GitHub Pages – Personal Website]</a:t>
            </a:r>
            <a:endParaRPr/>
          </a:p>
          <a:p>
            <a:pPr indent="-254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-254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-254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-254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-254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 startAt="3"/>
            </a:pPr>
            <a:r>
              <a:rPr lang="en" sz="1400"/>
              <a:t>eLearn → Content → Week 5 → Before Class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Watch the video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Complete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Week 5: Pre-Class Quiz (JavaScript – Part 3)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48"/>
          <p:cNvPicPr preferRelativeResize="0"/>
          <p:nvPr/>
        </p:nvPicPr>
        <p:blipFill rotWithShape="1">
          <a:blip r:embed="rId5">
            <a:alphaModFix/>
          </a:blip>
          <a:srcRect b="14840" l="0" r="0" t="0"/>
          <a:stretch/>
        </p:blipFill>
        <p:spPr>
          <a:xfrm>
            <a:off x="852650" y="2293326"/>
            <a:ext cx="6959249" cy="1049950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6" name="Google Shape;86;p48"/>
          <p:cNvSpPr/>
          <p:nvPr/>
        </p:nvSpPr>
        <p:spPr>
          <a:xfrm>
            <a:off x="1002975" y="2391725"/>
            <a:ext cx="642900" cy="18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48"/>
          <p:cNvSpPr/>
          <p:nvPr/>
        </p:nvSpPr>
        <p:spPr>
          <a:xfrm>
            <a:off x="889115" y="2344773"/>
            <a:ext cx="9036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(Week 4)</a:t>
            </a:r>
            <a:endParaRPr b="1"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d2782dc9f_0_3"/>
          <p:cNvSpPr/>
          <p:nvPr/>
        </p:nvSpPr>
        <p:spPr>
          <a:xfrm>
            <a:off x="770206" y="873100"/>
            <a:ext cx="7603500" cy="27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3400" u="none" cap="none" strike="noStrike">
                <a:solidFill>
                  <a:srgbClr val="ED4D00"/>
                </a:solidFill>
                <a:latin typeface="Arial"/>
                <a:ea typeface="Arial"/>
                <a:cs typeface="Arial"/>
                <a:sym typeface="Arial"/>
              </a:rPr>
              <a:t>Questions? Need Help?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3400" u="none" cap="none" strike="noStrike">
                <a:solidFill>
                  <a:srgbClr val="11175E"/>
                </a:solidFill>
                <a:latin typeface="Arial"/>
                <a:ea typeface="Arial"/>
                <a:cs typeface="Arial"/>
                <a:sym typeface="Arial"/>
              </a:rPr>
              <a:t>Join us in Slack</a:t>
            </a:r>
            <a:endParaRPr b="1" i="0" sz="3400" u="none" cap="none" strike="noStrike">
              <a:solidFill>
                <a:srgbClr val="11175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3400" u="none" cap="none" strike="noStrike">
                <a:solidFill>
                  <a:srgbClr val="11175E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3400" u="none" cap="none" strike="noStrike">
                <a:solidFill>
                  <a:srgbClr val="FF00DF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b="1" i="0" lang="en" sz="3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is216-oppa</a:t>
            </a:r>
            <a:r>
              <a:rPr b="1" i="0" lang="en" sz="3400" u="none" cap="none" strike="noStrike">
                <a:solidFill>
                  <a:srgbClr val="FF00DF"/>
                </a:solidFill>
                <a:latin typeface="Arial"/>
                <a:ea typeface="Arial"/>
                <a:cs typeface="Arial"/>
                <a:sym typeface="Arial"/>
              </a:rPr>
              <a:t>.slack.com</a:t>
            </a:r>
            <a:endParaRPr b="1" i="0" sz="3400" u="none" cap="none" strike="noStrike">
              <a:solidFill>
                <a:srgbClr val="FF00D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27d2782dc9f_0_3"/>
          <p:cNvSpPr/>
          <p:nvPr/>
        </p:nvSpPr>
        <p:spPr>
          <a:xfrm>
            <a:off x="942610" y="3885215"/>
            <a:ext cx="725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1" lang="en" sz="3400" u="none" cap="none" strike="noStrike">
                <a:solidFill>
                  <a:srgbClr val="1C2E6E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 Shim</dc:creator>
</cp:coreProperties>
</file>